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5" r:id="rId5"/>
    <p:sldId id="263" r:id="rId6"/>
    <p:sldId id="264" r:id="rId7"/>
    <p:sldId id="261" r:id="rId8"/>
    <p:sldId id="266" r:id="rId9"/>
    <p:sldId id="262" r:id="rId10"/>
    <p:sldId id="280" r:id="rId11"/>
    <p:sldId id="267" r:id="rId12"/>
    <p:sldId id="273" r:id="rId13"/>
    <p:sldId id="274" r:id="rId14"/>
    <p:sldId id="275" r:id="rId15"/>
    <p:sldId id="268" r:id="rId16"/>
    <p:sldId id="277" r:id="rId17"/>
    <p:sldId id="276" r:id="rId18"/>
    <p:sldId id="269" r:id="rId19"/>
    <p:sldId id="278" r:id="rId20"/>
    <p:sldId id="270" r:id="rId21"/>
    <p:sldId id="279" r:id="rId22"/>
    <p:sldId id="271" r:id="rId23"/>
    <p:sldId id="272"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61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8001EFA-4AB9-4DBA-8C8A-E258F5C07E81}" type="datetimeFigureOut">
              <a:rPr lang="en-US" smtClean="0"/>
              <a:t>21/09/2020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69BF6-C112-4DEF-AB49-B91D5504A0D4}" type="slidenum">
              <a:rPr lang="en-US" smtClean="0"/>
              <a:t>‹#›</a:t>
            </a:fld>
            <a:endParaRPr lang="en-US"/>
          </a:p>
        </p:txBody>
      </p:sp>
    </p:spTree>
    <p:extLst>
      <p:ext uri="{BB962C8B-B14F-4D97-AF65-F5344CB8AC3E}">
        <p14:creationId xmlns:p14="http://schemas.microsoft.com/office/powerpoint/2010/main" val="1609573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001EFA-4AB9-4DBA-8C8A-E258F5C07E81}" type="datetimeFigureOut">
              <a:rPr lang="en-US" smtClean="0"/>
              <a:t>21/09/2020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69BF6-C112-4DEF-AB49-B91D5504A0D4}" type="slidenum">
              <a:rPr lang="en-US" smtClean="0"/>
              <a:t>‹#›</a:t>
            </a:fld>
            <a:endParaRPr lang="en-US"/>
          </a:p>
        </p:txBody>
      </p:sp>
    </p:spTree>
    <p:extLst>
      <p:ext uri="{BB962C8B-B14F-4D97-AF65-F5344CB8AC3E}">
        <p14:creationId xmlns:p14="http://schemas.microsoft.com/office/powerpoint/2010/main" val="764322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001EFA-4AB9-4DBA-8C8A-E258F5C07E81}" type="datetimeFigureOut">
              <a:rPr lang="en-US" smtClean="0"/>
              <a:t>21/09/2020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69BF6-C112-4DEF-AB49-B91D5504A0D4}" type="slidenum">
              <a:rPr lang="en-US" smtClean="0"/>
              <a:t>‹#›</a:t>
            </a:fld>
            <a:endParaRPr lang="en-US"/>
          </a:p>
        </p:txBody>
      </p:sp>
    </p:spTree>
    <p:extLst>
      <p:ext uri="{BB962C8B-B14F-4D97-AF65-F5344CB8AC3E}">
        <p14:creationId xmlns:p14="http://schemas.microsoft.com/office/powerpoint/2010/main" val="718576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001EFA-4AB9-4DBA-8C8A-E258F5C07E81}" type="datetimeFigureOut">
              <a:rPr lang="en-US" smtClean="0"/>
              <a:t>21/09/2020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69BF6-C112-4DEF-AB49-B91D5504A0D4}" type="slidenum">
              <a:rPr lang="en-US" smtClean="0"/>
              <a:t>‹#›</a:t>
            </a:fld>
            <a:endParaRPr lang="en-US"/>
          </a:p>
        </p:txBody>
      </p:sp>
    </p:spTree>
    <p:extLst>
      <p:ext uri="{BB962C8B-B14F-4D97-AF65-F5344CB8AC3E}">
        <p14:creationId xmlns:p14="http://schemas.microsoft.com/office/powerpoint/2010/main" val="1369563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8001EFA-4AB9-4DBA-8C8A-E258F5C07E81}" type="datetimeFigureOut">
              <a:rPr lang="en-US" smtClean="0"/>
              <a:t>21/09/2020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69BF6-C112-4DEF-AB49-B91D5504A0D4}" type="slidenum">
              <a:rPr lang="en-US" smtClean="0"/>
              <a:t>‹#›</a:t>
            </a:fld>
            <a:endParaRPr lang="en-US"/>
          </a:p>
        </p:txBody>
      </p:sp>
    </p:spTree>
    <p:extLst>
      <p:ext uri="{BB962C8B-B14F-4D97-AF65-F5344CB8AC3E}">
        <p14:creationId xmlns:p14="http://schemas.microsoft.com/office/powerpoint/2010/main" val="3038644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001EFA-4AB9-4DBA-8C8A-E258F5C07E81}" type="datetimeFigureOut">
              <a:rPr lang="en-US" smtClean="0"/>
              <a:t>21/09/2020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D69BF6-C112-4DEF-AB49-B91D5504A0D4}" type="slidenum">
              <a:rPr lang="en-US" smtClean="0"/>
              <a:t>‹#›</a:t>
            </a:fld>
            <a:endParaRPr lang="en-US"/>
          </a:p>
        </p:txBody>
      </p:sp>
    </p:spTree>
    <p:extLst>
      <p:ext uri="{BB962C8B-B14F-4D97-AF65-F5344CB8AC3E}">
        <p14:creationId xmlns:p14="http://schemas.microsoft.com/office/powerpoint/2010/main" val="343768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001EFA-4AB9-4DBA-8C8A-E258F5C07E81}" type="datetimeFigureOut">
              <a:rPr lang="en-US" smtClean="0"/>
              <a:t>21/09/2020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D69BF6-C112-4DEF-AB49-B91D5504A0D4}" type="slidenum">
              <a:rPr lang="en-US" smtClean="0"/>
              <a:t>‹#›</a:t>
            </a:fld>
            <a:endParaRPr lang="en-US"/>
          </a:p>
        </p:txBody>
      </p:sp>
    </p:spTree>
    <p:extLst>
      <p:ext uri="{BB962C8B-B14F-4D97-AF65-F5344CB8AC3E}">
        <p14:creationId xmlns:p14="http://schemas.microsoft.com/office/powerpoint/2010/main" val="2803460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001EFA-4AB9-4DBA-8C8A-E258F5C07E81}" type="datetimeFigureOut">
              <a:rPr lang="en-US" smtClean="0"/>
              <a:t>21/09/2020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D69BF6-C112-4DEF-AB49-B91D5504A0D4}" type="slidenum">
              <a:rPr lang="en-US" smtClean="0"/>
              <a:t>‹#›</a:t>
            </a:fld>
            <a:endParaRPr lang="en-US"/>
          </a:p>
        </p:txBody>
      </p:sp>
    </p:spTree>
    <p:extLst>
      <p:ext uri="{BB962C8B-B14F-4D97-AF65-F5344CB8AC3E}">
        <p14:creationId xmlns:p14="http://schemas.microsoft.com/office/powerpoint/2010/main" val="1493797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01EFA-4AB9-4DBA-8C8A-E258F5C07E81}" type="datetimeFigureOut">
              <a:rPr lang="en-US" smtClean="0"/>
              <a:t>21/09/2020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D69BF6-C112-4DEF-AB49-B91D5504A0D4}" type="slidenum">
              <a:rPr lang="en-US" smtClean="0"/>
              <a:t>‹#›</a:t>
            </a:fld>
            <a:endParaRPr lang="en-US"/>
          </a:p>
        </p:txBody>
      </p:sp>
    </p:spTree>
    <p:extLst>
      <p:ext uri="{BB962C8B-B14F-4D97-AF65-F5344CB8AC3E}">
        <p14:creationId xmlns:p14="http://schemas.microsoft.com/office/powerpoint/2010/main" val="2412120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001EFA-4AB9-4DBA-8C8A-E258F5C07E81}" type="datetimeFigureOut">
              <a:rPr lang="en-US" smtClean="0"/>
              <a:t>21/09/2020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D69BF6-C112-4DEF-AB49-B91D5504A0D4}" type="slidenum">
              <a:rPr lang="en-US" smtClean="0"/>
              <a:t>‹#›</a:t>
            </a:fld>
            <a:endParaRPr lang="en-US"/>
          </a:p>
        </p:txBody>
      </p:sp>
    </p:spTree>
    <p:extLst>
      <p:ext uri="{BB962C8B-B14F-4D97-AF65-F5344CB8AC3E}">
        <p14:creationId xmlns:p14="http://schemas.microsoft.com/office/powerpoint/2010/main" val="3121741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001EFA-4AB9-4DBA-8C8A-E258F5C07E81}" type="datetimeFigureOut">
              <a:rPr lang="en-US" smtClean="0"/>
              <a:t>21/09/2020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D69BF6-C112-4DEF-AB49-B91D5504A0D4}" type="slidenum">
              <a:rPr lang="en-US" smtClean="0"/>
              <a:t>‹#›</a:t>
            </a:fld>
            <a:endParaRPr lang="en-US"/>
          </a:p>
        </p:txBody>
      </p:sp>
    </p:spTree>
    <p:extLst>
      <p:ext uri="{BB962C8B-B14F-4D97-AF65-F5344CB8AC3E}">
        <p14:creationId xmlns:p14="http://schemas.microsoft.com/office/powerpoint/2010/main" val="92844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01EFA-4AB9-4DBA-8C8A-E258F5C07E81}" type="datetimeFigureOut">
              <a:rPr lang="en-US" smtClean="0"/>
              <a:t>21/09/2020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69BF6-C112-4DEF-AB49-B91D5504A0D4}" type="slidenum">
              <a:rPr lang="en-US" smtClean="0"/>
              <a:t>‹#›</a:t>
            </a:fld>
            <a:endParaRPr lang="en-US"/>
          </a:p>
        </p:txBody>
      </p:sp>
    </p:spTree>
    <p:extLst>
      <p:ext uri="{BB962C8B-B14F-4D97-AF65-F5344CB8AC3E}">
        <p14:creationId xmlns:p14="http://schemas.microsoft.com/office/powerpoint/2010/main" val="616455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file:///C:\Users\alnaseem\Desktop\&#1575;&#1604;&#1601;&#1589;&#1604;%20&#1575;&#1604;&#1587;&#1575;&#1576;&#1593;\&#1575;&#1604;&#1601;&#1589;&#1604;%20&#1575;&#1604;&#1587;&#1575;&#1576;&#1593;%20&#1575;&#1604;&#1575;&#1587;&#1578;&#1593;&#1583;&#1575;&#1583;&#1575;&#1578;%20&#1604;&#1604;&#1578;&#1593;&#1604;&#1610;&#1605;%20&#1575;&#1604;&#1605;&#1583;&#1605;&#1580;-&#1591;&#1576;%20&#1575;&#1604;&#1571;&#1587;&#1606;&#1575;&#1606;.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file:///C:\Users\alnaseem\Desktop\&#1575;&#1604;&#1601;&#1589;&#1604;%20&#1575;&#1604;&#1587;&#1575;&#1576;&#1593;\&#1582;&#1591;&#1577;%20&#1575;&#1604;&#1575;&#1587;&#1578;&#1593;&#1583;&#1575;&#1583;%20&#1604;&#1604;&#1578;&#1593;&#1604;&#1610;&#1605;%20&#1575;&#1604;&#1605;&#1583;&#1605;&#1580;-%20&#1575;&#1604;&#1571;&#1588;&#1593;&#1607;.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file:///C:\Users\alnaseem\Desktop\&#1575;&#1604;&#1601;&#1589;&#1604;%20&#1575;&#1604;&#1587;&#1575;&#1576;&#1593;\&#1575;&#1604;&#1578;&#1593;&#1604;&#1610;&#1605;%20&#1575;&#1604;&#1605;&#1583;&#1605;&#1580;%20&#1575;&#1604;&#1578;&#1582;&#1583;&#1610;&#1585;.doc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file:///C:\Users\alnaseem\Desktop\&#1575;&#1604;&#1601;&#1589;&#1604;%20&#1575;&#1604;&#1587;&#1575;&#1576;&#1593;\&#1578;&#1602;&#1585;&#1610;&#1585;_&#1575;&#1604;&#1578;&#1593;&#1604;&#1610;&#1605;_&#1575;&#1604;&#1605;&#1583;&#1605;&#1580;_&#1602;&#1587;&#1605;_&#1575;&#1604;&#1601;&#1610;&#1586;&#1610;&#1575;&#1569;_&#1575;&#1604;&#1591;&#1576;&#1610;&#1577;.doc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file:///C:\Users\alnaseem\Desktop\&#1575;&#1604;&#1601;&#1589;&#1604;%20&#1575;&#1604;&#1587;&#1575;&#1576;&#1593;\&#1575;&#1604;&#1605;&#1581;&#1575;&#1590;&#1585;&#1575;&#1578;_&#1575;&#1604;&#1593;&#1605;&#1604;&#1610;&#1577;&#1608;_&#1575;&#1604;&#1605;&#1582;&#1578;&#1576;&#1585;&#1610;&#1577;_&#1604;&#1602;&#1587;&#1605;_&#1575;&#1604;&#1576;&#1606;&#1575;&#1569;_&#1608;&#1575;&#1604;&#1575;&#1606;&#1588;&#1575;&#1569;&#1575;&#1578;.xls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file:///C:\Users\alnaseem\Desktop\&#1575;&#1604;&#1601;&#1589;&#1604;%20&#1575;&#1604;&#1587;&#1575;&#1576;&#1593;\&#1575;&#1604;&#1603;&#1610;&#1605;&#1610;&#1575;&#1608;&#1610;.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1605;&#1581;&#1578;&#1608;&#1610;&#1575;&#1578;%20&#1578;&#1602;&#1585;&#1610;&#1585;%20&#1580;&#1608;&#1583;&#1577;%20&#1605;&#1588;&#1585;&#1608;&#1593;%20&#1575;&#1604;&#1575;&#1604;&#1603;&#1578;&#1585;&#1608;&#1606;&#1610;/&#1575;&#1604;&#1601;&#1589;&#1604;%20&#1575;&#1604;&#1587;&#1575;&#1576;&#1593;/&#1578;&#1602;&#1606;&#1610;&#1575;&#1578;%20&#1575;&#1604;&#1605;&#1582;&#1578;&#1576;&#1585;&#1575;&#1578;.pdf" TargetMode="External"/><Relationship Id="rId2" Type="http://schemas.openxmlformats.org/officeDocument/2006/relationships/hyperlink" Target="&#1578;&#1602;&#1606;&#1610;&#1575;&#1578;%20&#1575;&#1604;&#1605;&#1582;&#1578;&#1576;&#1585;&#1575;&#1578;%20&#1575;&#1604;&#1591;&#1576;&#1610;&#1607;.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file:///C:\Users\alnaseem\Desktop\&#1575;&#1604;&#1601;&#1589;&#1604;%20&#1575;&#1604;&#1587;&#1575;&#1576;&#1593;\&#1582;&#1591;&#1607;%20&#1575;&#1604;&#1578;&#1593;&#1604;&#1610;&#1605;%20&#1575;&#1604;&#1605;&#1583;&#1605;&#1580;-&#1575;&#1604;&#1589;&#1610;&#1583;&#1604;&#1607;.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ar-SA" dirty="0" smtClean="0">
                <a:ea typeface="Calibri" panose="020F0502020204030204" pitchFamily="34" charset="0"/>
              </a:rPr>
              <a:t>استعدادات </a:t>
            </a:r>
            <a:r>
              <a:rPr lang="ar-IQ" dirty="0" smtClean="0">
                <a:ea typeface="Calibri" panose="020F0502020204030204" pitchFamily="34" charset="0"/>
              </a:rPr>
              <a:t>كلية المستقبل الجامعه </a:t>
            </a:r>
            <a:r>
              <a:rPr lang="ar-SA" dirty="0" smtClean="0">
                <a:ea typeface="Calibri" panose="020F0502020204030204" pitchFamily="34" charset="0"/>
              </a:rPr>
              <a:t>للتعليم المدمج </a:t>
            </a:r>
            <a:endParaRPr lang="en-US" dirty="0"/>
          </a:p>
        </p:txBody>
      </p:sp>
    </p:spTree>
    <p:extLst>
      <p:ext uri="{BB962C8B-B14F-4D97-AF65-F5344CB8AC3E}">
        <p14:creationId xmlns:p14="http://schemas.microsoft.com/office/powerpoint/2010/main" val="4242426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smtClean="0"/>
              <a:t>طب الأسنان</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2695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smtClean="0"/>
              <a:t>طب الأسنان</a:t>
            </a:r>
            <a:endParaRPr lang="en-US" dirty="0"/>
          </a:p>
        </p:txBody>
      </p:sp>
      <p:sp>
        <p:nvSpPr>
          <p:cNvPr id="3" name="Content Placeholder 2"/>
          <p:cNvSpPr>
            <a:spLocks noGrp="1"/>
          </p:cNvSpPr>
          <p:nvPr>
            <p:ph idx="1"/>
          </p:nvPr>
        </p:nvSpPr>
        <p:spPr/>
        <p:txBody>
          <a:bodyPr/>
          <a:lstStyle/>
          <a:p>
            <a:pPr marL="0" indent="0" algn="r" rtl="1">
              <a:buNone/>
            </a:pPr>
            <a:r>
              <a:rPr lang="ar-IQ" dirty="0">
                <a:solidFill>
                  <a:srgbClr val="FF2600"/>
                </a:solidFill>
                <a:latin typeface="GeezaPro"/>
                <a:hlinkClick r:id="rId2" action="ppaction://hlinkfile"/>
              </a:rPr>
              <a:t>جدول التدريب العملي</a:t>
            </a:r>
            <a:r>
              <a:rPr lang="ar-IQ" dirty="0">
                <a:solidFill>
                  <a:srgbClr val="FF2600"/>
                </a:solidFill>
                <a:latin typeface="HelveticaNeue"/>
                <a:hlinkClick r:id="rId2" action="ppaction://hlinkfile"/>
              </a:rPr>
              <a:t>:</a:t>
            </a:r>
            <a:endParaRPr lang="en-US" dirty="0"/>
          </a:p>
        </p:txBody>
      </p:sp>
      <p:pic>
        <p:nvPicPr>
          <p:cNvPr id="15" name="Picture 14"/>
          <p:cNvPicPr>
            <a:picLocks noChangeAspect="1"/>
          </p:cNvPicPr>
          <p:nvPr/>
        </p:nvPicPr>
        <p:blipFill>
          <a:blip r:embed="rId3"/>
          <a:stretch>
            <a:fillRect/>
          </a:stretch>
        </p:blipFill>
        <p:spPr>
          <a:xfrm>
            <a:off x="533400" y="804862"/>
            <a:ext cx="8077200" cy="5248275"/>
          </a:xfrm>
          <a:prstGeom prst="rect">
            <a:avLst/>
          </a:prstGeom>
        </p:spPr>
      </p:pic>
    </p:spTree>
    <p:extLst>
      <p:ext uri="{BB962C8B-B14F-4D97-AF65-F5344CB8AC3E}">
        <p14:creationId xmlns:p14="http://schemas.microsoft.com/office/powerpoint/2010/main" val="736170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smtClean="0"/>
              <a:t>طب الأسنان</a:t>
            </a:r>
            <a:endParaRPr lang="en-US" dirty="0"/>
          </a:p>
        </p:txBody>
      </p:sp>
      <p:pic>
        <p:nvPicPr>
          <p:cNvPr id="4" name="Content Placeholder 3"/>
          <p:cNvPicPr>
            <a:picLocks noGrp="1" noChangeAspect="1"/>
          </p:cNvPicPr>
          <p:nvPr>
            <p:ph idx="1"/>
          </p:nvPr>
        </p:nvPicPr>
        <p:blipFill>
          <a:blip r:embed="rId2"/>
          <a:stretch>
            <a:fillRect/>
          </a:stretch>
        </p:blipFill>
        <p:spPr>
          <a:xfrm>
            <a:off x="628650" y="2394604"/>
            <a:ext cx="7886700" cy="3213379"/>
          </a:xfrm>
          <a:prstGeom prst="rect">
            <a:avLst/>
          </a:prstGeom>
        </p:spPr>
      </p:pic>
    </p:spTree>
    <p:extLst>
      <p:ext uri="{BB962C8B-B14F-4D97-AF65-F5344CB8AC3E}">
        <p14:creationId xmlns:p14="http://schemas.microsoft.com/office/powerpoint/2010/main" val="2496925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smtClean="0"/>
              <a:t>طب الأسنان</a:t>
            </a:r>
            <a:endParaRPr lang="en-US" dirty="0"/>
          </a:p>
        </p:txBody>
      </p:sp>
      <p:pic>
        <p:nvPicPr>
          <p:cNvPr id="4" name="Content Placeholder 3"/>
          <p:cNvPicPr>
            <a:picLocks noGrp="1" noChangeAspect="1"/>
          </p:cNvPicPr>
          <p:nvPr>
            <p:ph idx="1"/>
          </p:nvPr>
        </p:nvPicPr>
        <p:blipFill>
          <a:blip r:embed="rId2"/>
          <a:stretch>
            <a:fillRect/>
          </a:stretch>
        </p:blipFill>
        <p:spPr>
          <a:xfrm>
            <a:off x="681037" y="2310606"/>
            <a:ext cx="7781925" cy="3381375"/>
          </a:xfrm>
          <a:prstGeom prst="rect">
            <a:avLst/>
          </a:prstGeom>
        </p:spPr>
      </p:pic>
    </p:spTree>
    <p:extLst>
      <p:ext uri="{BB962C8B-B14F-4D97-AF65-F5344CB8AC3E}">
        <p14:creationId xmlns:p14="http://schemas.microsoft.com/office/powerpoint/2010/main" val="1223573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4140" y="0"/>
            <a:ext cx="7589520" cy="5995334"/>
          </a:xfrm>
          <a:prstGeom prst="rect">
            <a:avLst/>
          </a:prstGeom>
        </p:spPr>
      </p:pic>
    </p:spTree>
    <p:extLst>
      <p:ext uri="{BB962C8B-B14F-4D97-AF65-F5344CB8AC3E}">
        <p14:creationId xmlns:p14="http://schemas.microsoft.com/office/powerpoint/2010/main" val="3000439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smtClean="0"/>
              <a:t>قسم </a:t>
            </a:r>
            <a:r>
              <a:rPr lang="ar-IQ" dirty="0" smtClean="0">
                <a:hlinkClick r:id="rId2" action="ppaction://hlinkfile"/>
              </a:rPr>
              <a:t>الأشعه</a:t>
            </a:r>
            <a:endParaRPr lang="en-US" dirty="0"/>
          </a:p>
        </p:txBody>
      </p:sp>
      <p:sp>
        <p:nvSpPr>
          <p:cNvPr id="3" name="Content Placeholder 2"/>
          <p:cNvSpPr>
            <a:spLocks noGrp="1"/>
          </p:cNvSpPr>
          <p:nvPr>
            <p:ph idx="1"/>
          </p:nvPr>
        </p:nvSpPr>
        <p:spPr/>
        <p:txBody>
          <a:bodyPr>
            <a:normAutofit fontScale="92500"/>
          </a:bodyPr>
          <a:lstStyle/>
          <a:p>
            <a:pPr marL="0" marR="0" algn="justLow" rtl="1">
              <a:lnSpc>
                <a:spcPct val="150000"/>
              </a:lnSpc>
              <a:spcBef>
                <a:spcPts val="0"/>
              </a:spcBef>
              <a:spcAft>
                <a:spcPts val="600"/>
              </a:spcAft>
            </a:pPr>
            <a:r>
              <a:rPr lang="ar-IQ" b="1" dirty="0">
                <a:solidFill>
                  <a:srgbClr val="002060"/>
                </a:solidFill>
                <a:latin typeface="Georgia" panose="02040502050405020303" pitchFamily="18" charset="0"/>
                <a:ea typeface="Georgia" panose="02040502050405020303" pitchFamily="18" charset="0"/>
                <a:cs typeface="Times New Roman" panose="02020603050405020304" pitchFamily="18" charset="0"/>
              </a:rPr>
              <a:t>. خطة عام </a:t>
            </a:r>
            <a:r>
              <a:rPr lang="en-US" b="1" dirty="0">
                <a:solidFill>
                  <a:srgbClr val="002060"/>
                </a:solidFill>
                <a:latin typeface="Times New Roman" panose="02020603050405020304" pitchFamily="18" charset="0"/>
                <a:ea typeface="Georgia" panose="02040502050405020303" pitchFamily="18" charset="0"/>
                <a:cs typeface="Arial" panose="020B0604020202020204" pitchFamily="34" charset="0"/>
              </a:rPr>
              <a:t>2021-2020</a:t>
            </a:r>
            <a:r>
              <a:rPr lang="ar-IQ" b="1" dirty="0">
                <a:solidFill>
                  <a:srgbClr val="002060"/>
                </a:solidFill>
                <a:latin typeface="Georgia" panose="02040502050405020303" pitchFamily="18" charset="0"/>
                <a:ea typeface="Georgia" panose="02040502050405020303" pitchFamily="18" charset="0"/>
                <a:cs typeface="Times New Roman" panose="02020603050405020304" pitchFamily="18" charset="0"/>
              </a:rPr>
              <a:t> للتعليم المدمج </a:t>
            </a:r>
            <a:endParaRPr lang="en-US" sz="1800" dirty="0">
              <a:latin typeface="Georgia" panose="02040502050405020303" pitchFamily="18" charset="0"/>
              <a:ea typeface="Georgia" panose="02040502050405020303" pitchFamily="18" charset="0"/>
              <a:cs typeface="Arial" panose="020B0604020202020204" pitchFamily="34" charset="0"/>
            </a:endParaRPr>
          </a:p>
          <a:p>
            <a:pPr marL="342900" marR="0" lvl="0" indent="-342900" algn="justLow" rtl="1">
              <a:lnSpc>
                <a:spcPct val="150000"/>
              </a:lnSpc>
              <a:spcBef>
                <a:spcPts val="0"/>
              </a:spcBef>
              <a:spcAft>
                <a:spcPts val="600"/>
              </a:spcAft>
              <a:buFont typeface="Symbol" panose="05050102010706020507" pitchFamily="18" charset="2"/>
              <a:buChar char=""/>
            </a:pPr>
            <a:r>
              <a:rPr lang="ar-IQ" dirty="0">
                <a:latin typeface="Georgia" panose="02040502050405020303" pitchFamily="18" charset="0"/>
                <a:ea typeface="Georgia" panose="02040502050405020303" pitchFamily="18" charset="0"/>
                <a:cs typeface="Times New Roman" panose="02020603050405020304" pitchFamily="18" charset="0"/>
              </a:rPr>
              <a:t>يقترح قسم تقنيات الأشعة بأن يكون تصوير محاضرات العملي وحضور الطلبة في المختبرات فقط للمراحل التي تتضمن مواد ﺇختصاص (المرحلة الثانية والثالثة) وعدم شمول المرحلة الأولى بتسجيل المحاضرات أو الحضور وذلك لكون أغلب مواد المرحلة الأولى هي مواد عامة ومكملة لما درسهُ الطالب في مرحلة السادس الاعدادي. </a:t>
            </a:r>
            <a:endParaRPr lang="en-US" sz="1800" dirty="0">
              <a:latin typeface="Georgia" panose="02040502050405020303" pitchFamily="18" charset="0"/>
              <a:ea typeface="Georgia" panose="02040502050405020303" pitchFamily="18" charset="0"/>
              <a:cs typeface="Arial" panose="020B0604020202020204" pitchFamily="34" charset="0"/>
            </a:endParaRPr>
          </a:p>
          <a:p>
            <a:pPr marL="0" indent="0" algn="r">
              <a:buNone/>
            </a:pPr>
            <a:endParaRPr lang="en-US" dirty="0"/>
          </a:p>
        </p:txBody>
      </p:sp>
    </p:spTree>
    <p:extLst>
      <p:ext uri="{BB962C8B-B14F-4D97-AF65-F5344CB8AC3E}">
        <p14:creationId xmlns:p14="http://schemas.microsoft.com/office/powerpoint/2010/main" val="275444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754"/>
            <a:ext cx="7886700" cy="6020209"/>
          </a:xfrm>
        </p:spPr>
        <p:txBody>
          <a:bodyPr>
            <a:normAutofit fontScale="70000" lnSpcReduction="20000"/>
          </a:bodyPr>
          <a:lstStyle/>
          <a:p>
            <a:pPr marL="342900" marR="0" lvl="0" indent="-342900" algn="justLow" rtl="1">
              <a:lnSpc>
                <a:spcPct val="150000"/>
              </a:lnSpc>
              <a:spcBef>
                <a:spcPts val="0"/>
              </a:spcBef>
              <a:spcAft>
                <a:spcPts val="600"/>
              </a:spcAft>
              <a:buFont typeface="Symbol" panose="05050102010706020507" pitchFamily="18" charset="2"/>
              <a:buChar char=""/>
            </a:pPr>
            <a:r>
              <a:rPr lang="ar-IQ" dirty="0">
                <a:latin typeface="Georgia" panose="02040502050405020303" pitchFamily="18" charset="0"/>
                <a:ea typeface="Georgia" panose="02040502050405020303" pitchFamily="18" charset="0"/>
                <a:cs typeface="Times New Roman" panose="02020603050405020304" pitchFamily="18" charset="0"/>
              </a:rPr>
              <a:t>يكون حضور الطلبة للمرحلة الثانية يوم السبت, بينما يكون حضور طلبة المرحلة الثالثة يوم الأربعاء وبمعدل </a:t>
            </a:r>
            <a:r>
              <a:rPr lang="en-US" dirty="0">
                <a:latin typeface="Times New Roman" panose="02020603050405020304" pitchFamily="18" charset="0"/>
                <a:ea typeface="Georgia" panose="02040502050405020303" pitchFamily="18" charset="0"/>
                <a:cs typeface="Arial" panose="020B0604020202020204" pitchFamily="34" charset="0"/>
              </a:rPr>
              <a:t>25</a:t>
            </a:r>
            <a:r>
              <a:rPr lang="ar-IQ" dirty="0">
                <a:latin typeface="Georgia" panose="02040502050405020303" pitchFamily="18" charset="0"/>
                <a:ea typeface="Georgia" panose="02040502050405020303" pitchFamily="18" charset="0"/>
                <a:cs typeface="Times New Roman" panose="02020603050405020304" pitchFamily="18" charset="0"/>
              </a:rPr>
              <a:t>% على شكل وجبات ﺇسبوعياً مع الالتزام بتعليمات الوقاية الصحية.</a:t>
            </a:r>
            <a:endParaRPr lang="en-US" sz="1800" dirty="0">
              <a:latin typeface="Georgia" panose="02040502050405020303" pitchFamily="18" charset="0"/>
              <a:ea typeface="Georgia" panose="02040502050405020303" pitchFamily="18" charset="0"/>
              <a:cs typeface="Arial" panose="020B0604020202020204" pitchFamily="34" charset="0"/>
            </a:endParaRPr>
          </a:p>
          <a:p>
            <a:pPr marL="0" marR="0" algn="justLow" rtl="1">
              <a:lnSpc>
                <a:spcPct val="150000"/>
              </a:lnSpc>
              <a:spcBef>
                <a:spcPts val="0"/>
              </a:spcBef>
              <a:spcAft>
                <a:spcPts val="600"/>
              </a:spcAft>
            </a:pPr>
            <a:r>
              <a:rPr lang="ar-IQ" dirty="0">
                <a:latin typeface="Georgia" panose="02040502050405020303" pitchFamily="18" charset="0"/>
                <a:ea typeface="Georgia" panose="02040502050405020303" pitchFamily="18" charset="0"/>
                <a:cs typeface="Times New Roman" panose="02020603050405020304" pitchFamily="18" charset="0"/>
              </a:rPr>
              <a:t>على سبيل المثال في يوم السبت يتم حضور </a:t>
            </a:r>
            <a:r>
              <a:rPr lang="en-US" dirty="0">
                <a:latin typeface="Times New Roman" panose="02020603050405020304" pitchFamily="18" charset="0"/>
                <a:ea typeface="Georgia" panose="02040502050405020303" pitchFamily="18" charset="0"/>
                <a:cs typeface="Arial" panose="020B0604020202020204" pitchFamily="34" charset="0"/>
              </a:rPr>
              <a:t>15</a:t>
            </a:r>
            <a:r>
              <a:rPr lang="ar-IQ" dirty="0">
                <a:latin typeface="Georgia" panose="02040502050405020303" pitchFamily="18" charset="0"/>
                <a:ea typeface="Georgia" panose="02040502050405020303" pitchFamily="18" charset="0"/>
                <a:cs typeface="Times New Roman" panose="02020603050405020304" pitchFamily="18" charset="0"/>
              </a:rPr>
              <a:t> طالب من المرحلة الثانية, حيث يتم شرح المحاضرة وتسجيلها فيدوياً وترفع الى بقية الطلبة, وفي السبت التالي يتم حضور مجموعة أخرى من الطلبة وهكذا... </a:t>
            </a:r>
            <a:endParaRPr lang="en-US" sz="1800" dirty="0">
              <a:latin typeface="Georgia" panose="02040502050405020303" pitchFamily="18" charset="0"/>
              <a:ea typeface="Georgia" panose="02040502050405020303" pitchFamily="18" charset="0"/>
              <a:cs typeface="Arial" panose="020B0604020202020204" pitchFamily="34" charset="0"/>
            </a:endParaRPr>
          </a:p>
          <a:p>
            <a:pPr marL="342900" marR="0" lvl="0" indent="-342900" algn="justLow" rtl="1">
              <a:lnSpc>
                <a:spcPct val="150000"/>
              </a:lnSpc>
              <a:spcBef>
                <a:spcPts val="0"/>
              </a:spcBef>
              <a:spcAft>
                <a:spcPts val="600"/>
              </a:spcAft>
              <a:buFont typeface="Symbol" panose="05050102010706020507" pitchFamily="18" charset="2"/>
              <a:buChar char=""/>
            </a:pPr>
            <a:r>
              <a:rPr lang="ar-IQ" dirty="0">
                <a:latin typeface="Georgia" panose="02040502050405020303" pitchFamily="18" charset="0"/>
                <a:ea typeface="Georgia" panose="02040502050405020303" pitchFamily="18" charset="0"/>
                <a:cs typeface="Times New Roman" panose="02020603050405020304" pitchFamily="18" charset="0"/>
              </a:rPr>
              <a:t>يتم ﺇعطاء محاضرات النظري عن طريق رفع المحاضرة على شكل </a:t>
            </a:r>
            <a:r>
              <a:rPr lang="en-US" dirty="0">
                <a:latin typeface="Times New Roman" panose="02020603050405020304" pitchFamily="18" charset="0"/>
                <a:ea typeface="Georgia" panose="02040502050405020303" pitchFamily="18" charset="0"/>
                <a:cs typeface="Arial" panose="020B0604020202020204" pitchFamily="34" charset="0"/>
              </a:rPr>
              <a:t>Pdf</a:t>
            </a:r>
            <a:r>
              <a:rPr lang="ar-IQ" dirty="0">
                <a:latin typeface="Georgia" panose="02040502050405020303" pitchFamily="18" charset="0"/>
                <a:ea typeface="Georgia" panose="02040502050405020303" pitchFamily="18" charset="0"/>
                <a:cs typeface="Times New Roman" panose="02020603050405020304" pitchFamily="18" charset="0"/>
              </a:rPr>
              <a:t> بعد ذلك يقوم التدريسي بشرح المحاضرة عن طريق التواصل مع الطلاب على </a:t>
            </a:r>
            <a:r>
              <a:rPr lang="en-US" dirty="0">
                <a:latin typeface="Times New Roman" panose="02020603050405020304" pitchFamily="18" charset="0"/>
                <a:ea typeface="Georgia" panose="02040502050405020303" pitchFamily="18" charset="0"/>
                <a:cs typeface="Arial" panose="020B0604020202020204" pitchFamily="34" charset="0"/>
              </a:rPr>
              <a:t>Google Meet</a:t>
            </a:r>
            <a:r>
              <a:rPr lang="ar-IQ" dirty="0">
                <a:latin typeface="Georgia" panose="02040502050405020303" pitchFamily="18" charset="0"/>
                <a:ea typeface="Georgia" panose="02040502050405020303" pitchFamily="18" charset="0"/>
                <a:cs typeface="Times New Roman" panose="02020603050405020304" pitchFamily="18" charset="0"/>
              </a:rPr>
              <a:t> الخاص بالصف الدراسي وهذا ما يضمن التواصل الصحيح بين التدريسي والطالب وﺇمكانية ﺇجراء حوارات ومناقشات مباشرة بين التدريسي والطالب.</a:t>
            </a:r>
            <a:endParaRPr lang="en-US" sz="1800" dirty="0">
              <a:latin typeface="Georgia" panose="02040502050405020303" pitchFamily="18" charset="0"/>
              <a:ea typeface="Georgia" panose="02040502050405020303" pitchFamily="18" charset="0"/>
              <a:cs typeface="Arial" panose="020B0604020202020204" pitchFamily="34" charset="0"/>
            </a:endParaRPr>
          </a:p>
          <a:p>
            <a:pPr marL="342900" marR="0" lvl="0" indent="-342900" algn="justLow" rtl="1">
              <a:lnSpc>
                <a:spcPct val="150000"/>
              </a:lnSpc>
              <a:spcBef>
                <a:spcPts val="0"/>
              </a:spcBef>
              <a:spcAft>
                <a:spcPts val="600"/>
              </a:spcAft>
              <a:buFont typeface="Symbol" panose="05050102010706020507" pitchFamily="18" charset="2"/>
              <a:buChar char=""/>
            </a:pPr>
            <a:r>
              <a:rPr lang="ar-IQ" dirty="0">
                <a:latin typeface="Georgia" panose="02040502050405020303" pitchFamily="18" charset="0"/>
                <a:ea typeface="Georgia" panose="02040502050405020303" pitchFamily="18" charset="0"/>
                <a:cs typeface="Times New Roman" panose="02020603050405020304" pitchFamily="18" charset="0"/>
              </a:rPr>
              <a:t>يتم انشاء جداول خاصة للمحاضرات الالكترونية النظرية مع التزام التدريسي بالحضور في الوقت المحدد بالجدول.</a:t>
            </a:r>
            <a:endParaRPr lang="en-US" sz="1800" dirty="0">
              <a:latin typeface="Georgia" panose="02040502050405020303" pitchFamily="18" charset="0"/>
              <a:ea typeface="Georgia" panose="02040502050405020303" pitchFamily="18" charset="0"/>
              <a:cs typeface="Arial" panose="020B0604020202020204" pitchFamily="34" charset="0"/>
            </a:endParaRPr>
          </a:p>
          <a:p>
            <a:pPr marL="342900" marR="0" lvl="0" indent="-342900" algn="justLow" rtl="1">
              <a:lnSpc>
                <a:spcPct val="150000"/>
              </a:lnSpc>
              <a:spcBef>
                <a:spcPts val="0"/>
              </a:spcBef>
              <a:spcAft>
                <a:spcPts val="600"/>
              </a:spcAft>
              <a:buFont typeface="Symbol" panose="05050102010706020507" pitchFamily="18" charset="2"/>
              <a:buChar char=""/>
            </a:pPr>
            <a:r>
              <a:rPr lang="ar-IQ" dirty="0">
                <a:latin typeface="Georgia" panose="02040502050405020303" pitchFamily="18" charset="0"/>
                <a:ea typeface="Georgia" panose="02040502050405020303" pitchFamily="18" charset="0"/>
                <a:cs typeface="Times New Roman" panose="02020603050405020304" pitchFamily="18" charset="0"/>
              </a:rPr>
              <a:t>يتم أخذ حضور الطلبة من قبل التدريسي أثناء شرح المحاضرة المباشر على </a:t>
            </a:r>
            <a:r>
              <a:rPr lang="en-US" dirty="0">
                <a:latin typeface="Times New Roman" panose="02020603050405020304" pitchFamily="18" charset="0"/>
                <a:ea typeface="Georgia" panose="02040502050405020303" pitchFamily="18" charset="0"/>
                <a:cs typeface="Arial" panose="020B0604020202020204" pitchFamily="34" charset="0"/>
              </a:rPr>
              <a:t>Google Meet</a:t>
            </a:r>
            <a:r>
              <a:rPr lang="ar-IQ" dirty="0">
                <a:latin typeface="Georgia" panose="02040502050405020303" pitchFamily="18" charset="0"/>
                <a:ea typeface="Georgia" panose="02040502050405020303" pitchFamily="18" charset="0"/>
                <a:cs typeface="Times New Roman" panose="02020603050405020304" pitchFamily="18" charset="0"/>
              </a:rPr>
              <a:t> وهذا ما يضمن حضور الطالب الفعلي في وقت المحاضرة.</a:t>
            </a:r>
            <a:endParaRPr lang="en-US" sz="1800" dirty="0">
              <a:latin typeface="Georgia" panose="02040502050405020303" pitchFamily="18" charset="0"/>
              <a:ea typeface="Georgia" panose="02040502050405020303" pitchFamily="18" charset="0"/>
              <a:cs typeface="Arial" panose="020B0604020202020204" pitchFamily="34" charset="0"/>
            </a:endParaRPr>
          </a:p>
          <a:p>
            <a:pPr marL="0" indent="0" algn="r">
              <a:buNone/>
            </a:pPr>
            <a:endParaRPr lang="en-US" dirty="0"/>
          </a:p>
        </p:txBody>
      </p:sp>
    </p:spTree>
    <p:extLst>
      <p:ext uri="{BB962C8B-B14F-4D97-AF65-F5344CB8AC3E}">
        <p14:creationId xmlns:p14="http://schemas.microsoft.com/office/powerpoint/2010/main" val="1507578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458379"/>
            <a:ext cx="8963738" cy="6177552"/>
          </a:xfrm>
          <a:prstGeom prst="rect">
            <a:avLst/>
          </a:prstGeom>
        </p:spPr>
      </p:pic>
    </p:spTree>
    <p:extLst>
      <p:ext uri="{BB962C8B-B14F-4D97-AF65-F5344CB8AC3E}">
        <p14:creationId xmlns:p14="http://schemas.microsoft.com/office/powerpoint/2010/main" val="2641504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hlinkClick r:id="rId2" action="ppaction://hlinkfile"/>
              </a:rPr>
              <a:t>قسم</a:t>
            </a:r>
            <a:r>
              <a:rPr lang="ar-IQ" dirty="0" smtClean="0"/>
              <a:t> التخدير</a:t>
            </a:r>
            <a:endParaRPr lang="en-US" dirty="0"/>
          </a:p>
        </p:txBody>
      </p:sp>
      <p:sp>
        <p:nvSpPr>
          <p:cNvPr id="3" name="Content Placeholder 2"/>
          <p:cNvSpPr>
            <a:spLocks noGrp="1"/>
          </p:cNvSpPr>
          <p:nvPr>
            <p:ph idx="1"/>
          </p:nvPr>
        </p:nvSpPr>
        <p:spPr/>
        <p:txBody>
          <a:bodyPr>
            <a:normAutofit fontScale="55000" lnSpcReduction="20000"/>
          </a:bodyPr>
          <a:lstStyle/>
          <a:p>
            <a:pPr marL="0" marR="0" algn="r">
              <a:lnSpc>
                <a:spcPct val="150000"/>
              </a:lnSpc>
              <a:spcBef>
                <a:spcPts val="0"/>
              </a:spcBef>
              <a:spcAft>
                <a:spcPts val="1000"/>
              </a:spcAft>
            </a:pPr>
            <a:r>
              <a:rPr lang="ar-IQ" dirty="0">
                <a:latin typeface="Calibri" panose="020F0502020204030204" pitchFamily="34" charset="0"/>
                <a:ea typeface="Calibri" panose="020F0502020204030204" pitchFamily="34" charset="0"/>
              </a:rPr>
              <a:t>ونظرا للظروف الصحية وتعليمات وزارة التعليم العالي حول الية تطبيق نظام التعليم المدمج للعام الدراسي 2020/2021 وضع قسم تقنيات التخدير الخطة التالي:</a:t>
            </a:r>
            <a:endParaRPr lang="en-US" sz="2000" dirty="0">
              <a:latin typeface="Calibri" panose="020F0502020204030204" pitchFamily="34" charset="0"/>
              <a:ea typeface="Calibri" panose="020F0502020204030204" pitchFamily="34" charset="0"/>
              <a:cs typeface="Arial" panose="020B0604020202020204" pitchFamily="34" charset="0"/>
            </a:endParaRPr>
          </a:p>
          <a:p>
            <a:pPr marL="457200" marR="0" algn="r">
              <a:lnSpc>
                <a:spcPct val="150000"/>
              </a:lnSpc>
              <a:spcBef>
                <a:spcPts val="0"/>
              </a:spcBef>
              <a:spcAft>
                <a:spcPts val="0"/>
              </a:spcAft>
            </a:pPr>
            <a:r>
              <a:rPr lang="ar-IQ" b="1" dirty="0">
                <a:highlight>
                  <a:srgbClr val="FFFF00"/>
                </a:highlight>
                <a:latin typeface="Calibri" panose="020F0502020204030204" pitchFamily="34" charset="0"/>
                <a:ea typeface="Calibri" panose="020F0502020204030204" pitchFamily="34" charset="0"/>
              </a:rPr>
              <a:t>اولا: تطوير مهارات التدريسيين</a:t>
            </a:r>
            <a:r>
              <a:rPr lang="ar-IQ" b="1" dirty="0">
                <a:latin typeface="Calibri" panose="020F0502020204030204" pitchFamily="34" charset="0"/>
                <a:ea typeface="Calibri" panose="020F0502020204030204" pitchFamily="34"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457200" marR="0" algn="r">
              <a:lnSpc>
                <a:spcPct val="150000"/>
              </a:lnSpc>
              <a:spcBef>
                <a:spcPts val="0"/>
              </a:spcBef>
              <a:spcAft>
                <a:spcPts val="1000"/>
              </a:spcAft>
            </a:pPr>
            <a:r>
              <a:rPr lang="ar-IQ" dirty="0">
                <a:latin typeface="Calibri" panose="020F0502020204030204" pitchFamily="34" charset="0"/>
                <a:ea typeface="Calibri" panose="020F0502020204030204" pitchFamily="34" charset="0"/>
              </a:rPr>
              <a:t>حرص القسم على تطير مهارات الكادر التدريسي من خال ترشيح نماذج من الاساتذه الكفوئين للدخول او التسجيل في الورشة الوزارية حول التعليم المدمج وبعد ذلك يقوم هؤلاء التدريسيين بعمل حلقة نقاشية تجمع كل المعلومات الخاصة بالتعليم المدمج 	وعرضها على بقية الكادر التدريسي.</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algn="r">
              <a:lnSpc>
                <a:spcPct val="150000"/>
              </a:lnSpc>
              <a:spcBef>
                <a:spcPts val="0"/>
              </a:spcBef>
              <a:spcAft>
                <a:spcPts val="1000"/>
              </a:spcAft>
            </a:pPr>
            <a:r>
              <a:rPr lang="ar-IQ" dirty="0">
                <a:latin typeface="Calibri" panose="020F0502020204030204" pitchFamily="34" charset="0"/>
                <a:ea typeface="Calibri" panose="020F0502020204030204" pitchFamily="34" charset="0"/>
              </a:rPr>
              <a:t>اسماء الاساتذه المشاركين في ورشة العمل:</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algn="r">
              <a:lnSpc>
                <a:spcPct val="150000"/>
              </a:lnSpc>
              <a:spcBef>
                <a:spcPts val="0"/>
              </a:spcBef>
              <a:spcAft>
                <a:spcPts val="1000"/>
              </a:spcAft>
            </a:pPr>
            <a:r>
              <a:rPr lang="ar-IQ" dirty="0">
                <a:latin typeface="Calibri" panose="020F0502020204030204" pitchFamily="34" charset="0"/>
                <a:ea typeface="Calibri" panose="020F0502020204030204" pitchFamily="34" charset="0"/>
              </a:rPr>
              <a:t>1-م.د.رواء ماجد محمد/مقرر القسم</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algn="r">
              <a:lnSpc>
                <a:spcPct val="150000"/>
              </a:lnSpc>
              <a:spcBef>
                <a:spcPts val="0"/>
              </a:spcBef>
              <a:spcAft>
                <a:spcPts val="1000"/>
              </a:spcAft>
            </a:pPr>
            <a:r>
              <a:rPr lang="ar-IQ" dirty="0">
                <a:latin typeface="Calibri" panose="020F0502020204030204" pitchFamily="34" charset="0"/>
                <a:ea typeface="Calibri" panose="020F0502020204030204" pitchFamily="34" charset="0"/>
              </a:rPr>
              <a:t>2-م.د.رشا فاضل عبيد / مسؤول الجودة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algn="r">
              <a:lnSpc>
                <a:spcPct val="150000"/>
              </a:lnSpc>
              <a:spcBef>
                <a:spcPts val="0"/>
              </a:spcBef>
              <a:spcAft>
                <a:spcPts val="1000"/>
              </a:spcAft>
            </a:pPr>
            <a:r>
              <a:rPr lang="ar-IQ" dirty="0">
                <a:latin typeface="Calibri" panose="020F0502020204030204" pitchFamily="34" charset="0"/>
                <a:ea typeface="Calibri" panose="020F0502020204030204" pitchFamily="34" charset="0"/>
              </a:rPr>
              <a:t>3-نجوان ثائر علي/ ادارية القسم </a:t>
            </a:r>
            <a:endParaRPr lang="en-US" sz="2000" dirty="0">
              <a:latin typeface="Calibri" panose="020F0502020204030204" pitchFamily="34" charset="0"/>
              <a:ea typeface="Calibri" panose="020F0502020204030204" pitchFamily="34" charset="0"/>
              <a:cs typeface="Arial" panose="020B0604020202020204" pitchFamily="34" charset="0"/>
            </a:endParaRPr>
          </a:p>
          <a:p>
            <a:r>
              <a:rPr lang="ar-IQ" b="1" dirty="0">
                <a:highlight>
                  <a:srgbClr val="FFFF00"/>
                </a:highlight>
                <a:latin typeface="Calibri" panose="020F0502020204030204" pitchFamily="34" charset="0"/>
                <a:ea typeface="Calibri" panose="020F0502020204030204" pitchFamily="34" charset="0"/>
              </a:rPr>
              <a:t>ثانيا : عمل جدول لحضور التدريسيين الى الكلية لتسجيل المحاضرات الفيديوية العملي في المختبرات وللمراحل الثلاثة , الجدول مدرج ادناه :</a:t>
            </a:r>
            <a:endParaRPr lang="en-US" dirty="0"/>
          </a:p>
        </p:txBody>
      </p:sp>
    </p:spTree>
    <p:extLst>
      <p:ext uri="{BB962C8B-B14F-4D97-AF65-F5344CB8AC3E}">
        <p14:creationId xmlns:p14="http://schemas.microsoft.com/office/powerpoint/2010/main" val="1634289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93728" y="0"/>
            <a:ext cx="9050272" cy="6858000"/>
          </a:xfrm>
          <a:prstGeom prst="rect">
            <a:avLst/>
          </a:prstGeom>
        </p:spPr>
      </p:pic>
    </p:spTree>
    <p:extLst>
      <p:ext uri="{BB962C8B-B14F-4D97-AF65-F5344CB8AC3E}">
        <p14:creationId xmlns:p14="http://schemas.microsoft.com/office/powerpoint/2010/main" val="3811420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7709"/>
            <a:ext cx="7886700" cy="1325563"/>
          </a:xfrm>
          <a:solidFill>
            <a:srgbClr val="00B050"/>
          </a:solidFill>
          <a:scene3d>
            <a:camera prst="orthographicFront"/>
            <a:lightRig rig="threePt" dir="t"/>
          </a:scene3d>
          <a:sp3d>
            <a:bevelT w="152400" h="50800" prst="softRound"/>
          </a:sp3d>
        </p:spPr>
        <p:txBody>
          <a:bodyPr/>
          <a:lstStyle/>
          <a:p>
            <a:pPr algn="ctr"/>
            <a:r>
              <a:rPr lang="ar-IQ" dirty="0">
                <a:solidFill>
                  <a:srgbClr val="333399"/>
                </a:solidFill>
                <a:latin typeface="droid arabic kufi"/>
              </a:rPr>
              <a:t> تعريف التعليم المدمج</a:t>
            </a:r>
            <a:r>
              <a:rPr lang="ar-IQ" b="1" dirty="0">
                <a:solidFill>
                  <a:srgbClr val="0C0C73"/>
                </a:solidFill>
                <a:latin typeface="droid arabic kufi"/>
              </a:rPr>
              <a:t/>
            </a:r>
            <a:br>
              <a:rPr lang="ar-IQ" b="1" dirty="0">
                <a:solidFill>
                  <a:srgbClr val="0C0C73"/>
                </a:solidFill>
                <a:latin typeface="droid arabic kufi"/>
              </a:rPr>
            </a:br>
            <a:endParaRPr lang="en-US" dirty="0"/>
          </a:p>
        </p:txBody>
      </p:sp>
      <p:sp>
        <p:nvSpPr>
          <p:cNvPr id="3" name="Content Placeholder 2"/>
          <p:cNvSpPr>
            <a:spLocks noGrp="1"/>
          </p:cNvSpPr>
          <p:nvPr>
            <p:ph idx="1"/>
          </p:nvPr>
        </p:nvSpPr>
        <p:spPr>
          <a:solidFill>
            <a:srgbClr val="00B050"/>
          </a:solidFill>
        </p:spPr>
        <p:txBody>
          <a:bodyPr>
            <a:normAutofit/>
          </a:bodyPr>
          <a:lstStyle/>
          <a:p>
            <a:pPr marL="457200" lvl="1" indent="0" algn="just" rtl="1">
              <a:buNone/>
            </a:pPr>
            <a:r>
              <a:rPr lang="ar-IQ" dirty="0">
                <a:solidFill>
                  <a:schemeClr val="bg1"/>
                </a:solidFill>
                <a:latin typeface="arial" panose="020B0604020202020204" pitchFamily="34" charset="0"/>
              </a:rPr>
              <a:t>يُعرف التعليم المدمج بأنه أحد صيغ التّعليم أو التّعلّم التي يندمج فيها التّعلّم الإلكتروني مع التّعلّم الصفي التقليدي في إطار </a:t>
            </a:r>
            <a:r>
              <a:rPr lang="ar-IQ" dirty="0" smtClean="0">
                <a:solidFill>
                  <a:schemeClr val="bg1"/>
                </a:solidFill>
                <a:latin typeface="arial" panose="020B0604020202020204" pitchFamily="34" charset="0"/>
              </a:rPr>
              <a:t>واحد. </a:t>
            </a:r>
            <a:r>
              <a:rPr lang="ar-IQ" dirty="0" smtClean="0">
                <a:solidFill>
                  <a:schemeClr val="bg1"/>
                </a:solidFill>
                <a:latin typeface="Helvetica" panose="020B0604020202020204" pitchFamily="34" charset="0"/>
              </a:rPr>
              <a:t>وهو مزيج </a:t>
            </a:r>
            <a:r>
              <a:rPr lang="ar-IQ" dirty="0">
                <a:solidFill>
                  <a:schemeClr val="bg1"/>
                </a:solidFill>
                <a:latin typeface="Helvetica" panose="020B0604020202020204" pitchFamily="34" charset="0"/>
              </a:rPr>
              <a:t>بين التعليم الإلكتروني والتعليم من خلال حضور الطلبة، بحيث يكون التعليم الالكتروني فقط للمواد الدراسية النظرية، أما حضور الطلبة للمواد الدراسية العملية (المختبرية والسريرية) والتطبيقية، </a:t>
            </a:r>
            <a:r>
              <a:rPr lang="ar-IQ" dirty="0" smtClean="0">
                <a:solidFill>
                  <a:schemeClr val="bg1"/>
                </a:solidFill>
                <a:latin typeface="Helvetica" panose="020B0604020202020204" pitchFamily="34" charset="0"/>
              </a:rPr>
              <a:t>"فيفترض أن </a:t>
            </a:r>
            <a:r>
              <a:rPr lang="ar-IQ" dirty="0">
                <a:solidFill>
                  <a:schemeClr val="bg1"/>
                </a:solidFill>
                <a:latin typeface="Helvetica" panose="020B0604020202020204" pitchFamily="34" charset="0"/>
              </a:rPr>
              <a:t>يكون الحضور بشكل مجاميع صغيرة متناوبة بما يؤمن الاستفادة من الجانب التطبيقي العلمي والعملي، وكذلك يؤمن سلامة المنتسبين كافة من خلال تطبيق شروط لجنة الصحة والسلامة من حيث التباعد ولبس الكمامات والنظارات والكفوف ومواد التعقيم والتعفير واخرى تؤمن السلامة المهنية، كما يجب أن تقوم الاقسام </a:t>
            </a:r>
            <a:r>
              <a:rPr lang="ar-IQ" dirty="0" smtClean="0">
                <a:solidFill>
                  <a:schemeClr val="bg1"/>
                </a:solidFill>
                <a:latin typeface="Helvetica" panose="020B0604020202020204" pitchFamily="34" charset="0"/>
              </a:rPr>
              <a:t>العلمية </a:t>
            </a:r>
            <a:r>
              <a:rPr lang="ar-IQ" dirty="0">
                <a:solidFill>
                  <a:schemeClr val="bg1"/>
                </a:solidFill>
                <a:latin typeface="Helvetica" panose="020B0604020202020204" pitchFamily="34" charset="0"/>
              </a:rPr>
              <a:t>بجدولة المواد الدراسية العلمية (المختبرية والسريرية) والتطبيقية حسب ما تراه مناسبا في الاسبوع الواحد</a:t>
            </a:r>
            <a:endParaRPr lang="en-US" dirty="0">
              <a:solidFill>
                <a:schemeClr val="bg1"/>
              </a:solidFill>
            </a:endParaRPr>
          </a:p>
        </p:txBody>
      </p:sp>
    </p:spTree>
    <p:extLst>
      <p:ext uri="{BB962C8B-B14F-4D97-AF65-F5344CB8AC3E}">
        <p14:creationId xmlns:p14="http://schemas.microsoft.com/office/powerpoint/2010/main" val="1107098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smtClean="0"/>
              <a:t>قسم الفيزياء </a:t>
            </a:r>
            <a:r>
              <a:rPr lang="ar-IQ" dirty="0" smtClean="0">
                <a:hlinkClick r:id="rId2" action="ppaction://hlinkfile"/>
              </a:rPr>
              <a:t>الطبيه</a:t>
            </a:r>
            <a:endParaRPr lang="en-US" dirty="0"/>
          </a:p>
        </p:txBody>
      </p:sp>
      <p:sp>
        <p:nvSpPr>
          <p:cNvPr id="3" name="Content Placeholder 2"/>
          <p:cNvSpPr>
            <a:spLocks noGrp="1"/>
          </p:cNvSpPr>
          <p:nvPr>
            <p:ph idx="1"/>
          </p:nvPr>
        </p:nvSpPr>
        <p:spPr>
          <a:xfrm>
            <a:off x="628650" y="1323702"/>
            <a:ext cx="7886700" cy="5408023"/>
          </a:xfrm>
        </p:spPr>
        <p:txBody>
          <a:bodyPr>
            <a:normAutofit fontScale="85000" lnSpcReduction="20000"/>
          </a:bodyPr>
          <a:lstStyle/>
          <a:p>
            <a:pPr marL="0" marR="0" algn="just" rtl="1">
              <a:lnSpc>
                <a:spcPct val="150000"/>
              </a:lnSpc>
              <a:spcBef>
                <a:spcPts val="0"/>
              </a:spcBef>
              <a:spcAft>
                <a:spcPts val="1000"/>
              </a:spcAft>
            </a:pPr>
            <a:r>
              <a:rPr lang="ar-IQ" sz="2300" b="1" dirty="0">
                <a:latin typeface="Calibri" panose="020F0502020204030204" pitchFamily="34" charset="0"/>
                <a:ea typeface="Calibri" panose="020F0502020204030204" pitchFamily="34" charset="0"/>
                <a:cs typeface="+mj-cs"/>
              </a:rPr>
              <a:t>من اجل الارتقاء الى افضل المستويات في هذا المجال وما ينسجم مع التعليمات الوزارية وتوجهات كلية المستقبل الجامعة حرصت ادارة قسم الفيزياء الطبية على مواكبة التطور العلمي في مجال التعليم الالكتروني  من خلال مشاركة العديد من التدريسيين في الدورة الوزارية للتعليم المدمج من اجل التعرف على افضل الطرق واحدثها في هذا المجال , اضافة الى ذلك بادر بعض تدريسي القسم بكتابة المقالات المتعلقة بالتعليم المدمج , اضافة الى ذلك تم عمل جدول لحضور تدريسي القسم الى الكلية من اجل تسجيل المحاضرات العلمية في القاعة الذكية في كلية المستقبل الجامعة المخصصة لهذا الغرض واجراء التجارب العملية في المختبرات التخصصية </a:t>
            </a:r>
            <a:r>
              <a:rPr lang="ar-IQ" sz="2300" b="1" dirty="0" smtClean="0">
                <a:latin typeface="Calibri" panose="020F0502020204030204" pitchFamily="34" charset="0"/>
                <a:ea typeface="Calibri" panose="020F0502020204030204" pitchFamily="34" charset="0"/>
                <a:cs typeface="+mj-cs"/>
              </a:rPr>
              <a:t>.</a:t>
            </a:r>
            <a:endParaRPr lang="en-US" sz="2300" b="1" dirty="0" smtClean="0">
              <a:latin typeface="Calibri" panose="020F0502020204030204" pitchFamily="34" charset="0"/>
              <a:ea typeface="Calibri" panose="020F0502020204030204" pitchFamily="34" charset="0"/>
              <a:cs typeface="+mj-cs"/>
            </a:endParaRPr>
          </a:p>
          <a:p>
            <a:pPr marL="0" marR="0" algn="r" rtl="1">
              <a:lnSpc>
                <a:spcPct val="115000"/>
              </a:lnSpc>
              <a:spcBef>
                <a:spcPts val="0"/>
              </a:spcBef>
              <a:spcAft>
                <a:spcPts val="1000"/>
              </a:spcAft>
            </a:pPr>
            <a:r>
              <a:rPr lang="ar-IQ" sz="2300" dirty="0">
                <a:latin typeface="Calibri" panose="020F0502020204030204" pitchFamily="34" charset="0"/>
                <a:ea typeface="Calibri" panose="020F0502020204030204" pitchFamily="34" charset="0"/>
                <a:cs typeface="+mj-cs"/>
              </a:rPr>
              <a:t>وقد تم وضعت ادارة القسم خطة لحضور الطلبة ميدانيا الى الكلية من اجل تلقي المحاضرات العلمية والعملية وفقا للشروط التالية :</a:t>
            </a:r>
            <a:endParaRPr lang="en-US" sz="2300" dirty="0">
              <a:latin typeface="Calibri" panose="020F0502020204030204" pitchFamily="34" charset="0"/>
              <a:ea typeface="Calibri" panose="020F0502020204030204" pitchFamily="34" charset="0"/>
              <a:cs typeface="+mj-cs"/>
            </a:endParaRPr>
          </a:p>
          <a:p>
            <a:pPr marL="457200" marR="0" algn="just" rtl="1">
              <a:lnSpc>
                <a:spcPct val="115000"/>
              </a:lnSpc>
              <a:spcBef>
                <a:spcPts val="0"/>
              </a:spcBef>
              <a:spcAft>
                <a:spcPts val="1000"/>
              </a:spcAft>
            </a:pPr>
            <a:r>
              <a:rPr lang="ar-IQ" sz="2300" dirty="0" smtClean="0">
                <a:latin typeface="Calibri" panose="020F0502020204030204" pitchFamily="34" charset="0"/>
                <a:ea typeface="Calibri" panose="020F0502020204030204" pitchFamily="34" charset="0"/>
                <a:cs typeface="+mj-cs"/>
              </a:rPr>
              <a:t>حضور </a:t>
            </a:r>
            <a:r>
              <a:rPr lang="ar-IQ" sz="2300" dirty="0">
                <a:latin typeface="Calibri" panose="020F0502020204030204" pitchFamily="34" charset="0"/>
                <a:ea typeface="Calibri" panose="020F0502020204030204" pitchFamily="34" charset="0"/>
                <a:cs typeface="+mj-cs"/>
              </a:rPr>
              <a:t>الطلبة الى الكلية وفق جداول معينه تتضمن اوقات واعداد الطلبة , حيث انه من الممكن حضور الطلبة وبواقع يومين الى الكلية ومن خلالها يمكن تلقي جميع المحاضرات المخصصة لمدة اسبوع في التعليم التقليدي مع الخذ بنظر الاعتبار توزيع الطلبة في القاعات الدراسية والمختبرات وبما يضمن التباعد الاجتماعي وبواقع 15-20 طالب في كل كروب تعليمي </a:t>
            </a:r>
            <a:endParaRPr lang="en-US" sz="2300" dirty="0">
              <a:latin typeface="Calibri" panose="020F0502020204030204" pitchFamily="34" charset="0"/>
              <a:ea typeface="Calibri" panose="020F0502020204030204" pitchFamily="34" charset="0"/>
              <a:cs typeface="+mj-cs"/>
            </a:endParaRPr>
          </a:p>
          <a:p>
            <a:pPr marL="0" indent="0" algn="r">
              <a:buNone/>
            </a:pPr>
            <a:endParaRPr lang="en-US" dirty="0"/>
          </a:p>
        </p:txBody>
      </p:sp>
    </p:spTree>
    <p:extLst>
      <p:ext uri="{BB962C8B-B14F-4D97-AF65-F5344CB8AC3E}">
        <p14:creationId xmlns:p14="http://schemas.microsoft.com/office/powerpoint/2010/main" val="587320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444137" y="104775"/>
            <a:ext cx="8421189" cy="6648450"/>
          </a:xfrm>
          <a:prstGeom prst="rect">
            <a:avLst/>
          </a:prstGeom>
        </p:spPr>
      </p:pic>
    </p:spTree>
    <p:extLst>
      <p:ext uri="{BB962C8B-B14F-4D97-AF65-F5344CB8AC3E}">
        <p14:creationId xmlns:p14="http://schemas.microsoft.com/office/powerpoint/2010/main" val="316463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856" y="77743"/>
            <a:ext cx="7886700" cy="871491"/>
          </a:xfrm>
        </p:spPr>
        <p:txBody>
          <a:bodyPr/>
          <a:lstStyle/>
          <a:p>
            <a:pPr algn="ctr"/>
            <a:r>
              <a:rPr lang="ar-IQ" dirty="0" smtClean="0"/>
              <a:t>قسم البناء </a:t>
            </a:r>
            <a:r>
              <a:rPr lang="ar-IQ" dirty="0" smtClean="0">
                <a:hlinkClick r:id="rId2" action="ppaction://hlinkfile"/>
              </a:rPr>
              <a:t>والانشاءات</a:t>
            </a:r>
            <a:endParaRPr lang="en-US" dirty="0"/>
          </a:p>
        </p:txBody>
      </p:sp>
      <p:pic>
        <p:nvPicPr>
          <p:cNvPr id="4" name="Content Placeholder 3"/>
          <p:cNvPicPr>
            <a:picLocks noGrp="1" noChangeAspect="1"/>
          </p:cNvPicPr>
          <p:nvPr>
            <p:ph idx="1"/>
          </p:nvPr>
        </p:nvPicPr>
        <p:blipFill>
          <a:blip r:embed="rId3"/>
          <a:stretch>
            <a:fillRect/>
          </a:stretch>
        </p:blipFill>
        <p:spPr>
          <a:xfrm>
            <a:off x="628650" y="949234"/>
            <a:ext cx="8503920" cy="5908767"/>
          </a:xfrm>
          <a:prstGeom prst="rect">
            <a:avLst/>
          </a:prstGeom>
        </p:spPr>
      </p:pic>
    </p:spTree>
    <p:extLst>
      <p:ext uri="{BB962C8B-B14F-4D97-AF65-F5344CB8AC3E}">
        <p14:creationId xmlns:p14="http://schemas.microsoft.com/office/powerpoint/2010/main" val="1475474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smtClean="0"/>
              <a:t>قسم </a:t>
            </a:r>
            <a:r>
              <a:rPr lang="ar-IQ" dirty="0" smtClean="0">
                <a:hlinkClick r:id="rId2" action="ppaction://hlinkfile"/>
              </a:rPr>
              <a:t>الكيمياوي</a:t>
            </a:r>
            <a:endParaRPr lang="en-US" dirty="0"/>
          </a:p>
        </p:txBody>
      </p:sp>
      <p:pic>
        <p:nvPicPr>
          <p:cNvPr id="4" name="Content Placeholder 3"/>
          <p:cNvPicPr>
            <a:picLocks noGrp="1" noChangeAspect="1"/>
          </p:cNvPicPr>
          <p:nvPr>
            <p:ph idx="1"/>
          </p:nvPr>
        </p:nvPicPr>
        <p:blipFill>
          <a:blip r:embed="rId3"/>
          <a:stretch>
            <a:fillRect/>
          </a:stretch>
        </p:blipFill>
        <p:spPr>
          <a:xfrm>
            <a:off x="139337" y="1442448"/>
            <a:ext cx="8959719" cy="5332821"/>
          </a:xfrm>
          <a:prstGeom prst="rect">
            <a:avLst/>
          </a:prstGeom>
        </p:spPr>
      </p:pic>
    </p:spTree>
    <p:extLst>
      <p:ext uri="{BB962C8B-B14F-4D97-AF65-F5344CB8AC3E}">
        <p14:creationId xmlns:p14="http://schemas.microsoft.com/office/powerpoint/2010/main" val="1428956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smtClean="0"/>
              <a:t>التوصيات</a:t>
            </a:r>
            <a:endParaRPr lang="en-US" dirty="0"/>
          </a:p>
        </p:txBody>
      </p:sp>
      <p:sp>
        <p:nvSpPr>
          <p:cNvPr id="3" name="Content Placeholder 2"/>
          <p:cNvSpPr>
            <a:spLocks noGrp="1"/>
          </p:cNvSpPr>
          <p:nvPr>
            <p:ph idx="1"/>
          </p:nvPr>
        </p:nvSpPr>
        <p:spPr>
          <a:xfrm>
            <a:off x="628650" y="1402080"/>
            <a:ext cx="7886700" cy="4774883"/>
          </a:xfrm>
        </p:spPr>
        <p:txBody>
          <a:bodyPr>
            <a:normAutofit fontScale="70000" lnSpcReduction="20000"/>
          </a:bodyPr>
          <a:lstStyle/>
          <a:p>
            <a:pPr marL="0" indent="0" algn="r">
              <a:lnSpc>
                <a:spcPct val="170000"/>
              </a:lnSpc>
              <a:buNone/>
            </a:pPr>
            <a:r>
              <a:rPr lang="ar-IQ" dirty="0" smtClean="0"/>
              <a:t>1- يقدم كل قسم خطة شامله لتغطية الفصل الدراسي الأول للعام 2020-2021</a:t>
            </a:r>
          </a:p>
          <a:p>
            <a:pPr marL="0" indent="0" algn="r">
              <a:lnSpc>
                <a:spcPct val="170000"/>
              </a:lnSpc>
              <a:buNone/>
            </a:pPr>
            <a:r>
              <a:rPr lang="ar-IQ" dirty="0" smtClean="0"/>
              <a:t>2- تتضمن الخطة اعداد الطلبه ومراحلهم وتوقيتات اشغالهم للمختبرات ولكل مادة على حدة </a:t>
            </a:r>
          </a:p>
          <a:p>
            <a:pPr marL="0" indent="0" algn="r">
              <a:lnSpc>
                <a:spcPct val="170000"/>
              </a:lnSpc>
              <a:buNone/>
            </a:pPr>
            <a:r>
              <a:rPr lang="ar-IQ" dirty="0" smtClean="0"/>
              <a:t>3- على ان لاتتعارض الفقره 2 مع جداول محاضرات النظري</a:t>
            </a:r>
          </a:p>
          <a:p>
            <a:pPr marL="0" indent="0" algn="r">
              <a:lnSpc>
                <a:spcPct val="170000"/>
              </a:lnSpc>
              <a:buNone/>
            </a:pPr>
            <a:r>
              <a:rPr lang="ar-IQ" dirty="0" smtClean="0"/>
              <a:t>4- يقدم كل تدريسي قائمة بمفردات المنهج موزعه على الفصل الدراسي</a:t>
            </a:r>
          </a:p>
          <a:p>
            <a:pPr marL="0" indent="0" algn="r">
              <a:lnSpc>
                <a:spcPct val="170000"/>
              </a:lnSpc>
              <a:buNone/>
            </a:pPr>
            <a:r>
              <a:rPr lang="ar-IQ" dirty="0" smtClean="0"/>
              <a:t>5- طرح توجيه مركزي بالمنصات التي ستستخدم ووسائل </a:t>
            </a:r>
            <a:r>
              <a:rPr lang="ar-IQ" dirty="0"/>
              <a:t>عرض المحاضرات باتباع اسلوب المحاضرات </a:t>
            </a:r>
            <a:r>
              <a:rPr lang="ar-IQ" dirty="0" smtClean="0"/>
              <a:t>الفديوية التفاعلية</a:t>
            </a:r>
          </a:p>
          <a:p>
            <a:pPr marL="0" indent="0" algn="r">
              <a:lnSpc>
                <a:spcPct val="170000"/>
              </a:lnSpc>
              <a:buNone/>
            </a:pPr>
            <a:r>
              <a:rPr lang="ar-IQ" dirty="0" smtClean="0"/>
              <a:t>6- ان يكون هنالك تواصل بين الاستاذ وطلبته وتجاوز الحلقات الزائدة</a:t>
            </a:r>
          </a:p>
          <a:p>
            <a:pPr marL="0" indent="0" algn="r">
              <a:lnSpc>
                <a:spcPct val="170000"/>
              </a:lnSpc>
              <a:buNone/>
            </a:pPr>
            <a:r>
              <a:rPr lang="ar-IQ" dirty="0" smtClean="0"/>
              <a:t>7- الاستفادة من تجارب العام الدراسي 2019- 2020  بكل ماحمله من فرص ايجابيه وسلبيه.</a:t>
            </a:r>
            <a:endParaRPr lang="en-US" dirty="0"/>
          </a:p>
        </p:txBody>
      </p:sp>
    </p:spTree>
    <p:extLst>
      <p:ext uri="{BB962C8B-B14F-4D97-AF65-F5344CB8AC3E}">
        <p14:creationId xmlns:p14="http://schemas.microsoft.com/office/powerpoint/2010/main" val="1340147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91251"/>
            <a:ext cx="7886700" cy="1325563"/>
          </a:xfrm>
          <a:solidFill>
            <a:srgbClr val="00B050"/>
          </a:solidFill>
          <a:scene3d>
            <a:camera prst="orthographicFront"/>
            <a:lightRig rig="threePt" dir="t"/>
          </a:scene3d>
          <a:sp3d>
            <a:bevelT w="152400" h="50800" prst="softRound"/>
          </a:sp3d>
        </p:spPr>
        <p:txBody>
          <a:bodyPr/>
          <a:lstStyle/>
          <a:p>
            <a:pPr algn="ctr"/>
            <a:r>
              <a:rPr lang="ar-IQ" sz="3600" b="1" dirty="0" smtClean="0">
                <a:solidFill>
                  <a:schemeClr val="bg1"/>
                </a:solidFill>
                <a:latin typeface="Calibri" panose="020F0502020204030204"/>
                <a:ea typeface="+mn-ea"/>
                <a:cs typeface="Arial" panose="020B0604020202020204" pitchFamily="34" charset="0"/>
              </a:rPr>
              <a:t>أهمية </a:t>
            </a:r>
            <a:r>
              <a:rPr lang="ar-IQ" sz="3600" b="1" dirty="0">
                <a:solidFill>
                  <a:schemeClr val="bg1"/>
                </a:solidFill>
                <a:latin typeface="Calibri" panose="020F0502020204030204"/>
                <a:ea typeface="+mn-ea"/>
                <a:cs typeface="Arial" panose="020B0604020202020204" pitchFamily="34" charset="0"/>
              </a:rPr>
              <a:t>التعليم المدمج فيما يلي</a:t>
            </a:r>
            <a:r>
              <a:rPr lang="ar-IQ" sz="2800" dirty="0">
                <a:solidFill>
                  <a:prstClr val="black"/>
                </a:solidFill>
                <a:latin typeface="Calibri" panose="020F0502020204030204"/>
                <a:ea typeface="+mn-ea"/>
                <a:cs typeface="Arial" panose="020B0604020202020204" pitchFamily="34" charset="0"/>
              </a:rPr>
              <a:t>:</a:t>
            </a:r>
            <a:endParaRPr lang="en-US" dirty="0"/>
          </a:p>
        </p:txBody>
      </p:sp>
      <p:sp>
        <p:nvSpPr>
          <p:cNvPr id="3" name="Content Placeholder 2"/>
          <p:cNvSpPr>
            <a:spLocks noGrp="1"/>
          </p:cNvSpPr>
          <p:nvPr>
            <p:ph idx="1"/>
          </p:nvPr>
        </p:nvSpPr>
        <p:spPr>
          <a:solidFill>
            <a:srgbClr val="33CC33"/>
          </a:solidFill>
        </p:spPr>
        <p:txBody>
          <a:bodyPr/>
          <a:lstStyle/>
          <a:p>
            <a:pPr marL="0" indent="0" algn="r">
              <a:buNone/>
            </a:pPr>
            <a:r>
              <a:rPr lang="ar-IQ" dirty="0"/>
              <a:t/>
            </a:r>
            <a:br>
              <a:rPr lang="ar-IQ" dirty="0"/>
            </a:br>
            <a:r>
              <a:rPr lang="ar-IQ" b="1" dirty="0">
                <a:solidFill>
                  <a:schemeClr val="bg1"/>
                </a:solidFill>
              </a:rPr>
              <a:t>- يتميز التعليم المدمج بأنّه أكثر كفاءة، إذ أنّه يحسن فاعلية العملية التعليمية بأكملها.</a:t>
            </a:r>
            <a:r>
              <a:rPr lang="ar-IQ" b="1" dirty="0">
                <a:solidFill>
                  <a:schemeClr val="bg1"/>
                </a:solidFill>
              </a:rPr>
              <a:t/>
            </a:r>
            <a:br>
              <a:rPr lang="ar-IQ" b="1" dirty="0">
                <a:solidFill>
                  <a:schemeClr val="bg1"/>
                </a:solidFill>
              </a:rPr>
            </a:br>
            <a:r>
              <a:rPr lang="ar-IQ" b="1" dirty="0">
                <a:solidFill>
                  <a:schemeClr val="bg1"/>
                </a:solidFill>
              </a:rPr>
              <a:t>- يساعد التعليم المدمج على جعل العملية التعليمية أكثر سهولة، كذلك تحقيق نتائج أكثر نجاحاً.</a:t>
            </a:r>
            <a:r>
              <a:rPr lang="ar-IQ" b="1" dirty="0">
                <a:solidFill>
                  <a:schemeClr val="bg1"/>
                </a:solidFill>
              </a:rPr>
              <a:t/>
            </a:r>
            <a:br>
              <a:rPr lang="ar-IQ" b="1" dirty="0">
                <a:solidFill>
                  <a:schemeClr val="bg1"/>
                </a:solidFill>
              </a:rPr>
            </a:br>
            <a:r>
              <a:rPr lang="ar-IQ" b="1" dirty="0">
                <a:solidFill>
                  <a:schemeClr val="bg1"/>
                </a:solidFill>
              </a:rPr>
              <a:t>- يمكّن التعليم المدمج الطالب من تنمية نفسه وتطويرها، بحيث إنّه يعزز العملية التعليمية، ويقلل من التوتر عند الطالب، وزيادة رضا الطالب عن نفسه.</a:t>
            </a:r>
            <a:r>
              <a:rPr lang="ar-IQ" b="1" dirty="0">
                <a:solidFill>
                  <a:schemeClr val="bg1"/>
                </a:solidFill>
              </a:rPr>
              <a:t/>
            </a:r>
            <a:br>
              <a:rPr lang="ar-IQ" b="1" dirty="0">
                <a:solidFill>
                  <a:schemeClr val="bg1"/>
                </a:solidFill>
              </a:rPr>
            </a:br>
            <a:r>
              <a:rPr lang="ar-IQ" b="1" dirty="0">
                <a:solidFill>
                  <a:schemeClr val="bg1"/>
                </a:solidFill>
              </a:rPr>
              <a:t>- يزيد التفاعل والتواصل بين التدريسي والطالب.</a:t>
            </a:r>
            <a:r>
              <a:rPr lang="ar-IQ" b="1" dirty="0">
                <a:solidFill>
                  <a:schemeClr val="bg1"/>
                </a:solidFill>
              </a:rPr>
              <a:t/>
            </a:r>
            <a:br>
              <a:rPr lang="ar-IQ" b="1" dirty="0">
                <a:solidFill>
                  <a:schemeClr val="bg1"/>
                </a:solidFill>
              </a:rPr>
            </a:br>
            <a:r>
              <a:rPr lang="ar-IQ" b="1" dirty="0">
                <a:solidFill>
                  <a:schemeClr val="bg1"/>
                </a:solidFill>
              </a:rPr>
              <a:t>- يعتبر التعليم المدمج أكثر متعة لجميع الأطراف.</a:t>
            </a:r>
            <a:endParaRPr lang="en-US" b="1" dirty="0">
              <a:solidFill>
                <a:schemeClr val="bg1"/>
              </a:solidFill>
            </a:endParaRPr>
          </a:p>
        </p:txBody>
      </p:sp>
    </p:spTree>
    <p:extLst>
      <p:ext uri="{BB962C8B-B14F-4D97-AF65-F5344CB8AC3E}">
        <p14:creationId xmlns:p14="http://schemas.microsoft.com/office/powerpoint/2010/main" val="2677013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a:scene3d>
            <a:camera prst="orthographicFront"/>
            <a:lightRig rig="threePt" dir="t"/>
          </a:scene3d>
          <a:sp3d>
            <a:bevelT w="114300" prst="artDeco"/>
          </a:sp3d>
        </p:spPr>
        <p:txBody>
          <a:bodyPr/>
          <a:lstStyle/>
          <a:p>
            <a:r>
              <a:rPr lang="ar-IQ" dirty="0" smtClean="0"/>
              <a:t>المبادرات التي نفذت في التعليم المدمج</a:t>
            </a:r>
            <a:endParaRPr lang="en-US" dirty="0"/>
          </a:p>
        </p:txBody>
      </p:sp>
      <p:sp>
        <p:nvSpPr>
          <p:cNvPr id="3" name="Content Placeholder 2"/>
          <p:cNvSpPr>
            <a:spLocks noGrp="1"/>
          </p:cNvSpPr>
          <p:nvPr>
            <p:ph idx="1"/>
          </p:nvPr>
        </p:nvSpPr>
        <p:spPr>
          <a:solidFill>
            <a:srgbClr val="92D050"/>
          </a:solidFill>
        </p:spPr>
        <p:txBody>
          <a:bodyPr/>
          <a:lstStyle/>
          <a:p>
            <a:pPr marL="0" indent="0" algn="r">
              <a:buNone/>
            </a:pPr>
            <a:r>
              <a:rPr lang="ar-IQ" b="1" dirty="0" smtClean="0"/>
              <a:t>تقنية المختبرات الطبيه</a:t>
            </a:r>
          </a:p>
          <a:p>
            <a:pPr marL="0" indent="0" algn="r">
              <a:buNone/>
            </a:pPr>
            <a:r>
              <a:rPr lang="ar-IQ" b="1" dirty="0" smtClean="0"/>
              <a:t>حددت ادارة قسم تقنية المختبرات الطبيه جدولا زمنيا لتقديم 38  محاضره في مختلف تخصصات القسم .. من قبل الكادر التدريسي خلال الفتره من 12-9 الى 23-9-2021 وحسب الجدول ادناه:</a:t>
            </a:r>
            <a:endParaRPr lang="en-US" b="1" dirty="0"/>
          </a:p>
        </p:txBody>
      </p:sp>
    </p:spTree>
    <p:extLst>
      <p:ext uri="{BB962C8B-B14F-4D97-AF65-F5344CB8AC3E}">
        <p14:creationId xmlns:p14="http://schemas.microsoft.com/office/powerpoint/2010/main" val="1351146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tretch>
            <a:fillRect/>
          </a:stretch>
        </p:blipFill>
        <p:spPr>
          <a:xfrm>
            <a:off x="709488" y="209907"/>
            <a:ext cx="7955280" cy="6648093"/>
          </a:xfrm>
          <a:prstGeom prst="rect">
            <a:avLst/>
          </a:prstGeom>
        </p:spPr>
      </p:pic>
    </p:spTree>
    <p:extLst>
      <p:ext uri="{BB962C8B-B14F-4D97-AF65-F5344CB8AC3E}">
        <p14:creationId xmlns:p14="http://schemas.microsoft.com/office/powerpoint/2010/main" val="634538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tretch>
            <a:fillRect/>
          </a:stretch>
        </p:blipFill>
        <p:spPr>
          <a:xfrm>
            <a:off x="628650" y="132805"/>
            <a:ext cx="7034894" cy="6725195"/>
          </a:xfrm>
          <a:prstGeom prst="rect">
            <a:avLst/>
          </a:prstGeom>
        </p:spPr>
      </p:pic>
    </p:spTree>
    <p:extLst>
      <p:ext uri="{BB962C8B-B14F-4D97-AF65-F5344CB8AC3E}">
        <p14:creationId xmlns:p14="http://schemas.microsoft.com/office/powerpoint/2010/main" val="1921809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ar-IQ" dirty="0" smtClean="0"/>
          </a:p>
          <a:p>
            <a:r>
              <a:rPr lang="ar-IQ" dirty="0" smtClean="0">
                <a:hlinkClick r:id="rId2" action="ppaction://hlinkfile"/>
              </a:rPr>
              <a:t>تقنية</a:t>
            </a:r>
            <a:r>
              <a:rPr lang="ar-IQ" dirty="0" smtClean="0"/>
              <a:t> </a:t>
            </a:r>
            <a:r>
              <a:rPr lang="ar-IQ" dirty="0" smtClean="0">
                <a:hlinkClick r:id="rId3" action="ppaction://hlinkfile"/>
              </a:rPr>
              <a:t>المختبرات</a:t>
            </a:r>
            <a:endParaRPr lang="ar-IQ" dirty="0" smtClean="0"/>
          </a:p>
          <a:p>
            <a:endParaRPr lang="en-US" dirty="0"/>
          </a:p>
        </p:txBody>
      </p:sp>
    </p:spTree>
    <p:extLst>
      <p:ext uri="{BB962C8B-B14F-4D97-AF65-F5344CB8AC3E}">
        <p14:creationId xmlns:p14="http://schemas.microsoft.com/office/powerpoint/2010/main" val="1037357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CC33"/>
          </a:solidFill>
          <a:scene3d>
            <a:camera prst="orthographicFront"/>
            <a:lightRig rig="threePt" dir="t"/>
          </a:scene3d>
          <a:sp3d>
            <a:bevelT w="165100" prst="coolSlant"/>
          </a:sp3d>
        </p:spPr>
        <p:txBody>
          <a:bodyPr/>
          <a:lstStyle/>
          <a:p>
            <a:pPr algn="ctr"/>
            <a:r>
              <a:rPr lang="ar-IQ" dirty="0" smtClean="0"/>
              <a:t>قسم الصيدله</a:t>
            </a:r>
            <a:endParaRPr lang="en-US" dirty="0"/>
          </a:p>
        </p:txBody>
      </p:sp>
      <p:sp>
        <p:nvSpPr>
          <p:cNvPr id="3" name="Content Placeholder 2"/>
          <p:cNvSpPr>
            <a:spLocks noGrp="1"/>
          </p:cNvSpPr>
          <p:nvPr>
            <p:ph idx="1"/>
          </p:nvPr>
        </p:nvSpPr>
        <p:spPr>
          <a:solidFill>
            <a:srgbClr val="92D050"/>
          </a:solidFill>
        </p:spPr>
        <p:txBody>
          <a:bodyPr>
            <a:normAutofit/>
          </a:bodyPr>
          <a:lstStyle/>
          <a:p>
            <a:pPr marL="0" indent="0" algn="just" rtl="1">
              <a:buNone/>
            </a:pPr>
            <a:r>
              <a:rPr lang="ar-IQ" b="1" dirty="0">
                <a:solidFill>
                  <a:schemeClr val="bg1"/>
                </a:solidFill>
              </a:rPr>
              <a:t>تجارب </a:t>
            </a:r>
            <a:r>
              <a:rPr lang="ar-IQ" b="1" dirty="0" smtClean="0">
                <a:solidFill>
                  <a:schemeClr val="bg1"/>
                </a:solidFill>
              </a:rPr>
              <a:t>الفيدوية</a:t>
            </a:r>
            <a:r>
              <a:rPr lang="ar-IQ" b="1" dirty="0">
                <a:solidFill>
                  <a:schemeClr val="bg1"/>
                </a:solidFill>
              </a:rPr>
              <a:t>: تم اعداد جدول حضور </a:t>
            </a:r>
            <a:r>
              <a:rPr lang="ar-IQ" b="1" dirty="0" smtClean="0">
                <a:solidFill>
                  <a:schemeClr val="bg1"/>
                </a:solidFill>
              </a:rPr>
              <a:t>للتدريسيين لغرض تسجيل التجارب فيديويا في </a:t>
            </a:r>
            <a:r>
              <a:rPr lang="ar-IQ" b="1" dirty="0">
                <a:solidFill>
                  <a:schemeClr val="bg1"/>
                </a:solidFill>
              </a:rPr>
              <a:t>مختبرات </a:t>
            </a:r>
            <a:r>
              <a:rPr lang="ar-IQ" b="1" dirty="0" smtClean="0">
                <a:solidFill>
                  <a:schemeClr val="bg1"/>
                </a:solidFill>
              </a:rPr>
              <a:t>القسم ٌ وابتداءا من 3 تشرين اول.</a:t>
            </a:r>
          </a:p>
          <a:p>
            <a:pPr marL="0" indent="0" algn="just" rtl="1">
              <a:buNone/>
            </a:pPr>
            <a:r>
              <a:rPr lang="ar-IQ" b="1" dirty="0" smtClean="0">
                <a:solidFill>
                  <a:schemeClr val="bg1"/>
                </a:solidFill>
              </a:rPr>
              <a:t>اذ تم تشكيل لجنة </a:t>
            </a:r>
            <a:r>
              <a:rPr lang="ar-IQ" b="1" dirty="0">
                <a:solidFill>
                  <a:schemeClr val="bg1"/>
                </a:solidFill>
              </a:rPr>
              <a:t>من القسم </a:t>
            </a:r>
            <a:r>
              <a:rPr lang="ar-IQ" b="1" dirty="0" smtClean="0">
                <a:solidFill>
                  <a:schemeClr val="bg1"/>
                </a:solidFill>
              </a:rPr>
              <a:t>لتحديدٌ </a:t>
            </a:r>
            <a:r>
              <a:rPr lang="ar-IQ" b="1" dirty="0">
                <a:solidFill>
                  <a:schemeClr val="bg1"/>
                </a:solidFill>
              </a:rPr>
              <a:t>التجارب الأكثر </a:t>
            </a:r>
            <a:r>
              <a:rPr lang="ar-IQ" b="1" dirty="0" smtClean="0">
                <a:solidFill>
                  <a:schemeClr val="bg1"/>
                </a:solidFill>
              </a:rPr>
              <a:t>اهميه في </a:t>
            </a:r>
            <a:r>
              <a:rPr lang="ar-IQ" b="1" dirty="0">
                <a:solidFill>
                  <a:schemeClr val="bg1"/>
                </a:solidFill>
              </a:rPr>
              <a:t>المواد </a:t>
            </a:r>
            <a:r>
              <a:rPr lang="ar-IQ" b="1" dirty="0" smtClean="0">
                <a:solidFill>
                  <a:schemeClr val="bg1"/>
                </a:solidFill>
              </a:rPr>
              <a:t>الدراسيه لغرض تنفيذٌها </a:t>
            </a:r>
            <a:r>
              <a:rPr lang="ar-IQ" b="1" dirty="0">
                <a:solidFill>
                  <a:schemeClr val="bg1"/>
                </a:solidFill>
              </a:rPr>
              <a:t>خلال الدوام </a:t>
            </a:r>
            <a:r>
              <a:rPr lang="ar-IQ" b="1" dirty="0" smtClean="0">
                <a:solidFill>
                  <a:schemeClr val="bg1"/>
                </a:solidFill>
              </a:rPr>
              <a:t>الفعلي </a:t>
            </a:r>
            <a:r>
              <a:rPr lang="ar-IQ" b="1" dirty="0">
                <a:solidFill>
                  <a:schemeClr val="bg1"/>
                </a:solidFill>
              </a:rPr>
              <a:t>للطلبة </a:t>
            </a:r>
            <a:r>
              <a:rPr lang="ar-IQ" b="1" dirty="0" smtClean="0">
                <a:solidFill>
                  <a:schemeClr val="bg1"/>
                </a:solidFill>
              </a:rPr>
              <a:t>، اذ خٌطط  القسم لإنجاز </a:t>
            </a:r>
            <a:r>
              <a:rPr lang="ar-IQ" b="1" dirty="0">
                <a:solidFill>
                  <a:schemeClr val="bg1"/>
                </a:solidFill>
              </a:rPr>
              <a:t>ما </a:t>
            </a:r>
            <a:r>
              <a:rPr lang="ar-IQ" b="1" dirty="0" smtClean="0">
                <a:solidFill>
                  <a:schemeClr val="bg1"/>
                </a:solidFill>
              </a:rPr>
              <a:t>يزٌيدٌ </a:t>
            </a:r>
            <a:r>
              <a:rPr lang="ar-IQ" b="1" dirty="0">
                <a:solidFill>
                  <a:schemeClr val="bg1"/>
                </a:solidFill>
              </a:rPr>
              <a:t>عن </a:t>
            </a:r>
            <a:r>
              <a:rPr lang="ar-IQ" b="1" dirty="0" smtClean="0">
                <a:solidFill>
                  <a:schemeClr val="bg1"/>
                </a:solidFill>
              </a:rPr>
              <a:t>50 % من </a:t>
            </a:r>
            <a:r>
              <a:rPr lang="ar-IQ" b="1" dirty="0">
                <a:solidFill>
                  <a:schemeClr val="bg1"/>
                </a:solidFill>
              </a:rPr>
              <a:t>منهاج التجارب </a:t>
            </a:r>
            <a:r>
              <a:rPr lang="ar-IQ" b="1" dirty="0" smtClean="0">
                <a:solidFill>
                  <a:schemeClr val="bg1"/>
                </a:solidFill>
              </a:rPr>
              <a:t>العملي </a:t>
            </a:r>
            <a:r>
              <a:rPr lang="ar-IQ" b="1" dirty="0">
                <a:solidFill>
                  <a:schemeClr val="bg1"/>
                </a:solidFill>
              </a:rPr>
              <a:t>لكل ماده </a:t>
            </a:r>
            <a:r>
              <a:rPr lang="ar-IQ" b="1" dirty="0" smtClean="0">
                <a:solidFill>
                  <a:schemeClr val="bg1"/>
                </a:solidFill>
              </a:rPr>
              <a:t>دراسيه بحضور الطلبة </a:t>
            </a:r>
            <a:r>
              <a:rPr lang="ar-IQ" b="1" dirty="0">
                <a:solidFill>
                  <a:schemeClr val="bg1"/>
                </a:solidFill>
              </a:rPr>
              <a:t>. اما </a:t>
            </a:r>
            <a:r>
              <a:rPr lang="ar-IQ" b="1" dirty="0" smtClean="0">
                <a:solidFill>
                  <a:schemeClr val="bg1"/>
                </a:solidFill>
              </a:rPr>
              <a:t>باقي المواد فسوف تعطى </a:t>
            </a:r>
            <a:r>
              <a:rPr lang="ar-IQ" b="1" dirty="0">
                <a:solidFill>
                  <a:schemeClr val="bg1"/>
                </a:solidFill>
              </a:rPr>
              <a:t>للطالب على شكل </a:t>
            </a:r>
            <a:r>
              <a:rPr lang="ar-IQ" b="1" dirty="0" smtClean="0">
                <a:solidFill>
                  <a:schemeClr val="bg1"/>
                </a:solidFill>
              </a:rPr>
              <a:t>تسجيلات فيديويه مسجلة </a:t>
            </a:r>
            <a:r>
              <a:rPr lang="ar-IQ" b="1" dirty="0">
                <a:solidFill>
                  <a:schemeClr val="bg1"/>
                </a:solidFill>
              </a:rPr>
              <a:t>من قبل </a:t>
            </a:r>
            <a:r>
              <a:rPr lang="ar-IQ" b="1" dirty="0" smtClean="0">
                <a:solidFill>
                  <a:schemeClr val="bg1"/>
                </a:solidFill>
              </a:rPr>
              <a:t>التدريسي مسبقا</a:t>
            </a:r>
            <a:r>
              <a:rPr lang="ar-IQ" b="1" dirty="0">
                <a:solidFill>
                  <a:schemeClr val="bg1"/>
                </a:solidFill>
              </a:rPr>
              <a:t>.</a:t>
            </a:r>
          </a:p>
          <a:p>
            <a:pPr marL="0" indent="0" algn="just" rtl="1">
              <a:buNone/>
            </a:pPr>
            <a:r>
              <a:rPr lang="ar-IQ" b="1" dirty="0" smtClean="0">
                <a:solidFill>
                  <a:schemeClr val="bg1"/>
                </a:solidFill>
              </a:rPr>
              <a:t>- سيتم توزيع الطلبة </a:t>
            </a:r>
            <a:r>
              <a:rPr lang="ar-IQ" b="1" dirty="0">
                <a:solidFill>
                  <a:schemeClr val="bg1"/>
                </a:solidFill>
              </a:rPr>
              <a:t>على المختبرات بمعدل </a:t>
            </a:r>
            <a:r>
              <a:rPr lang="ar-IQ" b="1" dirty="0" smtClean="0">
                <a:solidFill>
                  <a:schemeClr val="bg1"/>
                </a:solidFill>
              </a:rPr>
              <a:t>12-15 ( </a:t>
            </a:r>
            <a:r>
              <a:rPr lang="ar-IQ" b="1" dirty="0">
                <a:solidFill>
                  <a:schemeClr val="bg1"/>
                </a:solidFill>
              </a:rPr>
              <a:t>طالب للمختبر الواحد </a:t>
            </a:r>
            <a:r>
              <a:rPr lang="ar-IQ" b="1" dirty="0" smtClean="0">
                <a:solidFill>
                  <a:schemeClr val="bg1"/>
                </a:solidFill>
              </a:rPr>
              <a:t>، علما ان المختبر الواحد يستوعب في الحالات الاعتياديه اكثر </a:t>
            </a:r>
            <a:r>
              <a:rPr lang="ar-IQ" b="1" dirty="0">
                <a:solidFill>
                  <a:schemeClr val="bg1"/>
                </a:solidFill>
              </a:rPr>
              <a:t>من </a:t>
            </a:r>
            <a:r>
              <a:rPr lang="ar-IQ" b="1" dirty="0" smtClean="0">
                <a:solidFill>
                  <a:schemeClr val="bg1"/>
                </a:solidFill>
              </a:rPr>
              <a:t>35 طالب. وبمعدل ساعه ونصف للمختبر الواحد</a:t>
            </a:r>
            <a:endParaRPr lang="ar-IQ" b="1" dirty="0">
              <a:solidFill>
                <a:schemeClr val="bg1"/>
              </a:solidFill>
            </a:endParaRPr>
          </a:p>
        </p:txBody>
      </p:sp>
    </p:spTree>
    <p:extLst>
      <p:ext uri="{BB962C8B-B14F-4D97-AF65-F5344CB8AC3E}">
        <p14:creationId xmlns:p14="http://schemas.microsoft.com/office/powerpoint/2010/main" val="1036992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IQ" dirty="0" smtClean="0">
                <a:hlinkClick r:id="rId2" action="ppaction://hlinkfile"/>
              </a:rPr>
              <a:t>الصيدله</a:t>
            </a:r>
            <a:endParaRPr lang="en-US" dirty="0"/>
          </a:p>
        </p:txBody>
      </p:sp>
    </p:spTree>
    <p:extLst>
      <p:ext uri="{BB962C8B-B14F-4D97-AF65-F5344CB8AC3E}">
        <p14:creationId xmlns:p14="http://schemas.microsoft.com/office/powerpoint/2010/main" val="1416598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1247</TotalTime>
  <Words>843</Words>
  <Application>Microsoft Office PowerPoint</Application>
  <PresentationFormat>On-screen Show (4:3)</PresentationFormat>
  <Paragraphs>51</Paragraphs>
  <Slides>24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vt:lpstr>
      <vt:lpstr>Arial</vt:lpstr>
      <vt:lpstr>Calibri</vt:lpstr>
      <vt:lpstr>Calibri Light</vt:lpstr>
      <vt:lpstr>droid arabic kufi</vt:lpstr>
      <vt:lpstr>GeezaPro</vt:lpstr>
      <vt:lpstr>Georgia</vt:lpstr>
      <vt:lpstr>Helvetica</vt:lpstr>
      <vt:lpstr>HelveticaNeue</vt:lpstr>
      <vt:lpstr>Symbol</vt:lpstr>
      <vt:lpstr>Times New Roman</vt:lpstr>
      <vt:lpstr>Office Theme</vt:lpstr>
      <vt:lpstr>استعدادات كلية المستقبل الجامعه للتعليم المدمج </vt:lpstr>
      <vt:lpstr> تعريف التعليم المدمج </vt:lpstr>
      <vt:lpstr>أهمية التعليم المدمج فيما يلي:</vt:lpstr>
      <vt:lpstr>المبادرات التي نفذت في التعليم المدمج</vt:lpstr>
      <vt:lpstr>PowerPoint Presentation</vt:lpstr>
      <vt:lpstr>PowerPoint Presentation</vt:lpstr>
      <vt:lpstr>PowerPoint Presentation</vt:lpstr>
      <vt:lpstr>قسم الصيدله</vt:lpstr>
      <vt:lpstr>PowerPoint Presentation</vt:lpstr>
      <vt:lpstr>طب الأسنان</vt:lpstr>
      <vt:lpstr>طب الأسنان</vt:lpstr>
      <vt:lpstr>طب الأسنان</vt:lpstr>
      <vt:lpstr>طب الأسنان</vt:lpstr>
      <vt:lpstr>PowerPoint Presentation</vt:lpstr>
      <vt:lpstr>قسم الأشعه</vt:lpstr>
      <vt:lpstr>PowerPoint Presentation</vt:lpstr>
      <vt:lpstr>PowerPoint Presentation</vt:lpstr>
      <vt:lpstr>قسم التخدير</vt:lpstr>
      <vt:lpstr>PowerPoint Presentation</vt:lpstr>
      <vt:lpstr>قسم الفيزياء الطبيه</vt:lpstr>
      <vt:lpstr>PowerPoint Presentation</vt:lpstr>
      <vt:lpstr>قسم البناء والانشاءات</vt:lpstr>
      <vt:lpstr>قسم الكيمياوي</vt:lpstr>
      <vt:lpstr>التوصيات</vt:lpstr>
    </vt:vector>
  </TitlesOfParts>
  <Company>SACC - ANAS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استعدادات كلية المستقبل الجامعه للتعليم المدمج</dc:title>
  <dc:creator>DR.. J K Al-Janabi</dc:creator>
  <cp:lastModifiedBy>DR.. J K Al-Janabi</cp:lastModifiedBy>
  <cp:revision>34</cp:revision>
  <dcterms:created xsi:type="dcterms:W3CDTF">2020-09-21T16:59:39Z</dcterms:created>
  <dcterms:modified xsi:type="dcterms:W3CDTF">2020-09-22T13:46:44Z</dcterms:modified>
</cp:coreProperties>
</file>