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D0BE3677-FCC4-40D6-8111-8005C0EC2E25}" type="datetimeFigureOut">
              <a:rPr lang="ar-IQ" smtClean="0"/>
              <a:t>24/02/1443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2616398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0BE3677-FCC4-40D6-8111-8005C0EC2E25}" type="datetimeFigureOut">
              <a:rPr lang="ar-IQ" smtClean="0"/>
              <a:t>24/02/1443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3778701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0BE3677-FCC4-40D6-8111-8005C0EC2E25}" type="datetimeFigureOut">
              <a:rPr lang="ar-IQ" smtClean="0"/>
              <a:t>24/02/1443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146449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0BE3677-FCC4-40D6-8111-8005C0EC2E25}" type="datetimeFigureOut">
              <a:rPr lang="ar-IQ" smtClean="0"/>
              <a:t>24/02/1443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683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0BE3677-FCC4-40D6-8111-8005C0EC2E25}" type="datetimeFigureOut">
              <a:rPr lang="ar-IQ" smtClean="0"/>
              <a:t>24/02/1443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1821271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D0BE3677-FCC4-40D6-8111-8005C0EC2E25}" type="datetimeFigureOut">
              <a:rPr lang="ar-IQ" smtClean="0"/>
              <a:t>24/02/1443</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2912405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D0BE3677-FCC4-40D6-8111-8005C0EC2E25}" type="datetimeFigureOut">
              <a:rPr lang="ar-IQ" smtClean="0"/>
              <a:t>24/02/1443</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31372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D0BE3677-FCC4-40D6-8111-8005C0EC2E25}" type="datetimeFigureOut">
              <a:rPr lang="ar-IQ" smtClean="0"/>
              <a:t>24/02/1443</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3529004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0BE3677-FCC4-40D6-8111-8005C0EC2E25}" type="datetimeFigureOut">
              <a:rPr lang="ar-IQ" smtClean="0"/>
              <a:t>24/02/1443</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144437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0BE3677-FCC4-40D6-8111-8005C0EC2E25}" type="datetimeFigureOut">
              <a:rPr lang="ar-IQ" smtClean="0"/>
              <a:t>24/02/1443</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48777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0BE3677-FCC4-40D6-8111-8005C0EC2E25}" type="datetimeFigureOut">
              <a:rPr lang="ar-IQ" smtClean="0"/>
              <a:t>24/02/1443</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6CA1836A-C271-4E6F-ACBE-4B3583E0C129}" type="slidenum">
              <a:rPr lang="ar-IQ" smtClean="0"/>
              <a:t>‹#›</a:t>
            </a:fld>
            <a:endParaRPr lang="ar-IQ"/>
          </a:p>
        </p:txBody>
      </p:sp>
    </p:spTree>
    <p:extLst>
      <p:ext uri="{BB962C8B-B14F-4D97-AF65-F5344CB8AC3E}">
        <p14:creationId xmlns:p14="http://schemas.microsoft.com/office/powerpoint/2010/main" val="4141141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0BE3677-FCC4-40D6-8111-8005C0EC2E25}" type="datetimeFigureOut">
              <a:rPr lang="ar-IQ" smtClean="0"/>
              <a:t>24/02/1443</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CA1836A-C271-4E6F-ACBE-4B3583E0C129}" type="slidenum">
              <a:rPr lang="ar-IQ" smtClean="0"/>
              <a:t>‹#›</a:t>
            </a:fld>
            <a:endParaRPr lang="ar-IQ"/>
          </a:p>
        </p:txBody>
      </p:sp>
    </p:spTree>
    <p:extLst>
      <p:ext uri="{BB962C8B-B14F-4D97-AF65-F5344CB8AC3E}">
        <p14:creationId xmlns:p14="http://schemas.microsoft.com/office/powerpoint/2010/main" val="118118054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908721"/>
            <a:ext cx="7772400" cy="1872207"/>
          </a:xfrm>
        </p:spPr>
        <p:txBody>
          <a:bodyPr/>
          <a:lstStyle/>
          <a:p>
            <a:r>
              <a:rPr lang="ar-IQ" dirty="0" smtClean="0">
                <a:solidFill>
                  <a:srgbClr val="FFFF00"/>
                </a:solidFill>
              </a:rPr>
              <a:t>التعلم الحركي</a:t>
            </a:r>
            <a:endParaRPr lang="ar-IQ" dirty="0">
              <a:solidFill>
                <a:srgbClr val="FFFF00"/>
              </a:solidFill>
            </a:endParaRPr>
          </a:p>
        </p:txBody>
      </p:sp>
      <p:sp>
        <p:nvSpPr>
          <p:cNvPr id="3" name="عنوان فرعي 2"/>
          <p:cNvSpPr>
            <a:spLocks noGrp="1"/>
          </p:cNvSpPr>
          <p:nvPr>
            <p:ph type="subTitle" idx="1"/>
          </p:nvPr>
        </p:nvSpPr>
        <p:spPr>
          <a:xfrm>
            <a:off x="1371600" y="2636912"/>
            <a:ext cx="6400800" cy="3001888"/>
          </a:xfrm>
        </p:spPr>
        <p:txBody>
          <a:bodyPr/>
          <a:lstStyle/>
          <a:p>
            <a:r>
              <a:rPr lang="ar-IQ" b="1" dirty="0" smtClean="0">
                <a:solidFill>
                  <a:srgbClr val="FFFF00"/>
                </a:solidFill>
              </a:rPr>
              <a:t>مفهومه </a:t>
            </a:r>
          </a:p>
          <a:p>
            <a:r>
              <a:rPr lang="ar-IQ" b="1" dirty="0" smtClean="0">
                <a:solidFill>
                  <a:srgbClr val="FFFF00"/>
                </a:solidFill>
              </a:rPr>
              <a:t>اهميته </a:t>
            </a:r>
          </a:p>
          <a:p>
            <a:r>
              <a:rPr lang="ar-IQ" b="1" dirty="0" smtClean="0">
                <a:solidFill>
                  <a:srgbClr val="FFFF00"/>
                </a:solidFill>
              </a:rPr>
              <a:t>مراحله</a:t>
            </a:r>
          </a:p>
          <a:p>
            <a:r>
              <a:rPr lang="ar-IQ" b="1" dirty="0" smtClean="0">
                <a:solidFill>
                  <a:srgbClr val="FFFF00"/>
                </a:solidFill>
              </a:rPr>
              <a:t>مصادره</a:t>
            </a:r>
          </a:p>
          <a:p>
            <a:r>
              <a:rPr lang="ar-IQ" b="1" dirty="0" err="1" smtClean="0">
                <a:solidFill>
                  <a:srgbClr val="FFFF00"/>
                </a:solidFill>
              </a:rPr>
              <a:t>أ.م.د</a:t>
            </a:r>
            <a:r>
              <a:rPr lang="ar-IQ" b="1" smtClean="0">
                <a:solidFill>
                  <a:srgbClr val="FFFF00"/>
                </a:solidFill>
              </a:rPr>
              <a:t> مهند نزار كزار</a:t>
            </a:r>
            <a:endParaRPr lang="ar-IQ" b="1" dirty="0">
              <a:solidFill>
                <a:srgbClr val="FFFF00"/>
              </a:solidFill>
            </a:endParaRPr>
          </a:p>
        </p:txBody>
      </p:sp>
    </p:spTree>
    <p:extLst>
      <p:ext uri="{BB962C8B-B14F-4D97-AF65-F5344CB8AC3E}">
        <p14:creationId xmlns:p14="http://schemas.microsoft.com/office/powerpoint/2010/main" val="4159446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solidFill>
                  <a:srgbClr val="FFFF00"/>
                </a:solidFill>
              </a:rPr>
              <a:t>مفهوم التعلم الحركي</a:t>
            </a:r>
            <a:endParaRPr lang="ar-IQ" dirty="0">
              <a:solidFill>
                <a:srgbClr val="FFFF00"/>
              </a:solidFill>
            </a:endParaRPr>
          </a:p>
        </p:txBody>
      </p:sp>
      <p:sp>
        <p:nvSpPr>
          <p:cNvPr id="3" name="عنصر نائب للمحتوى 2"/>
          <p:cNvSpPr>
            <a:spLocks noGrp="1"/>
          </p:cNvSpPr>
          <p:nvPr>
            <p:ph idx="1"/>
          </p:nvPr>
        </p:nvSpPr>
        <p:spPr/>
        <p:txBody>
          <a:bodyPr>
            <a:normAutofit/>
          </a:bodyPr>
          <a:lstStyle/>
          <a:p>
            <a:pPr algn="just">
              <a:lnSpc>
                <a:spcPct val="115000"/>
              </a:lnSpc>
              <a:spcAft>
                <a:spcPts val="1000"/>
              </a:spcAft>
            </a:pPr>
            <a:r>
              <a:rPr lang="ar-IQ" sz="2200" dirty="0">
                <a:solidFill>
                  <a:srgbClr val="FFFF00"/>
                </a:solidFill>
                <a:ea typeface="Calibri"/>
                <a:cs typeface="Times New Roman"/>
              </a:rPr>
              <a:t>يعرف التعلم الحركي بانه "مجموعة من العمليات تحدث خلال التمرينات او الخبرات والتي تؤدي الى تغير ثابت في قدرات ومهارة الاداء" . كما يعرف ايضا بانه "تحسن الاداء الحركي للفرد والتي تنتج اساساً من خلال التدريب والممارسة ولا تكون نتيجة للنضج او التعب او تعاطي المنشطات وغير ذلك من العوامل التي تؤثر وقتياً على السلوك الحركي" . نستخلص من ذلك بان التعلم الحركي ما هو الا تعلم المهارات الحركية والحسية ناتجة عن قيام الفرد المتعلم بجهد مما ادى الى تغيير سلوكه الحركي الى الأفضل . </a:t>
            </a:r>
            <a:endParaRPr lang="en-US" sz="2200" dirty="0">
              <a:solidFill>
                <a:srgbClr val="FFFF00"/>
              </a:solidFill>
              <a:ea typeface="Calibri"/>
              <a:cs typeface="Arial"/>
            </a:endParaRPr>
          </a:p>
          <a:p>
            <a:endParaRPr lang="ar-IQ" dirty="0"/>
          </a:p>
        </p:txBody>
      </p:sp>
    </p:spTree>
    <p:extLst>
      <p:ext uri="{BB962C8B-B14F-4D97-AF65-F5344CB8AC3E}">
        <p14:creationId xmlns:p14="http://schemas.microsoft.com/office/powerpoint/2010/main" val="2341169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a:solidFill>
                  <a:srgbClr val="FFFF00"/>
                </a:solidFill>
                <a:ea typeface="Calibri"/>
              </a:rPr>
              <a:t>مراحل التعلم الحركي </a:t>
            </a:r>
            <a:r>
              <a:rPr lang="en-US" sz="3600" dirty="0" smtClean="0">
                <a:solidFill>
                  <a:srgbClr val="FFFF00"/>
                </a:solidFill>
                <a:ea typeface="Calibri"/>
                <a:cs typeface="Arial"/>
              </a:rPr>
              <a:t/>
            </a:r>
            <a:br>
              <a:rPr lang="en-US" sz="3600" dirty="0" smtClean="0">
                <a:solidFill>
                  <a:srgbClr val="FFFF00"/>
                </a:solidFill>
                <a:ea typeface="Calibri"/>
                <a:cs typeface="Arial"/>
              </a:rPr>
            </a:br>
            <a:endParaRPr lang="ar-IQ" dirty="0">
              <a:solidFill>
                <a:srgbClr val="FFFF00"/>
              </a:solidFill>
            </a:endParaRPr>
          </a:p>
        </p:txBody>
      </p:sp>
      <p:sp>
        <p:nvSpPr>
          <p:cNvPr id="3" name="عنصر نائب للمحتوى 2"/>
          <p:cNvSpPr>
            <a:spLocks noGrp="1"/>
          </p:cNvSpPr>
          <p:nvPr>
            <p:ph idx="1"/>
          </p:nvPr>
        </p:nvSpPr>
        <p:spPr/>
        <p:txBody>
          <a:bodyPr>
            <a:normAutofit/>
          </a:bodyPr>
          <a:lstStyle/>
          <a:p>
            <a:pPr marL="0" indent="0" algn="just">
              <a:lnSpc>
                <a:spcPct val="115000"/>
              </a:lnSpc>
              <a:spcAft>
                <a:spcPts val="1000"/>
              </a:spcAft>
              <a:buNone/>
            </a:pPr>
            <a:r>
              <a:rPr lang="ar-IQ" sz="2400" dirty="0" smtClean="0">
                <a:solidFill>
                  <a:srgbClr val="FFFF00"/>
                </a:solidFill>
                <a:ea typeface="Calibri"/>
                <a:cs typeface="Times New Roman"/>
              </a:rPr>
              <a:t>تشكل </a:t>
            </a:r>
            <a:r>
              <a:rPr lang="ar-IQ" sz="2400" dirty="0">
                <a:solidFill>
                  <a:srgbClr val="FFFF00"/>
                </a:solidFill>
                <a:ea typeface="Calibri"/>
                <a:cs typeface="Times New Roman"/>
              </a:rPr>
              <a:t>عملية تعلم المهارات الحركية اهمية كبيرة في ممارسات الانشطة الرياضية فهي تهدف الى اكتساب الفرد للمهارة الحركية واتقانها بحيث يمكن ادائها بصورة جيدة وانسيابية تامة واقتصادية كبيرة ومن المهم جداً ان يعرف المعلم او المدرب المراحل التي يمر بها اللاعب الناشئ عند تعلمه لمهارات جديدة حتى يمكنهم تقديم أفضل عون لهم في حدود قدراتها ومستوى نضجهم من أجل اكسابهم أفضل مستوى ممكن من التعلم. </a:t>
            </a:r>
            <a:endParaRPr lang="en-US" sz="2400" dirty="0">
              <a:solidFill>
                <a:srgbClr val="FFFF00"/>
              </a:solidFill>
              <a:ea typeface="Calibri"/>
              <a:cs typeface="Arial"/>
            </a:endParaRPr>
          </a:p>
          <a:p>
            <a:pPr marL="0" indent="0" algn="just">
              <a:lnSpc>
                <a:spcPct val="115000"/>
              </a:lnSpc>
              <a:spcAft>
                <a:spcPts val="1000"/>
              </a:spcAft>
              <a:buNone/>
            </a:pPr>
            <a:r>
              <a:rPr lang="ar-IQ" sz="2400" dirty="0">
                <a:solidFill>
                  <a:srgbClr val="FFFF00"/>
                </a:solidFill>
                <a:ea typeface="Calibri"/>
                <a:cs typeface="Times New Roman"/>
              </a:rPr>
              <a:t>يرى علماء التعلم الحركي ان هناك أربعة مراحل رئيسية تمر بها عملية المتعلم الى تعلم مهارات جديدة ترتبط بعضها البعض وتؤثر الواحدة على الأخرى وتتأثر بها وهذه المراحل هي :</a:t>
            </a:r>
            <a:endParaRPr lang="en-US" sz="2400" dirty="0">
              <a:solidFill>
                <a:srgbClr val="FFFF00"/>
              </a:solidFill>
              <a:ea typeface="Calibri"/>
              <a:cs typeface="Arial"/>
            </a:endParaRPr>
          </a:p>
          <a:p>
            <a:endParaRPr lang="ar-IQ" dirty="0"/>
          </a:p>
        </p:txBody>
      </p:sp>
    </p:spTree>
    <p:extLst>
      <p:ext uri="{BB962C8B-B14F-4D97-AF65-F5344CB8AC3E}">
        <p14:creationId xmlns:p14="http://schemas.microsoft.com/office/powerpoint/2010/main" val="2735104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blipFill>
            <a:blip r:embed="rId2"/>
            <a:stretch>
              <a:fillRect/>
            </a:stretch>
          </a:blipFill>
        </p:spPr>
        <p:txBody>
          <a:bodyPr/>
          <a:lstStyle/>
          <a:p>
            <a:pPr lvl="0"/>
            <a:r>
              <a:rPr lang="ar-IQ" dirty="0">
                <a:solidFill>
                  <a:srgbClr val="FFFF00"/>
                </a:solidFill>
              </a:rPr>
              <a:t>مرحلة التعرف على المهارة واكتساب الشكل الأولي لها .</a:t>
            </a:r>
            <a:endParaRPr lang="en-US" dirty="0">
              <a:solidFill>
                <a:srgbClr val="FFFF00"/>
              </a:solidFill>
            </a:endParaRPr>
          </a:p>
          <a:p>
            <a:pPr lvl="0"/>
            <a:r>
              <a:rPr lang="ar-IQ" dirty="0">
                <a:solidFill>
                  <a:srgbClr val="FFFF00"/>
                </a:solidFill>
              </a:rPr>
              <a:t>مرحلة أداء المرحلة التطبيقية واكتساب التوافق الأولى للمهارة الحركية (التوافق الخام) .</a:t>
            </a:r>
            <a:endParaRPr lang="en-US" dirty="0">
              <a:solidFill>
                <a:srgbClr val="FFFF00"/>
              </a:solidFill>
            </a:endParaRPr>
          </a:p>
          <a:p>
            <a:pPr lvl="0"/>
            <a:r>
              <a:rPr lang="ar-IQ" dirty="0">
                <a:solidFill>
                  <a:srgbClr val="FFFF00"/>
                </a:solidFill>
              </a:rPr>
              <a:t>مرحلة اكتساب التوافق الجيد والدقيق للمهارة الحركية . </a:t>
            </a:r>
            <a:endParaRPr lang="en-US" dirty="0">
              <a:solidFill>
                <a:srgbClr val="FFFF00"/>
              </a:solidFill>
            </a:endParaRPr>
          </a:p>
          <a:p>
            <a:r>
              <a:rPr lang="ar-IQ" dirty="0">
                <a:solidFill>
                  <a:srgbClr val="FFFF00"/>
                </a:solidFill>
              </a:rPr>
              <a:t>مرحلة الية وثبات الحركة (المرحلة الالية) .</a:t>
            </a:r>
          </a:p>
        </p:txBody>
      </p:sp>
    </p:spTree>
    <p:extLst>
      <p:ext uri="{BB962C8B-B14F-4D97-AF65-F5344CB8AC3E}">
        <p14:creationId xmlns:p14="http://schemas.microsoft.com/office/powerpoint/2010/main" val="2136084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blipFill>
            <a:blip r:embed="rId2"/>
            <a:stretch>
              <a:fillRect/>
            </a:stretch>
          </a:blipFill>
        </p:spPr>
        <p:txBody>
          <a:bodyPr/>
          <a:lstStyle/>
          <a:p>
            <a:r>
              <a:rPr lang="ar-SA" b="1" dirty="0">
                <a:solidFill>
                  <a:srgbClr val="FFFF00"/>
                </a:solidFill>
              </a:rPr>
              <a:t>مصادر تعلم المهارات الحركية</a:t>
            </a:r>
            <a:endParaRPr lang="en-US" dirty="0">
              <a:solidFill>
                <a:srgbClr val="FFFF00"/>
              </a:solidFill>
            </a:endParaRPr>
          </a:p>
          <a:p>
            <a:r>
              <a:rPr lang="ar-IQ" dirty="0">
                <a:solidFill>
                  <a:srgbClr val="FFFF00"/>
                </a:solidFill>
              </a:rPr>
              <a:t>يتم تعلم المهارات الحركية البسيطة عن طريق :</a:t>
            </a:r>
            <a:endParaRPr lang="en-US" dirty="0">
              <a:solidFill>
                <a:srgbClr val="FFFF00"/>
              </a:solidFill>
            </a:endParaRPr>
          </a:p>
          <a:p>
            <a:pPr lvl="0"/>
            <a:r>
              <a:rPr lang="ar-IQ" dirty="0">
                <a:solidFill>
                  <a:srgbClr val="FFFF00"/>
                </a:solidFill>
              </a:rPr>
              <a:t>التقليد .</a:t>
            </a:r>
            <a:endParaRPr lang="en-US" dirty="0">
              <a:solidFill>
                <a:srgbClr val="FFFF00"/>
              </a:solidFill>
            </a:endParaRPr>
          </a:p>
          <a:p>
            <a:pPr lvl="0"/>
            <a:r>
              <a:rPr lang="ar-IQ" dirty="0">
                <a:solidFill>
                  <a:srgbClr val="FFFF00"/>
                </a:solidFill>
              </a:rPr>
              <a:t>اداء النموذج – الشرح – التطبيق – تصحيح الاخطاء .</a:t>
            </a:r>
            <a:endParaRPr lang="en-US" dirty="0">
              <a:solidFill>
                <a:srgbClr val="FFFF00"/>
              </a:solidFill>
            </a:endParaRPr>
          </a:p>
          <a:p>
            <a:r>
              <a:rPr lang="ar-IQ" dirty="0">
                <a:solidFill>
                  <a:srgbClr val="FFFF00"/>
                </a:solidFill>
              </a:rPr>
              <a:t>اما المهارات الحركية المركبة فيتم تعلمها عن طريق :</a:t>
            </a:r>
            <a:endParaRPr lang="en-US" dirty="0">
              <a:solidFill>
                <a:srgbClr val="FFFF00"/>
              </a:solidFill>
            </a:endParaRPr>
          </a:p>
          <a:p>
            <a:pPr lvl="0"/>
            <a:r>
              <a:rPr lang="ar-IQ" dirty="0">
                <a:solidFill>
                  <a:srgbClr val="FFFF00"/>
                </a:solidFill>
              </a:rPr>
              <a:t>التشكيل .</a:t>
            </a:r>
            <a:endParaRPr lang="en-US" dirty="0">
              <a:solidFill>
                <a:srgbClr val="FFFF00"/>
              </a:solidFill>
            </a:endParaRPr>
          </a:p>
          <a:p>
            <a:pPr lvl="0"/>
            <a:r>
              <a:rPr lang="ar-IQ" dirty="0">
                <a:solidFill>
                  <a:srgbClr val="FFFF00"/>
                </a:solidFill>
              </a:rPr>
              <a:t>الربط .</a:t>
            </a:r>
            <a:endParaRPr lang="en-US" dirty="0">
              <a:solidFill>
                <a:srgbClr val="FFFF00"/>
              </a:solidFill>
            </a:endParaRPr>
          </a:p>
          <a:p>
            <a:endParaRPr lang="ar-IQ" dirty="0"/>
          </a:p>
        </p:txBody>
      </p:sp>
    </p:spTree>
    <p:extLst>
      <p:ext uri="{BB962C8B-B14F-4D97-AF65-F5344CB8AC3E}">
        <p14:creationId xmlns:p14="http://schemas.microsoft.com/office/powerpoint/2010/main" val="146920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3200" b="1" dirty="0" smtClean="0">
                <a:solidFill>
                  <a:srgbClr val="FFFF00"/>
                </a:solidFill>
              </a:rPr>
              <a:t>المبادئ الاولية في عملية التعلم الحركي:</a:t>
            </a:r>
            <a:r>
              <a:rPr lang="en-US" sz="3200" b="1" dirty="0" smtClean="0">
                <a:solidFill>
                  <a:srgbClr val="FFFF00"/>
                </a:solidFill>
              </a:rPr>
              <a:t/>
            </a:r>
            <a:br>
              <a:rPr lang="en-US" sz="3200" b="1" dirty="0" smtClean="0">
                <a:solidFill>
                  <a:srgbClr val="FFFF00"/>
                </a:solidFill>
              </a:rPr>
            </a:br>
            <a:endParaRPr lang="ar-IQ" sz="3200" dirty="0">
              <a:solidFill>
                <a:srgbClr val="FFFF00"/>
              </a:solidFill>
            </a:endParaRPr>
          </a:p>
        </p:txBody>
      </p:sp>
      <p:sp>
        <p:nvSpPr>
          <p:cNvPr id="3" name="عنصر نائب للمحتوى 2"/>
          <p:cNvSpPr>
            <a:spLocks noGrp="1"/>
          </p:cNvSpPr>
          <p:nvPr>
            <p:ph idx="1"/>
          </p:nvPr>
        </p:nvSpPr>
        <p:spPr>
          <a:blipFill>
            <a:blip r:embed="rId2"/>
            <a:stretch>
              <a:fillRect/>
            </a:stretch>
          </a:blipFill>
        </p:spPr>
        <p:txBody>
          <a:bodyPr>
            <a:normAutofit fontScale="92500" lnSpcReduction="20000"/>
          </a:bodyPr>
          <a:lstStyle/>
          <a:p>
            <a:pPr algn="just"/>
            <a:r>
              <a:rPr lang="ar-IQ" dirty="0" smtClean="0">
                <a:solidFill>
                  <a:srgbClr val="FFFF00"/>
                </a:solidFill>
              </a:rPr>
              <a:t>هناك </a:t>
            </a:r>
            <a:r>
              <a:rPr lang="ar-IQ" dirty="0">
                <a:solidFill>
                  <a:srgbClr val="FFFF00"/>
                </a:solidFill>
              </a:rPr>
              <a:t>مبادئ هامة يجب ان ترعى في بداية واثناء العملية التعليمية منها ما يخص المتعلم ومنها ما يخص الحركة او المهارة المراد تعلمها ، فتلعب اللغة على سبيل المثال دورا هاما في هذه العملية ، حيث ترتبط عملية التعلم الحركي بالقدرة على استقبال واستيعاب المعلومات الحركية الى حد كبير ,  كما تتوقف العملية التعليمية على الايجابية والمشاركة الفعالة في العملية التعليمية ،  كذلك على الدوافع الشخصية للمتعلم وتحديد ومعرفة الواجبات الحركية بوضوح ، كذلك الا نغفل دور المجتمع والبيئة التي يعيش فيها المتعلم كما يشترط في انجاح عملية التعليم وجود عائد معلومات (تغذية راجعة) لما لها من تأثير ايجابي على كل المراحل التعليمية. </a:t>
            </a:r>
            <a:endParaRPr lang="en-US" dirty="0">
              <a:solidFill>
                <a:srgbClr val="FFFF00"/>
              </a:solidFill>
            </a:endParaRPr>
          </a:p>
          <a:p>
            <a:endParaRPr lang="ar-IQ" dirty="0"/>
          </a:p>
        </p:txBody>
      </p:sp>
    </p:spTree>
    <p:extLst>
      <p:ext uri="{BB962C8B-B14F-4D97-AF65-F5344CB8AC3E}">
        <p14:creationId xmlns:p14="http://schemas.microsoft.com/office/powerpoint/2010/main" val="29452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a:blipFill>
            <a:blip r:embed="rId2"/>
            <a:stretch>
              <a:fillRect/>
            </a:stretch>
          </a:blipFill>
        </p:spPr>
        <p:txBody>
          <a:bodyPr>
            <a:normAutofit lnSpcReduction="10000"/>
          </a:bodyPr>
          <a:lstStyle/>
          <a:p>
            <a:r>
              <a:rPr lang="ar-IQ" b="1" dirty="0">
                <a:solidFill>
                  <a:srgbClr val="FFFF00"/>
                </a:solidFill>
              </a:rPr>
              <a:t>يمكن تلخيص اهم المبادئ الاولية لعملية التعلم الحركي .</a:t>
            </a:r>
            <a:endParaRPr lang="en-US" dirty="0">
              <a:solidFill>
                <a:srgbClr val="FFFF00"/>
              </a:solidFill>
            </a:endParaRPr>
          </a:p>
          <a:p>
            <a:pPr lvl="0"/>
            <a:r>
              <a:rPr lang="ar-IQ" dirty="0">
                <a:solidFill>
                  <a:srgbClr val="FFFF00"/>
                </a:solidFill>
              </a:rPr>
              <a:t>اللغة.</a:t>
            </a:r>
            <a:endParaRPr lang="en-US" dirty="0">
              <a:solidFill>
                <a:srgbClr val="FFFF00"/>
              </a:solidFill>
            </a:endParaRPr>
          </a:p>
          <a:p>
            <a:pPr lvl="0"/>
            <a:r>
              <a:rPr lang="ar-IQ" dirty="0">
                <a:solidFill>
                  <a:srgbClr val="FFFF00"/>
                </a:solidFill>
              </a:rPr>
              <a:t>المجتمع والبيئة التي يعيش فيها المتعلم. </a:t>
            </a:r>
            <a:endParaRPr lang="en-US" dirty="0">
              <a:solidFill>
                <a:srgbClr val="FFFF00"/>
              </a:solidFill>
            </a:endParaRPr>
          </a:p>
          <a:p>
            <a:pPr lvl="0"/>
            <a:r>
              <a:rPr lang="ar-IQ" dirty="0">
                <a:solidFill>
                  <a:srgbClr val="FFFF00"/>
                </a:solidFill>
              </a:rPr>
              <a:t>الدافع والمشاركة الفعلية في العملية التعليمية.</a:t>
            </a:r>
            <a:endParaRPr lang="en-US" dirty="0">
              <a:solidFill>
                <a:srgbClr val="FFFF00"/>
              </a:solidFill>
            </a:endParaRPr>
          </a:p>
          <a:p>
            <a:pPr lvl="0"/>
            <a:r>
              <a:rPr lang="ar-IQ" dirty="0">
                <a:solidFill>
                  <a:srgbClr val="FFFF00"/>
                </a:solidFill>
              </a:rPr>
              <a:t>استيعاب المتعلم للواجبات الحركية.</a:t>
            </a:r>
            <a:endParaRPr lang="en-US" dirty="0">
              <a:solidFill>
                <a:srgbClr val="FFFF00"/>
              </a:solidFill>
            </a:endParaRPr>
          </a:p>
          <a:p>
            <a:pPr lvl="0"/>
            <a:r>
              <a:rPr lang="ar-IQ" dirty="0">
                <a:solidFill>
                  <a:srgbClr val="FFFF00"/>
                </a:solidFill>
              </a:rPr>
              <a:t>التدريب والتكرار والممارسة المنتظمة.</a:t>
            </a:r>
            <a:endParaRPr lang="en-US" dirty="0">
              <a:solidFill>
                <a:srgbClr val="FFFF00"/>
              </a:solidFill>
            </a:endParaRPr>
          </a:p>
          <a:p>
            <a:pPr lvl="0"/>
            <a:r>
              <a:rPr lang="ar-IQ" dirty="0">
                <a:solidFill>
                  <a:srgbClr val="FFFF00"/>
                </a:solidFill>
              </a:rPr>
              <a:t>التغذية الراجعة .</a:t>
            </a:r>
            <a:endParaRPr lang="en-US" dirty="0">
              <a:solidFill>
                <a:srgbClr val="FFFF00"/>
              </a:solidFill>
            </a:endParaRPr>
          </a:p>
          <a:p>
            <a:pPr lvl="0"/>
            <a:r>
              <a:rPr lang="ar-IQ" dirty="0">
                <a:solidFill>
                  <a:srgbClr val="FFFF00"/>
                </a:solidFill>
              </a:rPr>
              <a:t>الخبرات السابقة .</a:t>
            </a:r>
            <a:endParaRPr lang="en-US" dirty="0">
              <a:solidFill>
                <a:srgbClr val="FFFF00"/>
              </a:solidFill>
            </a:endParaRPr>
          </a:p>
          <a:p>
            <a:pPr lvl="0"/>
            <a:r>
              <a:rPr lang="ar-IQ" dirty="0">
                <a:solidFill>
                  <a:srgbClr val="FFFF00"/>
                </a:solidFill>
              </a:rPr>
              <a:t>الاستعداد .</a:t>
            </a:r>
            <a:endParaRPr lang="en-US" dirty="0">
              <a:solidFill>
                <a:srgbClr val="FFFF00"/>
              </a:solidFill>
            </a:endParaRPr>
          </a:p>
          <a:p>
            <a:pPr marL="0" indent="0">
              <a:buNone/>
            </a:pPr>
            <a:r>
              <a:rPr lang="en-US" dirty="0"/>
              <a:t> </a:t>
            </a:r>
          </a:p>
          <a:p>
            <a:endParaRPr lang="ar-IQ" dirty="0"/>
          </a:p>
        </p:txBody>
      </p:sp>
    </p:spTree>
    <p:extLst>
      <p:ext uri="{BB962C8B-B14F-4D97-AF65-F5344CB8AC3E}">
        <p14:creationId xmlns:p14="http://schemas.microsoft.com/office/powerpoint/2010/main" val="3918037803"/>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434</Words>
  <Application>Microsoft Office PowerPoint</Application>
  <PresentationFormat>عرض على الشاشة (3:4)‏</PresentationFormat>
  <Paragraphs>34</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التعلم الحركي</vt:lpstr>
      <vt:lpstr>مفهوم التعلم الحركي</vt:lpstr>
      <vt:lpstr>مراحل التعلم الحركي  </vt:lpstr>
      <vt:lpstr>عرض تقديمي في PowerPoint</vt:lpstr>
      <vt:lpstr>عرض تقديمي في PowerPoint</vt:lpstr>
      <vt:lpstr>المبادئ الاولية في عملية التعلم الحركي: </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التعلم الحركي</dc:title>
  <dc:creator>DR.Ahmed Saker 2o1O</dc:creator>
  <cp:lastModifiedBy>Maher</cp:lastModifiedBy>
  <cp:revision>5</cp:revision>
  <dcterms:created xsi:type="dcterms:W3CDTF">2020-03-28T20:18:18Z</dcterms:created>
  <dcterms:modified xsi:type="dcterms:W3CDTF">2021-10-01T07:58:33Z</dcterms:modified>
</cp:coreProperties>
</file>