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60" r:id="rId1"/>
    <p:sldMasterId id="2147483684" r:id="rId2"/>
    <p:sldMasterId id="2147483696" r:id="rId3"/>
    <p:sldMasterId id="2147483708" r:id="rId4"/>
    <p:sldMasterId id="2147483720" r:id="rId5"/>
    <p:sldMasterId id="2147483732" r:id="rId6"/>
    <p:sldMasterId id="2147483744" r:id="rId7"/>
    <p:sldMasterId id="2147483756" r:id="rId8"/>
  </p:sldMasterIdLst>
  <p:notesMasterIdLst>
    <p:notesMasterId r:id="rId35"/>
  </p:notesMasterIdLst>
  <p:sldIdLst>
    <p:sldId id="257" r:id="rId9"/>
    <p:sldId id="421" r:id="rId10"/>
    <p:sldId id="317" r:id="rId11"/>
    <p:sldId id="456" r:id="rId12"/>
    <p:sldId id="449" r:id="rId13"/>
    <p:sldId id="526" r:id="rId14"/>
    <p:sldId id="527" r:id="rId15"/>
    <p:sldId id="528" r:id="rId16"/>
    <p:sldId id="507" r:id="rId17"/>
    <p:sldId id="519" r:id="rId18"/>
    <p:sldId id="529" r:id="rId19"/>
    <p:sldId id="520" r:id="rId20"/>
    <p:sldId id="530" r:id="rId21"/>
    <p:sldId id="523" r:id="rId22"/>
    <p:sldId id="531" r:id="rId23"/>
    <p:sldId id="532" r:id="rId24"/>
    <p:sldId id="480" r:id="rId25"/>
    <p:sldId id="533" r:id="rId26"/>
    <p:sldId id="534" r:id="rId27"/>
    <p:sldId id="535" r:id="rId28"/>
    <p:sldId id="505" r:id="rId29"/>
    <p:sldId id="536" r:id="rId30"/>
    <p:sldId id="484" r:id="rId31"/>
    <p:sldId id="524" r:id="rId32"/>
    <p:sldId id="525" r:id="rId33"/>
    <p:sldId id="409" r:id="rId34"/>
  </p:sldIdLst>
  <p:sldSz cx="12192000" cy="6858000"/>
  <p:notesSz cx="6858000" cy="9144000"/>
  <p:embeddedFontLst>
    <p:embeddedFont>
      <p:font typeface="B Nazanin" panose="00000400000000000000" pitchFamily="2" charset="-78"/>
      <p:regular r:id="rId36"/>
      <p:bold r:id="rId37"/>
    </p:embeddedFont>
    <p:embeddedFont>
      <p:font typeface="B Titr" panose="00000700000000000000" pitchFamily="2" charset="-78"/>
      <p:bold r:id="rId38"/>
    </p:embeddedFont>
    <p:embeddedFont>
      <p:font typeface="Calibri" panose="020F0502020204030204" pitchFamily="34" charset="0"/>
      <p:regular r:id="rId39"/>
      <p:bold r:id="rId40"/>
    </p:embeddedFont>
    <p:embeddedFont>
      <p:font typeface="Cambria Math" panose="02040503050406030204" pitchFamily="18" charset="0"/>
      <p:regular r:id="rId41"/>
    </p:embeddedFont>
    <p:embeddedFont>
      <p:font typeface="B Koodak" panose="00000700000000000000" pitchFamily="2" charset="-78"/>
      <p:bold r:id="rId42"/>
    </p:embeddedFont>
    <p:embeddedFont>
      <p:font typeface="Cambria" panose="02040503050406030204" pitchFamily="18" charset="0"/>
      <p:regular r:id="rId43"/>
      <p:bold r:id="rId44"/>
      <p:italic r:id="rId45"/>
      <p:boldItalic r:id="rId46"/>
    </p:embeddedFont>
    <p:embeddedFont>
      <p:font typeface="Andalus" panose="02020603050405020304" pitchFamily="18" charset="-78"/>
      <p:regular r:id="rId47"/>
    </p:embeddedFont>
    <p:embeddedFont>
      <p:font typeface="IranNastaliq" panose="02000503000000020003" pitchFamily="2" charset="0"/>
      <p:regular r:id="rId48"/>
    </p:embeddedFont>
  </p:embeddedFontLst>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9966FF"/>
    <a:srgbClr val="CCFF66"/>
    <a:srgbClr val="99FF33"/>
    <a:srgbClr val="006699"/>
    <a:srgbClr val="FF9900"/>
    <a:srgbClr val="993300"/>
    <a:srgbClr val="FF0000"/>
    <a:srgbClr val="6666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6" autoAdjust="0"/>
    <p:restoredTop sz="82187" autoAdjust="0"/>
  </p:normalViewPr>
  <p:slideViewPr>
    <p:cSldViewPr snapToGrid="0">
      <p:cViewPr>
        <p:scale>
          <a:sx n="90" d="100"/>
          <a:sy n="90" d="100"/>
        </p:scale>
        <p:origin x="341" y="-1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4.fntdata"/><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9.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2.xml"/><Relationship Id="rId41" Type="http://schemas.openxmlformats.org/officeDocument/2006/relationships/font" Target="fonts/font6.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1.fntdata"/><Relationship Id="rId4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A0F65-0C9B-457D-BE27-B6BADD774906}" type="datetimeFigureOut">
              <a:rPr lang="en-US" smtClean="0"/>
              <a:t>8/31/2020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9F9DB8-4AAE-48DE-BBC0-EA2EDE62F025}" type="slidenum">
              <a:rPr lang="en-US" smtClean="0"/>
              <a:t>‹#›</a:t>
            </a:fld>
            <a:endParaRPr lang="en-US"/>
          </a:p>
        </p:txBody>
      </p:sp>
    </p:spTree>
    <p:extLst>
      <p:ext uri="{BB962C8B-B14F-4D97-AF65-F5344CB8AC3E}">
        <p14:creationId xmlns:p14="http://schemas.microsoft.com/office/powerpoint/2010/main" val="2180484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D8064138-23DF-451A-AC8F-DEE549DFF3F6}" type="slidenum">
              <a:rPr lang="fa-IR" smtClean="0">
                <a:solidFill>
                  <a:prstClr val="black"/>
                </a:solidFill>
              </a:rPr>
              <a:pPr/>
              <a:t>1</a:t>
            </a:fld>
            <a:endParaRPr lang="fa-IR">
              <a:solidFill>
                <a:prstClr val="black"/>
              </a:solidFill>
            </a:endParaRPr>
          </a:p>
        </p:txBody>
      </p:sp>
    </p:spTree>
    <p:extLst>
      <p:ext uri="{BB962C8B-B14F-4D97-AF65-F5344CB8AC3E}">
        <p14:creationId xmlns:p14="http://schemas.microsoft.com/office/powerpoint/2010/main" val="22024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412076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normAutofit/>
              </a:bodyPr>
              <a:lstStyle/>
              <a:p>
                <a:pPr marL="0" marR="0" algn="just" rtl="1">
                  <a:lnSpc>
                    <a:spcPct val="150000"/>
                  </a:lnSpc>
                  <a:spcBef>
                    <a:spcPts val="0"/>
                  </a:spcBef>
                  <a:spcAft>
                    <a:spcPts val="0"/>
                  </a:spcAft>
                </a:pPr>
                <a:r>
                  <a:rPr lang="fa-IR" sz="1200" dirty="0" smtClean="0">
                    <a:effectLst/>
                    <a:latin typeface="Times New Roman" panose="02020603050405020304" pitchFamily="18" charset="0"/>
                    <a:ea typeface="Calibri" panose="020F0502020204030204" pitchFamily="34" charset="0"/>
                    <a:cs typeface="B Nazanin" panose="00000400000000000000" pitchFamily="2" charset="-78"/>
                  </a:rPr>
                  <a:t>که</a:t>
                </a:r>
                <a:r>
                  <a:rPr lang="en-US" sz="1050" dirty="0">
                    <a:effectLst/>
                    <a:latin typeface="Times New Roman" panose="02020603050405020304" pitchFamily="18" charset="0"/>
                    <a:ea typeface="Calibri" panose="020F0502020204030204" pitchFamily="34" charset="0"/>
                    <a:cs typeface="B Nazanin" panose="00000400000000000000" pitchFamily="2" charset="-78"/>
                  </a:rPr>
                  <a:t> W </a:t>
                </a:r>
                <a:r>
                  <a:rPr lang="fa-IR" sz="1200" dirty="0">
                    <a:effectLst/>
                    <a:latin typeface="Times New Roman" panose="02020603050405020304" pitchFamily="18" charset="0"/>
                    <a:ea typeface="Calibri" panose="020F0502020204030204" pitchFamily="34" charset="0"/>
                    <a:cs typeface="B Nazanin" panose="00000400000000000000" pitchFamily="2" charset="-78"/>
                  </a:rPr>
                  <a:t>و</a:t>
                </a:r>
                <a:r>
                  <a:rPr lang="en-US" sz="1050" dirty="0">
                    <a:effectLst/>
                    <a:latin typeface="Times New Roman" panose="02020603050405020304" pitchFamily="18" charset="0"/>
                    <a:ea typeface="Calibri" panose="020F0502020204030204" pitchFamily="34" charset="0"/>
                    <a:cs typeface="B Nazanin" panose="00000400000000000000" pitchFamily="2" charset="-78"/>
                  </a:rPr>
                  <a:t> b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بردارهای</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پارامتر</a:t>
                </a:r>
                <a:r>
                  <a:rPr lang="en-US" sz="1050" dirty="0">
                    <a:effectLst/>
                    <a:latin typeface="Times New Roman" panose="02020603050405020304" pitchFamily="18" charset="0"/>
                    <a:ea typeface="Calibri" panose="020F0502020204030204" pitchFamily="34" charset="0"/>
                    <a:cs typeface="B Nazanin" panose="00000400000000000000" pitchFamily="2" charset="-78"/>
                  </a:rPr>
                  <a:t> NN </a:t>
                </a:r>
                <a:r>
                  <a:rPr lang="fa-IR" sz="1200" dirty="0">
                    <a:effectLst/>
                    <a:latin typeface="Times New Roman" panose="02020603050405020304" pitchFamily="18" charset="0"/>
                    <a:ea typeface="Calibri" panose="020F0502020204030204" pitchFamily="34" charset="0"/>
                    <a:cs typeface="B Nazanin" panose="00000400000000000000" pitchFamily="2" charset="-78"/>
                  </a:rPr>
                  <a:t>هستند</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و</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می</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توانیم</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آنها</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را</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برحسب </a:t>
                </a:r>
                <a:r>
                  <a:rPr lang="fa-IR" sz="1200" dirty="0">
                    <a:effectLst/>
                    <a:latin typeface="Calibri" panose="020F0502020204030204" pitchFamily="34" charset="0"/>
                    <a:ea typeface="Calibri" panose="020F0502020204030204" pitchFamily="34" charset="0"/>
                    <a:cs typeface="Cambria" panose="02040503050406030204" pitchFamily="18" charset="0"/>
                  </a:rPr>
                  <a:t>θ</a:t>
                </a:r>
                <a:r>
                  <a:rPr lang="fa-IR" sz="1200" dirty="0">
                    <a:effectLst/>
                    <a:latin typeface="Times New Roman" panose="02020603050405020304" pitchFamily="18" charset="0"/>
                    <a:ea typeface="Calibri" panose="020F0502020204030204" pitchFamily="34" charset="0"/>
                    <a:cs typeface="B Nazanin" panose="00000400000000000000" pitchFamily="2" charset="-78"/>
                  </a:rPr>
                  <a:t> بنویسیم. </a:t>
                </a:r>
                <a:r>
                  <a:rPr lang="en-US" sz="1050" dirty="0">
                    <a:effectLst/>
                    <a:latin typeface="Times New Roman" panose="02020603050405020304" pitchFamily="18" charset="0"/>
                    <a:ea typeface="Calibri" panose="020F0502020204030204" pitchFamily="34" charset="0"/>
                    <a:cs typeface="B Nazanin" panose="00000400000000000000" pitchFamily="2" charset="-78"/>
                  </a:rPr>
                  <a:t>X</a:t>
                </a:r>
                <a:r>
                  <a:rPr lang="en-US" sz="1200" dirty="0">
                    <a:effectLst/>
                    <a:latin typeface="B Nazanin" panose="00000400000000000000" pitchFamily="2" charset="-78"/>
                    <a:ea typeface="Calibri" panose="020F0502020204030204" pitchFamily="34" charset="0"/>
                    <a:cs typeface="Arial" panose="020B0604020202020204" pitchFamily="34" charset="0"/>
                  </a:rPr>
                  <a:t> </a:t>
                </a:r>
                <a:r>
                  <a:rPr lang="en-US" sz="1050" dirty="0">
                    <a:effectLst/>
                    <a:latin typeface="Times New Roman" panose="02020603050405020304" pitchFamily="18" charset="0"/>
                    <a:ea typeface="Calibri" panose="020F0502020204030204" pitchFamily="34" charset="0"/>
                    <a:cs typeface="B Nazanin" panose="00000400000000000000" pitchFamily="2" charset="-78"/>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بردار</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ورودی است.</a:t>
                </a:r>
                <a:r>
                  <a:rPr lang="en-US" sz="1050" dirty="0">
                    <a:effectLst/>
                    <a:latin typeface="Times New Roman" panose="02020603050405020304" pitchFamily="18" charset="0"/>
                    <a:ea typeface="Calibri" panose="020F0502020204030204" pitchFamily="34" charset="0"/>
                    <a:cs typeface="B Nazanin" panose="00000400000000000000" pitchFamily="2" charset="-78"/>
                  </a:rPr>
                  <a:t> Y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بردار</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خروجی</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است.</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1050" i="1">
                        <a:effectLst/>
                        <a:latin typeface="Cambria Math" panose="02040503050406030204" pitchFamily="18" charset="0"/>
                        <a:ea typeface="Calibri" panose="020F0502020204030204" pitchFamily="34" charset="0"/>
                        <a:cs typeface="B Nazanin" panose="00000400000000000000" pitchFamily="2" charset="-78"/>
                      </a:rPr>
                      <m:t>𝜑</m:t>
                    </m:r>
                    <m:r>
                      <a:rPr lang="en-US" sz="1050" i="1">
                        <a:effectLst/>
                        <a:latin typeface="Cambria Math" panose="02040503050406030204" pitchFamily="18" charset="0"/>
                        <a:ea typeface="Calibri" panose="020F0502020204030204" pitchFamily="34" charset="0"/>
                        <a:cs typeface="B Nazanin" panose="00000400000000000000" pitchFamily="2" charset="-78"/>
                      </a:rPr>
                      <m:t> </m:t>
                    </m:r>
                  </m:oMath>
                </a14:m>
                <a:r>
                  <a:rPr lang="en-US" sz="1200" dirty="0">
                    <a:effectLst/>
                    <a:latin typeface="B Nazanin" panose="00000400000000000000" pitchFamily="2" charset="-78"/>
                    <a:ea typeface="Calibri" panose="020F0502020204030204" pitchFamily="34" charset="0"/>
                    <a:cs typeface="Arial" panose="020B0604020202020204" pitchFamily="34" charset="0"/>
                  </a:rPr>
                  <a:t> </a:t>
                </a:r>
                <a:r>
                  <a:rPr lang="fa-IR" sz="1200" dirty="0">
                    <a:effectLst/>
                    <a:latin typeface="B Nazanin" panose="00000400000000000000" pitchFamily="2" charset="-78"/>
                    <a:ea typeface="Calibri" panose="020F0502020204030204" pitchFamily="34" charset="0"/>
                    <a:cs typeface="+mn-cs"/>
                  </a:rPr>
                  <a:t>تابع</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فعال</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سازی</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است.</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mc:Choice>
        <mc:Fallback>
          <p:sp>
            <p:nvSpPr>
              <p:cNvPr id="3" name="Notes Placeholder 2"/>
              <p:cNvSpPr>
                <a:spLocks noGrp="1"/>
              </p:cNvSpPr>
              <p:nvPr>
                <p:ph type="body" idx="1"/>
              </p:nvPr>
            </p:nvSpPr>
            <p:spPr/>
            <p:txBody>
              <a:bodyPr>
                <a:normAutofit/>
              </a:bodyPr>
              <a:lstStyle/>
              <a:p>
                <a:pPr marL="0" marR="0" algn="just" rtl="1">
                  <a:lnSpc>
                    <a:spcPct val="150000"/>
                  </a:lnSpc>
                  <a:spcBef>
                    <a:spcPts val="0"/>
                  </a:spcBef>
                  <a:spcAft>
                    <a:spcPts val="0"/>
                  </a:spcAft>
                </a:pPr>
                <a:r>
                  <a:rPr lang="fa-IR" sz="1200" dirty="0" smtClean="0">
                    <a:effectLst/>
                    <a:latin typeface="Times New Roman" panose="02020603050405020304" pitchFamily="18" charset="0"/>
                    <a:ea typeface="Calibri" panose="020F0502020204030204" pitchFamily="34" charset="0"/>
                    <a:cs typeface="B Nazanin" panose="00000400000000000000" pitchFamily="2" charset="-78"/>
                  </a:rPr>
                  <a:t>که</a:t>
                </a:r>
                <a:r>
                  <a:rPr lang="en-US" sz="1050" dirty="0">
                    <a:effectLst/>
                    <a:latin typeface="Times New Roman" panose="02020603050405020304" pitchFamily="18" charset="0"/>
                    <a:ea typeface="Calibri" panose="020F0502020204030204" pitchFamily="34" charset="0"/>
                    <a:cs typeface="B Nazanin" panose="00000400000000000000" pitchFamily="2" charset="-78"/>
                  </a:rPr>
                  <a:t> W </a:t>
                </a:r>
                <a:r>
                  <a:rPr lang="fa-IR" sz="1200" dirty="0">
                    <a:effectLst/>
                    <a:latin typeface="Times New Roman" panose="02020603050405020304" pitchFamily="18" charset="0"/>
                    <a:ea typeface="Calibri" panose="020F0502020204030204" pitchFamily="34" charset="0"/>
                    <a:cs typeface="B Nazanin" panose="00000400000000000000" pitchFamily="2" charset="-78"/>
                  </a:rPr>
                  <a:t>و</a:t>
                </a:r>
                <a:r>
                  <a:rPr lang="en-US" sz="1050" dirty="0">
                    <a:effectLst/>
                    <a:latin typeface="Times New Roman" panose="02020603050405020304" pitchFamily="18" charset="0"/>
                    <a:ea typeface="Calibri" panose="020F0502020204030204" pitchFamily="34" charset="0"/>
                    <a:cs typeface="B Nazanin" panose="00000400000000000000" pitchFamily="2" charset="-78"/>
                  </a:rPr>
                  <a:t> b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بردارهای</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پارامتر</a:t>
                </a:r>
                <a:r>
                  <a:rPr lang="en-US" sz="1050" dirty="0">
                    <a:effectLst/>
                    <a:latin typeface="Times New Roman" panose="02020603050405020304" pitchFamily="18" charset="0"/>
                    <a:ea typeface="Calibri" panose="020F0502020204030204" pitchFamily="34" charset="0"/>
                    <a:cs typeface="B Nazanin" panose="00000400000000000000" pitchFamily="2" charset="-78"/>
                  </a:rPr>
                  <a:t> NN </a:t>
                </a:r>
                <a:r>
                  <a:rPr lang="fa-IR" sz="1200" dirty="0">
                    <a:effectLst/>
                    <a:latin typeface="Times New Roman" panose="02020603050405020304" pitchFamily="18" charset="0"/>
                    <a:ea typeface="Calibri" panose="020F0502020204030204" pitchFamily="34" charset="0"/>
                    <a:cs typeface="B Nazanin" panose="00000400000000000000" pitchFamily="2" charset="-78"/>
                  </a:rPr>
                  <a:t>هستند</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و</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می</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توانیم</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آنها</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را</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برحسب </a:t>
                </a:r>
                <a:r>
                  <a:rPr lang="fa-IR" sz="1200" dirty="0">
                    <a:effectLst/>
                    <a:latin typeface="Calibri" panose="020F0502020204030204" pitchFamily="34" charset="0"/>
                    <a:ea typeface="Calibri" panose="020F0502020204030204" pitchFamily="34" charset="0"/>
                    <a:cs typeface="Cambria" panose="02040503050406030204" pitchFamily="18" charset="0"/>
                  </a:rPr>
                  <a:t>θ</a:t>
                </a:r>
                <a:r>
                  <a:rPr lang="fa-IR" sz="1200" dirty="0">
                    <a:effectLst/>
                    <a:latin typeface="Times New Roman" panose="02020603050405020304" pitchFamily="18" charset="0"/>
                    <a:ea typeface="Calibri" panose="020F0502020204030204" pitchFamily="34" charset="0"/>
                    <a:cs typeface="B Nazanin" panose="00000400000000000000" pitchFamily="2" charset="-78"/>
                  </a:rPr>
                  <a:t> بنویسیم. </a:t>
                </a:r>
                <a:r>
                  <a:rPr lang="en-US" sz="1050" dirty="0">
                    <a:effectLst/>
                    <a:latin typeface="Times New Roman" panose="02020603050405020304" pitchFamily="18" charset="0"/>
                    <a:ea typeface="Calibri" panose="020F0502020204030204" pitchFamily="34" charset="0"/>
                    <a:cs typeface="B Nazanin" panose="00000400000000000000" pitchFamily="2" charset="-78"/>
                  </a:rPr>
                  <a:t>X</a:t>
                </a:r>
                <a:r>
                  <a:rPr lang="en-US" sz="1200" dirty="0">
                    <a:effectLst/>
                    <a:latin typeface="B Nazanin" panose="00000400000000000000" pitchFamily="2" charset="-78"/>
                    <a:ea typeface="Calibri" panose="020F0502020204030204" pitchFamily="34" charset="0"/>
                    <a:cs typeface="Arial" panose="020B0604020202020204" pitchFamily="34" charset="0"/>
                  </a:rPr>
                  <a:t> </a:t>
                </a:r>
                <a:r>
                  <a:rPr lang="en-US" sz="1050" dirty="0">
                    <a:effectLst/>
                    <a:latin typeface="Times New Roman" panose="02020603050405020304" pitchFamily="18" charset="0"/>
                    <a:ea typeface="Calibri" panose="020F0502020204030204" pitchFamily="34" charset="0"/>
                    <a:cs typeface="B Nazanin" panose="00000400000000000000" pitchFamily="2" charset="-78"/>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بردار</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ورودی است.</a:t>
                </a:r>
                <a:r>
                  <a:rPr lang="en-US" sz="1050" dirty="0">
                    <a:effectLst/>
                    <a:latin typeface="Times New Roman" panose="02020603050405020304" pitchFamily="18" charset="0"/>
                    <a:ea typeface="Calibri" panose="020F0502020204030204" pitchFamily="34" charset="0"/>
                    <a:cs typeface="B Nazanin" panose="00000400000000000000" pitchFamily="2" charset="-78"/>
                  </a:rPr>
                  <a:t> Y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بردار</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خروجی</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است.</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en-US" sz="1050" i="0">
                    <a:effectLst/>
                    <a:latin typeface="Cambria Math" panose="02040503050406030204" pitchFamily="18" charset="0"/>
                    <a:ea typeface="Calibri" panose="020F0502020204030204" pitchFamily="34" charset="0"/>
                    <a:cs typeface="B Nazanin" panose="00000400000000000000" pitchFamily="2" charset="-78"/>
                  </a:rPr>
                  <a:t>𝜑 </a:t>
                </a:r>
                <a:r>
                  <a:rPr lang="en-US" sz="1200" dirty="0">
                    <a:effectLst/>
                    <a:latin typeface="B Nazanin" panose="00000400000000000000" pitchFamily="2" charset="-78"/>
                    <a:ea typeface="Calibri" panose="020F0502020204030204" pitchFamily="34" charset="0"/>
                    <a:cs typeface="Arial" panose="020B0604020202020204" pitchFamily="34" charset="0"/>
                  </a:rPr>
                  <a:t> </a:t>
                </a:r>
                <a:r>
                  <a:rPr lang="fa-IR" sz="1200" dirty="0">
                    <a:effectLst/>
                    <a:latin typeface="B Nazanin" panose="00000400000000000000" pitchFamily="2" charset="-78"/>
                    <a:ea typeface="Calibri" panose="020F0502020204030204" pitchFamily="34" charset="0"/>
                    <a:cs typeface="+mn-cs"/>
                  </a:rPr>
                  <a:t>تابع</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فعال</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سازی</a:t>
                </a:r>
                <a:r>
                  <a:rPr lang="fa-IR" sz="1050" dirty="0">
                    <a:effectLst/>
                    <a:latin typeface="Calibri" panose="020F0502020204030204" pitchFamily="34" charset="0"/>
                    <a:ea typeface="Calibri" panose="020F0502020204030204" pitchFamily="34" charset="0"/>
                    <a:cs typeface="Times New Roman" panose="02020603050405020304" pitchFamily="18" charset="0"/>
                  </a:rPr>
                  <a:t> </a:t>
                </a:r>
                <a:r>
                  <a:rPr lang="fa-IR" sz="1200" dirty="0">
                    <a:effectLst/>
                    <a:latin typeface="Times New Roman" panose="02020603050405020304" pitchFamily="18" charset="0"/>
                    <a:ea typeface="Calibri" panose="020F0502020204030204" pitchFamily="34" charset="0"/>
                    <a:cs typeface="B Nazanin" panose="00000400000000000000" pitchFamily="2" charset="-78"/>
                  </a:rPr>
                  <a:t>است.</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mc:Fallback>
      </mc:AlternateContent>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98266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78150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en-US" sz="1200" kern="1200" dirty="0" err="1" smtClean="0">
                <a:solidFill>
                  <a:schemeClr val="tx1"/>
                </a:solidFill>
                <a:effectLst/>
                <a:latin typeface="+mn-lt"/>
                <a:ea typeface="+mn-ea"/>
                <a:cs typeface="+mn-cs"/>
              </a:rPr>
              <a:t>oj</a:t>
            </a:r>
            <a:r>
              <a:rPr lang="en-US" sz="1200" kern="1200" dirty="0" smtClean="0">
                <a:solidFill>
                  <a:schemeClr val="tx1"/>
                </a:solidFill>
                <a:effectLst/>
                <a:latin typeface="+mn-lt"/>
                <a:ea typeface="+mn-ea"/>
                <a:cs typeface="+mn-cs"/>
              </a:rPr>
              <a:t>  </a:t>
            </a:r>
            <a:r>
              <a:rPr lang="fa-IR" sz="1200" kern="1200" dirty="0" smtClean="0">
                <a:solidFill>
                  <a:schemeClr val="tx1"/>
                </a:solidFill>
                <a:effectLst/>
                <a:latin typeface="+mn-lt"/>
                <a:ea typeface="+mn-ea"/>
                <a:cs typeface="+mn-cs"/>
              </a:rPr>
              <a:t>خروجی </a:t>
            </a:r>
            <a:r>
              <a:rPr lang="en-US" sz="1200" kern="1200" dirty="0" smtClean="0">
                <a:solidFill>
                  <a:schemeClr val="tx1"/>
                </a:solidFill>
                <a:effectLst/>
                <a:latin typeface="+mn-lt"/>
                <a:ea typeface="+mn-ea"/>
                <a:cs typeface="+mn-cs"/>
              </a:rPr>
              <a:t> j</a:t>
            </a:r>
            <a:r>
              <a:rPr lang="fa-IR" sz="1200" kern="1200" dirty="0" smtClean="0">
                <a:solidFill>
                  <a:schemeClr val="tx1"/>
                </a:solidFill>
                <a:effectLst/>
                <a:latin typeface="+mn-lt"/>
                <a:ea typeface="+mn-ea"/>
                <a:cs typeface="+mn-cs"/>
              </a:rPr>
              <a:t> امین واحد است.</a:t>
            </a:r>
            <a:endParaRPr lang="en-US" sz="1200" kern="1200" dirty="0" smtClean="0">
              <a:solidFill>
                <a:schemeClr val="tx1"/>
              </a:solidFill>
              <a:effectLst/>
              <a:latin typeface="+mn-lt"/>
              <a:ea typeface="+mn-ea"/>
              <a:cs typeface="+mn-cs"/>
            </a:endParaRPr>
          </a:p>
          <a:p>
            <a:pPr algn="r" rtl="1"/>
            <a:r>
              <a:rPr lang="en-US" sz="1200" kern="1200" dirty="0" smtClean="0">
                <a:solidFill>
                  <a:schemeClr val="tx1"/>
                </a:solidFill>
                <a:effectLst/>
                <a:latin typeface="+mn-lt"/>
                <a:ea typeface="+mn-ea"/>
                <a:cs typeface="+mn-cs"/>
              </a:rPr>
              <a:t> oi </a:t>
            </a:r>
            <a:r>
              <a:rPr lang="fa-IR" sz="1200" kern="1200" dirty="0" smtClean="0">
                <a:solidFill>
                  <a:schemeClr val="tx1"/>
                </a:solidFill>
                <a:effectLst/>
                <a:latin typeface="+mn-lt"/>
                <a:ea typeface="+mn-ea"/>
                <a:cs typeface="+mn-cs"/>
              </a:rPr>
              <a:t>خروجی </a:t>
            </a:r>
            <a:r>
              <a:rPr lang="en-US" sz="1200" kern="1200" dirty="0" err="1" smtClean="0">
                <a:solidFill>
                  <a:schemeClr val="tx1"/>
                </a:solidFill>
                <a:effectLst/>
                <a:latin typeface="+mn-lt"/>
                <a:ea typeface="+mn-ea"/>
                <a:cs typeface="+mn-cs"/>
              </a:rPr>
              <a:t>i</a:t>
            </a:r>
            <a:r>
              <a:rPr lang="fa-IR" sz="1200" kern="1200" dirty="0" smtClean="0">
                <a:solidFill>
                  <a:schemeClr val="tx1"/>
                </a:solidFill>
                <a:effectLst/>
                <a:latin typeface="+mn-lt"/>
                <a:ea typeface="+mn-ea"/>
                <a:cs typeface="+mn-cs"/>
              </a:rPr>
              <a:t> امین واحد است.</a:t>
            </a:r>
            <a:endParaRPr lang="en-US" sz="1200" kern="1200" dirty="0" smtClean="0">
              <a:solidFill>
                <a:schemeClr val="tx1"/>
              </a:solidFill>
              <a:effectLst/>
              <a:latin typeface="+mn-lt"/>
              <a:ea typeface="+mn-ea"/>
              <a:cs typeface="+mn-cs"/>
            </a:endParaRPr>
          </a:p>
          <a:p>
            <a:pPr algn="r" rtl="1"/>
            <a:r>
              <a:rPr lang="en-US" sz="1200" kern="1200" dirty="0" err="1" smtClean="0">
                <a:solidFill>
                  <a:schemeClr val="tx1"/>
                </a:solidFill>
                <a:effectLst/>
                <a:latin typeface="+mn-lt"/>
                <a:ea typeface="+mn-ea"/>
                <a:cs typeface="+mn-cs"/>
              </a:rPr>
              <a:t>wij</a:t>
            </a:r>
            <a:r>
              <a:rPr lang="en-US" sz="1200" kern="1200" dirty="0" smtClean="0">
                <a:solidFill>
                  <a:schemeClr val="tx1"/>
                </a:solidFill>
                <a:effectLst/>
                <a:latin typeface="+mn-lt"/>
                <a:ea typeface="+mn-ea"/>
                <a:cs typeface="+mn-cs"/>
              </a:rPr>
              <a:t>  </a:t>
            </a:r>
            <a:r>
              <a:rPr lang="fa-IR" sz="1200" kern="1200" dirty="0" smtClean="0">
                <a:solidFill>
                  <a:schemeClr val="tx1"/>
                </a:solidFill>
                <a:effectLst/>
                <a:latin typeface="+mn-lt"/>
                <a:ea typeface="+mn-ea"/>
                <a:cs typeface="+mn-cs"/>
              </a:rPr>
              <a:t>وزن پیوند از واحد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fa-IR" sz="1200" kern="1200" dirty="0" smtClean="0">
                <a:solidFill>
                  <a:schemeClr val="tx1"/>
                </a:solidFill>
                <a:effectLst/>
                <a:latin typeface="+mn-lt"/>
                <a:ea typeface="+mn-ea"/>
                <a:cs typeface="+mn-cs"/>
              </a:rPr>
              <a:t>به واحد </a:t>
            </a:r>
            <a:r>
              <a:rPr lang="en-US" sz="1200" kern="1200" dirty="0" smtClean="0">
                <a:solidFill>
                  <a:schemeClr val="tx1"/>
                </a:solidFill>
                <a:effectLst/>
                <a:latin typeface="+mn-lt"/>
                <a:ea typeface="+mn-ea"/>
                <a:cs typeface="+mn-cs"/>
              </a:rPr>
              <a:t> j</a:t>
            </a:r>
            <a:r>
              <a:rPr lang="fa-IR" sz="1200" kern="1200" dirty="0" smtClean="0">
                <a:solidFill>
                  <a:schemeClr val="tx1"/>
                </a:solidFill>
                <a:effectLst/>
                <a:latin typeface="+mn-lt"/>
                <a:ea typeface="+mn-ea"/>
                <a:cs typeface="+mn-cs"/>
              </a:rPr>
              <a:t>است.</a:t>
            </a:r>
            <a:endParaRPr lang="en-US" sz="1200" kern="1200" dirty="0" smtClean="0">
              <a:solidFill>
                <a:schemeClr val="tx1"/>
              </a:solidFill>
              <a:effectLst/>
              <a:latin typeface="+mn-lt"/>
              <a:ea typeface="+mn-ea"/>
              <a:cs typeface="+mn-cs"/>
            </a:endParaRPr>
          </a:p>
          <a:p>
            <a:pPr algn="r" rtl="1"/>
            <a:r>
              <a:rPr lang="en-US" sz="1200" kern="1200" dirty="0" err="1" smtClean="0">
                <a:solidFill>
                  <a:schemeClr val="tx1"/>
                </a:solidFill>
                <a:effectLst/>
                <a:latin typeface="+mn-lt"/>
                <a:ea typeface="+mn-ea"/>
                <a:cs typeface="+mn-cs"/>
              </a:rPr>
              <a:t>a</a:t>
            </a:r>
            <a:r>
              <a:rPr lang="en-US" sz="1200" kern="1200" baseline="-25000" dirty="0" err="1" smtClean="0">
                <a:solidFill>
                  <a:schemeClr val="tx1"/>
                </a:solidFill>
                <a:effectLst/>
                <a:latin typeface="+mn-lt"/>
                <a:ea typeface="+mn-ea"/>
                <a:cs typeface="+mn-cs"/>
              </a:rPr>
              <a:t>net</a:t>
            </a:r>
            <a:r>
              <a:rPr lang="en-US" sz="1200" kern="1200" baseline="-25000" dirty="0" smtClean="0">
                <a:solidFill>
                  <a:schemeClr val="tx1"/>
                </a:solidFill>
                <a:effectLst/>
                <a:latin typeface="+mn-lt"/>
                <a:ea typeface="+mn-ea"/>
                <a:cs typeface="+mn-cs"/>
              </a:rPr>
              <a:t>, j</a:t>
            </a:r>
            <a:r>
              <a:rPr lang="fa-IR" sz="1200" kern="1200" dirty="0" smtClean="0">
                <a:solidFill>
                  <a:schemeClr val="tx1"/>
                </a:solidFill>
                <a:effectLst/>
                <a:latin typeface="+mn-lt"/>
                <a:ea typeface="+mn-ea"/>
                <a:cs typeface="+mn-cs"/>
              </a:rPr>
              <a:t> تابع فعال سازی شبکه ورودی برای واحد </a:t>
            </a:r>
            <a:r>
              <a:rPr lang="en-US" sz="1200" kern="1200" dirty="0" smtClean="0">
                <a:solidFill>
                  <a:schemeClr val="tx1"/>
                </a:solidFill>
                <a:effectLst/>
                <a:latin typeface="+mn-lt"/>
                <a:ea typeface="+mn-ea"/>
                <a:cs typeface="+mn-cs"/>
              </a:rPr>
              <a:t> j</a:t>
            </a:r>
            <a:r>
              <a:rPr lang="fa-IR" sz="1200" kern="1200" dirty="0" smtClean="0">
                <a:solidFill>
                  <a:schemeClr val="tx1"/>
                </a:solidFill>
                <a:effectLst/>
                <a:latin typeface="+mn-lt"/>
                <a:ea typeface="+mn-ea"/>
                <a:cs typeface="+mn-cs"/>
              </a:rPr>
              <a:t> ام است.</a:t>
            </a:r>
            <a:endParaRPr lang="en-US" sz="1200" kern="1200" dirty="0" smtClean="0">
              <a:solidFill>
                <a:schemeClr val="tx1"/>
              </a:solidFill>
              <a:effectLst/>
              <a:latin typeface="+mn-lt"/>
              <a:ea typeface="+mn-ea"/>
              <a:cs typeface="+mn-cs"/>
            </a:endParaRPr>
          </a:p>
          <a:p>
            <a:pPr algn="r" rtl="1"/>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θj</a:t>
            </a:r>
            <a:r>
              <a:rPr lang="en-US" sz="1200" kern="1200" dirty="0" smtClean="0">
                <a:solidFill>
                  <a:schemeClr val="tx1"/>
                </a:solidFill>
                <a:effectLst/>
                <a:latin typeface="+mn-lt"/>
                <a:ea typeface="+mn-ea"/>
                <a:cs typeface="+mn-cs"/>
              </a:rPr>
              <a:t> </a:t>
            </a:r>
            <a:r>
              <a:rPr lang="fa-IR" sz="1200" kern="1200" dirty="0" smtClean="0">
                <a:solidFill>
                  <a:schemeClr val="tx1"/>
                </a:solidFill>
                <a:effectLst/>
                <a:latin typeface="+mn-lt"/>
                <a:ea typeface="+mn-ea"/>
                <a:cs typeface="+mn-cs"/>
              </a:rPr>
              <a:t>پایه برای واحد </a:t>
            </a:r>
            <a:r>
              <a:rPr lang="en-US" sz="1200" kern="1200" dirty="0" smtClean="0">
                <a:solidFill>
                  <a:schemeClr val="tx1"/>
                </a:solidFill>
                <a:effectLst/>
                <a:latin typeface="+mn-lt"/>
                <a:ea typeface="+mn-ea"/>
                <a:cs typeface="+mn-cs"/>
              </a:rPr>
              <a:t> j</a:t>
            </a:r>
            <a:r>
              <a:rPr lang="fa-IR" sz="1200" kern="1200" dirty="0" smtClean="0">
                <a:solidFill>
                  <a:schemeClr val="tx1"/>
                </a:solidFill>
                <a:effectLst/>
                <a:latin typeface="+mn-lt"/>
                <a:ea typeface="+mn-ea"/>
                <a:cs typeface="+mn-cs"/>
              </a:rPr>
              <a:t> ام است </a:t>
            </a:r>
            <a:endParaRPr lang="en-US" sz="1200" kern="1200" dirty="0" smtClean="0">
              <a:solidFill>
                <a:schemeClr val="tx1"/>
              </a:solidFill>
              <a:effectLst/>
              <a:latin typeface="+mn-lt"/>
              <a:ea typeface="+mn-ea"/>
              <a:cs typeface="+mn-cs"/>
            </a:endParaRPr>
          </a:p>
          <a:p>
            <a:pPr algn="r" rtl="1"/>
            <a:r>
              <a:rPr lang="en-US" sz="1200" kern="1200" dirty="0" err="1" smtClean="0">
                <a:solidFill>
                  <a:schemeClr val="tx1"/>
                </a:solidFill>
                <a:effectLst/>
                <a:latin typeface="+mn-lt"/>
                <a:ea typeface="+mn-ea"/>
                <a:cs typeface="+mn-cs"/>
              </a:rPr>
              <a:t>cj</a:t>
            </a:r>
            <a:r>
              <a:rPr lang="en-US" sz="1200" kern="1200" dirty="0" smtClean="0">
                <a:solidFill>
                  <a:schemeClr val="tx1"/>
                </a:solidFill>
                <a:effectLst/>
                <a:latin typeface="+mn-lt"/>
                <a:ea typeface="+mn-ea"/>
                <a:cs typeface="+mn-cs"/>
              </a:rPr>
              <a:t> </a:t>
            </a:r>
            <a:r>
              <a:rPr lang="fa-IR" sz="1200" kern="1200" dirty="0" smtClean="0">
                <a:solidFill>
                  <a:schemeClr val="tx1"/>
                </a:solidFill>
                <a:effectLst/>
                <a:latin typeface="+mn-lt"/>
                <a:ea typeface="+mn-ea"/>
                <a:cs typeface="+mn-cs"/>
              </a:rPr>
              <a:t> افزایش تابع فعال ساز است.</a:t>
            </a:r>
            <a:endParaRPr lang="en-US" sz="1200" kern="1200" dirty="0" smtClean="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21755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922511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28763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586598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sz="1200" kern="1200" dirty="0" smtClean="0">
                <a:solidFill>
                  <a:schemeClr val="tx1"/>
                </a:solidFill>
                <a:effectLst/>
                <a:latin typeface="+mn-lt"/>
                <a:ea typeface="+mn-ea"/>
                <a:cs typeface="+mn-cs"/>
              </a:rPr>
              <a:t>در آن </a:t>
            </a:r>
            <a:r>
              <a:rPr lang="en-US" sz="1200" kern="1200" dirty="0" smtClean="0">
                <a:solidFill>
                  <a:schemeClr val="tx1"/>
                </a:solidFill>
                <a:effectLst/>
                <a:latin typeface="+mn-lt"/>
                <a:ea typeface="+mn-ea"/>
                <a:cs typeface="+mn-cs"/>
              </a:rPr>
              <a:t>PAPR</a:t>
            </a:r>
            <a:r>
              <a:rPr lang="fa-IR" sz="1200" kern="1200" dirty="0" smtClean="0">
                <a:solidFill>
                  <a:schemeClr val="tx1"/>
                </a:solidFill>
                <a:effectLst/>
                <a:latin typeface="+mn-lt"/>
                <a:ea typeface="+mn-ea"/>
                <a:cs typeface="+mn-cs"/>
              </a:rPr>
              <a:t> پس از استفاده از شبکه های عصبی بهبود یافته به طور قابل توجهی از 10.83 به 1.93 دسی بل کاهش می یابد</a:t>
            </a:r>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4212887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sz="1200" kern="1200" dirty="0" smtClean="0">
                <a:solidFill>
                  <a:schemeClr val="tx1"/>
                </a:solidFill>
                <a:effectLst/>
                <a:latin typeface="+mn-lt"/>
                <a:ea typeface="+mn-ea"/>
                <a:cs typeface="+mn-cs"/>
              </a:rPr>
              <a:t>نتایج نشان می دهد که </a:t>
            </a:r>
            <a:r>
              <a:rPr lang="en-US" sz="1200" kern="1200" dirty="0" smtClean="0">
                <a:solidFill>
                  <a:schemeClr val="tx1"/>
                </a:solidFill>
                <a:effectLst/>
                <a:latin typeface="+mn-lt"/>
                <a:ea typeface="+mn-ea"/>
                <a:cs typeface="+mn-cs"/>
              </a:rPr>
              <a:t>NN</a:t>
            </a:r>
            <a:r>
              <a:rPr lang="fa-IR" sz="1200" kern="1200" dirty="0" smtClean="0">
                <a:solidFill>
                  <a:schemeClr val="tx1"/>
                </a:solidFill>
                <a:effectLst/>
                <a:latin typeface="+mn-lt"/>
                <a:ea typeface="+mn-ea"/>
                <a:cs typeface="+mn-cs"/>
              </a:rPr>
              <a:t> های آموزش دیده با یک کانال ایده آل عملکرد بدتری برای کانال </a:t>
            </a:r>
            <a:r>
              <a:rPr lang="en-US" sz="1200" kern="1200" dirty="0" smtClean="0">
                <a:solidFill>
                  <a:schemeClr val="tx1"/>
                </a:solidFill>
                <a:effectLst/>
                <a:latin typeface="+mn-lt"/>
                <a:ea typeface="+mn-ea"/>
                <a:cs typeface="+mn-cs"/>
              </a:rPr>
              <a:t>AWGN</a:t>
            </a:r>
            <a:r>
              <a:rPr lang="fa-IR" sz="1200" kern="1200" dirty="0" smtClean="0">
                <a:solidFill>
                  <a:schemeClr val="tx1"/>
                </a:solidFill>
                <a:effectLst/>
                <a:latin typeface="+mn-lt"/>
                <a:ea typeface="+mn-ea"/>
                <a:cs typeface="+mn-cs"/>
              </a:rPr>
              <a:t> خواهند داشت. </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ما قادر به انطباق </a:t>
            </a:r>
            <a:r>
              <a:rPr lang="en-US" sz="1200" kern="1200" dirty="0" smtClean="0">
                <a:solidFill>
                  <a:schemeClr val="tx1"/>
                </a:solidFill>
                <a:effectLst/>
                <a:latin typeface="+mn-lt"/>
                <a:ea typeface="+mn-ea"/>
                <a:cs typeface="+mn-cs"/>
              </a:rPr>
              <a:t>NN</a:t>
            </a:r>
            <a:r>
              <a:rPr lang="fa-IR" sz="1200" kern="1200" dirty="0" smtClean="0">
                <a:solidFill>
                  <a:schemeClr val="tx1"/>
                </a:solidFill>
                <a:effectLst/>
                <a:latin typeface="+mn-lt"/>
                <a:ea typeface="+mn-ea"/>
                <a:cs typeface="+mn-cs"/>
              </a:rPr>
              <a:t> های آموزش دیده برای کانال بدون نوبز، با کانال </a:t>
            </a:r>
            <a:r>
              <a:rPr lang="en-US" sz="1200" kern="1200" dirty="0" smtClean="0">
                <a:solidFill>
                  <a:schemeClr val="tx1"/>
                </a:solidFill>
                <a:effectLst/>
                <a:latin typeface="+mn-lt"/>
                <a:ea typeface="+mn-ea"/>
                <a:cs typeface="+mn-cs"/>
              </a:rPr>
              <a:t>AWGN</a:t>
            </a:r>
            <a:r>
              <a:rPr lang="fa-IR" sz="1200" kern="1200" dirty="0" smtClean="0">
                <a:solidFill>
                  <a:schemeClr val="tx1"/>
                </a:solidFill>
                <a:effectLst/>
                <a:latin typeface="+mn-lt"/>
                <a:ea typeface="+mn-ea"/>
                <a:cs typeface="+mn-cs"/>
              </a:rPr>
              <a:t> نبودیم.</a:t>
            </a:r>
            <a:endParaRPr lang="en-US" sz="1200" kern="1200" dirty="0" smtClean="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405962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sz="1200" kern="1200" dirty="0" smtClean="0">
                <a:solidFill>
                  <a:schemeClr val="tx1"/>
                </a:solidFill>
                <a:effectLst/>
                <a:latin typeface="+mn-lt"/>
                <a:ea typeface="+mn-ea"/>
                <a:cs typeface="+mn-cs"/>
              </a:rPr>
              <a:t>اگر شکل اسلاید</a:t>
            </a:r>
            <a:r>
              <a:rPr lang="fa-IR" sz="1200" kern="1200" baseline="0" dirty="0" smtClean="0">
                <a:solidFill>
                  <a:schemeClr val="tx1"/>
                </a:solidFill>
                <a:effectLst/>
                <a:latin typeface="+mn-lt"/>
                <a:ea typeface="+mn-ea"/>
                <a:cs typeface="+mn-cs"/>
              </a:rPr>
              <a:t> قیلی </a:t>
            </a:r>
            <a:r>
              <a:rPr lang="fa-IR" sz="1200" kern="1200" dirty="0" smtClean="0">
                <a:solidFill>
                  <a:schemeClr val="tx1"/>
                </a:solidFill>
                <a:effectLst/>
                <a:latin typeface="+mn-lt"/>
                <a:ea typeface="+mn-ea"/>
                <a:cs typeface="+mn-cs"/>
              </a:rPr>
              <a:t>و این شکل مقایسه شود. منحنی </a:t>
            </a:r>
            <a:r>
              <a:rPr lang="en-US" sz="1200" kern="1200" dirty="0" smtClean="0">
                <a:solidFill>
                  <a:schemeClr val="tx1"/>
                </a:solidFill>
                <a:effectLst/>
                <a:latin typeface="+mn-lt"/>
                <a:ea typeface="+mn-ea"/>
                <a:cs typeface="+mn-cs"/>
              </a:rPr>
              <a:t>BER</a:t>
            </a:r>
            <a:r>
              <a:rPr lang="fa-IR" sz="1200" kern="1200" dirty="0" smtClean="0">
                <a:solidFill>
                  <a:schemeClr val="tx1"/>
                </a:solidFill>
                <a:effectLst/>
                <a:latin typeface="+mn-lt"/>
                <a:ea typeface="+mn-ea"/>
                <a:cs typeface="+mn-cs"/>
              </a:rPr>
              <a:t> گروه آزمایشی با </a:t>
            </a:r>
            <a:r>
              <a:rPr lang="en-US" sz="1200" kern="1200" dirty="0" smtClean="0">
                <a:solidFill>
                  <a:schemeClr val="tx1"/>
                </a:solidFill>
                <a:effectLst/>
                <a:latin typeface="+mn-lt"/>
                <a:ea typeface="+mn-ea"/>
                <a:cs typeface="+mn-cs"/>
              </a:rPr>
              <a:t>NN</a:t>
            </a:r>
            <a:r>
              <a:rPr lang="fa-IR" sz="1200" kern="1200" dirty="0" smtClean="0">
                <a:solidFill>
                  <a:schemeClr val="tx1"/>
                </a:solidFill>
                <a:effectLst/>
                <a:latin typeface="+mn-lt"/>
                <a:ea typeface="+mn-ea"/>
                <a:cs typeface="+mn-cs"/>
              </a:rPr>
              <a:t> به طور قابل توجهی بهبود یافته است.</a:t>
            </a:r>
            <a:endParaRPr lang="en-US" sz="1200" kern="1200" dirty="0" smtClean="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02230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E5F394-06F4-4835-AE82-0724537FC3A6}" type="slidenum">
              <a:rPr lang="en-US" smtClean="0">
                <a:cs typeface="B Nazanin" pitchFamily="2" charset="-78"/>
              </a:rPr>
              <a:pPr fontAlgn="base">
                <a:spcBef>
                  <a:spcPct val="0"/>
                </a:spcBef>
                <a:spcAft>
                  <a:spcPct val="0"/>
                </a:spcAft>
                <a:defRPr/>
              </a:pPr>
              <a:t>2</a:t>
            </a:fld>
            <a:endParaRPr lang="en-US" smtClean="0">
              <a:cs typeface="B Nazanin" pitchFamily="2" charset="-78"/>
            </a:endParaRPr>
          </a:p>
        </p:txBody>
      </p:sp>
    </p:spTree>
    <p:extLst>
      <p:ext uri="{BB962C8B-B14F-4D97-AF65-F5344CB8AC3E}">
        <p14:creationId xmlns:p14="http://schemas.microsoft.com/office/powerpoint/2010/main" val="2333271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sz="1100" dirty="0" smtClean="0">
                <a:effectLst/>
                <a:latin typeface="Times New Roman" panose="02020603050405020304" pitchFamily="18" charset="0"/>
                <a:ea typeface="Calibri" panose="020F0502020204030204" pitchFamily="34" charset="0"/>
                <a:cs typeface="B Nazanin" panose="00000400000000000000" pitchFamily="2" charset="-78"/>
              </a:rPr>
              <a:t>از شکل می توان یادآوری کرد که </a:t>
            </a:r>
            <a:r>
              <a:rPr lang="en-US" sz="1050" dirty="0" smtClean="0">
                <a:effectLst/>
                <a:latin typeface="Times New Roman" panose="02020603050405020304" pitchFamily="18" charset="0"/>
                <a:ea typeface="Calibri" panose="020F0502020204030204" pitchFamily="34" charset="0"/>
                <a:cs typeface="B Nazanin" panose="00000400000000000000" pitchFamily="2" charset="-78"/>
              </a:rPr>
              <a:t>NN</a:t>
            </a:r>
            <a:r>
              <a:rPr lang="fa-IR" sz="1100" dirty="0" smtClean="0">
                <a:effectLst/>
                <a:latin typeface="Times New Roman" panose="02020603050405020304" pitchFamily="18" charset="0"/>
                <a:ea typeface="Calibri" panose="020F0502020204030204" pitchFamily="34" charset="0"/>
                <a:cs typeface="B Nazanin" panose="00000400000000000000" pitchFamily="2" charset="-78"/>
              </a:rPr>
              <a:t> ها در صورت مقایسه با حالت بدون </a:t>
            </a:r>
            <a:r>
              <a:rPr lang="en-US" sz="1050" dirty="0" smtClean="0">
                <a:effectLst/>
                <a:latin typeface="Times New Roman" panose="02020603050405020304" pitchFamily="18" charset="0"/>
                <a:ea typeface="Calibri" panose="020F0502020204030204" pitchFamily="34" charset="0"/>
                <a:cs typeface="B Nazanin" panose="00000400000000000000" pitchFamily="2" charset="-78"/>
              </a:rPr>
              <a:t>NN</a:t>
            </a:r>
            <a:r>
              <a:rPr lang="fa-IR" sz="1100" dirty="0" smtClean="0">
                <a:effectLst/>
                <a:latin typeface="Times New Roman" panose="02020603050405020304" pitchFamily="18" charset="0"/>
                <a:ea typeface="Calibri" panose="020F0502020204030204" pitchFamily="34" charset="0"/>
                <a:cs typeface="B Nazanin" panose="00000400000000000000" pitchFamily="2" charset="-78"/>
              </a:rPr>
              <a:t> ها، و حالت </a:t>
            </a:r>
            <a:r>
              <a:rPr lang="en-US" sz="1100" dirty="0" smtClean="0">
                <a:effectLst/>
                <a:latin typeface="Times New Roman" panose="02020603050405020304" pitchFamily="18" charset="0"/>
                <a:ea typeface="Calibri" panose="020F0502020204030204" pitchFamily="34" charset="0"/>
                <a:cs typeface="B Nazanin" panose="00000400000000000000" pitchFamily="2" charset="-78"/>
              </a:rPr>
              <a:t>NN</a:t>
            </a:r>
            <a:r>
              <a:rPr lang="fa-IR" sz="1100" dirty="0" smtClean="0">
                <a:effectLst/>
                <a:latin typeface="Times New Roman" panose="02020603050405020304" pitchFamily="18" charset="0"/>
                <a:ea typeface="Calibri" panose="020F0502020204030204" pitchFamily="34" charset="0"/>
                <a:cs typeface="B Nazanin" panose="00000400000000000000" pitchFamily="2" charset="-78"/>
              </a:rPr>
              <a:t> معمولی در مقاله پایه، </a:t>
            </a:r>
            <a:r>
              <a:rPr lang="en-US" sz="1050" dirty="0" smtClean="0">
                <a:effectLst/>
                <a:latin typeface="Times New Roman" panose="02020603050405020304" pitchFamily="18" charset="0"/>
                <a:ea typeface="Calibri" panose="020F0502020204030204" pitchFamily="34" charset="0"/>
                <a:cs typeface="B Nazanin" panose="00000400000000000000" pitchFamily="2" charset="-78"/>
              </a:rPr>
              <a:t>BER</a:t>
            </a:r>
            <a:r>
              <a:rPr lang="fa-IR" sz="1100" dirty="0" smtClean="0">
                <a:effectLst/>
                <a:latin typeface="Times New Roman" panose="02020603050405020304" pitchFamily="18" charset="0"/>
                <a:ea typeface="Calibri" panose="020F0502020204030204" pitchFamily="34" charset="0"/>
                <a:cs typeface="B Nazanin" panose="00000400000000000000" pitchFamily="2" charset="-78"/>
              </a:rPr>
              <a:t> را به میزان قابل توجهی کاهش می دهند</a:t>
            </a:r>
          </a:p>
          <a:p>
            <a:pPr algn="r" rtl="1"/>
            <a:r>
              <a:rPr lang="fa-IR" sz="1200" kern="1200" dirty="0" smtClean="0">
                <a:solidFill>
                  <a:schemeClr val="tx1"/>
                </a:solidFill>
                <a:effectLst/>
                <a:latin typeface="+mn-lt"/>
                <a:ea typeface="+mn-ea"/>
                <a:cs typeface="+mn-cs"/>
              </a:rPr>
              <a:t>روش پیشنهادی به دلیل استفاده از الگوریتم ژنتیک نسبت به مقاله پایه بهتر عمل کرده است. </a:t>
            </a:r>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13620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565108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2210451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773382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3734108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2148347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12641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9570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3976849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01414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410745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798129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334B52-E8E9-4150-9359-3F9ECAEB3DA6}"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38251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p:txBody>
          <a:bodyPr/>
          <a:lstStyle>
            <a:lvl1pPr algn="r" rtl="1">
              <a:defRPr>
                <a:latin typeface="Calibri"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rtl="1">
              <a:defRPr>
                <a:latin typeface="Calibri"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rtl="1">
              <a:defRPr>
                <a:latin typeface="Calibri" pitchFamily="34" charset="0"/>
              </a:defRPr>
            </a:lvl1pPr>
          </a:lstStyle>
          <a:p>
            <a:pPr>
              <a:defRPr/>
            </a:pPr>
            <a:fld id="{1D52C6BE-AF1E-4F9A-A5DB-0BFD18312AFE}" type="slidenum">
              <a:rPr lang="es-ES"/>
              <a:pPr>
                <a:defRPr/>
              </a:pPr>
              <a:t>‹#›</a:t>
            </a:fld>
            <a:endParaRPr lang="es-ES"/>
          </a:p>
        </p:txBody>
      </p:sp>
    </p:spTree>
    <p:extLst>
      <p:ext uri="{BB962C8B-B14F-4D97-AF65-F5344CB8AC3E}">
        <p14:creationId xmlns:p14="http://schemas.microsoft.com/office/powerpoint/2010/main" val="397558330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p:txBody>
          <a:bodyPr/>
          <a:lstStyle>
            <a:lvl1pPr algn="r" rtl="1">
              <a:defRPr>
                <a:latin typeface="Calibri"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rtl="1">
              <a:defRPr>
                <a:latin typeface="Calibri"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rtl="1">
              <a:defRPr>
                <a:latin typeface="Calibri" pitchFamily="34" charset="0"/>
              </a:defRPr>
            </a:lvl1pPr>
          </a:lstStyle>
          <a:p>
            <a:pPr>
              <a:defRPr/>
            </a:pPr>
            <a:fld id="{B9E74856-3A4E-48E2-8B60-C24B8FF27909}" type="slidenum">
              <a:rPr lang="es-ES"/>
              <a:pPr>
                <a:defRPr/>
              </a:pPr>
              <a:t>‹#›</a:t>
            </a:fld>
            <a:endParaRPr lang="es-ES"/>
          </a:p>
        </p:txBody>
      </p:sp>
    </p:spTree>
    <p:extLst>
      <p:ext uri="{BB962C8B-B14F-4D97-AF65-F5344CB8AC3E}">
        <p14:creationId xmlns:p14="http://schemas.microsoft.com/office/powerpoint/2010/main" val="270197013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p:txBody>
          <a:bodyPr/>
          <a:lstStyle>
            <a:lvl1pPr algn="r" rtl="1">
              <a:defRPr>
                <a:latin typeface="Calibri"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rtl="1">
              <a:defRPr>
                <a:latin typeface="Calibri"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rtl="1">
              <a:defRPr>
                <a:latin typeface="Calibri" pitchFamily="34" charset="0"/>
              </a:defRPr>
            </a:lvl1pPr>
          </a:lstStyle>
          <a:p>
            <a:pPr>
              <a:defRPr/>
            </a:pPr>
            <a:fld id="{4CC90245-0C5A-4DCF-98F4-20C90996C7A2}" type="slidenum">
              <a:rPr lang="es-ES"/>
              <a:pPr>
                <a:defRPr/>
              </a:pPr>
              <a:t>‹#›</a:t>
            </a:fld>
            <a:endParaRPr lang="es-ES"/>
          </a:p>
        </p:txBody>
      </p:sp>
    </p:spTree>
    <p:extLst>
      <p:ext uri="{BB962C8B-B14F-4D97-AF65-F5344CB8AC3E}">
        <p14:creationId xmlns:p14="http://schemas.microsoft.com/office/powerpoint/2010/main" val="38159104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2B273C-0F4F-43B5-8AD0-89EDA12855F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583121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BB3879-38B0-47FC-A6C9-0BC71804C1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27346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C3F9B3-3B52-477A-8E14-468805435D5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15530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B232D8-7142-4C07-B81B-3FAEABAC5E3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661208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34F1AEF-FC30-4A5B-B640-50AFE17C1F7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769615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B59F01-BDD4-404D-B254-F3CF2FCC25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06617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8A2A7B-4F05-4F83-B49A-11658704FE6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583802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A2BE73-D8A5-4B60-9739-7D5E0FA66E8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47769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p:txBody>
          <a:bodyPr/>
          <a:lstStyle>
            <a:lvl1pPr algn="r" rtl="1">
              <a:defRPr>
                <a:latin typeface="Calibri"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rtl="1">
              <a:defRPr>
                <a:latin typeface="Calibri"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rtl="1">
              <a:defRPr>
                <a:latin typeface="Calibri" pitchFamily="34" charset="0"/>
              </a:defRPr>
            </a:lvl1pPr>
          </a:lstStyle>
          <a:p>
            <a:pPr>
              <a:defRPr/>
            </a:pPr>
            <a:fld id="{03284C2F-F836-4D7D-8B83-8BD509208B61}" type="slidenum">
              <a:rPr lang="es-ES"/>
              <a:pPr>
                <a:defRPr/>
              </a:pPr>
              <a:t>‹#›</a:t>
            </a:fld>
            <a:endParaRPr lang="es-ES"/>
          </a:p>
        </p:txBody>
      </p:sp>
    </p:spTree>
    <p:extLst>
      <p:ext uri="{BB962C8B-B14F-4D97-AF65-F5344CB8AC3E}">
        <p14:creationId xmlns:p14="http://schemas.microsoft.com/office/powerpoint/2010/main" val="33650089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861102-43FA-4A1F-A1BF-6BA9E6811A7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02896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622ECB-86E8-46E8-B2DE-B958D13B111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137406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ADC277-F678-4D5A-915C-2C19CB5C312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00912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2B273C-0F4F-43B5-8AD0-89EDA12855F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02006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BB3879-38B0-47FC-A6C9-0BC71804C1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999273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C3F9B3-3B52-477A-8E14-468805435D5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35518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B232D8-7142-4C07-B81B-3FAEABAC5E3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484653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34F1AEF-FC30-4A5B-B640-50AFE17C1F7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897873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B59F01-BDD4-404D-B254-F3CF2FCC25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328185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8A2A7B-4F05-4F83-B49A-11658704FE6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969463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r" rtl="1">
              <a:defRPr>
                <a:latin typeface="Calibri"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rtl="1">
              <a:defRPr>
                <a:latin typeface="Calibri"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rtl="1">
              <a:defRPr>
                <a:latin typeface="Calibri" pitchFamily="34" charset="0"/>
              </a:defRPr>
            </a:lvl1pPr>
          </a:lstStyle>
          <a:p>
            <a:pPr>
              <a:defRPr/>
            </a:pPr>
            <a:fld id="{50EB7A46-1279-4F50-B5AB-155D1907DF8C}" type="slidenum">
              <a:rPr lang="es-ES"/>
              <a:pPr>
                <a:defRPr/>
              </a:pPr>
              <a:t>‹#›</a:t>
            </a:fld>
            <a:endParaRPr lang="es-ES"/>
          </a:p>
        </p:txBody>
      </p:sp>
    </p:spTree>
    <p:extLst>
      <p:ext uri="{BB962C8B-B14F-4D97-AF65-F5344CB8AC3E}">
        <p14:creationId xmlns:p14="http://schemas.microsoft.com/office/powerpoint/2010/main" val="265934127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A2BE73-D8A5-4B60-9739-7D5E0FA66E8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85928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861102-43FA-4A1F-A1BF-6BA9E6811A7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146999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622ECB-86E8-46E8-B2DE-B958D13B111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819573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ADC277-F678-4D5A-915C-2C19CB5C312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551958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2B273C-0F4F-43B5-8AD0-89EDA12855F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084564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BB3879-38B0-47FC-A6C9-0BC71804C1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09809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C3F9B3-3B52-477A-8E14-468805435D5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43699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B232D8-7142-4C07-B81B-3FAEABAC5E3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159093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34F1AEF-FC30-4A5B-B640-50AFE17C1F7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419631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B59F01-BDD4-404D-B254-F3CF2FCC25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545188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p:txBody>
          <a:bodyPr/>
          <a:lstStyle>
            <a:lvl1pPr algn="r" rtl="1">
              <a:defRPr>
                <a:latin typeface="Calibri" pitchFamily="34" charset="0"/>
              </a:defRPr>
            </a:lvl1pPr>
          </a:lstStyle>
          <a:p>
            <a:pPr>
              <a:defRPr/>
            </a:pPr>
            <a:endParaRPr lang="es-ES"/>
          </a:p>
        </p:txBody>
      </p:sp>
      <p:sp>
        <p:nvSpPr>
          <p:cNvPr id="6" name="Rectangle 5"/>
          <p:cNvSpPr>
            <a:spLocks noGrp="1" noChangeArrowheads="1"/>
          </p:cNvSpPr>
          <p:nvPr>
            <p:ph type="ftr" sz="quarter" idx="11"/>
          </p:nvPr>
        </p:nvSpPr>
        <p:spPr/>
        <p:txBody>
          <a:bodyPr/>
          <a:lstStyle>
            <a:lvl1pPr rtl="1">
              <a:defRPr>
                <a:latin typeface="Calibri" pitchFamily="34" charset="0"/>
              </a:defRPr>
            </a:lvl1pPr>
          </a:lstStyle>
          <a:p>
            <a:pPr>
              <a:defRPr/>
            </a:pPr>
            <a:endParaRPr lang="es-ES"/>
          </a:p>
        </p:txBody>
      </p:sp>
      <p:sp>
        <p:nvSpPr>
          <p:cNvPr id="7" name="Rectangle 6"/>
          <p:cNvSpPr>
            <a:spLocks noGrp="1" noChangeArrowheads="1"/>
          </p:cNvSpPr>
          <p:nvPr>
            <p:ph type="sldNum" sz="quarter" idx="12"/>
          </p:nvPr>
        </p:nvSpPr>
        <p:spPr/>
        <p:txBody>
          <a:bodyPr/>
          <a:lstStyle>
            <a:lvl1pPr rtl="1">
              <a:defRPr>
                <a:latin typeface="Calibri" pitchFamily="34" charset="0"/>
              </a:defRPr>
            </a:lvl1pPr>
          </a:lstStyle>
          <a:p>
            <a:pPr>
              <a:defRPr/>
            </a:pPr>
            <a:fld id="{49EFA525-CD5B-4F78-BA20-A1A04DE9DECD}" type="slidenum">
              <a:rPr lang="es-ES"/>
              <a:pPr>
                <a:defRPr/>
              </a:pPr>
              <a:t>‹#›</a:t>
            </a:fld>
            <a:endParaRPr lang="es-ES"/>
          </a:p>
        </p:txBody>
      </p:sp>
    </p:spTree>
    <p:extLst>
      <p:ext uri="{BB962C8B-B14F-4D97-AF65-F5344CB8AC3E}">
        <p14:creationId xmlns:p14="http://schemas.microsoft.com/office/powerpoint/2010/main" val="25704025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8A2A7B-4F05-4F83-B49A-11658704FE6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008473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A2BE73-D8A5-4B60-9739-7D5E0FA66E8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7644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861102-43FA-4A1F-A1BF-6BA9E6811A7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184753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622ECB-86E8-46E8-B2DE-B958D13B111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284869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ADC277-F678-4D5A-915C-2C19CB5C312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64535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2B273C-0F4F-43B5-8AD0-89EDA12855F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83477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BB3879-38B0-47FC-A6C9-0BC71804C1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722638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C3F9B3-3B52-477A-8E14-468805435D5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17925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B232D8-7142-4C07-B81B-3FAEABAC5E3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630701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34F1AEF-FC30-4A5B-B640-50AFE17C1F7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514769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p:txBody>
          <a:bodyPr/>
          <a:lstStyle>
            <a:lvl1pPr algn="r" rtl="1">
              <a:defRPr>
                <a:latin typeface="Calibri" pitchFamily="34" charset="0"/>
              </a:defRPr>
            </a:lvl1pPr>
          </a:lstStyle>
          <a:p>
            <a:pPr>
              <a:defRPr/>
            </a:pPr>
            <a:endParaRPr lang="es-ES"/>
          </a:p>
        </p:txBody>
      </p:sp>
      <p:sp>
        <p:nvSpPr>
          <p:cNvPr id="8" name="Rectangle 5"/>
          <p:cNvSpPr>
            <a:spLocks noGrp="1" noChangeArrowheads="1"/>
          </p:cNvSpPr>
          <p:nvPr>
            <p:ph type="ftr" sz="quarter" idx="11"/>
          </p:nvPr>
        </p:nvSpPr>
        <p:spPr/>
        <p:txBody>
          <a:bodyPr/>
          <a:lstStyle>
            <a:lvl1pPr rtl="1">
              <a:defRPr>
                <a:latin typeface="Calibri" pitchFamily="34" charset="0"/>
              </a:defRPr>
            </a:lvl1pPr>
          </a:lstStyle>
          <a:p>
            <a:pPr>
              <a:defRPr/>
            </a:pPr>
            <a:endParaRPr lang="es-ES"/>
          </a:p>
        </p:txBody>
      </p:sp>
      <p:sp>
        <p:nvSpPr>
          <p:cNvPr id="9" name="Rectangle 6"/>
          <p:cNvSpPr>
            <a:spLocks noGrp="1" noChangeArrowheads="1"/>
          </p:cNvSpPr>
          <p:nvPr>
            <p:ph type="sldNum" sz="quarter" idx="12"/>
          </p:nvPr>
        </p:nvSpPr>
        <p:spPr/>
        <p:txBody>
          <a:bodyPr/>
          <a:lstStyle>
            <a:lvl1pPr rtl="1">
              <a:defRPr>
                <a:latin typeface="Calibri" pitchFamily="34" charset="0"/>
              </a:defRPr>
            </a:lvl1pPr>
          </a:lstStyle>
          <a:p>
            <a:pPr>
              <a:defRPr/>
            </a:pPr>
            <a:fld id="{9202D062-E087-4E53-B392-68B969D0151A}" type="slidenum">
              <a:rPr lang="es-ES"/>
              <a:pPr>
                <a:defRPr/>
              </a:pPr>
              <a:t>‹#›</a:t>
            </a:fld>
            <a:endParaRPr lang="es-ES"/>
          </a:p>
        </p:txBody>
      </p:sp>
    </p:spTree>
    <p:extLst>
      <p:ext uri="{BB962C8B-B14F-4D97-AF65-F5344CB8AC3E}">
        <p14:creationId xmlns:p14="http://schemas.microsoft.com/office/powerpoint/2010/main" val="8020681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B59F01-BDD4-404D-B254-F3CF2FCC25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151830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8A2A7B-4F05-4F83-B49A-11658704FE6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24199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A2BE73-D8A5-4B60-9739-7D5E0FA66E8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326778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861102-43FA-4A1F-A1BF-6BA9E6811A7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669608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622ECB-86E8-46E8-B2DE-B958D13B111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158845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ADC277-F678-4D5A-915C-2C19CB5C312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298726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2B273C-0F4F-43B5-8AD0-89EDA12855F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929327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BB3879-38B0-47FC-A6C9-0BC71804C1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88176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C3F9B3-3B52-477A-8E14-468805435D5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155090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B232D8-7142-4C07-B81B-3FAEABAC5E3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51975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p:txBody>
          <a:bodyPr/>
          <a:lstStyle>
            <a:lvl1pPr algn="r" rtl="1">
              <a:defRPr>
                <a:latin typeface="Calibri" pitchFamily="34" charset="0"/>
              </a:defRPr>
            </a:lvl1pPr>
          </a:lstStyle>
          <a:p>
            <a:pPr>
              <a:defRPr/>
            </a:pPr>
            <a:endParaRPr lang="es-ES"/>
          </a:p>
        </p:txBody>
      </p:sp>
      <p:sp>
        <p:nvSpPr>
          <p:cNvPr id="4" name="Rectangle 5"/>
          <p:cNvSpPr>
            <a:spLocks noGrp="1" noChangeArrowheads="1"/>
          </p:cNvSpPr>
          <p:nvPr>
            <p:ph type="ftr" sz="quarter" idx="11"/>
          </p:nvPr>
        </p:nvSpPr>
        <p:spPr/>
        <p:txBody>
          <a:bodyPr/>
          <a:lstStyle>
            <a:lvl1pPr rtl="1">
              <a:defRPr>
                <a:latin typeface="Calibri" pitchFamily="34" charset="0"/>
              </a:defRPr>
            </a:lvl1pPr>
          </a:lstStyle>
          <a:p>
            <a:pPr>
              <a:defRPr/>
            </a:pPr>
            <a:endParaRPr lang="es-ES"/>
          </a:p>
        </p:txBody>
      </p:sp>
      <p:sp>
        <p:nvSpPr>
          <p:cNvPr id="5" name="Rectangle 6"/>
          <p:cNvSpPr>
            <a:spLocks noGrp="1" noChangeArrowheads="1"/>
          </p:cNvSpPr>
          <p:nvPr>
            <p:ph type="sldNum" sz="quarter" idx="12"/>
          </p:nvPr>
        </p:nvSpPr>
        <p:spPr/>
        <p:txBody>
          <a:bodyPr/>
          <a:lstStyle>
            <a:lvl1pPr rtl="1">
              <a:defRPr>
                <a:latin typeface="Calibri" pitchFamily="34" charset="0"/>
              </a:defRPr>
            </a:lvl1pPr>
          </a:lstStyle>
          <a:p>
            <a:pPr>
              <a:defRPr/>
            </a:pPr>
            <a:fld id="{B63F2B59-BEDD-4DE1-A298-936631C34820}" type="slidenum">
              <a:rPr lang="es-ES"/>
              <a:pPr>
                <a:defRPr/>
              </a:pPr>
              <a:t>‹#›</a:t>
            </a:fld>
            <a:endParaRPr lang="es-ES"/>
          </a:p>
        </p:txBody>
      </p:sp>
    </p:spTree>
    <p:extLst>
      <p:ext uri="{BB962C8B-B14F-4D97-AF65-F5344CB8AC3E}">
        <p14:creationId xmlns:p14="http://schemas.microsoft.com/office/powerpoint/2010/main" val="224099942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34F1AEF-FC30-4A5B-B640-50AFE17C1F7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895386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B59F01-BDD4-404D-B254-F3CF2FCC25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509545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8A2A7B-4F05-4F83-B49A-11658704FE6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955473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A2BE73-D8A5-4B60-9739-7D5E0FA66E8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778361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861102-43FA-4A1F-A1BF-6BA9E6811A7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200931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622ECB-86E8-46E8-B2DE-B958D13B111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063195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ADC277-F678-4D5A-915C-2C19CB5C312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5251362"/>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2B273C-0F4F-43B5-8AD0-89EDA12855F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264969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BB3879-38B0-47FC-A6C9-0BC71804C1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832685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C3F9B3-3B52-477A-8E14-468805435D5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4013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r" rtl="1">
              <a:defRPr>
                <a:latin typeface="Calibri" pitchFamily="34" charset="0"/>
              </a:defRPr>
            </a:lvl1pPr>
          </a:lstStyle>
          <a:p>
            <a:pPr>
              <a:defRPr/>
            </a:pPr>
            <a:endParaRPr lang="es-ES"/>
          </a:p>
        </p:txBody>
      </p:sp>
      <p:sp>
        <p:nvSpPr>
          <p:cNvPr id="3" name="Rectangle 5"/>
          <p:cNvSpPr>
            <a:spLocks noGrp="1" noChangeArrowheads="1"/>
          </p:cNvSpPr>
          <p:nvPr>
            <p:ph type="ftr" sz="quarter" idx="11"/>
          </p:nvPr>
        </p:nvSpPr>
        <p:spPr/>
        <p:txBody>
          <a:bodyPr/>
          <a:lstStyle>
            <a:lvl1pPr rtl="1">
              <a:defRPr>
                <a:latin typeface="Calibri" pitchFamily="34" charset="0"/>
              </a:defRPr>
            </a:lvl1pPr>
          </a:lstStyle>
          <a:p>
            <a:pPr>
              <a:defRPr/>
            </a:pPr>
            <a:endParaRPr lang="es-ES"/>
          </a:p>
        </p:txBody>
      </p:sp>
      <p:sp>
        <p:nvSpPr>
          <p:cNvPr id="4" name="Rectangle 6"/>
          <p:cNvSpPr>
            <a:spLocks noGrp="1" noChangeArrowheads="1"/>
          </p:cNvSpPr>
          <p:nvPr>
            <p:ph type="sldNum" sz="quarter" idx="12"/>
          </p:nvPr>
        </p:nvSpPr>
        <p:spPr/>
        <p:txBody>
          <a:bodyPr/>
          <a:lstStyle>
            <a:lvl1pPr rtl="1">
              <a:defRPr>
                <a:latin typeface="Calibri" pitchFamily="34" charset="0"/>
              </a:defRPr>
            </a:lvl1pPr>
          </a:lstStyle>
          <a:p>
            <a:pPr>
              <a:defRPr/>
            </a:pPr>
            <a:fld id="{B0DBE216-12AA-4574-BBB3-1AFC5AE8D7E3}" type="slidenum">
              <a:rPr lang="es-ES"/>
              <a:pPr>
                <a:defRPr/>
              </a:pPr>
              <a:t>‹#›</a:t>
            </a:fld>
            <a:endParaRPr lang="es-ES"/>
          </a:p>
        </p:txBody>
      </p:sp>
    </p:spTree>
    <p:extLst>
      <p:ext uri="{BB962C8B-B14F-4D97-AF65-F5344CB8AC3E}">
        <p14:creationId xmlns:p14="http://schemas.microsoft.com/office/powerpoint/2010/main" val="133680101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B232D8-7142-4C07-B81B-3FAEABAC5E3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805223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34F1AEF-FC30-4A5B-B640-50AFE17C1F7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556157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B59F01-BDD4-404D-B254-F3CF2FCC25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486378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8A2A7B-4F05-4F83-B49A-11658704FE6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240815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A2BE73-D8A5-4B60-9739-7D5E0FA66E8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883172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861102-43FA-4A1F-A1BF-6BA9E6811A7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9345448"/>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622ECB-86E8-46E8-B2DE-B958D13B111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746483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ADC277-F678-4D5A-915C-2C19CB5C312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24138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2B273C-0F4F-43B5-8AD0-89EDA12855F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144263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BB3879-38B0-47FC-A6C9-0BC71804C1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639999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r" rtl="1">
              <a:defRPr>
                <a:latin typeface="Calibri" pitchFamily="34" charset="0"/>
              </a:defRPr>
            </a:lvl1pPr>
          </a:lstStyle>
          <a:p>
            <a:pPr>
              <a:defRPr/>
            </a:pPr>
            <a:endParaRPr lang="es-ES"/>
          </a:p>
        </p:txBody>
      </p:sp>
      <p:sp>
        <p:nvSpPr>
          <p:cNvPr id="6" name="Rectangle 5"/>
          <p:cNvSpPr>
            <a:spLocks noGrp="1" noChangeArrowheads="1"/>
          </p:cNvSpPr>
          <p:nvPr>
            <p:ph type="ftr" sz="quarter" idx="11"/>
          </p:nvPr>
        </p:nvSpPr>
        <p:spPr/>
        <p:txBody>
          <a:bodyPr/>
          <a:lstStyle>
            <a:lvl1pPr rtl="1">
              <a:defRPr>
                <a:latin typeface="Calibri" pitchFamily="34" charset="0"/>
              </a:defRPr>
            </a:lvl1pPr>
          </a:lstStyle>
          <a:p>
            <a:pPr>
              <a:defRPr/>
            </a:pPr>
            <a:endParaRPr lang="es-ES"/>
          </a:p>
        </p:txBody>
      </p:sp>
      <p:sp>
        <p:nvSpPr>
          <p:cNvPr id="7" name="Rectangle 6"/>
          <p:cNvSpPr>
            <a:spLocks noGrp="1" noChangeArrowheads="1"/>
          </p:cNvSpPr>
          <p:nvPr>
            <p:ph type="sldNum" sz="quarter" idx="12"/>
          </p:nvPr>
        </p:nvSpPr>
        <p:spPr/>
        <p:txBody>
          <a:bodyPr/>
          <a:lstStyle>
            <a:lvl1pPr rtl="1">
              <a:defRPr>
                <a:latin typeface="Calibri" pitchFamily="34" charset="0"/>
              </a:defRPr>
            </a:lvl1pPr>
          </a:lstStyle>
          <a:p>
            <a:pPr>
              <a:defRPr/>
            </a:pPr>
            <a:fld id="{64A9F427-9968-41C2-BC30-CA50DC1F7AF7}" type="slidenum">
              <a:rPr lang="es-ES"/>
              <a:pPr>
                <a:defRPr/>
              </a:pPr>
              <a:t>‹#›</a:t>
            </a:fld>
            <a:endParaRPr lang="es-ES"/>
          </a:p>
        </p:txBody>
      </p:sp>
    </p:spTree>
    <p:extLst>
      <p:ext uri="{BB962C8B-B14F-4D97-AF65-F5344CB8AC3E}">
        <p14:creationId xmlns:p14="http://schemas.microsoft.com/office/powerpoint/2010/main" val="4290010155"/>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C3F9B3-3B52-477A-8E14-468805435D5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587356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B232D8-7142-4C07-B81B-3FAEABAC5E3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987278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34F1AEF-FC30-4A5B-B640-50AFE17C1F7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8792465"/>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B59F01-BDD4-404D-B254-F3CF2FCC25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2130878"/>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8A2A7B-4F05-4F83-B49A-11658704FE6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136491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A2BE73-D8A5-4B60-9739-7D5E0FA66E8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992460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861102-43FA-4A1F-A1BF-6BA9E6811A7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2014909"/>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622ECB-86E8-46E8-B2DE-B958D13B111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20214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ADC277-F678-4D5A-915C-2C19CB5C312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70461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r" rtl="1">
              <a:defRPr>
                <a:latin typeface="Calibri" pitchFamily="34" charset="0"/>
              </a:defRPr>
            </a:lvl1pPr>
          </a:lstStyle>
          <a:p>
            <a:pPr>
              <a:defRPr/>
            </a:pPr>
            <a:endParaRPr lang="es-ES"/>
          </a:p>
        </p:txBody>
      </p:sp>
      <p:sp>
        <p:nvSpPr>
          <p:cNvPr id="6" name="Rectangle 5"/>
          <p:cNvSpPr>
            <a:spLocks noGrp="1" noChangeArrowheads="1"/>
          </p:cNvSpPr>
          <p:nvPr>
            <p:ph type="ftr" sz="quarter" idx="11"/>
          </p:nvPr>
        </p:nvSpPr>
        <p:spPr/>
        <p:txBody>
          <a:bodyPr/>
          <a:lstStyle>
            <a:lvl1pPr rtl="1">
              <a:defRPr>
                <a:latin typeface="Calibri" pitchFamily="34" charset="0"/>
              </a:defRPr>
            </a:lvl1pPr>
          </a:lstStyle>
          <a:p>
            <a:pPr>
              <a:defRPr/>
            </a:pPr>
            <a:endParaRPr lang="es-ES"/>
          </a:p>
        </p:txBody>
      </p:sp>
      <p:sp>
        <p:nvSpPr>
          <p:cNvPr id="7" name="Rectangle 6"/>
          <p:cNvSpPr>
            <a:spLocks noGrp="1" noChangeArrowheads="1"/>
          </p:cNvSpPr>
          <p:nvPr>
            <p:ph type="sldNum" sz="quarter" idx="12"/>
          </p:nvPr>
        </p:nvSpPr>
        <p:spPr/>
        <p:txBody>
          <a:bodyPr/>
          <a:lstStyle>
            <a:lvl1pPr rtl="1">
              <a:defRPr>
                <a:latin typeface="Calibri" pitchFamily="34" charset="0"/>
              </a:defRPr>
            </a:lvl1pPr>
          </a:lstStyle>
          <a:p>
            <a:pPr>
              <a:defRPr/>
            </a:pPr>
            <a:fld id="{36193CE1-5100-457C-AB95-BADF5B96CF1D}" type="slidenum">
              <a:rPr lang="es-ES"/>
              <a:pPr>
                <a:defRPr/>
              </a:pPr>
              <a:t>‹#›</a:t>
            </a:fld>
            <a:endParaRPr lang="es-ES"/>
          </a:p>
        </p:txBody>
      </p:sp>
    </p:spTree>
    <p:extLst>
      <p:ext uri="{BB962C8B-B14F-4D97-AF65-F5344CB8AC3E}">
        <p14:creationId xmlns:p14="http://schemas.microsoft.com/office/powerpoint/2010/main" val="28627692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a:defRPr sz="1400">
                <a:solidFill>
                  <a:srgbClr val="000000"/>
                </a:solidFill>
                <a:latin typeface="Arial" pitchFamily="34" charset="0"/>
              </a:defRPr>
            </a:lvl1pPr>
          </a:lstStyle>
          <a:p>
            <a:pPr fontAlgn="base">
              <a:spcBef>
                <a:spcPct val="0"/>
              </a:spcBef>
              <a:spcAft>
                <a:spcPct val="0"/>
              </a:spcAft>
              <a:defRPr/>
            </a:pPr>
            <a:endParaRPr lang="es-E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a:defRPr sz="1400">
                <a:solidFill>
                  <a:srgbClr val="000000"/>
                </a:solidFill>
                <a:latin typeface="Arial" pitchFamily="34" charset="0"/>
              </a:defRPr>
            </a:lvl1pPr>
          </a:lstStyle>
          <a:p>
            <a:pPr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0">
              <a:defRPr sz="1400">
                <a:solidFill>
                  <a:srgbClr val="000000"/>
                </a:solidFill>
                <a:latin typeface="Arial" pitchFamily="34" charset="0"/>
              </a:defRPr>
            </a:lvl1pPr>
          </a:lstStyle>
          <a:p>
            <a:pPr fontAlgn="base">
              <a:spcBef>
                <a:spcPct val="0"/>
              </a:spcBef>
              <a:spcAft>
                <a:spcPct val="0"/>
              </a:spcAft>
              <a:defRPr/>
            </a:pPr>
            <a:fld id="{5E3D99AB-3FE7-4C1F-A5C1-3F4385CDFF8C}" type="slidenum">
              <a:rPr lang="es-ES"/>
              <a:pPr fontAlgn="base">
                <a:spcBef>
                  <a:spcPct val="0"/>
                </a:spcBef>
                <a:spcAft>
                  <a:spcPct val="0"/>
                </a:spcAft>
                <a:defRPr/>
              </a:pPr>
              <a:t>‹#›</a:t>
            </a:fld>
            <a:endParaRPr lang="es-ES"/>
          </a:p>
        </p:txBody>
      </p:sp>
    </p:spTree>
    <p:extLst>
      <p:ext uri="{BB962C8B-B14F-4D97-AF65-F5344CB8AC3E}">
        <p14:creationId xmlns:p14="http://schemas.microsoft.com/office/powerpoint/2010/main" val="1968509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this is what we </a:t>
            </a:r>
          </a:p>
        </p:txBody>
      </p:sp>
      <p:sp>
        <p:nvSpPr>
          <p:cNvPr id="3277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solidFill>
                <a:srgbClr val="000000"/>
              </a:solidFill>
            </a:endParaRPr>
          </a:p>
        </p:txBody>
      </p:sp>
      <p:sp>
        <p:nvSpPr>
          <p:cNvPr id="3277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solidFill>
                <a:srgbClr val="000000"/>
              </a:solidFill>
            </a:endParaRPr>
          </a:p>
        </p:txBody>
      </p:sp>
      <p:sp>
        <p:nvSpPr>
          <p:cNvPr id="3277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Arial" charset="0"/>
              </a:defRPr>
            </a:lvl1pPr>
          </a:lstStyle>
          <a:p>
            <a:pPr>
              <a:defRPr/>
            </a:pPr>
            <a:fld id="{EFCB681E-8D8F-44E8-872E-7195D5DA6A6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69552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B Nazanin" pitchFamily="2" charset="-78"/>
        </a:defRPr>
      </a:lvl2pPr>
      <a:lvl3pPr algn="ctr" rtl="0" eaLnBrk="0" fontAlgn="base" hangingPunct="0">
        <a:spcBef>
          <a:spcPct val="0"/>
        </a:spcBef>
        <a:spcAft>
          <a:spcPct val="0"/>
        </a:spcAft>
        <a:defRPr sz="4400">
          <a:solidFill>
            <a:schemeClr val="tx2"/>
          </a:solidFill>
          <a:latin typeface="Times New Roman" pitchFamily="18" charset="0"/>
          <a:cs typeface="B Nazanin" pitchFamily="2" charset="-78"/>
        </a:defRPr>
      </a:lvl3pPr>
      <a:lvl4pPr algn="ctr" rtl="0" eaLnBrk="0" fontAlgn="base" hangingPunct="0">
        <a:spcBef>
          <a:spcPct val="0"/>
        </a:spcBef>
        <a:spcAft>
          <a:spcPct val="0"/>
        </a:spcAft>
        <a:defRPr sz="4400">
          <a:solidFill>
            <a:schemeClr val="tx2"/>
          </a:solidFill>
          <a:latin typeface="Times New Roman" pitchFamily="18" charset="0"/>
          <a:cs typeface="B Nazanin" pitchFamily="2" charset="-78"/>
        </a:defRPr>
      </a:lvl4pPr>
      <a:lvl5pPr algn="ctr" rtl="0" eaLnBrk="0" fontAlgn="base" hangingPunct="0">
        <a:spcBef>
          <a:spcPct val="0"/>
        </a:spcBef>
        <a:spcAft>
          <a:spcPct val="0"/>
        </a:spcAft>
        <a:defRPr sz="4400">
          <a:solidFill>
            <a:schemeClr val="tx2"/>
          </a:solidFill>
          <a:latin typeface="Times New Roman" pitchFamily="18" charset="0"/>
          <a:cs typeface="B Nazanin" pitchFamily="2" charset="-7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B Nazanin" pitchFamily="2" charset="-78"/>
        </a:defRPr>
      </a:lvl2pPr>
      <a:lvl3pPr marL="1143000" indent="-228600" algn="l" rtl="0" eaLnBrk="0" fontAlgn="base" hangingPunct="0">
        <a:spcBef>
          <a:spcPct val="20000"/>
        </a:spcBef>
        <a:spcAft>
          <a:spcPct val="0"/>
        </a:spcAft>
        <a:buChar char="•"/>
        <a:defRPr sz="2400">
          <a:solidFill>
            <a:schemeClr val="tx1"/>
          </a:solidFill>
          <a:latin typeface="+mn-lt"/>
          <a:cs typeface="B Nazanin" pitchFamily="2" charset="-78"/>
        </a:defRPr>
      </a:lvl3pPr>
      <a:lvl4pPr marL="1600200" indent="-228600" algn="l" rtl="0" eaLnBrk="0" fontAlgn="base" hangingPunct="0">
        <a:spcBef>
          <a:spcPct val="20000"/>
        </a:spcBef>
        <a:spcAft>
          <a:spcPct val="0"/>
        </a:spcAft>
        <a:buChar char="–"/>
        <a:defRPr sz="2000">
          <a:solidFill>
            <a:schemeClr val="tx1"/>
          </a:solidFill>
          <a:latin typeface="+mn-lt"/>
          <a:cs typeface="B Nazanin" pitchFamily="2" charset="-78"/>
        </a:defRPr>
      </a:lvl4pPr>
      <a:lvl5pPr marL="2057400" indent="-228600" algn="l" rtl="0" eaLnBrk="0" fontAlgn="base" hangingPunct="0">
        <a:spcBef>
          <a:spcPct val="20000"/>
        </a:spcBef>
        <a:spcAft>
          <a:spcPct val="0"/>
        </a:spcAft>
        <a:buChar char="»"/>
        <a:defRPr sz="2000">
          <a:solidFill>
            <a:schemeClr val="tx1"/>
          </a:solidFill>
          <a:latin typeface="+mn-lt"/>
          <a:cs typeface="B Nazanin" pitchFamily="2" charset="-78"/>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this is what we </a:t>
            </a:r>
          </a:p>
        </p:txBody>
      </p:sp>
      <p:sp>
        <p:nvSpPr>
          <p:cNvPr id="3277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solidFill>
                <a:srgbClr val="000000"/>
              </a:solidFill>
            </a:endParaRPr>
          </a:p>
        </p:txBody>
      </p:sp>
      <p:sp>
        <p:nvSpPr>
          <p:cNvPr id="3277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solidFill>
                <a:srgbClr val="000000"/>
              </a:solidFill>
            </a:endParaRPr>
          </a:p>
        </p:txBody>
      </p:sp>
      <p:sp>
        <p:nvSpPr>
          <p:cNvPr id="3277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Arial" charset="0"/>
              </a:defRPr>
            </a:lvl1pPr>
          </a:lstStyle>
          <a:p>
            <a:pPr>
              <a:defRPr/>
            </a:pPr>
            <a:fld id="{EFCB681E-8D8F-44E8-872E-7195D5DA6A6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27370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B Nazanin" pitchFamily="2" charset="-78"/>
        </a:defRPr>
      </a:lvl2pPr>
      <a:lvl3pPr algn="ctr" rtl="0" eaLnBrk="0" fontAlgn="base" hangingPunct="0">
        <a:spcBef>
          <a:spcPct val="0"/>
        </a:spcBef>
        <a:spcAft>
          <a:spcPct val="0"/>
        </a:spcAft>
        <a:defRPr sz="4400">
          <a:solidFill>
            <a:schemeClr val="tx2"/>
          </a:solidFill>
          <a:latin typeface="Times New Roman" pitchFamily="18" charset="0"/>
          <a:cs typeface="B Nazanin" pitchFamily="2" charset="-78"/>
        </a:defRPr>
      </a:lvl3pPr>
      <a:lvl4pPr algn="ctr" rtl="0" eaLnBrk="0" fontAlgn="base" hangingPunct="0">
        <a:spcBef>
          <a:spcPct val="0"/>
        </a:spcBef>
        <a:spcAft>
          <a:spcPct val="0"/>
        </a:spcAft>
        <a:defRPr sz="4400">
          <a:solidFill>
            <a:schemeClr val="tx2"/>
          </a:solidFill>
          <a:latin typeface="Times New Roman" pitchFamily="18" charset="0"/>
          <a:cs typeface="B Nazanin" pitchFamily="2" charset="-78"/>
        </a:defRPr>
      </a:lvl4pPr>
      <a:lvl5pPr algn="ctr" rtl="0" eaLnBrk="0" fontAlgn="base" hangingPunct="0">
        <a:spcBef>
          <a:spcPct val="0"/>
        </a:spcBef>
        <a:spcAft>
          <a:spcPct val="0"/>
        </a:spcAft>
        <a:defRPr sz="4400">
          <a:solidFill>
            <a:schemeClr val="tx2"/>
          </a:solidFill>
          <a:latin typeface="Times New Roman" pitchFamily="18" charset="0"/>
          <a:cs typeface="B Nazanin" pitchFamily="2" charset="-7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B Nazanin" pitchFamily="2" charset="-78"/>
        </a:defRPr>
      </a:lvl2pPr>
      <a:lvl3pPr marL="1143000" indent="-228600" algn="l" rtl="0" eaLnBrk="0" fontAlgn="base" hangingPunct="0">
        <a:spcBef>
          <a:spcPct val="20000"/>
        </a:spcBef>
        <a:spcAft>
          <a:spcPct val="0"/>
        </a:spcAft>
        <a:buChar char="•"/>
        <a:defRPr sz="2400">
          <a:solidFill>
            <a:schemeClr val="tx1"/>
          </a:solidFill>
          <a:latin typeface="+mn-lt"/>
          <a:cs typeface="B Nazanin" pitchFamily="2" charset="-78"/>
        </a:defRPr>
      </a:lvl3pPr>
      <a:lvl4pPr marL="1600200" indent="-228600" algn="l" rtl="0" eaLnBrk="0" fontAlgn="base" hangingPunct="0">
        <a:spcBef>
          <a:spcPct val="20000"/>
        </a:spcBef>
        <a:spcAft>
          <a:spcPct val="0"/>
        </a:spcAft>
        <a:buChar char="–"/>
        <a:defRPr sz="2000">
          <a:solidFill>
            <a:schemeClr val="tx1"/>
          </a:solidFill>
          <a:latin typeface="+mn-lt"/>
          <a:cs typeface="B Nazanin" pitchFamily="2" charset="-78"/>
        </a:defRPr>
      </a:lvl4pPr>
      <a:lvl5pPr marL="2057400" indent="-228600" algn="l" rtl="0" eaLnBrk="0" fontAlgn="base" hangingPunct="0">
        <a:spcBef>
          <a:spcPct val="20000"/>
        </a:spcBef>
        <a:spcAft>
          <a:spcPct val="0"/>
        </a:spcAft>
        <a:buChar char="»"/>
        <a:defRPr sz="2000">
          <a:solidFill>
            <a:schemeClr val="tx1"/>
          </a:solidFill>
          <a:latin typeface="+mn-lt"/>
          <a:cs typeface="B Nazanin" pitchFamily="2" charset="-78"/>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this is what we </a:t>
            </a:r>
          </a:p>
        </p:txBody>
      </p:sp>
      <p:sp>
        <p:nvSpPr>
          <p:cNvPr id="3277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solidFill>
                <a:srgbClr val="000000"/>
              </a:solidFill>
            </a:endParaRPr>
          </a:p>
        </p:txBody>
      </p:sp>
      <p:sp>
        <p:nvSpPr>
          <p:cNvPr id="3277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solidFill>
                <a:srgbClr val="000000"/>
              </a:solidFill>
            </a:endParaRPr>
          </a:p>
        </p:txBody>
      </p:sp>
      <p:sp>
        <p:nvSpPr>
          <p:cNvPr id="3277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Arial" charset="0"/>
              </a:defRPr>
            </a:lvl1pPr>
          </a:lstStyle>
          <a:p>
            <a:pPr>
              <a:defRPr/>
            </a:pPr>
            <a:fld id="{EFCB681E-8D8F-44E8-872E-7195D5DA6A6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31770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B Nazanin" pitchFamily="2" charset="-78"/>
        </a:defRPr>
      </a:lvl2pPr>
      <a:lvl3pPr algn="ctr" rtl="0" eaLnBrk="0" fontAlgn="base" hangingPunct="0">
        <a:spcBef>
          <a:spcPct val="0"/>
        </a:spcBef>
        <a:spcAft>
          <a:spcPct val="0"/>
        </a:spcAft>
        <a:defRPr sz="4400">
          <a:solidFill>
            <a:schemeClr val="tx2"/>
          </a:solidFill>
          <a:latin typeface="Times New Roman" pitchFamily="18" charset="0"/>
          <a:cs typeface="B Nazanin" pitchFamily="2" charset="-78"/>
        </a:defRPr>
      </a:lvl3pPr>
      <a:lvl4pPr algn="ctr" rtl="0" eaLnBrk="0" fontAlgn="base" hangingPunct="0">
        <a:spcBef>
          <a:spcPct val="0"/>
        </a:spcBef>
        <a:spcAft>
          <a:spcPct val="0"/>
        </a:spcAft>
        <a:defRPr sz="4400">
          <a:solidFill>
            <a:schemeClr val="tx2"/>
          </a:solidFill>
          <a:latin typeface="Times New Roman" pitchFamily="18" charset="0"/>
          <a:cs typeface="B Nazanin" pitchFamily="2" charset="-78"/>
        </a:defRPr>
      </a:lvl4pPr>
      <a:lvl5pPr algn="ctr" rtl="0" eaLnBrk="0" fontAlgn="base" hangingPunct="0">
        <a:spcBef>
          <a:spcPct val="0"/>
        </a:spcBef>
        <a:spcAft>
          <a:spcPct val="0"/>
        </a:spcAft>
        <a:defRPr sz="4400">
          <a:solidFill>
            <a:schemeClr val="tx2"/>
          </a:solidFill>
          <a:latin typeface="Times New Roman" pitchFamily="18" charset="0"/>
          <a:cs typeface="B Nazanin" pitchFamily="2" charset="-7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B Nazanin" pitchFamily="2" charset="-78"/>
        </a:defRPr>
      </a:lvl2pPr>
      <a:lvl3pPr marL="1143000" indent="-228600" algn="l" rtl="0" eaLnBrk="0" fontAlgn="base" hangingPunct="0">
        <a:spcBef>
          <a:spcPct val="20000"/>
        </a:spcBef>
        <a:spcAft>
          <a:spcPct val="0"/>
        </a:spcAft>
        <a:buChar char="•"/>
        <a:defRPr sz="2400">
          <a:solidFill>
            <a:schemeClr val="tx1"/>
          </a:solidFill>
          <a:latin typeface="+mn-lt"/>
          <a:cs typeface="B Nazanin" pitchFamily="2" charset="-78"/>
        </a:defRPr>
      </a:lvl3pPr>
      <a:lvl4pPr marL="1600200" indent="-228600" algn="l" rtl="0" eaLnBrk="0" fontAlgn="base" hangingPunct="0">
        <a:spcBef>
          <a:spcPct val="20000"/>
        </a:spcBef>
        <a:spcAft>
          <a:spcPct val="0"/>
        </a:spcAft>
        <a:buChar char="–"/>
        <a:defRPr sz="2000">
          <a:solidFill>
            <a:schemeClr val="tx1"/>
          </a:solidFill>
          <a:latin typeface="+mn-lt"/>
          <a:cs typeface="B Nazanin" pitchFamily="2" charset="-78"/>
        </a:defRPr>
      </a:lvl4pPr>
      <a:lvl5pPr marL="2057400" indent="-228600" algn="l" rtl="0" eaLnBrk="0" fontAlgn="base" hangingPunct="0">
        <a:spcBef>
          <a:spcPct val="20000"/>
        </a:spcBef>
        <a:spcAft>
          <a:spcPct val="0"/>
        </a:spcAft>
        <a:buChar char="»"/>
        <a:defRPr sz="2000">
          <a:solidFill>
            <a:schemeClr val="tx1"/>
          </a:solidFill>
          <a:latin typeface="+mn-lt"/>
          <a:cs typeface="B Nazanin" pitchFamily="2" charset="-78"/>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this is what we </a:t>
            </a:r>
          </a:p>
        </p:txBody>
      </p:sp>
      <p:sp>
        <p:nvSpPr>
          <p:cNvPr id="3277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solidFill>
                <a:srgbClr val="000000"/>
              </a:solidFill>
            </a:endParaRPr>
          </a:p>
        </p:txBody>
      </p:sp>
      <p:sp>
        <p:nvSpPr>
          <p:cNvPr id="3277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solidFill>
                <a:srgbClr val="000000"/>
              </a:solidFill>
            </a:endParaRPr>
          </a:p>
        </p:txBody>
      </p:sp>
      <p:sp>
        <p:nvSpPr>
          <p:cNvPr id="3277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Arial" charset="0"/>
              </a:defRPr>
            </a:lvl1pPr>
          </a:lstStyle>
          <a:p>
            <a:pPr>
              <a:defRPr/>
            </a:pPr>
            <a:fld id="{EFCB681E-8D8F-44E8-872E-7195D5DA6A6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46121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B Nazanin" pitchFamily="2" charset="-78"/>
        </a:defRPr>
      </a:lvl2pPr>
      <a:lvl3pPr algn="ctr" rtl="0" eaLnBrk="0" fontAlgn="base" hangingPunct="0">
        <a:spcBef>
          <a:spcPct val="0"/>
        </a:spcBef>
        <a:spcAft>
          <a:spcPct val="0"/>
        </a:spcAft>
        <a:defRPr sz="4400">
          <a:solidFill>
            <a:schemeClr val="tx2"/>
          </a:solidFill>
          <a:latin typeface="Times New Roman" pitchFamily="18" charset="0"/>
          <a:cs typeface="B Nazanin" pitchFamily="2" charset="-78"/>
        </a:defRPr>
      </a:lvl3pPr>
      <a:lvl4pPr algn="ctr" rtl="0" eaLnBrk="0" fontAlgn="base" hangingPunct="0">
        <a:spcBef>
          <a:spcPct val="0"/>
        </a:spcBef>
        <a:spcAft>
          <a:spcPct val="0"/>
        </a:spcAft>
        <a:defRPr sz="4400">
          <a:solidFill>
            <a:schemeClr val="tx2"/>
          </a:solidFill>
          <a:latin typeface="Times New Roman" pitchFamily="18" charset="0"/>
          <a:cs typeface="B Nazanin" pitchFamily="2" charset="-78"/>
        </a:defRPr>
      </a:lvl4pPr>
      <a:lvl5pPr algn="ctr" rtl="0" eaLnBrk="0" fontAlgn="base" hangingPunct="0">
        <a:spcBef>
          <a:spcPct val="0"/>
        </a:spcBef>
        <a:spcAft>
          <a:spcPct val="0"/>
        </a:spcAft>
        <a:defRPr sz="4400">
          <a:solidFill>
            <a:schemeClr val="tx2"/>
          </a:solidFill>
          <a:latin typeface="Times New Roman" pitchFamily="18" charset="0"/>
          <a:cs typeface="B Nazanin" pitchFamily="2" charset="-7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B Nazanin" pitchFamily="2" charset="-78"/>
        </a:defRPr>
      </a:lvl2pPr>
      <a:lvl3pPr marL="1143000" indent="-228600" algn="l" rtl="0" eaLnBrk="0" fontAlgn="base" hangingPunct="0">
        <a:spcBef>
          <a:spcPct val="20000"/>
        </a:spcBef>
        <a:spcAft>
          <a:spcPct val="0"/>
        </a:spcAft>
        <a:buChar char="•"/>
        <a:defRPr sz="2400">
          <a:solidFill>
            <a:schemeClr val="tx1"/>
          </a:solidFill>
          <a:latin typeface="+mn-lt"/>
          <a:cs typeface="B Nazanin" pitchFamily="2" charset="-78"/>
        </a:defRPr>
      </a:lvl3pPr>
      <a:lvl4pPr marL="1600200" indent="-228600" algn="l" rtl="0" eaLnBrk="0" fontAlgn="base" hangingPunct="0">
        <a:spcBef>
          <a:spcPct val="20000"/>
        </a:spcBef>
        <a:spcAft>
          <a:spcPct val="0"/>
        </a:spcAft>
        <a:buChar char="–"/>
        <a:defRPr sz="2000">
          <a:solidFill>
            <a:schemeClr val="tx1"/>
          </a:solidFill>
          <a:latin typeface="+mn-lt"/>
          <a:cs typeface="B Nazanin" pitchFamily="2" charset="-78"/>
        </a:defRPr>
      </a:lvl4pPr>
      <a:lvl5pPr marL="2057400" indent="-228600" algn="l" rtl="0" eaLnBrk="0" fontAlgn="base" hangingPunct="0">
        <a:spcBef>
          <a:spcPct val="20000"/>
        </a:spcBef>
        <a:spcAft>
          <a:spcPct val="0"/>
        </a:spcAft>
        <a:buChar char="»"/>
        <a:defRPr sz="2000">
          <a:solidFill>
            <a:schemeClr val="tx1"/>
          </a:solidFill>
          <a:latin typeface="+mn-lt"/>
          <a:cs typeface="B Nazanin" pitchFamily="2" charset="-78"/>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this is what we </a:t>
            </a:r>
          </a:p>
        </p:txBody>
      </p:sp>
      <p:sp>
        <p:nvSpPr>
          <p:cNvPr id="3277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solidFill>
                <a:srgbClr val="000000"/>
              </a:solidFill>
            </a:endParaRPr>
          </a:p>
        </p:txBody>
      </p:sp>
      <p:sp>
        <p:nvSpPr>
          <p:cNvPr id="3277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solidFill>
                <a:srgbClr val="000000"/>
              </a:solidFill>
            </a:endParaRPr>
          </a:p>
        </p:txBody>
      </p:sp>
      <p:sp>
        <p:nvSpPr>
          <p:cNvPr id="3277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Arial" charset="0"/>
              </a:defRPr>
            </a:lvl1pPr>
          </a:lstStyle>
          <a:p>
            <a:pPr>
              <a:defRPr/>
            </a:pPr>
            <a:fld id="{EFCB681E-8D8F-44E8-872E-7195D5DA6A6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831680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B Nazanin" pitchFamily="2" charset="-78"/>
        </a:defRPr>
      </a:lvl2pPr>
      <a:lvl3pPr algn="ctr" rtl="0" eaLnBrk="0" fontAlgn="base" hangingPunct="0">
        <a:spcBef>
          <a:spcPct val="0"/>
        </a:spcBef>
        <a:spcAft>
          <a:spcPct val="0"/>
        </a:spcAft>
        <a:defRPr sz="4400">
          <a:solidFill>
            <a:schemeClr val="tx2"/>
          </a:solidFill>
          <a:latin typeface="Times New Roman" pitchFamily="18" charset="0"/>
          <a:cs typeface="B Nazanin" pitchFamily="2" charset="-78"/>
        </a:defRPr>
      </a:lvl3pPr>
      <a:lvl4pPr algn="ctr" rtl="0" eaLnBrk="0" fontAlgn="base" hangingPunct="0">
        <a:spcBef>
          <a:spcPct val="0"/>
        </a:spcBef>
        <a:spcAft>
          <a:spcPct val="0"/>
        </a:spcAft>
        <a:defRPr sz="4400">
          <a:solidFill>
            <a:schemeClr val="tx2"/>
          </a:solidFill>
          <a:latin typeface="Times New Roman" pitchFamily="18" charset="0"/>
          <a:cs typeface="B Nazanin" pitchFamily="2" charset="-78"/>
        </a:defRPr>
      </a:lvl4pPr>
      <a:lvl5pPr algn="ctr" rtl="0" eaLnBrk="0" fontAlgn="base" hangingPunct="0">
        <a:spcBef>
          <a:spcPct val="0"/>
        </a:spcBef>
        <a:spcAft>
          <a:spcPct val="0"/>
        </a:spcAft>
        <a:defRPr sz="4400">
          <a:solidFill>
            <a:schemeClr val="tx2"/>
          </a:solidFill>
          <a:latin typeface="Times New Roman" pitchFamily="18" charset="0"/>
          <a:cs typeface="B Nazanin" pitchFamily="2" charset="-7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B Nazanin" pitchFamily="2" charset="-78"/>
        </a:defRPr>
      </a:lvl2pPr>
      <a:lvl3pPr marL="1143000" indent="-228600" algn="l" rtl="0" eaLnBrk="0" fontAlgn="base" hangingPunct="0">
        <a:spcBef>
          <a:spcPct val="20000"/>
        </a:spcBef>
        <a:spcAft>
          <a:spcPct val="0"/>
        </a:spcAft>
        <a:buChar char="•"/>
        <a:defRPr sz="2400">
          <a:solidFill>
            <a:schemeClr val="tx1"/>
          </a:solidFill>
          <a:latin typeface="+mn-lt"/>
          <a:cs typeface="B Nazanin" pitchFamily="2" charset="-78"/>
        </a:defRPr>
      </a:lvl3pPr>
      <a:lvl4pPr marL="1600200" indent="-228600" algn="l" rtl="0" eaLnBrk="0" fontAlgn="base" hangingPunct="0">
        <a:spcBef>
          <a:spcPct val="20000"/>
        </a:spcBef>
        <a:spcAft>
          <a:spcPct val="0"/>
        </a:spcAft>
        <a:buChar char="–"/>
        <a:defRPr sz="2000">
          <a:solidFill>
            <a:schemeClr val="tx1"/>
          </a:solidFill>
          <a:latin typeface="+mn-lt"/>
          <a:cs typeface="B Nazanin" pitchFamily="2" charset="-78"/>
        </a:defRPr>
      </a:lvl4pPr>
      <a:lvl5pPr marL="2057400" indent="-228600" algn="l" rtl="0" eaLnBrk="0" fontAlgn="base" hangingPunct="0">
        <a:spcBef>
          <a:spcPct val="20000"/>
        </a:spcBef>
        <a:spcAft>
          <a:spcPct val="0"/>
        </a:spcAft>
        <a:buChar char="»"/>
        <a:defRPr sz="2000">
          <a:solidFill>
            <a:schemeClr val="tx1"/>
          </a:solidFill>
          <a:latin typeface="+mn-lt"/>
          <a:cs typeface="B Nazanin" pitchFamily="2" charset="-78"/>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this is what we </a:t>
            </a:r>
          </a:p>
        </p:txBody>
      </p:sp>
      <p:sp>
        <p:nvSpPr>
          <p:cNvPr id="3277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solidFill>
                <a:srgbClr val="000000"/>
              </a:solidFill>
            </a:endParaRPr>
          </a:p>
        </p:txBody>
      </p:sp>
      <p:sp>
        <p:nvSpPr>
          <p:cNvPr id="3277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solidFill>
                <a:srgbClr val="000000"/>
              </a:solidFill>
            </a:endParaRPr>
          </a:p>
        </p:txBody>
      </p:sp>
      <p:sp>
        <p:nvSpPr>
          <p:cNvPr id="3277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Arial" charset="0"/>
              </a:defRPr>
            </a:lvl1pPr>
          </a:lstStyle>
          <a:p>
            <a:pPr>
              <a:defRPr/>
            </a:pPr>
            <a:fld id="{EFCB681E-8D8F-44E8-872E-7195D5DA6A6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605468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B Nazanin" pitchFamily="2" charset="-78"/>
        </a:defRPr>
      </a:lvl2pPr>
      <a:lvl3pPr algn="ctr" rtl="0" eaLnBrk="0" fontAlgn="base" hangingPunct="0">
        <a:spcBef>
          <a:spcPct val="0"/>
        </a:spcBef>
        <a:spcAft>
          <a:spcPct val="0"/>
        </a:spcAft>
        <a:defRPr sz="4400">
          <a:solidFill>
            <a:schemeClr val="tx2"/>
          </a:solidFill>
          <a:latin typeface="Times New Roman" pitchFamily="18" charset="0"/>
          <a:cs typeface="B Nazanin" pitchFamily="2" charset="-78"/>
        </a:defRPr>
      </a:lvl3pPr>
      <a:lvl4pPr algn="ctr" rtl="0" eaLnBrk="0" fontAlgn="base" hangingPunct="0">
        <a:spcBef>
          <a:spcPct val="0"/>
        </a:spcBef>
        <a:spcAft>
          <a:spcPct val="0"/>
        </a:spcAft>
        <a:defRPr sz="4400">
          <a:solidFill>
            <a:schemeClr val="tx2"/>
          </a:solidFill>
          <a:latin typeface="Times New Roman" pitchFamily="18" charset="0"/>
          <a:cs typeface="B Nazanin" pitchFamily="2" charset="-78"/>
        </a:defRPr>
      </a:lvl4pPr>
      <a:lvl5pPr algn="ctr" rtl="0" eaLnBrk="0" fontAlgn="base" hangingPunct="0">
        <a:spcBef>
          <a:spcPct val="0"/>
        </a:spcBef>
        <a:spcAft>
          <a:spcPct val="0"/>
        </a:spcAft>
        <a:defRPr sz="4400">
          <a:solidFill>
            <a:schemeClr val="tx2"/>
          </a:solidFill>
          <a:latin typeface="Times New Roman" pitchFamily="18" charset="0"/>
          <a:cs typeface="B Nazanin" pitchFamily="2" charset="-7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B Nazanin" pitchFamily="2" charset="-78"/>
        </a:defRPr>
      </a:lvl2pPr>
      <a:lvl3pPr marL="1143000" indent="-228600" algn="l" rtl="0" eaLnBrk="0" fontAlgn="base" hangingPunct="0">
        <a:spcBef>
          <a:spcPct val="20000"/>
        </a:spcBef>
        <a:spcAft>
          <a:spcPct val="0"/>
        </a:spcAft>
        <a:buChar char="•"/>
        <a:defRPr sz="2400">
          <a:solidFill>
            <a:schemeClr val="tx1"/>
          </a:solidFill>
          <a:latin typeface="+mn-lt"/>
          <a:cs typeface="B Nazanin" pitchFamily="2" charset="-78"/>
        </a:defRPr>
      </a:lvl3pPr>
      <a:lvl4pPr marL="1600200" indent="-228600" algn="l" rtl="0" eaLnBrk="0" fontAlgn="base" hangingPunct="0">
        <a:spcBef>
          <a:spcPct val="20000"/>
        </a:spcBef>
        <a:spcAft>
          <a:spcPct val="0"/>
        </a:spcAft>
        <a:buChar char="–"/>
        <a:defRPr sz="2000">
          <a:solidFill>
            <a:schemeClr val="tx1"/>
          </a:solidFill>
          <a:latin typeface="+mn-lt"/>
          <a:cs typeface="B Nazanin" pitchFamily="2" charset="-78"/>
        </a:defRPr>
      </a:lvl4pPr>
      <a:lvl5pPr marL="2057400" indent="-228600" algn="l" rtl="0" eaLnBrk="0" fontAlgn="base" hangingPunct="0">
        <a:spcBef>
          <a:spcPct val="20000"/>
        </a:spcBef>
        <a:spcAft>
          <a:spcPct val="0"/>
        </a:spcAft>
        <a:buChar char="»"/>
        <a:defRPr sz="2000">
          <a:solidFill>
            <a:schemeClr val="tx1"/>
          </a:solidFill>
          <a:latin typeface="+mn-lt"/>
          <a:cs typeface="B Nazanin" pitchFamily="2" charset="-78"/>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this is what we </a:t>
            </a:r>
          </a:p>
        </p:txBody>
      </p:sp>
      <p:sp>
        <p:nvSpPr>
          <p:cNvPr id="3277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solidFill>
                <a:srgbClr val="000000"/>
              </a:solidFill>
            </a:endParaRPr>
          </a:p>
        </p:txBody>
      </p:sp>
      <p:sp>
        <p:nvSpPr>
          <p:cNvPr id="3277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solidFill>
                <a:srgbClr val="000000"/>
              </a:solidFill>
            </a:endParaRPr>
          </a:p>
        </p:txBody>
      </p:sp>
      <p:sp>
        <p:nvSpPr>
          <p:cNvPr id="3277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Arial" charset="0"/>
              </a:defRPr>
            </a:lvl1pPr>
          </a:lstStyle>
          <a:p>
            <a:pPr>
              <a:defRPr/>
            </a:pPr>
            <a:fld id="{EFCB681E-8D8F-44E8-872E-7195D5DA6A6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2981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B Nazanin" pitchFamily="2" charset="-78"/>
        </a:defRPr>
      </a:lvl2pPr>
      <a:lvl3pPr algn="ctr" rtl="0" eaLnBrk="0" fontAlgn="base" hangingPunct="0">
        <a:spcBef>
          <a:spcPct val="0"/>
        </a:spcBef>
        <a:spcAft>
          <a:spcPct val="0"/>
        </a:spcAft>
        <a:defRPr sz="4400">
          <a:solidFill>
            <a:schemeClr val="tx2"/>
          </a:solidFill>
          <a:latin typeface="Times New Roman" pitchFamily="18" charset="0"/>
          <a:cs typeface="B Nazanin" pitchFamily="2" charset="-78"/>
        </a:defRPr>
      </a:lvl3pPr>
      <a:lvl4pPr algn="ctr" rtl="0" eaLnBrk="0" fontAlgn="base" hangingPunct="0">
        <a:spcBef>
          <a:spcPct val="0"/>
        </a:spcBef>
        <a:spcAft>
          <a:spcPct val="0"/>
        </a:spcAft>
        <a:defRPr sz="4400">
          <a:solidFill>
            <a:schemeClr val="tx2"/>
          </a:solidFill>
          <a:latin typeface="Times New Roman" pitchFamily="18" charset="0"/>
          <a:cs typeface="B Nazanin" pitchFamily="2" charset="-78"/>
        </a:defRPr>
      </a:lvl4pPr>
      <a:lvl5pPr algn="ctr" rtl="0" eaLnBrk="0" fontAlgn="base" hangingPunct="0">
        <a:spcBef>
          <a:spcPct val="0"/>
        </a:spcBef>
        <a:spcAft>
          <a:spcPct val="0"/>
        </a:spcAft>
        <a:defRPr sz="4400">
          <a:solidFill>
            <a:schemeClr val="tx2"/>
          </a:solidFill>
          <a:latin typeface="Times New Roman" pitchFamily="18" charset="0"/>
          <a:cs typeface="B Nazanin" pitchFamily="2" charset="-7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B Nazanin" pitchFamily="2" charset="-78"/>
        </a:defRPr>
      </a:lvl2pPr>
      <a:lvl3pPr marL="1143000" indent="-228600" algn="l" rtl="0" eaLnBrk="0" fontAlgn="base" hangingPunct="0">
        <a:spcBef>
          <a:spcPct val="20000"/>
        </a:spcBef>
        <a:spcAft>
          <a:spcPct val="0"/>
        </a:spcAft>
        <a:buChar char="•"/>
        <a:defRPr sz="2400">
          <a:solidFill>
            <a:schemeClr val="tx1"/>
          </a:solidFill>
          <a:latin typeface="+mn-lt"/>
          <a:cs typeface="B Nazanin" pitchFamily="2" charset="-78"/>
        </a:defRPr>
      </a:lvl3pPr>
      <a:lvl4pPr marL="1600200" indent="-228600" algn="l" rtl="0" eaLnBrk="0" fontAlgn="base" hangingPunct="0">
        <a:spcBef>
          <a:spcPct val="20000"/>
        </a:spcBef>
        <a:spcAft>
          <a:spcPct val="0"/>
        </a:spcAft>
        <a:buChar char="–"/>
        <a:defRPr sz="2000">
          <a:solidFill>
            <a:schemeClr val="tx1"/>
          </a:solidFill>
          <a:latin typeface="+mn-lt"/>
          <a:cs typeface="B Nazanin" pitchFamily="2" charset="-78"/>
        </a:defRPr>
      </a:lvl4pPr>
      <a:lvl5pPr marL="2057400" indent="-228600" algn="l" rtl="0" eaLnBrk="0" fontAlgn="base" hangingPunct="0">
        <a:spcBef>
          <a:spcPct val="20000"/>
        </a:spcBef>
        <a:spcAft>
          <a:spcPct val="0"/>
        </a:spcAft>
        <a:buChar char="»"/>
        <a:defRPr sz="2000">
          <a:solidFill>
            <a:schemeClr val="tx1"/>
          </a:solidFill>
          <a:latin typeface="+mn-lt"/>
          <a:cs typeface="B Nazanin" pitchFamily="2" charset="-78"/>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110"/>
          <p:cNvSpPr>
            <a:spLocks noGrp="1" noChangeArrowheads="1"/>
          </p:cNvSpPr>
          <p:nvPr>
            <p:ph type="ctrTitle"/>
          </p:nvPr>
        </p:nvSpPr>
        <p:spPr>
          <a:xfrm>
            <a:off x="1176448" y="2767831"/>
            <a:ext cx="10496282" cy="1980313"/>
          </a:xfrm>
          <a:noFill/>
        </p:spPr>
        <p:txBody>
          <a:bodyPr>
            <a:normAutofit fontScale="90000"/>
          </a:bodyPr>
          <a:lstStyle/>
          <a:p>
            <a:pPr rtl="1">
              <a:lnSpc>
                <a:spcPct val="150000"/>
              </a:lnSpc>
              <a:spcBef>
                <a:spcPts val="0"/>
              </a:spcBef>
              <a:spcAft>
                <a:spcPts val="0"/>
              </a:spcAft>
            </a:pPr>
            <a:r>
              <a:rPr lang="en-US" sz="3200" dirty="0" smtClean="0">
                <a:latin typeface="Calibri" panose="020F0502020204030204" pitchFamily="34" charset="0"/>
                <a:ea typeface="Times New Roman" panose="02020603050405020304" pitchFamily="18" charset="0"/>
                <a:cs typeface="B Titr" panose="00000700000000000000" pitchFamily="2" charset="-78"/>
              </a:rPr>
              <a:t> </a:t>
            </a:r>
            <a:r>
              <a:rPr lang="en-US" sz="4000" b="1" dirty="0" smtClean="0">
                <a:latin typeface="Times New Roman" panose="02020603050405020304" pitchFamily="18" charset="0"/>
                <a:ea typeface="Calibri" panose="020F0502020204030204" pitchFamily="34" charset="0"/>
                <a:cs typeface="B Nazanin" panose="00000400000000000000" pitchFamily="2" charset="-78"/>
              </a:rPr>
              <a:t/>
            </a:r>
            <a:br>
              <a:rPr lang="en-US" sz="4000" b="1" dirty="0" smtClean="0">
                <a:latin typeface="Times New Roman" panose="02020603050405020304" pitchFamily="18" charset="0"/>
                <a:ea typeface="Calibri" panose="020F0502020204030204" pitchFamily="34" charset="0"/>
                <a:cs typeface="B Nazanin" panose="00000400000000000000" pitchFamily="2" charset="-78"/>
              </a:rPr>
            </a:br>
            <a:r>
              <a:rPr lang="fa-IR" sz="3200" dirty="0" smtClean="0">
                <a:latin typeface="Calibri" panose="020F0502020204030204" pitchFamily="34" charset="0"/>
                <a:ea typeface="Times New Roman" panose="02020603050405020304" pitchFamily="18" charset="0"/>
                <a:cs typeface="B Titr" panose="00000700000000000000" pitchFamily="2" charset="-78"/>
              </a:rPr>
              <a:t/>
            </a:r>
            <a:br>
              <a:rPr lang="fa-IR" sz="3200" dirty="0" smtClean="0">
                <a:latin typeface="Calibri" panose="020F0502020204030204" pitchFamily="34" charset="0"/>
                <a:ea typeface="Times New Roman" panose="02020603050405020304" pitchFamily="18" charset="0"/>
                <a:cs typeface="B Titr" panose="00000700000000000000" pitchFamily="2" charset="-78"/>
              </a:rPr>
            </a:br>
            <a:r>
              <a:rPr lang="fa-IR" sz="3200" dirty="0" smtClean="0">
                <a:latin typeface="Calibri" panose="020F0502020204030204" pitchFamily="34" charset="0"/>
                <a:ea typeface="Times New Roman" panose="02020603050405020304" pitchFamily="18" charset="0"/>
                <a:cs typeface="B Titr" panose="00000700000000000000" pitchFamily="2" charset="-78"/>
              </a:rPr>
              <a:t>بکارگیری </a:t>
            </a:r>
            <a:r>
              <a:rPr lang="fa-IR" sz="3200" dirty="0">
                <a:latin typeface="Calibri" panose="020F0502020204030204" pitchFamily="34" charset="0"/>
                <a:ea typeface="Times New Roman" panose="02020603050405020304" pitchFamily="18" charset="0"/>
                <a:cs typeface="B Titr" panose="00000700000000000000" pitchFamily="2" charset="-78"/>
              </a:rPr>
              <a:t>شبکه عصبی بهبود یافته بر اساس الگوریتم ژنتیکی اصلاح شده برای کاهش  </a:t>
            </a:r>
            <a:r>
              <a:rPr lang="en-GB" sz="3200" b="1" dirty="0" smtClean="0">
                <a:latin typeface="Times New Roman" panose="02020603050405020304" pitchFamily="18" charset="0"/>
                <a:ea typeface="Times New Roman" panose="02020603050405020304" pitchFamily="18" charset="0"/>
                <a:cs typeface="Times New Roman" panose="02020603050405020304" pitchFamily="18" charset="0"/>
              </a:rPr>
              <a:t>PAPR</a:t>
            </a:r>
            <a:r>
              <a:rPr lang="fa-IR"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smtClean="0">
                <a:latin typeface="Calibri" panose="020F0502020204030204" pitchFamily="34" charset="0"/>
                <a:ea typeface="Times New Roman" panose="02020603050405020304" pitchFamily="18" charset="0"/>
                <a:cs typeface="B Titr" panose="00000700000000000000" pitchFamily="2" charset="-78"/>
              </a:rPr>
              <a:t> </a:t>
            </a:r>
            <a:r>
              <a:rPr lang="fa-IR" sz="3200" dirty="0">
                <a:latin typeface="Calibri" panose="020F0502020204030204" pitchFamily="34" charset="0"/>
                <a:ea typeface="Times New Roman" panose="02020603050405020304" pitchFamily="18" charset="0"/>
                <a:cs typeface="B Titr" panose="00000700000000000000" pitchFamily="2" charset="-78"/>
              </a:rPr>
              <a:t>در سیستم های  </a:t>
            </a:r>
            <a:r>
              <a:rPr lang="en-GB" b="1" dirty="0">
                <a:latin typeface="Times New Roman" panose="02020603050405020304" pitchFamily="18" charset="0"/>
                <a:cs typeface="Times New Roman" panose="02020603050405020304" pitchFamily="18" charset="0"/>
              </a:rPr>
              <a:t>OFDM</a:t>
            </a:r>
            <a:r>
              <a:rPr lang="en-US" dirty="0"/>
              <a:t/>
            </a:r>
            <a:br>
              <a:rPr lang="en-US" dirty="0"/>
            </a:br>
            <a:r>
              <a:rPr lang="en-US" dirty="0"/>
              <a:t/>
            </a:r>
            <a:br>
              <a:rPr lang="en-US" dirty="0"/>
            </a:br>
            <a:r>
              <a:rPr lang="en-US" dirty="0"/>
              <a:t/>
            </a:r>
            <a:br>
              <a:rPr lang="en-US" dirty="0"/>
            </a:br>
            <a:r>
              <a:rPr lang="en-US" sz="2800" dirty="0"/>
              <a:t/>
            </a:r>
            <a:br>
              <a:rPr lang="en-US" sz="2800" dirty="0"/>
            </a:br>
            <a:r>
              <a:rPr lang="en-US" sz="3200" dirty="0" smtClean="0"/>
              <a:t/>
            </a:r>
            <a:br>
              <a:rPr lang="en-US" sz="3200" dirty="0" smtClean="0"/>
            </a:br>
            <a:r>
              <a:rPr lang="en-US" sz="3200" dirty="0"/>
              <a:t/>
            </a:r>
            <a:br>
              <a:rPr lang="en-US" sz="3200" dirty="0"/>
            </a:br>
            <a:r>
              <a:rPr lang="en-US" sz="3200" dirty="0">
                <a:cs typeface="B Titr" panose="00000700000000000000" pitchFamily="2" charset="-78"/>
              </a:rPr>
              <a:t> </a:t>
            </a:r>
            <a:endParaRPr lang="es-ES" sz="3200" b="1" dirty="0">
              <a:ln w="19050">
                <a:solidFill>
                  <a:schemeClr val="tx1"/>
                </a:solidFill>
                <a:prstDash val="solid"/>
              </a:ln>
              <a:solidFill>
                <a:schemeClr val="tx1"/>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endParaRPr>
          </a:p>
        </p:txBody>
      </p:sp>
      <p:sp>
        <p:nvSpPr>
          <p:cNvPr id="14341" name="Rectangle 4"/>
          <p:cNvSpPr>
            <a:spLocks noChangeArrowheads="1"/>
          </p:cNvSpPr>
          <p:nvPr/>
        </p:nvSpPr>
        <p:spPr bwMode="auto">
          <a:xfrm>
            <a:off x="0" y="6631678"/>
            <a:ext cx="12192000" cy="226321"/>
          </a:xfrm>
          <a:prstGeom prst="rect">
            <a:avLst/>
          </a:prstGeom>
          <a:solidFill>
            <a:srgbClr val="336699"/>
          </a:solidFill>
          <a:ln w="9525" algn="ctr">
            <a:solidFill>
              <a:srgbClr val="336699"/>
            </a:solidFill>
            <a:round/>
            <a:headEnd/>
            <a:tailEnd/>
          </a:ln>
        </p:spPr>
        <p:txBody>
          <a:bodyPr/>
          <a:lstStyle/>
          <a:p>
            <a:pPr fontAlgn="base">
              <a:spcBef>
                <a:spcPct val="0"/>
              </a:spcBef>
              <a:spcAft>
                <a:spcPct val="0"/>
              </a:spcAft>
            </a:pPr>
            <a:endParaRPr lang="fa-IR">
              <a:solidFill>
                <a:srgbClr val="000000"/>
              </a:solidFill>
            </a:endParaRPr>
          </a:p>
        </p:txBody>
      </p:sp>
      <p:sp>
        <p:nvSpPr>
          <p:cNvPr id="6" name="Rectangle 5"/>
          <p:cNvSpPr/>
          <p:nvPr/>
        </p:nvSpPr>
        <p:spPr>
          <a:xfrm>
            <a:off x="4763852" y="234808"/>
            <a:ext cx="2664296" cy="461665"/>
          </a:xfrm>
          <a:prstGeom prst="rect">
            <a:avLst/>
          </a:prstGeom>
        </p:spPr>
        <p:txBody>
          <a:bodyPr wrap="square">
            <a:spAutoFit/>
          </a:bodyPr>
          <a:lstStyle/>
          <a:p>
            <a:pPr algn="ctr">
              <a:defRPr/>
            </a:pPr>
            <a:r>
              <a:rPr lang="fa-IR" sz="2400" b="1" kern="0" dirty="0" smtClean="0">
                <a:latin typeface="IranNastaliq" panose="02020505000000020003" pitchFamily="18" charset="0"/>
                <a:cs typeface="B Nazanin" panose="00000400000000000000" pitchFamily="2" charset="-78"/>
              </a:rPr>
              <a:t>بسم الله الرحمن الرحیم</a:t>
            </a:r>
            <a:endParaRPr lang="fa-IR" sz="2400" b="1" kern="0" dirty="0">
              <a:latin typeface="IranNastaliq" panose="02020505000000020003" pitchFamily="18" charset="0"/>
              <a:cs typeface="B Nazanin" panose="00000400000000000000" pitchFamily="2" charset="-78"/>
            </a:endParaRPr>
          </a:p>
        </p:txBody>
      </p:sp>
      <p:sp>
        <p:nvSpPr>
          <p:cNvPr id="8" name="Rectangle 7"/>
          <p:cNvSpPr/>
          <p:nvPr/>
        </p:nvSpPr>
        <p:spPr>
          <a:xfrm>
            <a:off x="4763852" y="901987"/>
            <a:ext cx="2664296" cy="374712"/>
          </a:xfrm>
          <a:prstGeom prst="rect">
            <a:avLst/>
          </a:prstGeom>
        </p:spPr>
        <p:txBody>
          <a:bodyPr wrap="square">
            <a:spAutoFit/>
          </a:bodyPr>
          <a:lstStyle/>
          <a:p>
            <a:pPr algn="ctr">
              <a:defRPr/>
            </a:pPr>
            <a:r>
              <a:rPr lang="fa-IR" b="1" kern="0" smtClean="0">
                <a:cs typeface="B Koodak" panose="00000700000000000000" pitchFamily="2" charset="-78"/>
              </a:rPr>
              <a:t>پایان نامه کارشناسی </a:t>
            </a:r>
            <a:r>
              <a:rPr lang="fa-IR" b="1" kern="0" dirty="0">
                <a:cs typeface="B Koodak" panose="00000700000000000000" pitchFamily="2" charset="-78"/>
              </a:rPr>
              <a:t>ارشد</a:t>
            </a:r>
          </a:p>
        </p:txBody>
      </p:sp>
      <p:sp>
        <p:nvSpPr>
          <p:cNvPr id="9" name="Rectangle 8"/>
          <p:cNvSpPr/>
          <p:nvPr/>
        </p:nvSpPr>
        <p:spPr>
          <a:xfrm>
            <a:off x="3467541" y="3757987"/>
            <a:ext cx="4968044" cy="2123658"/>
          </a:xfrm>
          <a:prstGeom prst="rect">
            <a:avLst/>
          </a:prstGeom>
        </p:spPr>
        <p:txBody>
          <a:bodyPr wrap="square">
            <a:spAutoFit/>
          </a:bodyPr>
          <a:lstStyle/>
          <a:p>
            <a:pPr algn="ctr"/>
            <a:r>
              <a:rPr lang="fa-IR" b="1" dirty="0">
                <a:solidFill>
                  <a:srgbClr val="C00000"/>
                </a:solidFill>
                <a:latin typeface="Arial" pitchFamily="34" charset="0"/>
                <a:cs typeface="B Nazanin" pitchFamily="2" charset="-78"/>
              </a:rPr>
              <a:t>ارائه دهنده</a:t>
            </a:r>
            <a:r>
              <a:rPr lang="fa-IR" b="1" dirty="0" smtClean="0">
                <a:solidFill>
                  <a:srgbClr val="C00000"/>
                </a:solidFill>
                <a:latin typeface="Arial" pitchFamily="34" charset="0"/>
                <a:cs typeface="B Nazanin" pitchFamily="2" charset="-78"/>
              </a:rPr>
              <a:t>:</a:t>
            </a:r>
          </a:p>
          <a:p>
            <a:pPr algn="ctr" rtl="1"/>
            <a:r>
              <a:rPr lang="ar-SA" sz="2000" dirty="0" smtClean="0">
                <a:solidFill>
                  <a:schemeClr val="accent3"/>
                </a:solidFill>
                <a:latin typeface="Arial" pitchFamily="34" charset="0"/>
                <a:cs typeface="B Nazanin" pitchFamily="2" charset="-78"/>
              </a:rPr>
              <a:t>علیا </a:t>
            </a:r>
            <a:r>
              <a:rPr lang="ar-SA" sz="2000" dirty="0">
                <a:solidFill>
                  <a:schemeClr val="accent3"/>
                </a:solidFill>
                <a:latin typeface="Arial" pitchFamily="34" charset="0"/>
                <a:cs typeface="B Nazanin" pitchFamily="2" charset="-78"/>
              </a:rPr>
              <a:t>محمد جواد جنجون</a:t>
            </a:r>
            <a:endParaRPr lang="en-US" sz="2000" dirty="0">
              <a:solidFill>
                <a:schemeClr val="accent3"/>
              </a:solidFill>
              <a:latin typeface="Arial" pitchFamily="34" charset="0"/>
              <a:cs typeface="B Nazanin" pitchFamily="2" charset="-78"/>
            </a:endParaRPr>
          </a:p>
          <a:p>
            <a:pPr algn="ctr" rtl="1"/>
            <a:endParaRPr lang="fa-IR" b="1" dirty="0">
              <a:solidFill>
                <a:schemeClr val="accent3"/>
              </a:solidFill>
              <a:latin typeface="Arial" pitchFamily="34" charset="0"/>
              <a:cs typeface="B Nazanin" pitchFamily="2" charset="-78"/>
            </a:endParaRPr>
          </a:p>
          <a:p>
            <a:pPr algn="ctr"/>
            <a:r>
              <a:rPr lang="fa-IR" b="1" dirty="0" smtClean="0">
                <a:solidFill>
                  <a:srgbClr val="C00000"/>
                </a:solidFill>
                <a:latin typeface="Arial" pitchFamily="34" charset="0"/>
                <a:cs typeface="B Nazanin" pitchFamily="2" charset="-78"/>
              </a:rPr>
              <a:t>استاد </a:t>
            </a:r>
            <a:r>
              <a:rPr lang="fa-IR" b="1" dirty="0">
                <a:solidFill>
                  <a:srgbClr val="C00000"/>
                </a:solidFill>
                <a:latin typeface="Arial" pitchFamily="34" charset="0"/>
                <a:cs typeface="B Nazanin" pitchFamily="2" charset="-78"/>
              </a:rPr>
              <a:t>راهنما: </a:t>
            </a:r>
            <a:endParaRPr lang="fa-IR" b="1" dirty="0" smtClean="0">
              <a:solidFill>
                <a:srgbClr val="C00000"/>
              </a:solidFill>
              <a:latin typeface="Arial" pitchFamily="34" charset="0"/>
              <a:cs typeface="B Nazanin" pitchFamily="2" charset="-78"/>
            </a:endParaRPr>
          </a:p>
          <a:p>
            <a:pPr algn="ctr" rtl="1"/>
            <a:r>
              <a:rPr lang="ar-SA" sz="2000" dirty="0">
                <a:solidFill>
                  <a:schemeClr val="accent3"/>
                </a:solidFill>
                <a:latin typeface="Arial" pitchFamily="34" charset="0"/>
                <a:cs typeface="B Nazanin" pitchFamily="2" charset="-78"/>
              </a:rPr>
              <a:t>دكتر سعید خسرو </a:t>
            </a:r>
            <a:r>
              <a:rPr lang="ar-SA" sz="2000" dirty="0" smtClean="0">
                <a:solidFill>
                  <a:schemeClr val="accent3"/>
                </a:solidFill>
                <a:latin typeface="Arial" pitchFamily="34" charset="0"/>
                <a:cs typeface="B Nazanin" pitchFamily="2" charset="-78"/>
              </a:rPr>
              <a:t>آبادی</a:t>
            </a:r>
            <a:endParaRPr lang="fa-IR" sz="2000" dirty="0" smtClean="0">
              <a:solidFill>
                <a:schemeClr val="accent3"/>
              </a:solidFill>
              <a:latin typeface="Arial" pitchFamily="34" charset="0"/>
              <a:cs typeface="B Nazanin" pitchFamily="2" charset="-78"/>
            </a:endParaRPr>
          </a:p>
          <a:p>
            <a:pPr algn="ctr" rtl="1"/>
            <a:endParaRPr lang="fa-IR" sz="2000" dirty="0">
              <a:solidFill>
                <a:schemeClr val="accent3"/>
              </a:solidFill>
              <a:latin typeface="Arial" pitchFamily="34" charset="0"/>
              <a:cs typeface="B Nazanin" pitchFamily="2" charset="-78"/>
            </a:endParaRPr>
          </a:p>
          <a:p>
            <a:pPr algn="ctr"/>
            <a:r>
              <a:rPr lang="fa-IR" b="1" dirty="0" smtClean="0">
                <a:latin typeface="Arial" pitchFamily="34" charset="0"/>
                <a:cs typeface="B Nazanin" pitchFamily="2" charset="-78"/>
              </a:rPr>
              <a:t>شهریور</a:t>
            </a:r>
            <a:r>
              <a:rPr lang="fa-IR" b="1" dirty="0" smtClean="0">
                <a:latin typeface="Arial" pitchFamily="34" charset="0"/>
                <a:cs typeface="B Nazanin" pitchFamily="2" charset="-78"/>
              </a:rPr>
              <a:t>  ماه 1399  </a:t>
            </a:r>
            <a:endParaRPr lang="fa-IR" b="1" dirty="0">
              <a:latin typeface="Arial" pitchFamily="34" charset="0"/>
              <a:cs typeface="B Nazanin" pitchFamily="2" charset="-78"/>
            </a:endParaRPr>
          </a:p>
        </p:txBody>
      </p:sp>
      <p:pic>
        <p:nvPicPr>
          <p:cNvPr id="10" name="Picture 9" descr="E:\bani bashar\آرم_دانشگاه small.jpg"/>
          <p:cNvPicPr/>
          <p:nvPr/>
        </p:nvPicPr>
        <p:blipFill>
          <a:blip r:embed="rId4">
            <a:extLst>
              <a:ext uri="{28A0092B-C50C-407E-A947-70E740481C1C}">
                <a14:useLocalDpi xmlns:a14="http://schemas.microsoft.com/office/drawing/2010/main" val="0"/>
              </a:ext>
            </a:extLst>
          </a:blip>
          <a:srcRect/>
          <a:stretch>
            <a:fillRect/>
          </a:stretch>
        </p:blipFill>
        <p:spPr bwMode="auto">
          <a:xfrm>
            <a:off x="10582140" y="45307"/>
            <a:ext cx="1524001" cy="1440313"/>
          </a:xfrm>
          <a:prstGeom prst="rect">
            <a:avLst/>
          </a:prstGeom>
          <a:noFill/>
          <a:ln>
            <a:noFill/>
          </a:ln>
        </p:spPr>
      </p:pic>
    </p:spTree>
    <p:extLst>
      <p:ext uri="{BB962C8B-B14F-4D97-AF65-F5344CB8AC3E}">
        <p14:creationId xmlns:p14="http://schemas.microsoft.com/office/powerpoint/2010/main" val="30233486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4338"/>
                                        </p:tgtEl>
                                        <p:attrNameLst>
                                          <p:attrName>style.visibility</p:attrName>
                                        </p:attrNameLst>
                                      </p:cBhvr>
                                      <p:to>
                                        <p:strVal val="visible"/>
                                      </p:to>
                                    </p:set>
                                    <p:animEffect transition="in" filter="barn(inVertical)">
                                      <p:cBhvr>
                                        <p:cTn id="15" dur="500"/>
                                        <p:tgtEl>
                                          <p:spTgt spid="14338"/>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barn(inVertical)">
                                      <p:cBhvr>
                                        <p:cTn id="25" dur="500"/>
                                        <p:tgtEl>
                                          <p:spTgt spid="9">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barn(inVertical)">
                                      <p:cBhvr>
                                        <p:cTn id="28" dur="500"/>
                                        <p:tgtEl>
                                          <p:spTgt spid="9">
                                            <p:txEl>
                                              <p:pRg st="6" end="6"/>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barn(inVertical)">
                                      <p:cBhvr>
                                        <p:cTn id="3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10</a:t>
            </a:fld>
            <a:endParaRPr lang="en-US" dirty="0">
              <a:solidFill>
                <a:srgbClr val="000000"/>
              </a:solidFill>
            </a:endParaRPr>
          </a:p>
        </p:txBody>
      </p:sp>
      <p:sp>
        <p:nvSpPr>
          <p:cNvPr id="39" name="Content Placeholder 2"/>
          <p:cNvSpPr>
            <a:spLocks noGrp="1"/>
          </p:cNvSpPr>
          <p:nvPr>
            <p:ph idx="1"/>
          </p:nvPr>
        </p:nvSpPr>
        <p:spPr>
          <a:xfrm>
            <a:off x="2189018" y="1019734"/>
            <a:ext cx="9522170" cy="5225491"/>
          </a:xfrm>
        </p:spPr>
        <p:txBody>
          <a:bodyPr/>
          <a:lstStyle/>
          <a:p>
            <a:pPr algn="just" rtl="1"/>
            <a:endParaRPr lang="fa-IR" sz="2000" dirty="0" smtClean="0"/>
          </a:p>
          <a:p>
            <a:pPr algn="just" rtl="1"/>
            <a:endParaRPr lang="en-US" sz="2000" dirty="0"/>
          </a:p>
          <a:p>
            <a:pPr algn="just" rtl="1"/>
            <a:endParaRPr lang="en-US" sz="2000" dirty="0"/>
          </a:p>
        </p:txBody>
      </p:sp>
      <p:graphicFrame>
        <p:nvGraphicFramePr>
          <p:cNvPr id="6" name="Content Placeholder 6"/>
          <p:cNvGraphicFramePr>
            <a:graphicFrameLocks/>
          </p:cNvGraphicFramePr>
          <p:nvPr>
            <p:extLst>
              <p:ext uri="{D42A27DB-BD31-4B8C-83A1-F6EECF244321}">
                <p14:modId xmlns:p14="http://schemas.microsoft.com/office/powerpoint/2010/main" val="3795264113"/>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Nazanin"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نتیجه‌گیری</a:t>
                      </a:r>
                      <a:endParaRPr lang="fa-IR" sz="1800" b="1" dirty="0" smtClean="0">
                        <a:solidFill>
                          <a:schemeClr val="tx1"/>
                        </a:solidFill>
                        <a:latin typeface="Times New Roman" pitchFamily="18" charset="0"/>
                        <a:cs typeface="B Nazanin"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B Titr" panose="00000700000000000000" pitchFamily="2" charset="-78"/>
                        </a:rPr>
                        <a:t>راهکار</a:t>
                      </a:r>
                      <a:r>
                        <a:rPr lang="fa-IR" sz="1800" dirty="0" smtClean="0">
                          <a:solidFill>
                            <a:schemeClr val="tx1"/>
                          </a:solidFill>
                          <a:cs typeface="B Titr" panose="00000700000000000000" pitchFamily="2" charset="-78"/>
                        </a:rPr>
                        <a:t> پیشنهادی</a:t>
                      </a:r>
                      <a:endParaRPr lang="en-US" sz="1800" dirty="0" smtClean="0">
                        <a:solidFill>
                          <a:schemeClr val="tx1"/>
                        </a:solidFill>
                        <a:cs typeface="B Titr" panose="00000700000000000000" pitchFamily="2" charset="-78"/>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mn-cs"/>
                        </a:rPr>
                        <a:t>مرور کارهای قبلی</a:t>
                      </a:r>
                      <a:endParaRPr lang="en-US" sz="1800" dirty="0" smtClean="0">
                        <a:solidFill>
                          <a:schemeClr val="tx1"/>
                        </a:solidFill>
                        <a:cs typeface="+mn-cs"/>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
        <p:nvSpPr>
          <p:cNvPr id="4" name="Rectangle 3"/>
          <p:cNvSpPr/>
          <p:nvPr/>
        </p:nvSpPr>
        <p:spPr>
          <a:xfrm>
            <a:off x="2189018" y="1239244"/>
            <a:ext cx="9637689" cy="3231654"/>
          </a:xfrm>
          <a:prstGeom prst="rect">
            <a:avLst/>
          </a:prstGeom>
        </p:spPr>
        <p:txBody>
          <a:bodyPr wrap="square">
            <a:spAutoFit/>
          </a:bodyPr>
          <a:lstStyle/>
          <a:p>
            <a:pPr marL="342900" indent="-342900" algn="just" rtl="1">
              <a:lnSpc>
                <a:spcPct val="150000"/>
              </a:lnSpc>
              <a:buFont typeface="Wingdings" panose="05000000000000000000" pitchFamily="2" charset="2"/>
              <a:buChar char="q"/>
            </a:pPr>
            <a:r>
              <a:rPr lang="fa-IR" sz="2000" b="1" dirty="0" smtClean="0">
                <a:solidFill>
                  <a:srgbClr val="C00000"/>
                </a:solidFill>
                <a:latin typeface="Times New Roman" panose="02020603050405020304" pitchFamily="18" charset="0"/>
                <a:ea typeface="Calibri" panose="020F0502020204030204" pitchFamily="34" charset="0"/>
                <a:cs typeface="B Nazanin" panose="00000400000000000000" pitchFamily="2" charset="-78"/>
              </a:rPr>
              <a:t>روش پیشنهادی</a:t>
            </a:r>
          </a:p>
          <a:p>
            <a:pPr marL="342900" indent="-342900" algn="just" rtl="1">
              <a:lnSpc>
                <a:spcPct val="150000"/>
              </a:lnSpc>
              <a:buFont typeface="Arial" panose="020B0604020202020204" pitchFamily="34" charset="0"/>
              <a:buChar char="•"/>
            </a:pPr>
            <a:r>
              <a:rPr lang="fa-IR" sz="2000" dirty="0" smtClean="0">
                <a:latin typeface="Times New Roman" panose="02020603050405020304" pitchFamily="18" charset="0"/>
                <a:ea typeface="Calibri" panose="020F0502020204030204" pitchFamily="34" charset="0"/>
                <a:cs typeface="B Nazanin" panose="00000400000000000000" pitchFamily="2" charset="-78"/>
              </a:rPr>
              <a:t>در</a:t>
            </a:r>
            <a:r>
              <a:rPr lang="fa-IR" sz="1600" dirty="0" smtClean="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شبکه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های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ارتباطی،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شبکه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های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عصبی به طور گسترده ای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برای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طراحی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طرح</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های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تشخیص</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و</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پردازش بهینه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سیگنال</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برای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جبران</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تلفات</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کانال</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پیچیده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و</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اطمینان</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از</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انتقال</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مطمئن</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داده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ها</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مورد</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بررسی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قرار</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گرفته</a:t>
            </a:r>
            <a:r>
              <a:rPr lang="fa-IR" sz="1600" dirty="0">
                <a:ea typeface="Calibri" panose="020F0502020204030204" pitchFamily="34" charset="0"/>
                <a:cs typeface="Times New Roman" panose="02020603050405020304" pitchFamily="18" charset="0"/>
              </a:rPr>
              <a:t> </a:t>
            </a:r>
            <a:r>
              <a:rPr lang="fa-IR" sz="2000" dirty="0" smtClean="0">
                <a:latin typeface="Times New Roman" panose="02020603050405020304" pitchFamily="18" charset="0"/>
                <a:ea typeface="Calibri" panose="020F0502020204030204" pitchFamily="34" charset="0"/>
                <a:cs typeface="B Nazanin" panose="00000400000000000000" pitchFamily="2" charset="-78"/>
              </a:rPr>
              <a:t>اند.</a:t>
            </a:r>
            <a:endParaRPr lang="fa-IR" sz="2000" dirty="0">
              <a:effectLst/>
              <a:latin typeface="Times New Roman" panose="02020603050405020304" pitchFamily="18" charset="0"/>
              <a:ea typeface="Calibri" panose="020F0502020204030204" pitchFamily="34" charset="0"/>
              <a:cs typeface="B Nazanin" panose="00000400000000000000" pitchFamily="2" charset="-78"/>
            </a:endParaRPr>
          </a:p>
          <a:p>
            <a:pPr marL="342900" indent="-342900" algn="just" rtl="1">
              <a:lnSpc>
                <a:spcPct val="150000"/>
              </a:lnSpc>
              <a:buFont typeface="Arial" panose="020B0604020202020204" pitchFamily="34" charset="0"/>
              <a:buChar char="•"/>
            </a:pPr>
            <a:r>
              <a:rPr lang="fa-IR" sz="2000" dirty="0">
                <a:latin typeface="Times New Roman" panose="02020603050405020304" pitchFamily="18" charset="0"/>
                <a:ea typeface="Calibri" panose="020F0502020204030204" pitchFamily="34" charset="0"/>
                <a:cs typeface="B Nazanin" panose="00000400000000000000" pitchFamily="2" charset="-78"/>
              </a:rPr>
              <a:t>شبکه های عصبی برای تخمین کانال ، تساوی کانال و رمزگذار خودکار انتها به انتها استفاده می </a:t>
            </a:r>
            <a:r>
              <a:rPr lang="fa-IR" sz="2000" dirty="0" smtClean="0">
                <a:latin typeface="Times New Roman" panose="02020603050405020304" pitchFamily="18" charset="0"/>
                <a:ea typeface="Calibri" panose="020F0502020204030204" pitchFamily="34" charset="0"/>
                <a:cs typeface="B Nazanin" panose="00000400000000000000" pitchFamily="2" charset="-78"/>
              </a:rPr>
              <a:t>شوند.</a:t>
            </a:r>
            <a:endParaRPr lang="fa-IR" sz="2000" dirty="0">
              <a:latin typeface="Times New Roman" panose="02020603050405020304" pitchFamily="18" charset="0"/>
              <a:ea typeface="Calibri" panose="020F0502020204030204" pitchFamily="34" charset="0"/>
              <a:cs typeface="B Nazanin" panose="00000400000000000000" pitchFamily="2" charset="-78"/>
            </a:endParaRPr>
          </a:p>
          <a:p>
            <a:pPr marL="342900" indent="-342900" algn="just" rtl="1">
              <a:lnSpc>
                <a:spcPct val="150000"/>
              </a:lnSpc>
              <a:buFont typeface="Arial" panose="020B0604020202020204" pitchFamily="34" charset="0"/>
              <a:buChar char="•"/>
            </a:pPr>
            <a:r>
              <a:rPr lang="fa-IR" sz="2000" dirty="0" smtClean="0">
                <a:latin typeface="Times New Roman" panose="02020603050405020304" pitchFamily="18" charset="0"/>
                <a:ea typeface="Calibri" panose="020F0502020204030204" pitchFamily="34" charset="0"/>
                <a:cs typeface="B Nazanin" panose="00000400000000000000" pitchFamily="2" charset="-78"/>
              </a:rPr>
              <a:t>ما </a:t>
            </a:r>
            <a:r>
              <a:rPr lang="fa-IR" sz="2000" dirty="0">
                <a:latin typeface="Times New Roman" panose="02020603050405020304" pitchFamily="18" charset="0"/>
                <a:ea typeface="Calibri" panose="020F0502020204030204" pitchFamily="34" charset="0"/>
                <a:cs typeface="B Nazanin" panose="00000400000000000000" pitchFamily="2" charset="-78"/>
              </a:rPr>
              <a:t>در این پایان نامه، شبکه های عصبی بهبود یافته در سیستم های</a:t>
            </a:r>
            <a:r>
              <a:rPr lang="en-US" sz="2000" dirty="0">
                <a:latin typeface="Times New Roman" panose="02020603050405020304" pitchFamily="18" charset="0"/>
                <a:ea typeface="Calibri" panose="020F0502020204030204" pitchFamily="34" charset="0"/>
                <a:cs typeface="B Nazanin" panose="00000400000000000000" pitchFamily="2" charset="-78"/>
              </a:rPr>
              <a:t> O-OFDM </a:t>
            </a:r>
            <a:r>
              <a:rPr lang="fa-IR" sz="2000" dirty="0">
                <a:latin typeface="Times New Roman" panose="02020603050405020304" pitchFamily="18" charset="0"/>
                <a:ea typeface="Calibri" panose="020F0502020204030204" pitchFamily="34" charset="0"/>
                <a:cs typeface="B Nazanin" panose="00000400000000000000" pitchFamily="2" charset="-78"/>
              </a:rPr>
              <a:t>را معرفی می کنیم </a:t>
            </a:r>
            <a:endParaRPr lang="fa-IR" sz="2000" dirty="0">
              <a:latin typeface="Times New Roman" panose="02020603050405020304" pitchFamily="18" charset="0"/>
              <a:ea typeface="Calibri" panose="020F0502020204030204" pitchFamily="34" charset="0"/>
              <a:cs typeface="B Nazanin" panose="00000400000000000000" pitchFamily="2" charset="-78"/>
            </a:endParaRPr>
          </a:p>
          <a:p>
            <a:pPr marL="342900" indent="-342900" algn="just" rtl="1">
              <a:lnSpc>
                <a:spcPct val="150000"/>
              </a:lnSpc>
              <a:buFont typeface="Arial" panose="020B0604020202020204" pitchFamily="34" charset="0"/>
              <a:buChar char="•"/>
            </a:pPr>
            <a:r>
              <a:rPr lang="fa-IR" sz="2000" dirty="0" smtClean="0">
                <a:latin typeface="Times New Roman" panose="02020603050405020304" pitchFamily="18" charset="0"/>
                <a:ea typeface="Calibri" panose="020F0502020204030204" pitchFamily="34" charset="0"/>
                <a:cs typeface="B Nazanin" panose="00000400000000000000" pitchFamily="2" charset="-78"/>
              </a:rPr>
              <a:t>به </a:t>
            </a:r>
            <a:r>
              <a:rPr lang="fa-IR" sz="2000" dirty="0">
                <a:latin typeface="Times New Roman" panose="02020603050405020304" pitchFamily="18" charset="0"/>
                <a:ea typeface="Calibri" panose="020F0502020204030204" pitchFamily="34" charset="0"/>
                <a:cs typeface="B Nazanin" panose="00000400000000000000" pitchFamily="2" charset="-78"/>
              </a:rPr>
              <a:t>ترتیب با قرار دادن یک جفت شبکه عصبی بعد از نگاشت</a:t>
            </a:r>
            <a:r>
              <a:rPr lang="en-US" sz="2000" dirty="0">
                <a:latin typeface="Times New Roman" panose="02020603050405020304" pitchFamily="18" charset="0"/>
                <a:ea typeface="Calibri" panose="020F0502020204030204" pitchFamily="34" charset="0"/>
                <a:cs typeface="B Nazanin" panose="00000400000000000000" pitchFamily="2" charset="-78"/>
              </a:rPr>
              <a:t> QAM </a:t>
            </a:r>
            <a:r>
              <a:rPr lang="fa-IR" sz="2000" dirty="0">
                <a:latin typeface="Times New Roman" panose="02020603050405020304" pitchFamily="18" charset="0"/>
                <a:ea typeface="Calibri" panose="020F0502020204030204" pitchFamily="34" charset="0"/>
                <a:cs typeface="B Nazanin" panose="00000400000000000000" pitchFamily="2" charset="-78"/>
              </a:rPr>
              <a:t>و قبل بازنگاشت</a:t>
            </a:r>
            <a:r>
              <a:rPr lang="en-US" sz="2000" dirty="0">
                <a:latin typeface="Times New Roman" panose="02020603050405020304" pitchFamily="18" charset="0"/>
                <a:ea typeface="Calibri" panose="020F0502020204030204" pitchFamily="34" charset="0"/>
                <a:cs typeface="B Nazanin" panose="00000400000000000000" pitchFamily="2" charset="-78"/>
              </a:rPr>
              <a:t> QAM </a:t>
            </a:r>
            <a:r>
              <a:rPr lang="fa-IR" sz="2000" dirty="0">
                <a:latin typeface="Times New Roman" panose="02020603050405020304" pitchFamily="18" charset="0"/>
                <a:ea typeface="Calibri" panose="020F0502020204030204" pitchFamily="34" charset="0"/>
                <a:cs typeface="B Nazanin" panose="00000400000000000000" pitchFamily="2" charset="-78"/>
              </a:rPr>
              <a:t>،</a:t>
            </a:r>
            <a:r>
              <a:rPr lang="en-US" sz="2000" dirty="0">
                <a:latin typeface="Times New Roman" panose="02020603050405020304" pitchFamily="18" charset="0"/>
                <a:ea typeface="Calibri" panose="020F0502020204030204" pitchFamily="34" charset="0"/>
                <a:cs typeface="B Nazanin" panose="00000400000000000000" pitchFamily="2" charset="-78"/>
              </a:rPr>
              <a:t> PAPR </a:t>
            </a:r>
            <a:r>
              <a:rPr lang="fa-IR" sz="2000" dirty="0">
                <a:latin typeface="Times New Roman" panose="02020603050405020304" pitchFamily="18" charset="0"/>
                <a:ea typeface="Calibri" panose="020F0502020204030204" pitchFamily="34" charset="0"/>
                <a:cs typeface="B Nazanin" panose="00000400000000000000" pitchFamily="2" charset="-78"/>
              </a:rPr>
              <a:t>کاهش یابد</a:t>
            </a:r>
            <a:r>
              <a:rPr lang="en-US" sz="2000" dirty="0">
                <a:latin typeface="Times New Roman" panose="02020603050405020304" pitchFamily="18" charset="0"/>
                <a:ea typeface="Calibri" panose="020F0502020204030204" pitchFamily="34" charset="0"/>
                <a:cs typeface="B Nazanin" panose="00000400000000000000" pitchFamily="2" charset="-78"/>
              </a:rPr>
              <a:t>.</a:t>
            </a:r>
          </a:p>
          <a:p>
            <a:pPr marL="342900" indent="-342900" algn="just" rtl="1">
              <a:lnSpc>
                <a:spcPct val="150000"/>
              </a:lnSpc>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endParaRPr>
          </a:p>
        </p:txBody>
      </p:sp>
      <p:pic>
        <p:nvPicPr>
          <p:cNvPr id="7" name="Picture 6"/>
          <p:cNvPicPr/>
          <p:nvPr/>
        </p:nvPicPr>
        <p:blipFill>
          <a:blip r:embed="rId4"/>
          <a:stretch>
            <a:fillRect/>
          </a:stretch>
        </p:blipFill>
        <p:spPr>
          <a:xfrm>
            <a:off x="3226344" y="4161014"/>
            <a:ext cx="7447517" cy="1719474"/>
          </a:xfrm>
          <a:prstGeom prst="rect">
            <a:avLst/>
          </a:prstGeom>
        </p:spPr>
      </p:pic>
    </p:spTree>
    <p:extLst>
      <p:ext uri="{BB962C8B-B14F-4D97-AF65-F5344CB8AC3E}">
        <p14:creationId xmlns:p14="http://schemas.microsoft.com/office/powerpoint/2010/main" val="65398189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11</a:t>
            </a:fld>
            <a:endParaRPr lang="en-US" dirty="0">
              <a:solidFill>
                <a:srgbClr val="000000"/>
              </a:solidFill>
            </a:endParaRPr>
          </a:p>
        </p:txBody>
      </p:sp>
      <p:sp>
        <p:nvSpPr>
          <p:cNvPr id="39" name="Content Placeholder 2"/>
          <p:cNvSpPr>
            <a:spLocks noGrp="1"/>
          </p:cNvSpPr>
          <p:nvPr>
            <p:ph idx="1"/>
          </p:nvPr>
        </p:nvSpPr>
        <p:spPr>
          <a:xfrm>
            <a:off x="2189018" y="1019734"/>
            <a:ext cx="9522170" cy="5225491"/>
          </a:xfrm>
        </p:spPr>
        <p:txBody>
          <a:bodyPr/>
          <a:lstStyle/>
          <a:p>
            <a:pPr algn="just" rtl="1"/>
            <a:endParaRPr lang="fa-IR" sz="2000" dirty="0" smtClean="0"/>
          </a:p>
          <a:p>
            <a:pPr algn="just" rtl="1"/>
            <a:endParaRPr lang="en-US" sz="2000" dirty="0"/>
          </a:p>
          <a:p>
            <a:pPr algn="just" rtl="1"/>
            <a:endParaRPr lang="en-US" sz="2000" dirty="0"/>
          </a:p>
        </p:txBody>
      </p:sp>
      <p:graphicFrame>
        <p:nvGraphicFramePr>
          <p:cNvPr id="6" name="Content Placeholder 6"/>
          <p:cNvGraphicFramePr>
            <a:graphicFrameLocks/>
          </p:cNvGraphicFramePr>
          <p:nvPr>
            <p:extLst>
              <p:ext uri="{D42A27DB-BD31-4B8C-83A1-F6EECF244321}">
                <p14:modId xmlns:p14="http://schemas.microsoft.com/office/powerpoint/2010/main" val="3795264113"/>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Nazanin"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نتیجه‌گیری</a:t>
                      </a:r>
                      <a:endParaRPr lang="fa-IR" sz="1800" b="1" dirty="0" smtClean="0">
                        <a:solidFill>
                          <a:schemeClr val="tx1"/>
                        </a:solidFill>
                        <a:latin typeface="Times New Roman" pitchFamily="18" charset="0"/>
                        <a:cs typeface="B Nazanin"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B Titr" panose="00000700000000000000" pitchFamily="2" charset="-78"/>
                        </a:rPr>
                        <a:t>راهکار</a:t>
                      </a:r>
                      <a:r>
                        <a:rPr lang="fa-IR" sz="1800" dirty="0" smtClean="0">
                          <a:solidFill>
                            <a:schemeClr val="tx1"/>
                          </a:solidFill>
                          <a:cs typeface="B Titr" panose="00000700000000000000" pitchFamily="2" charset="-78"/>
                        </a:rPr>
                        <a:t> پیشنهادی</a:t>
                      </a:r>
                      <a:endParaRPr lang="en-US" sz="1800" dirty="0" smtClean="0">
                        <a:solidFill>
                          <a:schemeClr val="tx1"/>
                        </a:solidFill>
                        <a:cs typeface="B Titr" panose="00000700000000000000" pitchFamily="2" charset="-78"/>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mn-cs"/>
                        </a:rPr>
                        <a:t>مرور کارهای قبلی</a:t>
                      </a:r>
                      <a:endParaRPr lang="en-US" sz="1800" dirty="0" smtClean="0">
                        <a:solidFill>
                          <a:schemeClr val="tx1"/>
                        </a:solidFill>
                        <a:cs typeface="+mn-cs"/>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
        <p:nvSpPr>
          <p:cNvPr id="4" name="Rectangle 3"/>
          <p:cNvSpPr/>
          <p:nvPr/>
        </p:nvSpPr>
        <p:spPr>
          <a:xfrm>
            <a:off x="2189018" y="1239244"/>
            <a:ext cx="9637689" cy="2862322"/>
          </a:xfrm>
          <a:prstGeom prst="rect">
            <a:avLst/>
          </a:prstGeom>
        </p:spPr>
        <p:txBody>
          <a:bodyPr wrap="square">
            <a:spAutoFit/>
          </a:bodyPr>
          <a:lstStyle/>
          <a:p>
            <a:pPr marL="285750" indent="-285750" algn="justLow" rtl="1">
              <a:lnSpc>
                <a:spcPct val="150000"/>
              </a:lnSpc>
              <a:spcBef>
                <a:spcPts val="200"/>
              </a:spcBef>
              <a:buFont typeface="Wingdings" panose="05000000000000000000" pitchFamily="2" charset="2"/>
              <a:buChar char="q"/>
            </a:pPr>
            <a:r>
              <a:rPr lang="fa-IR" sz="2000" b="1" dirty="0">
                <a:solidFill>
                  <a:srgbClr val="C00000"/>
                </a:solidFill>
                <a:latin typeface="Cambria" panose="02040503050406030204" pitchFamily="18" charset="0"/>
                <a:ea typeface="Times New Roman" panose="02020603050405020304" pitchFamily="18" charset="0"/>
                <a:cs typeface="B Nazanin" panose="00000400000000000000" pitchFamily="2" charset="-78"/>
              </a:rPr>
              <a:t>شبکه عصبی </a:t>
            </a:r>
            <a:endParaRPr lang="en-US" sz="2000" b="1" dirty="0">
              <a:solidFill>
                <a:srgbClr val="C00000"/>
              </a:solidFill>
              <a:latin typeface="Cambria" panose="02040503050406030204" pitchFamily="18" charset="0"/>
              <a:ea typeface="Times New Roman" panose="02020603050405020304" pitchFamily="18" charset="0"/>
              <a:cs typeface="Times New Roman" panose="02020603050405020304" pitchFamily="18" charset="0"/>
            </a:endParaRPr>
          </a:p>
          <a:p>
            <a:pPr marL="285750" indent="-285750" algn="just" rtl="1">
              <a:lnSpc>
                <a:spcPct val="150000"/>
              </a:lnSpc>
              <a:buFont typeface="Wingdings" panose="05000000000000000000" pitchFamily="2" charset="2"/>
              <a:buChar char="Ø"/>
            </a:pPr>
            <a:r>
              <a:rPr lang="fa-IR" sz="2000" dirty="0" smtClean="0">
                <a:latin typeface="Times New Roman" panose="02020603050405020304" pitchFamily="18" charset="0"/>
                <a:ea typeface="Calibri" panose="020F0502020204030204" pitchFamily="34" charset="0"/>
                <a:cs typeface="B Nazanin" panose="00000400000000000000" pitchFamily="2" charset="-78"/>
              </a:rPr>
              <a:t>در </a:t>
            </a:r>
            <a:r>
              <a:rPr lang="fa-IR" sz="2000" dirty="0">
                <a:latin typeface="Times New Roman" panose="02020603050405020304" pitchFamily="18" charset="0"/>
                <a:ea typeface="Calibri" panose="020F0502020204030204" pitchFamily="34" charset="0"/>
                <a:cs typeface="B Nazanin" panose="00000400000000000000" pitchFamily="2" charset="-78"/>
              </a:rPr>
              <a:t>حالت کلی شبکه عصبی ماشینی است که طراحی شده تا روشی مشابه با کاری که مغز برای انجام وظایف خاص یا عملکرد </a:t>
            </a:r>
            <a:r>
              <a:rPr lang="fa-IR" sz="2000" dirty="0" smtClean="0">
                <a:latin typeface="Times New Roman" panose="02020603050405020304" pitchFamily="18" charset="0"/>
                <a:ea typeface="Calibri" panose="020F0502020204030204" pitchFamily="34" charset="0"/>
                <a:cs typeface="B Nazanin" panose="00000400000000000000" pitchFamily="2" charset="-78"/>
              </a:rPr>
              <a:t>قابل توجه انجام </a:t>
            </a:r>
            <a:r>
              <a:rPr lang="fa-IR" sz="2000" dirty="0">
                <a:latin typeface="Times New Roman" panose="02020603050405020304" pitchFamily="18" charset="0"/>
                <a:ea typeface="Calibri" panose="020F0502020204030204" pitchFamily="34" charset="0"/>
                <a:cs typeface="B Nazanin" panose="00000400000000000000" pitchFamily="2" charset="-78"/>
              </a:rPr>
              <a:t>می دهد را مدل سازی کند. </a:t>
            </a:r>
            <a:endParaRPr lang="fa-IR" sz="2000" dirty="0" smtClean="0">
              <a:latin typeface="Times New Roman" panose="02020603050405020304" pitchFamily="18" charset="0"/>
              <a:ea typeface="Calibri" panose="020F0502020204030204" pitchFamily="34" charset="0"/>
              <a:cs typeface="B Nazanin" panose="00000400000000000000" pitchFamily="2" charset="-78"/>
            </a:endParaRPr>
          </a:p>
          <a:p>
            <a:pPr marL="285750" indent="-285750" algn="just" rtl="1">
              <a:lnSpc>
                <a:spcPct val="150000"/>
              </a:lnSpc>
              <a:buFont typeface="Wingdings" panose="05000000000000000000" pitchFamily="2" charset="2"/>
              <a:buChar char="Ø"/>
            </a:pPr>
            <a:r>
              <a:rPr lang="fa-IR" sz="2000" dirty="0">
                <a:latin typeface="Times New Roman" panose="02020603050405020304" pitchFamily="18" charset="0"/>
                <a:ea typeface="Calibri" panose="020F0502020204030204" pitchFamily="34" charset="0"/>
                <a:cs typeface="B Nazanin" panose="00000400000000000000" pitchFamily="2" charset="-78"/>
              </a:rPr>
              <a:t>یک</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شبکه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عصبی</a:t>
            </a:r>
            <a:r>
              <a:rPr lang="en-US" sz="1600" dirty="0">
                <a:latin typeface="Times New Roman" panose="02020603050405020304" pitchFamily="18" charset="0"/>
                <a:ea typeface="Calibri" panose="020F0502020204030204" pitchFamily="34" charset="0"/>
                <a:cs typeface="B Nazanin" panose="00000400000000000000" pitchFamily="2" charset="-78"/>
              </a:rPr>
              <a:t> (NN) </a:t>
            </a:r>
            <a:r>
              <a:rPr lang="fa-IR" sz="2000" dirty="0">
                <a:latin typeface="Times New Roman" panose="02020603050405020304" pitchFamily="18" charset="0"/>
                <a:ea typeface="Calibri" panose="020F0502020204030204" pitchFamily="34" charset="0"/>
                <a:cs typeface="B Nazanin" panose="00000400000000000000" pitchFamily="2" charset="-78"/>
              </a:rPr>
              <a:t>را</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توان</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عنوان</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یک</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تابع</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پیچیده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با</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یک</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بردار</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ورودی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یک</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بردار</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خروجی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و</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یک</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شبکه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پارامتر</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بزرگ</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در</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نظر</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گرفت</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که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برای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محاسبه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هر</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تابعی اثبات شده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است</a:t>
            </a:r>
            <a:r>
              <a:rPr lang="fa-IR" sz="2000" dirty="0" smtClean="0">
                <a:latin typeface="Times New Roman" panose="02020603050405020304" pitchFamily="18" charset="0"/>
                <a:ea typeface="Calibri" panose="020F0502020204030204" pitchFamily="34" charset="0"/>
                <a:cs typeface="B Nazanin" panose="00000400000000000000" pitchFamily="2" charset="-78"/>
              </a:rPr>
              <a:t>.</a:t>
            </a:r>
          </a:p>
          <a:p>
            <a:pPr marL="285750" indent="-285750" algn="just" rtl="1">
              <a:lnSpc>
                <a:spcPct val="150000"/>
              </a:lnSpc>
              <a:buFont typeface="Wingdings" panose="05000000000000000000" pitchFamily="2" charset="2"/>
              <a:buChar char="Ø"/>
            </a:pPr>
            <a:r>
              <a:rPr lang="fa-IR" sz="2000" dirty="0" smtClean="0">
                <a:latin typeface="Times New Roman" panose="02020603050405020304" pitchFamily="18" charset="0"/>
                <a:ea typeface="Calibri" panose="020F0502020204030204" pitchFamily="34" charset="0"/>
                <a:cs typeface="B Nazanin" panose="00000400000000000000" pitchFamily="2" charset="-78"/>
              </a:rPr>
              <a:t> </a:t>
            </a:r>
            <a:r>
              <a:rPr lang="fa-IR" sz="2000" dirty="0">
                <a:latin typeface="Times New Roman" panose="02020603050405020304" pitchFamily="18" charset="0"/>
                <a:ea typeface="Calibri" panose="020F0502020204030204" pitchFamily="34" charset="0"/>
                <a:cs typeface="B Nazanin" panose="00000400000000000000" pitchFamily="2" charset="-78"/>
              </a:rPr>
              <a:t>یک </a:t>
            </a:r>
            <a:r>
              <a:rPr lang="en-US" sz="1600" dirty="0" smtClean="0">
                <a:latin typeface="Times New Roman" panose="02020603050405020304" pitchFamily="18" charset="0"/>
                <a:ea typeface="Calibri" panose="020F0502020204030204" pitchFamily="34" charset="0"/>
                <a:cs typeface="B Nazanin" panose="00000400000000000000" pitchFamily="2" charset="-78"/>
              </a:rPr>
              <a:t>NN</a:t>
            </a:r>
            <a:r>
              <a:rPr lang="fa-IR" sz="1600" dirty="0" smtClean="0">
                <a:latin typeface="Times New Roman" panose="02020603050405020304" pitchFamily="18" charset="0"/>
                <a:ea typeface="Calibri" panose="020F0502020204030204" pitchFamily="34" charset="0"/>
                <a:cs typeface="B Nazanin" panose="00000400000000000000" pitchFamily="2" charset="-78"/>
              </a:rPr>
              <a:t> </a:t>
            </a:r>
            <a:r>
              <a:rPr lang="en-US" sz="2000" dirty="0" smtClean="0">
                <a:latin typeface="B Nazanin" panose="00000400000000000000" pitchFamily="2" charset="-78"/>
                <a:ea typeface="Calibri" panose="020F0502020204030204" pitchFamily="34" charset="0"/>
              </a:rPr>
              <a:t> </a:t>
            </a:r>
            <a:r>
              <a:rPr lang="en-US" sz="1600" dirty="0" smtClean="0">
                <a:latin typeface="Times New Roman" panose="02020603050405020304" pitchFamily="18" charset="0"/>
                <a:ea typeface="Calibri" panose="020F0502020204030204" pitchFamily="34" charset="0"/>
                <a:cs typeface="B Nazanin" panose="00000400000000000000" pitchFamily="2" charset="-78"/>
              </a:rPr>
              <a:t> </a:t>
            </a:r>
            <a:r>
              <a:rPr lang="fa-IR" sz="2000" dirty="0">
                <a:latin typeface="Times New Roman" panose="02020603050405020304" pitchFamily="18" charset="0"/>
                <a:ea typeface="Calibri" panose="020F0502020204030204" pitchFamily="34" charset="0"/>
                <a:cs typeface="B Nazanin" panose="00000400000000000000" pitchFamily="2" charset="-78"/>
              </a:rPr>
              <a:t>با</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5</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لایه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تواند</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صورت زیر شرح داده شود:</a:t>
            </a:r>
            <a:endParaRPr lang="en-US" sz="1600" dirty="0">
              <a:effectLst/>
              <a:latin typeface="Calibri" panose="020F0502020204030204" pitchFamily="34" charset="0"/>
              <a:ea typeface="Calibri" panose="020F0502020204030204" pitchFamily="34" charset="0"/>
            </a:endParaRPr>
          </a:p>
        </p:txBody>
      </p:sp>
      <p:pic>
        <p:nvPicPr>
          <p:cNvPr id="8" name="Picture 7"/>
          <p:cNvPicPr/>
          <p:nvPr/>
        </p:nvPicPr>
        <p:blipFill>
          <a:blip r:embed="rId4"/>
          <a:stretch>
            <a:fillRect/>
          </a:stretch>
        </p:blipFill>
        <p:spPr>
          <a:xfrm>
            <a:off x="4415884" y="4274910"/>
            <a:ext cx="5346545" cy="482233"/>
          </a:xfrm>
          <a:prstGeom prst="rect">
            <a:avLst/>
          </a:prstGeom>
        </p:spPr>
      </p:pic>
    </p:spTree>
    <p:extLst>
      <p:ext uri="{BB962C8B-B14F-4D97-AF65-F5344CB8AC3E}">
        <p14:creationId xmlns:p14="http://schemas.microsoft.com/office/powerpoint/2010/main" val="378387598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12</a:t>
            </a:fld>
            <a:endParaRPr lang="en-US" dirty="0">
              <a:solidFill>
                <a:srgbClr val="000000"/>
              </a:solidFill>
            </a:endParaRPr>
          </a:p>
        </p:txBody>
      </p:sp>
      <p:graphicFrame>
        <p:nvGraphicFramePr>
          <p:cNvPr id="6" name="Content Placeholder 6"/>
          <p:cNvGraphicFramePr>
            <a:graphicFrameLocks/>
          </p:cNvGraphicFramePr>
          <p:nvPr>
            <p:extLst>
              <p:ext uri="{D42A27DB-BD31-4B8C-83A1-F6EECF244321}">
                <p14:modId xmlns:p14="http://schemas.microsoft.com/office/powerpoint/2010/main" val="3795264113"/>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Nazanin"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نتیجه‌گیری</a:t>
                      </a:r>
                      <a:endParaRPr lang="fa-IR" sz="1800" b="1" dirty="0" smtClean="0">
                        <a:solidFill>
                          <a:schemeClr val="tx1"/>
                        </a:solidFill>
                        <a:latin typeface="Times New Roman" pitchFamily="18" charset="0"/>
                        <a:cs typeface="B Nazanin"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B Titr" panose="00000700000000000000" pitchFamily="2" charset="-78"/>
                        </a:rPr>
                        <a:t>راهکار</a:t>
                      </a:r>
                      <a:r>
                        <a:rPr lang="fa-IR" sz="1800" dirty="0" smtClean="0">
                          <a:solidFill>
                            <a:schemeClr val="tx1"/>
                          </a:solidFill>
                          <a:cs typeface="B Titr" panose="00000700000000000000" pitchFamily="2" charset="-78"/>
                        </a:rPr>
                        <a:t> پیشنهادی</a:t>
                      </a:r>
                      <a:endParaRPr lang="en-US" sz="1800" dirty="0" smtClean="0">
                        <a:solidFill>
                          <a:schemeClr val="tx1"/>
                        </a:solidFill>
                        <a:cs typeface="B Titr" panose="00000700000000000000" pitchFamily="2" charset="-78"/>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mn-cs"/>
                        </a:rPr>
                        <a:t>مرور کارهای قبلی</a:t>
                      </a:r>
                      <a:endParaRPr lang="en-US" sz="1800" dirty="0" smtClean="0">
                        <a:solidFill>
                          <a:schemeClr val="tx1"/>
                        </a:solidFill>
                        <a:cs typeface="+mn-cs"/>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
        <p:nvSpPr>
          <p:cNvPr id="4" name="Rectangle 3"/>
          <p:cNvSpPr/>
          <p:nvPr/>
        </p:nvSpPr>
        <p:spPr>
          <a:xfrm>
            <a:off x="2255925" y="1437009"/>
            <a:ext cx="9637689" cy="3077766"/>
          </a:xfrm>
          <a:prstGeom prst="rect">
            <a:avLst/>
          </a:prstGeom>
        </p:spPr>
        <p:txBody>
          <a:bodyPr wrap="square">
            <a:spAutoFit/>
          </a:bodyPr>
          <a:lstStyle/>
          <a:p>
            <a:pPr marL="342900" indent="-342900" algn="just" rtl="1">
              <a:lnSpc>
                <a:spcPct val="150000"/>
              </a:lnSpc>
              <a:buFont typeface="Wingdings" panose="05000000000000000000" pitchFamily="2" charset="2"/>
              <a:buChar char="Ø"/>
            </a:pPr>
            <a:r>
              <a:rPr lang="fa-IR" sz="2000" dirty="0" smtClean="0">
                <a:latin typeface="Times New Roman" panose="02020603050405020304" pitchFamily="18" charset="0"/>
                <a:ea typeface="Calibri" panose="020F0502020204030204" pitchFamily="34" charset="0"/>
                <a:cs typeface="B Nazanin" panose="00000400000000000000" pitchFamily="2" charset="-78"/>
              </a:rPr>
              <a:t>طراحی </a:t>
            </a:r>
            <a:r>
              <a:rPr lang="fa-IR" sz="2000" dirty="0">
                <a:latin typeface="Times New Roman" panose="02020603050405020304" pitchFamily="18" charset="0"/>
                <a:ea typeface="Calibri" panose="020F0502020204030204" pitchFamily="34" charset="0"/>
                <a:cs typeface="B Nazanin" panose="00000400000000000000" pitchFamily="2" charset="-78"/>
              </a:rPr>
              <a:t>انتقال </a:t>
            </a:r>
            <a:r>
              <a:rPr lang="en-US" sz="1600" dirty="0">
                <a:latin typeface="Times New Roman" panose="02020603050405020304" pitchFamily="18" charset="0"/>
                <a:ea typeface="Calibri" panose="020F0502020204030204" pitchFamily="34" charset="0"/>
                <a:cs typeface="B Nazanin" panose="00000400000000000000" pitchFamily="2" charset="-78"/>
              </a:rPr>
              <a:t>OFDM</a:t>
            </a:r>
            <a:r>
              <a:rPr lang="fa-IR" sz="2000" dirty="0">
                <a:latin typeface="Times New Roman" panose="02020603050405020304" pitchFamily="18" charset="0"/>
                <a:ea typeface="Calibri" panose="020F0502020204030204" pitchFamily="34" charset="0"/>
                <a:cs typeface="B Nazanin" panose="00000400000000000000" pitchFamily="2" charset="-78"/>
              </a:rPr>
              <a:t> بسیار متقارن است ، دو شبکه عصبی در هر دو انتهای فرستنده گیرنده اضافه می شوند.</a:t>
            </a:r>
            <a:r>
              <a:rPr lang="fa-IR" sz="1600" dirty="0">
                <a:latin typeface="Calibri" panose="020F0502020204030204" pitchFamily="34" charset="0"/>
                <a:ea typeface="Calibri" panose="020F0502020204030204" pitchFamily="34" charset="0"/>
                <a:cs typeface="Times New Roman" panose="02020603050405020304" pitchFamily="18" charset="0"/>
              </a:rPr>
              <a:t> </a:t>
            </a:r>
            <a:endParaRPr lang="fa-IR" sz="16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rtl="1">
              <a:lnSpc>
                <a:spcPct val="150000"/>
              </a:lnSpc>
              <a:buFont typeface="Wingdings" panose="05000000000000000000" pitchFamily="2" charset="2"/>
              <a:buChar char="ü"/>
            </a:pPr>
            <a:r>
              <a:rPr lang="en-US" sz="1600" dirty="0" err="1" smtClean="0">
                <a:latin typeface="Times New Roman" panose="02020603050405020304" pitchFamily="18" charset="0"/>
                <a:ea typeface="Calibri" panose="020F0502020204030204" pitchFamily="34" charset="0"/>
                <a:cs typeface="B Nazanin" panose="00000400000000000000" pitchFamily="2" charset="-78"/>
              </a:rPr>
              <a:t>TxNN</a:t>
            </a:r>
            <a:r>
              <a:rPr lang="fa-IR" sz="2000" dirty="0" smtClean="0">
                <a:latin typeface="Times New Roman" panose="02020603050405020304" pitchFamily="18" charset="0"/>
                <a:ea typeface="Calibri" panose="020F0502020204030204" pitchFamily="34" charset="0"/>
                <a:cs typeface="B Nazanin" panose="00000400000000000000" pitchFamily="2" charset="-78"/>
              </a:rPr>
              <a:t> </a:t>
            </a:r>
            <a:r>
              <a:rPr lang="fa-IR" sz="2000" dirty="0">
                <a:latin typeface="Times New Roman" panose="02020603050405020304" pitchFamily="18" charset="0"/>
                <a:ea typeface="Calibri" panose="020F0502020204030204" pitchFamily="34" charset="0"/>
                <a:cs typeface="B Nazanin" panose="00000400000000000000" pitchFamily="2" charset="-78"/>
              </a:rPr>
              <a:t>را می توان به عنوان یک ماژول تبدیل مشاهده </a:t>
            </a:r>
            <a:r>
              <a:rPr lang="fa-IR" sz="2000" dirty="0" smtClean="0">
                <a:latin typeface="Times New Roman" panose="02020603050405020304" pitchFamily="18" charset="0"/>
                <a:ea typeface="Calibri" panose="020F0502020204030204" pitchFamily="34" charset="0"/>
                <a:cs typeface="B Nazanin" panose="00000400000000000000" pitchFamily="2" charset="-78"/>
              </a:rPr>
              <a:t>کرد</a:t>
            </a:r>
          </a:p>
          <a:p>
            <a:pPr marL="800100" lvl="1" indent="-342900" algn="just" rtl="1">
              <a:lnSpc>
                <a:spcPct val="150000"/>
              </a:lnSpc>
              <a:buFont typeface="Wingdings" panose="05000000000000000000" pitchFamily="2" charset="2"/>
              <a:buChar char="ü"/>
            </a:pPr>
            <a:r>
              <a:rPr lang="en-US" sz="1600" dirty="0" err="1" smtClean="0">
                <a:latin typeface="Times New Roman" panose="02020603050405020304" pitchFamily="18" charset="0"/>
                <a:ea typeface="Calibri" panose="020F0502020204030204" pitchFamily="34" charset="0"/>
                <a:cs typeface="B Nazanin" panose="00000400000000000000" pitchFamily="2" charset="-78"/>
              </a:rPr>
              <a:t>RxNN</a:t>
            </a:r>
            <a:r>
              <a:rPr lang="fa-IR" sz="2000" dirty="0" smtClean="0">
                <a:latin typeface="Times New Roman" panose="02020603050405020304" pitchFamily="18" charset="0"/>
                <a:ea typeface="Calibri" panose="020F0502020204030204" pitchFamily="34" charset="0"/>
                <a:cs typeface="B Nazanin" panose="00000400000000000000" pitchFamily="2" charset="-78"/>
              </a:rPr>
              <a:t> </a:t>
            </a:r>
            <a:r>
              <a:rPr lang="fa-IR" sz="2000" dirty="0">
                <a:latin typeface="Times New Roman" panose="02020603050405020304" pitchFamily="18" charset="0"/>
                <a:ea typeface="Calibri" panose="020F0502020204030204" pitchFamily="34" charset="0"/>
                <a:cs typeface="B Nazanin" panose="00000400000000000000" pitchFamily="2" charset="-78"/>
              </a:rPr>
              <a:t>عملکرد معکوس </a:t>
            </a:r>
            <a:r>
              <a:rPr lang="en-US" sz="1600" dirty="0" err="1">
                <a:latin typeface="Times New Roman" panose="02020603050405020304" pitchFamily="18" charset="0"/>
                <a:ea typeface="Calibri" panose="020F0502020204030204" pitchFamily="34" charset="0"/>
                <a:cs typeface="B Nazanin" panose="00000400000000000000" pitchFamily="2" charset="-78"/>
              </a:rPr>
              <a:t>TxNN</a:t>
            </a:r>
            <a:r>
              <a:rPr lang="fa-IR" sz="2000" dirty="0">
                <a:latin typeface="Times New Roman" panose="02020603050405020304" pitchFamily="18" charset="0"/>
                <a:ea typeface="Calibri" panose="020F0502020204030204" pitchFamily="34" charset="0"/>
                <a:cs typeface="B Nazanin" panose="00000400000000000000" pitchFamily="2" charset="-78"/>
              </a:rPr>
              <a:t> را انجام می دهد</a:t>
            </a:r>
            <a:r>
              <a:rPr lang="fa-IR" sz="2000" dirty="0" smtClean="0">
                <a:latin typeface="Times New Roman" panose="02020603050405020304" pitchFamily="18" charset="0"/>
                <a:ea typeface="Calibri" panose="020F0502020204030204" pitchFamily="34" charset="0"/>
                <a:cs typeface="B Nazanin" panose="00000400000000000000" pitchFamily="2" charset="-78"/>
              </a:rPr>
              <a:t>.</a:t>
            </a:r>
          </a:p>
          <a:p>
            <a:pPr marL="342900" indent="-342900" algn="just" rtl="1">
              <a:lnSpc>
                <a:spcPct val="150000"/>
              </a:lnSpc>
              <a:buFont typeface="Wingdings" panose="05000000000000000000" pitchFamily="2" charset="2"/>
              <a:buChar char="Ø"/>
            </a:pPr>
            <a:endParaRPr lang="en-US" sz="1600" dirty="0">
              <a:latin typeface="Calibri" panose="020F0502020204030204" pitchFamily="34" charset="0"/>
              <a:ea typeface="Calibri" panose="020F0502020204030204" pitchFamily="34" charset="0"/>
              <a:cs typeface="Arial" panose="020B0604020202020204" pitchFamily="34" charset="0"/>
            </a:endParaRPr>
          </a:p>
          <a:p>
            <a:pPr marL="285750" indent="-285750" algn="just" rtl="1">
              <a:buFont typeface="Wingdings" panose="05000000000000000000" pitchFamily="2" charset="2"/>
              <a:buChar char="Ø"/>
            </a:pPr>
            <a:r>
              <a:rPr lang="en-US" sz="1600" dirty="0" err="1">
                <a:latin typeface="Times New Roman" panose="02020603050405020304" pitchFamily="18" charset="0"/>
                <a:ea typeface="Calibri" panose="020F0502020204030204" pitchFamily="34" charset="0"/>
                <a:cs typeface="B Nazanin" panose="00000400000000000000" pitchFamily="2" charset="-78"/>
              </a:rPr>
              <a:t>TxNN</a:t>
            </a:r>
            <a:r>
              <a:rPr lang="fa-IR" sz="2000" dirty="0">
                <a:latin typeface="Times New Roman" panose="02020603050405020304" pitchFamily="18" charset="0"/>
                <a:ea typeface="Calibri" panose="020F0502020204030204" pitchFamily="34" charset="0"/>
                <a:cs typeface="B Nazanin" panose="00000400000000000000" pitchFamily="2" charset="-78"/>
              </a:rPr>
              <a:t> را می توان به تنهایی توسط </a:t>
            </a:r>
            <a:r>
              <a:rPr lang="en-US" sz="1600" dirty="0">
                <a:latin typeface="Times New Roman" panose="02020603050405020304" pitchFamily="18" charset="0"/>
                <a:ea typeface="Calibri" panose="020F0502020204030204" pitchFamily="34" charset="0"/>
                <a:cs typeface="B Nazanin" panose="00000400000000000000" pitchFamily="2" charset="-78"/>
              </a:rPr>
              <a:t>PAPR</a:t>
            </a:r>
            <a:r>
              <a:rPr lang="fa-IR" sz="2000" dirty="0">
                <a:latin typeface="Times New Roman" panose="02020603050405020304" pitchFamily="18" charset="0"/>
                <a:ea typeface="Calibri" panose="020F0502020204030204" pitchFamily="34" charset="0"/>
                <a:cs typeface="B Nazanin" panose="00000400000000000000" pitchFamily="2" charset="-78"/>
              </a:rPr>
              <a:t> آموزش </a:t>
            </a:r>
            <a:r>
              <a:rPr lang="fa-IR" sz="2000" dirty="0" smtClean="0">
                <a:latin typeface="Times New Roman" panose="02020603050405020304" pitchFamily="18" charset="0"/>
                <a:ea typeface="Calibri" panose="020F0502020204030204" pitchFamily="34" charset="0"/>
                <a:cs typeface="B Nazanin" panose="00000400000000000000" pitchFamily="2" charset="-78"/>
              </a:rPr>
              <a:t>داد، </a:t>
            </a:r>
            <a:r>
              <a:rPr lang="fa-IR" sz="2000" dirty="0">
                <a:latin typeface="Times New Roman" panose="02020603050405020304" pitchFamily="18" charset="0"/>
                <a:ea typeface="Calibri" panose="020F0502020204030204" pitchFamily="34" charset="0"/>
                <a:cs typeface="B Nazanin" panose="00000400000000000000" pitchFamily="2" charset="-78"/>
              </a:rPr>
              <a:t>سپس </a:t>
            </a:r>
            <a:r>
              <a:rPr lang="en-US" sz="1600" dirty="0" err="1">
                <a:latin typeface="Times New Roman" panose="02020603050405020304" pitchFamily="18" charset="0"/>
                <a:ea typeface="Calibri" panose="020F0502020204030204" pitchFamily="34" charset="0"/>
                <a:cs typeface="B Nazanin" panose="00000400000000000000" pitchFamily="2" charset="-78"/>
              </a:rPr>
              <a:t>RxNN</a:t>
            </a:r>
            <a:r>
              <a:rPr lang="fa-IR" sz="2000" dirty="0">
                <a:latin typeface="Times New Roman" panose="02020603050405020304" pitchFamily="18" charset="0"/>
                <a:ea typeface="Calibri" panose="020F0502020204030204" pitchFamily="34" charset="0"/>
                <a:cs typeface="B Nazanin" panose="00000400000000000000" pitchFamily="2" charset="-78"/>
              </a:rPr>
              <a:t> می تواند به تنهایی توسط </a:t>
            </a:r>
            <a:r>
              <a:rPr lang="en-US" sz="1600" dirty="0">
                <a:latin typeface="Times New Roman" panose="02020603050405020304" pitchFamily="18" charset="0"/>
                <a:ea typeface="Calibri" panose="020F0502020204030204" pitchFamily="34" charset="0"/>
                <a:cs typeface="B Nazanin" panose="00000400000000000000" pitchFamily="2" charset="-78"/>
              </a:rPr>
              <a:t>BER</a:t>
            </a:r>
            <a:r>
              <a:rPr lang="fa-IR" sz="2000" dirty="0">
                <a:latin typeface="Times New Roman" panose="02020603050405020304" pitchFamily="18" charset="0"/>
                <a:ea typeface="Calibri" panose="020F0502020204030204" pitchFamily="34" charset="0"/>
                <a:cs typeface="B Nazanin" panose="00000400000000000000" pitchFamily="2" charset="-78"/>
              </a:rPr>
              <a:t> آموزش داده شود. </a:t>
            </a:r>
            <a:endParaRPr lang="fa-IR" sz="2000" dirty="0" smtClean="0">
              <a:latin typeface="Times New Roman" panose="02020603050405020304" pitchFamily="18" charset="0"/>
              <a:ea typeface="Calibri" panose="020F0502020204030204" pitchFamily="34" charset="0"/>
              <a:cs typeface="B Nazanin" panose="00000400000000000000" pitchFamily="2" charset="-78"/>
            </a:endParaRPr>
          </a:p>
          <a:p>
            <a:pPr marL="285750" indent="-285750" algn="just" rtl="1">
              <a:buFont typeface="Wingdings" panose="05000000000000000000" pitchFamily="2" charset="2"/>
              <a:buChar char="Ø"/>
            </a:pPr>
            <a:endParaRPr lang="fa-IR" sz="2000" dirty="0">
              <a:latin typeface="Times New Roman" panose="02020603050405020304" pitchFamily="18" charset="0"/>
              <a:ea typeface="Calibri" panose="020F0502020204030204" pitchFamily="34" charset="0"/>
              <a:cs typeface="B Nazanin" panose="00000400000000000000" pitchFamily="2" charset="-78"/>
            </a:endParaRPr>
          </a:p>
          <a:p>
            <a:pPr marL="285750" indent="-285750" algn="just" rtl="1">
              <a:buFont typeface="Wingdings" panose="05000000000000000000" pitchFamily="2" charset="2"/>
              <a:buChar char="Ø"/>
            </a:pPr>
            <a:r>
              <a:rPr lang="fa-IR" sz="2000" dirty="0" smtClean="0">
                <a:latin typeface="Times New Roman" panose="02020603050405020304" pitchFamily="18" charset="0"/>
                <a:ea typeface="Calibri" panose="020F0502020204030204" pitchFamily="34" charset="0"/>
                <a:cs typeface="B Nazanin" panose="00000400000000000000" pitchFamily="2" charset="-78"/>
              </a:rPr>
              <a:t>همچنین </a:t>
            </a:r>
            <a:r>
              <a:rPr lang="fa-IR" sz="2000" dirty="0">
                <a:latin typeface="Times New Roman" panose="02020603050405020304" pitchFamily="18" charset="0"/>
                <a:ea typeface="Calibri" panose="020F0502020204030204" pitchFamily="34" charset="0"/>
                <a:cs typeface="B Nazanin" panose="00000400000000000000" pitchFamily="2" charset="-78"/>
              </a:rPr>
              <a:t>می توانیم با ترکیب </a:t>
            </a:r>
            <a:r>
              <a:rPr lang="en-US" sz="1600" dirty="0">
                <a:latin typeface="Times New Roman" panose="02020603050405020304" pitchFamily="18" charset="0"/>
                <a:ea typeface="Calibri" panose="020F0502020204030204" pitchFamily="34" charset="0"/>
                <a:cs typeface="B Nazanin" panose="00000400000000000000" pitchFamily="2" charset="-78"/>
              </a:rPr>
              <a:t>PAPR</a:t>
            </a:r>
            <a:r>
              <a:rPr lang="fa-IR" sz="2000" dirty="0">
                <a:latin typeface="Times New Roman" panose="02020603050405020304" pitchFamily="18" charset="0"/>
                <a:ea typeface="Calibri" panose="020F0502020204030204" pitchFamily="34" charset="0"/>
                <a:cs typeface="B Nazanin" panose="00000400000000000000" pitchFamily="2" charset="-78"/>
              </a:rPr>
              <a:t> و </a:t>
            </a:r>
            <a:r>
              <a:rPr lang="en-US" sz="1600" dirty="0">
                <a:latin typeface="Times New Roman" panose="02020603050405020304" pitchFamily="18" charset="0"/>
                <a:ea typeface="Calibri" panose="020F0502020204030204" pitchFamily="34" charset="0"/>
                <a:cs typeface="B Nazanin" panose="00000400000000000000" pitchFamily="2" charset="-78"/>
              </a:rPr>
              <a:t>BER</a:t>
            </a:r>
            <a:r>
              <a:rPr lang="fa-IR" sz="2000" dirty="0">
                <a:latin typeface="Times New Roman" panose="02020603050405020304" pitchFamily="18" charset="0"/>
                <a:ea typeface="Calibri" panose="020F0502020204030204" pitchFamily="34" charset="0"/>
                <a:cs typeface="B Nazanin" panose="00000400000000000000" pitchFamily="2" charset="-78"/>
              </a:rPr>
              <a:t> به عنوان یک تابع هزینه </a:t>
            </a:r>
            <a:r>
              <a:rPr lang="fa-IR" sz="2000" dirty="0" smtClean="0">
                <a:latin typeface="Times New Roman" panose="02020603050405020304" pitchFamily="18" charset="0"/>
                <a:ea typeface="Calibri" panose="020F0502020204030204" pitchFamily="34" charset="0"/>
                <a:cs typeface="B Nazanin" panose="00000400000000000000" pitchFamily="2" charset="-78"/>
              </a:rPr>
              <a:t>واحد، </a:t>
            </a:r>
            <a:r>
              <a:rPr lang="en-US" sz="1600" dirty="0" err="1">
                <a:latin typeface="Times New Roman" panose="02020603050405020304" pitchFamily="18" charset="0"/>
                <a:ea typeface="Calibri" panose="020F0502020204030204" pitchFamily="34" charset="0"/>
                <a:cs typeface="B Nazanin" panose="00000400000000000000" pitchFamily="2" charset="-78"/>
              </a:rPr>
              <a:t>TxNN</a:t>
            </a:r>
            <a:r>
              <a:rPr lang="fa-IR" sz="2000" dirty="0">
                <a:latin typeface="Times New Roman" panose="02020603050405020304" pitchFamily="18" charset="0"/>
                <a:ea typeface="Calibri" panose="020F0502020204030204" pitchFamily="34" charset="0"/>
                <a:cs typeface="B Nazanin" panose="00000400000000000000" pitchFamily="2" charset="-78"/>
              </a:rPr>
              <a:t> و </a:t>
            </a:r>
            <a:r>
              <a:rPr lang="en-US" sz="1600" dirty="0" err="1">
                <a:latin typeface="Times New Roman" panose="02020603050405020304" pitchFamily="18" charset="0"/>
                <a:ea typeface="Calibri" panose="020F0502020204030204" pitchFamily="34" charset="0"/>
                <a:cs typeface="B Nazanin" panose="00000400000000000000" pitchFamily="2" charset="-78"/>
              </a:rPr>
              <a:t>RxNN</a:t>
            </a:r>
            <a:r>
              <a:rPr lang="fa-IR" sz="2000" dirty="0">
                <a:latin typeface="Times New Roman" panose="02020603050405020304" pitchFamily="18" charset="0"/>
                <a:ea typeface="Calibri" panose="020F0502020204030204" pitchFamily="34" charset="0"/>
                <a:cs typeface="B Nazanin" panose="00000400000000000000" pitchFamily="2" charset="-78"/>
              </a:rPr>
              <a:t> را با هم آموزش دهیم. </a:t>
            </a:r>
            <a:endParaRPr lang="fa-IR" sz="2000" dirty="0" smtClean="0">
              <a:latin typeface="Times New Roman" panose="02020603050405020304" pitchFamily="18" charset="0"/>
              <a:ea typeface="Calibri" panose="020F0502020204030204" pitchFamily="34" charset="0"/>
              <a:cs typeface="B Nazanin" panose="00000400000000000000" pitchFamily="2" charset="-78"/>
            </a:endParaRPr>
          </a:p>
          <a:p>
            <a:pPr algn="just" rtl="1"/>
            <a:endParaRPr lang="fa-IR" sz="2000" dirty="0">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51820327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13</a:t>
            </a:fld>
            <a:endParaRPr lang="en-US" dirty="0">
              <a:solidFill>
                <a:srgbClr val="000000"/>
              </a:solidFill>
            </a:endParaRPr>
          </a:p>
        </p:txBody>
      </p:sp>
      <p:graphicFrame>
        <p:nvGraphicFramePr>
          <p:cNvPr id="6" name="Content Placeholder 6"/>
          <p:cNvGraphicFramePr>
            <a:graphicFrameLocks/>
          </p:cNvGraphicFramePr>
          <p:nvPr>
            <p:extLst>
              <p:ext uri="{D42A27DB-BD31-4B8C-83A1-F6EECF244321}">
                <p14:modId xmlns:p14="http://schemas.microsoft.com/office/powerpoint/2010/main" val="3795264113"/>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Nazanin"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نتیجه‌گیری</a:t>
                      </a:r>
                      <a:endParaRPr lang="fa-IR" sz="1800" b="1" dirty="0" smtClean="0">
                        <a:solidFill>
                          <a:schemeClr val="tx1"/>
                        </a:solidFill>
                        <a:latin typeface="Times New Roman" pitchFamily="18" charset="0"/>
                        <a:cs typeface="B Nazanin"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B Titr" panose="00000700000000000000" pitchFamily="2" charset="-78"/>
                        </a:rPr>
                        <a:t>راهکار</a:t>
                      </a:r>
                      <a:r>
                        <a:rPr lang="fa-IR" sz="1800" dirty="0" smtClean="0">
                          <a:solidFill>
                            <a:schemeClr val="tx1"/>
                          </a:solidFill>
                          <a:cs typeface="B Titr" panose="00000700000000000000" pitchFamily="2" charset="-78"/>
                        </a:rPr>
                        <a:t> پیشنهادی</a:t>
                      </a:r>
                      <a:endParaRPr lang="en-US" sz="1800" dirty="0" smtClean="0">
                        <a:solidFill>
                          <a:schemeClr val="tx1"/>
                        </a:solidFill>
                        <a:cs typeface="B Titr" panose="00000700000000000000" pitchFamily="2" charset="-78"/>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mn-cs"/>
                        </a:rPr>
                        <a:t>مرور کارهای قبلی</a:t>
                      </a:r>
                      <a:endParaRPr lang="en-US" sz="1800" dirty="0" smtClean="0">
                        <a:solidFill>
                          <a:schemeClr val="tx1"/>
                        </a:solidFill>
                        <a:cs typeface="+mn-cs"/>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
        <p:nvSpPr>
          <p:cNvPr id="4" name="Rectangle 3"/>
          <p:cNvSpPr/>
          <p:nvPr/>
        </p:nvSpPr>
        <p:spPr>
          <a:xfrm>
            <a:off x="2255925" y="1437009"/>
            <a:ext cx="9637689" cy="2400657"/>
          </a:xfrm>
          <a:prstGeom prst="rect">
            <a:avLst/>
          </a:prstGeom>
        </p:spPr>
        <p:txBody>
          <a:bodyPr wrap="square">
            <a:spAutoFit/>
          </a:bodyPr>
          <a:lstStyle/>
          <a:p>
            <a:pPr marL="342900" indent="-342900" algn="just" rtl="1">
              <a:lnSpc>
                <a:spcPct val="150000"/>
              </a:lnSpc>
              <a:buFont typeface="Wingdings" panose="05000000000000000000" pitchFamily="2" charset="2"/>
              <a:buChar char="q"/>
            </a:pPr>
            <a:r>
              <a:rPr lang="fa-IR" sz="2000" b="1" dirty="0">
                <a:solidFill>
                  <a:srgbClr val="C00000"/>
                </a:solidFill>
                <a:latin typeface="Calibri" panose="020F0502020204030204" pitchFamily="34" charset="0"/>
                <a:ea typeface="Calibri" panose="020F0502020204030204" pitchFamily="34" charset="0"/>
                <a:cs typeface="B Nazanin" panose="00000400000000000000" pitchFamily="2" charset="-78"/>
              </a:rPr>
              <a:t>تابع</a:t>
            </a:r>
            <a:r>
              <a:rPr lang="fa-IR" sz="2000" b="1" dirty="0">
                <a:solidFill>
                  <a:srgbClr val="C00000"/>
                </a:solidFill>
                <a:ea typeface="Calibri" panose="020F0502020204030204" pitchFamily="34" charset="0"/>
                <a:cs typeface="Calibri" panose="020F0502020204030204" pitchFamily="34" charset="0"/>
              </a:rPr>
              <a:t> </a:t>
            </a:r>
            <a:r>
              <a:rPr lang="fa-IR" sz="2000" b="1" dirty="0">
                <a:solidFill>
                  <a:srgbClr val="C00000"/>
                </a:solidFill>
                <a:latin typeface="Calibri" panose="020F0502020204030204" pitchFamily="34" charset="0"/>
                <a:ea typeface="Calibri" panose="020F0502020204030204" pitchFamily="34" charset="0"/>
                <a:cs typeface="B Nazanin" panose="00000400000000000000" pitchFamily="2" charset="-78"/>
              </a:rPr>
              <a:t>فعال</a:t>
            </a:r>
            <a:r>
              <a:rPr lang="fa-IR" sz="2000" b="1" dirty="0">
                <a:solidFill>
                  <a:srgbClr val="C00000"/>
                </a:solidFill>
                <a:ea typeface="Calibri" panose="020F0502020204030204" pitchFamily="34" charset="0"/>
                <a:cs typeface="Calibri" panose="020F0502020204030204" pitchFamily="34" charset="0"/>
              </a:rPr>
              <a:t> </a:t>
            </a:r>
            <a:r>
              <a:rPr lang="fa-IR" sz="2000" b="1" dirty="0">
                <a:solidFill>
                  <a:srgbClr val="C00000"/>
                </a:solidFill>
                <a:latin typeface="Calibri" panose="020F0502020204030204" pitchFamily="34" charset="0"/>
                <a:ea typeface="Calibri" panose="020F0502020204030204" pitchFamily="34" charset="0"/>
                <a:cs typeface="B Nazanin" panose="00000400000000000000" pitchFamily="2" charset="-78"/>
              </a:rPr>
              <a:t>سازی</a:t>
            </a:r>
            <a:r>
              <a:rPr lang="fa-IR" sz="2000" b="1" dirty="0">
                <a:solidFill>
                  <a:srgbClr val="C00000"/>
                </a:solidFill>
                <a:ea typeface="Calibri" panose="020F0502020204030204" pitchFamily="34" charset="0"/>
                <a:cs typeface="Calibri" panose="020F0502020204030204" pitchFamily="34" charset="0"/>
              </a:rPr>
              <a:t> </a:t>
            </a:r>
            <a:r>
              <a:rPr lang="fa-IR" sz="2000" b="1" dirty="0">
                <a:solidFill>
                  <a:srgbClr val="C00000"/>
                </a:solidFill>
                <a:latin typeface="Calibri" panose="020F0502020204030204" pitchFamily="34" charset="0"/>
                <a:ea typeface="Calibri" panose="020F0502020204030204" pitchFamily="34" charset="0"/>
                <a:cs typeface="B Nazanin" panose="00000400000000000000" pitchFamily="2" charset="-78"/>
              </a:rPr>
              <a:t>سیگموئید</a:t>
            </a:r>
            <a:r>
              <a:rPr lang="fa-IR" sz="2000" b="1" dirty="0">
                <a:solidFill>
                  <a:srgbClr val="C00000"/>
                </a:solidFill>
                <a:ea typeface="Calibri" panose="020F0502020204030204" pitchFamily="34" charset="0"/>
                <a:cs typeface="Calibri" panose="020F0502020204030204" pitchFamily="34" charset="0"/>
              </a:rPr>
              <a:t> </a:t>
            </a:r>
            <a:r>
              <a:rPr lang="fa-IR" sz="2000" b="1" dirty="0">
                <a:solidFill>
                  <a:srgbClr val="C00000"/>
                </a:solidFill>
                <a:latin typeface="Calibri" panose="020F0502020204030204" pitchFamily="34" charset="0"/>
                <a:ea typeface="Calibri" panose="020F0502020204030204" pitchFamily="34" charset="0"/>
                <a:cs typeface="B Nazanin" panose="00000400000000000000" pitchFamily="2" charset="-78"/>
              </a:rPr>
              <a:t>لجستیک برای شبکه </a:t>
            </a:r>
            <a:r>
              <a:rPr lang="fa-IR" sz="2000"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عصبی</a:t>
            </a:r>
          </a:p>
          <a:p>
            <a:pPr marL="342900" indent="-342900" algn="just" rtl="1">
              <a:lnSpc>
                <a:spcPct val="150000"/>
              </a:lnSpc>
              <a:buFont typeface="Wingdings" panose="05000000000000000000" pitchFamily="2" charset="2"/>
              <a:buChar char="Ø"/>
            </a:pPr>
            <a:r>
              <a:rPr lang="fa-IR" sz="2000" dirty="0">
                <a:latin typeface="Times New Roman" panose="02020603050405020304" pitchFamily="18" charset="0"/>
                <a:ea typeface="Calibri" panose="020F0502020204030204" pitchFamily="34" charset="0"/>
                <a:cs typeface="B Nazanin" panose="00000400000000000000" pitchFamily="2" charset="-78"/>
              </a:rPr>
              <a:t>یک</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تابع</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فعال</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سازی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برای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محدود</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کردن</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دامنه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خروجی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نورون</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استفاده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شود</a:t>
            </a:r>
            <a:r>
              <a:rPr lang="fa-IR" sz="2000" dirty="0" smtClean="0">
                <a:latin typeface="Times New Roman" panose="02020603050405020304" pitchFamily="18" charset="0"/>
                <a:ea typeface="Calibri" panose="020F0502020204030204" pitchFamily="34" charset="0"/>
                <a:cs typeface="B Nazanin" panose="00000400000000000000" pitchFamily="2" charset="-78"/>
              </a:rPr>
              <a:t>.</a:t>
            </a:r>
          </a:p>
          <a:p>
            <a:pPr marL="342900" indent="-342900" algn="just" rtl="1">
              <a:lnSpc>
                <a:spcPct val="150000"/>
              </a:lnSpc>
              <a:buFont typeface="Wingdings" panose="05000000000000000000" pitchFamily="2" charset="2"/>
              <a:buChar char="Ø"/>
            </a:pPr>
            <a:r>
              <a:rPr lang="fa-IR" sz="1600" dirty="0" smtClean="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این تابع مقدار</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خروجی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یک</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گره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را</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در</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یک</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محدوده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از</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پیش</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تعریف</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شده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به صورت بازه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واحد</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بسته </a:t>
            </a:r>
            <a:r>
              <a:rPr lang="en-US" sz="1600" dirty="0">
                <a:latin typeface="Times New Roman" panose="02020603050405020304" pitchFamily="18" charset="0"/>
                <a:ea typeface="Calibri" panose="020F0502020204030204" pitchFamily="34" charset="0"/>
                <a:cs typeface="B Nazanin" panose="00000400000000000000" pitchFamily="2" charset="-78"/>
              </a:rPr>
              <a:t>[0,1] </a:t>
            </a:r>
            <a:r>
              <a:rPr lang="fa-IR" sz="1600" dirty="0" smtClean="0">
                <a:latin typeface="Times New Roman" panose="02020603050405020304" pitchFamily="18" charset="0"/>
                <a:ea typeface="Calibri" panose="020F0502020204030204" pitchFamily="34" charset="0"/>
                <a:cs typeface="B Nazanin" panose="00000400000000000000" pitchFamily="2" charset="-78"/>
              </a:rPr>
              <a:t> </a:t>
            </a:r>
            <a:r>
              <a:rPr lang="en-US" sz="2000" dirty="0" smtClean="0">
                <a:latin typeface="B Nazanin" panose="00000400000000000000" pitchFamily="2" charset="-78"/>
                <a:ea typeface="Calibri" panose="020F0502020204030204" pitchFamily="34" charset="0"/>
              </a:rPr>
              <a:t> </a:t>
            </a:r>
            <a:r>
              <a:rPr lang="fa-IR" sz="2000" dirty="0">
                <a:latin typeface="B Nazanin" panose="00000400000000000000" pitchFamily="2" charset="-78"/>
                <a:ea typeface="Calibri" panose="020F0502020204030204" pitchFamily="34" charset="0"/>
              </a:rPr>
              <a:t>یا</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متناوباً </a:t>
            </a:r>
            <a:r>
              <a:rPr lang="en-US" sz="1600" dirty="0">
                <a:latin typeface="Times New Roman" panose="02020603050405020304" pitchFamily="18" charset="0"/>
                <a:ea typeface="Calibri" panose="020F0502020204030204" pitchFamily="34" charset="0"/>
                <a:cs typeface="B Nazanin" panose="00000400000000000000" pitchFamily="2" charset="-78"/>
              </a:rPr>
              <a:t>[−1,1]</a:t>
            </a:r>
            <a:r>
              <a:rPr lang="en-US" sz="2000" dirty="0">
                <a:latin typeface="B Nazanin" panose="00000400000000000000" pitchFamily="2" charset="-78"/>
                <a:ea typeface="Calibri" panose="020F0502020204030204" pitchFamily="34" charset="0"/>
              </a:rPr>
              <a:t> </a:t>
            </a:r>
            <a:r>
              <a:rPr lang="fa-IR" sz="2000" dirty="0">
                <a:latin typeface="B Nazanin" panose="00000400000000000000" pitchFamily="2" charset="-78"/>
                <a:ea typeface="Calibri" panose="020F0502020204030204" pitchFamily="34" charset="0"/>
              </a:rPr>
              <a:t>تولید</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کند</a:t>
            </a:r>
            <a:r>
              <a:rPr lang="fa-IR" sz="2000" dirty="0" smtClean="0">
                <a:latin typeface="Times New Roman" panose="02020603050405020304" pitchFamily="18" charset="0"/>
                <a:ea typeface="Calibri" panose="020F0502020204030204" pitchFamily="34" charset="0"/>
                <a:cs typeface="B Nazanin" panose="00000400000000000000" pitchFamily="2" charset="-78"/>
              </a:rPr>
              <a:t>.</a:t>
            </a:r>
          </a:p>
          <a:p>
            <a:pPr marL="342900" indent="-342900" algn="just" rtl="1">
              <a:lnSpc>
                <a:spcPct val="150000"/>
              </a:lnSpc>
              <a:buFont typeface="Wingdings" panose="05000000000000000000" pitchFamily="2" charset="2"/>
              <a:buChar char="Ø"/>
            </a:pPr>
            <a:r>
              <a:rPr lang="fa-IR" sz="2000" dirty="0">
                <a:latin typeface="Times New Roman" panose="02020603050405020304" pitchFamily="18" charset="0"/>
                <a:ea typeface="Calibri" panose="020F0502020204030204" pitchFamily="34" charset="0"/>
                <a:cs typeface="B Nazanin" panose="00000400000000000000" pitchFamily="2" charset="-78"/>
              </a:rPr>
              <a:t>متداول</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ترین</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تابع</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فعال</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سازی،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تابع</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فعال</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سازی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سیگموئید</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لجستیک</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است.</a:t>
            </a:r>
          </a:p>
        </p:txBody>
      </p:sp>
      <p:pic>
        <p:nvPicPr>
          <p:cNvPr id="5" name="Picture 4"/>
          <p:cNvPicPr/>
          <p:nvPr/>
        </p:nvPicPr>
        <p:blipFill>
          <a:blip r:embed="rId4"/>
          <a:stretch>
            <a:fillRect/>
          </a:stretch>
        </p:blipFill>
        <p:spPr>
          <a:xfrm>
            <a:off x="3490680" y="3837666"/>
            <a:ext cx="2333625" cy="723900"/>
          </a:xfrm>
          <a:prstGeom prst="rect">
            <a:avLst/>
          </a:prstGeom>
        </p:spPr>
      </p:pic>
      <p:pic>
        <p:nvPicPr>
          <p:cNvPr id="7" name="Picture 6"/>
          <p:cNvPicPr/>
          <p:nvPr/>
        </p:nvPicPr>
        <p:blipFill>
          <a:blip r:embed="rId5"/>
          <a:stretch>
            <a:fillRect/>
          </a:stretch>
        </p:blipFill>
        <p:spPr>
          <a:xfrm>
            <a:off x="3490680" y="4887835"/>
            <a:ext cx="2790825" cy="695325"/>
          </a:xfrm>
          <a:prstGeom prst="rect">
            <a:avLst/>
          </a:prstGeom>
        </p:spPr>
      </p:pic>
    </p:spTree>
    <p:extLst>
      <p:ext uri="{BB962C8B-B14F-4D97-AF65-F5344CB8AC3E}">
        <p14:creationId xmlns:p14="http://schemas.microsoft.com/office/powerpoint/2010/main" val="361476258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14</a:t>
            </a:fld>
            <a:endParaRPr lang="en-US" dirty="0">
              <a:solidFill>
                <a:srgbClr val="000000"/>
              </a:solidFill>
            </a:endParaRPr>
          </a:p>
        </p:txBody>
      </p:sp>
      <p:graphicFrame>
        <p:nvGraphicFramePr>
          <p:cNvPr id="6" name="Content Placeholder 6"/>
          <p:cNvGraphicFramePr>
            <a:graphicFrameLocks/>
          </p:cNvGraphicFramePr>
          <p:nvPr>
            <p:extLst>
              <p:ext uri="{D42A27DB-BD31-4B8C-83A1-F6EECF244321}">
                <p14:modId xmlns:p14="http://schemas.microsoft.com/office/powerpoint/2010/main" val="3795264113"/>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Nazanin"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نتیجه‌گیری</a:t>
                      </a:r>
                      <a:endParaRPr lang="fa-IR" sz="1800" b="1" dirty="0" smtClean="0">
                        <a:solidFill>
                          <a:schemeClr val="tx1"/>
                        </a:solidFill>
                        <a:latin typeface="Times New Roman" pitchFamily="18" charset="0"/>
                        <a:cs typeface="B Nazanin"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B Titr" panose="00000700000000000000" pitchFamily="2" charset="-78"/>
                        </a:rPr>
                        <a:t>راهکار</a:t>
                      </a:r>
                      <a:r>
                        <a:rPr lang="fa-IR" sz="1800" dirty="0" smtClean="0">
                          <a:solidFill>
                            <a:schemeClr val="tx1"/>
                          </a:solidFill>
                          <a:cs typeface="B Titr" panose="00000700000000000000" pitchFamily="2" charset="-78"/>
                        </a:rPr>
                        <a:t> پیشنهادی</a:t>
                      </a:r>
                      <a:endParaRPr lang="en-US" sz="1800" dirty="0" smtClean="0">
                        <a:solidFill>
                          <a:schemeClr val="tx1"/>
                        </a:solidFill>
                        <a:cs typeface="B Titr" panose="00000700000000000000" pitchFamily="2" charset="-78"/>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mn-cs"/>
                        </a:rPr>
                        <a:t>مرور کارهای قبلی</a:t>
                      </a:r>
                      <a:endParaRPr lang="en-US" sz="1800" dirty="0" smtClean="0">
                        <a:solidFill>
                          <a:schemeClr val="tx1"/>
                        </a:solidFill>
                        <a:cs typeface="+mn-cs"/>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
        <p:nvSpPr>
          <p:cNvPr id="4" name="Rectangle 3"/>
          <p:cNvSpPr/>
          <p:nvPr/>
        </p:nvSpPr>
        <p:spPr>
          <a:xfrm>
            <a:off x="2367437" y="1350596"/>
            <a:ext cx="9637689" cy="4154984"/>
          </a:xfrm>
          <a:prstGeom prst="rect">
            <a:avLst/>
          </a:prstGeom>
        </p:spPr>
        <p:txBody>
          <a:bodyPr wrap="square">
            <a:spAutoFit/>
          </a:bodyPr>
          <a:lstStyle/>
          <a:p>
            <a:pPr marL="285750" indent="-285750" algn="justLow" rtl="1">
              <a:lnSpc>
                <a:spcPct val="150000"/>
              </a:lnSpc>
              <a:spcBef>
                <a:spcPts val="200"/>
              </a:spcBef>
              <a:buFont typeface="Wingdings" panose="05000000000000000000" pitchFamily="2" charset="2"/>
              <a:buChar char="q"/>
            </a:pPr>
            <a:r>
              <a:rPr lang="fa-IR" sz="2000" b="1" dirty="0">
                <a:solidFill>
                  <a:srgbClr val="C00000"/>
                </a:solidFill>
                <a:latin typeface="Cambria" panose="02040503050406030204" pitchFamily="18" charset="0"/>
                <a:ea typeface="Times New Roman" panose="02020603050405020304" pitchFamily="18" charset="0"/>
                <a:cs typeface="B Nazanin" panose="00000400000000000000" pitchFamily="2" charset="-78"/>
              </a:rPr>
              <a:t>یک الگوریتم ژنتیک اصلاح شده</a:t>
            </a:r>
            <a:r>
              <a:rPr lang="en-US" sz="2000" b="1" dirty="0">
                <a:solidFill>
                  <a:srgbClr val="C00000"/>
                </a:solidFill>
                <a:latin typeface="Cambria" panose="02040503050406030204" pitchFamily="18" charset="0"/>
                <a:ea typeface="Times New Roman" panose="02020603050405020304" pitchFamily="18" charset="0"/>
                <a:cs typeface="B Nazanin" panose="00000400000000000000" pitchFamily="2" charset="-78"/>
              </a:rPr>
              <a:t> (MGA)</a:t>
            </a:r>
            <a:endParaRPr lang="en-US" sz="2000" b="1" dirty="0">
              <a:solidFill>
                <a:srgbClr val="C00000"/>
              </a:solidFill>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just" rtl="1">
              <a:lnSpc>
                <a:spcPct val="150000"/>
              </a:lnSpc>
              <a:buFont typeface="Arial" panose="020B0604020202020204" pitchFamily="34" charset="0"/>
              <a:buChar char="•"/>
            </a:pPr>
            <a:r>
              <a:rPr lang="en-US" sz="1600" dirty="0">
                <a:latin typeface="Times New Roman" panose="02020603050405020304" pitchFamily="18" charset="0"/>
                <a:ea typeface="Calibri" panose="020F0502020204030204" pitchFamily="34" charset="0"/>
                <a:cs typeface="B Nazanin" panose="00000400000000000000" pitchFamily="2" charset="-78"/>
              </a:rPr>
              <a:t>GA</a:t>
            </a:r>
            <a:r>
              <a:rPr lang="en-US" sz="2000" dirty="0">
                <a:latin typeface="B Nazanin" panose="00000400000000000000" pitchFamily="2" charset="-78"/>
                <a:ea typeface="Calibri" panose="020F0502020204030204" pitchFamily="34" charset="0"/>
              </a:rPr>
              <a:t> </a:t>
            </a:r>
            <a:r>
              <a:rPr lang="fa-IR" sz="2000" dirty="0">
                <a:latin typeface="B Nazanin" panose="00000400000000000000" pitchFamily="2" charset="-78"/>
                <a:ea typeface="Calibri" panose="020F0502020204030204" pitchFamily="34" charset="0"/>
              </a:rPr>
              <a:t>یک روش جستجوی سراسری است که همزمان با مقایسه راه حل جدید تولید شده با بهترین راه حل به دست آمده از جستجوی قبلی، از یک جمعیت راه حل های دیگر جستجو می کند</a:t>
            </a:r>
            <a:r>
              <a:rPr lang="fa-IR" sz="2000" dirty="0" smtClean="0">
                <a:latin typeface="B Nazanin" panose="00000400000000000000" pitchFamily="2" charset="-78"/>
                <a:ea typeface="Calibri" panose="020F0502020204030204" pitchFamily="34" charset="0"/>
              </a:rPr>
              <a:t>.</a:t>
            </a:r>
          </a:p>
          <a:p>
            <a:pPr marL="342900" indent="-342900" algn="just" rtl="1">
              <a:lnSpc>
                <a:spcPct val="150000"/>
              </a:lnSpc>
              <a:buFont typeface="Arial" panose="020B0604020202020204" pitchFamily="34" charset="0"/>
              <a:buChar char="•"/>
            </a:pPr>
            <a:r>
              <a:rPr lang="fa-IR" sz="2000" dirty="0">
                <a:latin typeface="Times New Roman" panose="02020603050405020304" pitchFamily="18" charset="0"/>
                <a:ea typeface="Calibri" panose="020F0502020204030204" pitchFamily="34" charset="0"/>
                <a:cs typeface="B Nazanin" panose="00000400000000000000" pitchFamily="2" charset="-78"/>
              </a:rPr>
              <a:t>می </a:t>
            </a:r>
            <a:r>
              <a:rPr lang="fa-IR" sz="2000" dirty="0" smtClean="0">
                <a:latin typeface="Times New Roman" panose="02020603050405020304" pitchFamily="18" charset="0"/>
                <a:ea typeface="Calibri" panose="020F0502020204030204" pitchFamily="34" charset="0"/>
                <a:cs typeface="B Nazanin" panose="00000400000000000000" pitchFamily="2" charset="-78"/>
              </a:rPr>
              <a:t>توان </a:t>
            </a:r>
            <a:r>
              <a:rPr lang="fa-IR" sz="2000" dirty="0">
                <a:latin typeface="Times New Roman" panose="02020603050405020304" pitchFamily="18" charset="0"/>
                <a:ea typeface="Calibri" panose="020F0502020204030204" pitchFamily="34" charset="0"/>
                <a:cs typeface="B Nazanin" panose="00000400000000000000" pitchFamily="2" charset="-78"/>
              </a:rPr>
              <a:t>از </a:t>
            </a:r>
            <a:r>
              <a:rPr lang="en-US" sz="1600" dirty="0">
                <a:latin typeface="Times New Roman" panose="02020603050405020304" pitchFamily="18" charset="0"/>
                <a:ea typeface="Calibri" panose="020F0502020204030204" pitchFamily="34" charset="0"/>
                <a:cs typeface="B Nazanin" panose="00000400000000000000" pitchFamily="2" charset="-78"/>
              </a:rPr>
              <a:t>GA</a:t>
            </a:r>
            <a:r>
              <a:rPr lang="fa-IR" sz="2000" dirty="0">
                <a:latin typeface="Times New Roman" panose="02020603050405020304" pitchFamily="18" charset="0"/>
                <a:ea typeface="Calibri" panose="020F0502020204030204" pitchFamily="34" charset="0"/>
                <a:cs typeface="B Nazanin" panose="00000400000000000000" pitchFamily="2" charset="-78"/>
              </a:rPr>
              <a:t> برای بهبود عملکرد شبکه عصبی </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پس انتشار یا حتی به عنوان جایگزینی برای پس انتشار استفاده </a:t>
            </a:r>
            <a:r>
              <a:rPr lang="fa-IR" sz="2000" dirty="0" smtClean="0">
                <a:latin typeface="Times New Roman" panose="02020603050405020304" pitchFamily="18" charset="0"/>
                <a:ea typeface="Calibri" panose="020F0502020204030204" pitchFamily="34" charset="0"/>
                <a:cs typeface="B Nazanin" panose="00000400000000000000" pitchFamily="2" charset="-78"/>
              </a:rPr>
              <a:t>کرد.</a:t>
            </a:r>
          </a:p>
          <a:p>
            <a:pPr marL="342900" indent="-342900" algn="just" rtl="1">
              <a:lnSpc>
                <a:spcPct val="150000"/>
              </a:lnSpc>
              <a:buFont typeface="Arial" panose="020B0604020202020204" pitchFamily="34" charset="0"/>
              <a:buChar char="•"/>
            </a:pPr>
            <a:r>
              <a:rPr lang="fa-IR" sz="2000" dirty="0">
                <a:latin typeface="Times New Roman" panose="02020603050405020304" pitchFamily="18" charset="0"/>
                <a:ea typeface="Calibri" panose="020F0502020204030204" pitchFamily="34" charset="0"/>
                <a:cs typeface="B Nazanin" panose="00000400000000000000" pitchFamily="2" charset="-78"/>
              </a:rPr>
              <a:t>ما</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در</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این</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پایان نامه از</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یک</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الگوریتم</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ژنتیک</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اصلاح</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شده</a:t>
            </a:r>
            <a:r>
              <a:rPr lang="en-US" sz="1600" dirty="0">
                <a:latin typeface="Times New Roman" panose="02020603050405020304" pitchFamily="18" charset="0"/>
                <a:ea typeface="Calibri" panose="020F0502020204030204" pitchFamily="34" charset="0"/>
                <a:cs typeface="B Nazanin" panose="00000400000000000000" pitchFamily="2" charset="-78"/>
              </a:rPr>
              <a:t> (MGA) </a:t>
            </a:r>
            <a:r>
              <a:rPr lang="fa-IR" sz="2000" dirty="0" smtClean="0">
                <a:latin typeface="Times New Roman" panose="02020603050405020304" pitchFamily="18" charset="0"/>
                <a:ea typeface="Calibri" panose="020F0502020204030204" pitchFamily="34" charset="0"/>
                <a:cs typeface="B Nazanin" panose="00000400000000000000" pitchFamily="2" charset="-78"/>
              </a:rPr>
              <a:t>و</a:t>
            </a:r>
            <a:r>
              <a:rPr lang="fa-IR" sz="1600" dirty="0" smtClean="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یک</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روش</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جستجوی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سراسری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عنوان</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روش</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آموزش</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برای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بهبود</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تعمیم</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پذیری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و</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شناسایی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ورودی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های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مربوطه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در</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یک</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مدل</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شبکه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عصبی</a:t>
            </a:r>
            <a:r>
              <a:rPr lang="en-US" sz="1600" dirty="0">
                <a:latin typeface="Times New Roman" panose="02020603050405020304" pitchFamily="18" charset="0"/>
                <a:ea typeface="Calibri" panose="020F0502020204030204" pitchFamily="34" charset="0"/>
                <a:cs typeface="B Nazanin" panose="00000400000000000000" pitchFamily="2" charset="-78"/>
              </a:rPr>
              <a:t> (NN)</a:t>
            </a:r>
            <a:r>
              <a:rPr lang="en-US" sz="2000" dirty="0">
                <a:latin typeface="B Nazanin" panose="00000400000000000000" pitchFamily="2" charset="-78"/>
                <a:ea typeface="Calibri" panose="020F0502020204030204" pitchFamily="34" charset="0"/>
              </a:rPr>
              <a:t> </a:t>
            </a:r>
            <a:r>
              <a:rPr lang="en-US" sz="1600" dirty="0">
                <a:latin typeface="Times New Roman" panose="02020603050405020304" pitchFamily="18" charset="0"/>
                <a:ea typeface="Calibri" panose="020F0502020204030204" pitchFamily="34" charset="0"/>
                <a:cs typeface="B Nazanin" panose="00000400000000000000" pitchFamily="2" charset="-78"/>
              </a:rPr>
              <a:t> </a:t>
            </a:r>
            <a:r>
              <a:rPr lang="fa-IR" sz="2000" dirty="0">
                <a:latin typeface="Times New Roman" panose="02020603050405020304" pitchFamily="18" charset="0"/>
                <a:ea typeface="Calibri" panose="020F0502020204030204" pitchFamily="34" charset="0"/>
                <a:cs typeface="B Nazanin" panose="00000400000000000000" pitchFamily="2" charset="-78"/>
              </a:rPr>
              <a:t>استفاده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می</a:t>
            </a:r>
            <a:r>
              <a:rPr lang="fa-IR" sz="1600" dirty="0">
                <a:ea typeface="Calibri" panose="020F0502020204030204" pitchFamily="34" charset="0"/>
                <a:cs typeface="Times New Roman" panose="02020603050405020304" pitchFamily="18" charset="0"/>
              </a:rPr>
              <a:t> </a:t>
            </a:r>
            <a:r>
              <a:rPr lang="fa-IR" sz="2000" dirty="0" smtClean="0">
                <a:latin typeface="Times New Roman" panose="02020603050405020304" pitchFamily="18" charset="0"/>
                <a:ea typeface="Calibri" panose="020F0502020204030204" pitchFamily="34" charset="0"/>
                <a:cs typeface="B Nazanin" panose="00000400000000000000" pitchFamily="2" charset="-78"/>
              </a:rPr>
              <a:t>کنیم.</a:t>
            </a:r>
          </a:p>
          <a:p>
            <a:pPr marL="342900" indent="-342900" algn="just" rtl="1">
              <a:lnSpc>
                <a:spcPct val="150000"/>
              </a:lnSpc>
              <a:buFont typeface="Arial" panose="020B0604020202020204" pitchFamily="34" charset="0"/>
              <a:buChar char="•"/>
            </a:pPr>
            <a:r>
              <a:rPr lang="en-US" sz="1600" dirty="0" smtClean="0">
                <a:latin typeface="Times New Roman" panose="02020603050405020304" pitchFamily="18" charset="0"/>
                <a:ea typeface="Calibri" panose="020F0502020204030204" pitchFamily="34" charset="0"/>
                <a:cs typeface="B Nazanin" panose="00000400000000000000" pitchFamily="2" charset="-78"/>
              </a:rPr>
              <a:t>MGA</a:t>
            </a:r>
            <a:r>
              <a:rPr lang="fa-IR" sz="1600" dirty="0" smtClean="0">
                <a:latin typeface="Times New Roman" panose="02020603050405020304" pitchFamily="18" charset="0"/>
                <a:ea typeface="Calibri" panose="020F0502020204030204" pitchFamily="34" charset="0"/>
                <a:cs typeface="B Nazanin" panose="00000400000000000000" pitchFamily="2" charset="-78"/>
              </a:rPr>
              <a:t> </a:t>
            </a:r>
            <a:r>
              <a:rPr lang="en-US" sz="1600" dirty="0" smtClean="0">
                <a:latin typeface="Times New Roman" panose="02020603050405020304" pitchFamily="18" charset="0"/>
                <a:ea typeface="Calibri" panose="020F0502020204030204" pitchFamily="34" charset="0"/>
                <a:cs typeface="B Nazanin" panose="00000400000000000000" pitchFamily="2" charset="-78"/>
              </a:rPr>
              <a:t> </a:t>
            </a:r>
            <a:r>
              <a:rPr lang="fa-IR" sz="2000" dirty="0">
                <a:latin typeface="Times New Roman" panose="02020603050405020304" pitchFamily="18" charset="0"/>
                <a:ea typeface="Calibri" panose="020F0502020204030204" pitchFamily="34" charset="0"/>
                <a:cs typeface="B Nazanin" panose="00000400000000000000" pitchFamily="2" charset="-78"/>
              </a:rPr>
              <a:t>بر</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خلاف</a:t>
            </a:r>
            <a:r>
              <a:rPr lang="en-US" sz="1600" dirty="0">
                <a:latin typeface="Times New Roman" panose="02020603050405020304" pitchFamily="18" charset="0"/>
                <a:ea typeface="Calibri" panose="020F0502020204030204" pitchFamily="34" charset="0"/>
                <a:cs typeface="B Nazanin" panose="00000400000000000000" pitchFamily="2" charset="-78"/>
              </a:rPr>
              <a:t> NN </a:t>
            </a:r>
            <a:r>
              <a:rPr lang="fa-IR" sz="2000" dirty="0">
                <a:latin typeface="Times New Roman" panose="02020603050405020304" pitchFamily="18" charset="0"/>
                <a:ea typeface="Calibri" panose="020F0502020204030204" pitchFamily="34" charset="0"/>
                <a:cs typeface="B Nazanin" panose="00000400000000000000" pitchFamily="2" charset="-78"/>
              </a:rPr>
              <a:t>سنتی،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متغیرهای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مدل</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را</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شناسایی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کند</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که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در خروجی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تصمیم</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گیرندگان</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کمک</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کند</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تا</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خروجی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را</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منطقی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تر</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کرده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و</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نتایج</a:t>
            </a:r>
            <a:r>
              <a:rPr lang="fa-IR" sz="1600" dirty="0">
                <a:ea typeface="Calibri" panose="020F0502020204030204" pitchFamily="34" charset="0"/>
                <a:cs typeface="Times New Roman" panose="02020603050405020304" pitchFamily="18" charset="0"/>
              </a:rPr>
              <a:t> </a:t>
            </a:r>
            <a:r>
              <a:rPr lang="fa-IR" sz="2000" dirty="0" smtClean="0">
                <a:latin typeface="Times New Roman" panose="02020603050405020304" pitchFamily="18" charset="0"/>
                <a:ea typeface="Calibri" panose="020F0502020204030204" pitchFamily="34" charset="0"/>
                <a:cs typeface="B Nazanin" panose="00000400000000000000" pitchFamily="2" charset="-78"/>
              </a:rPr>
              <a:t>مطمئن </a:t>
            </a:r>
            <a:r>
              <a:rPr lang="fa-IR" sz="2000" dirty="0">
                <a:latin typeface="Times New Roman" panose="02020603050405020304" pitchFamily="18" charset="0"/>
                <a:ea typeface="Calibri" panose="020F0502020204030204" pitchFamily="34" charset="0"/>
                <a:cs typeface="B Nazanin" panose="00000400000000000000" pitchFamily="2" charset="-78"/>
              </a:rPr>
              <a:t>تر را</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قبول</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کنند</a:t>
            </a:r>
            <a:r>
              <a:rPr lang="en-US" sz="1600" dirty="0">
                <a:latin typeface="Times New Roman" panose="02020603050405020304" pitchFamily="18" charset="0"/>
                <a:ea typeface="Calibri" panose="020F0502020204030204" pitchFamily="34" charset="0"/>
                <a:cs typeface="B Nazanin" panose="00000400000000000000" pitchFamily="2" charset="-78"/>
              </a:rPr>
              <a:t>.</a:t>
            </a:r>
            <a:endParaRPr lang="fa-IR" sz="2000" dirty="0">
              <a:effectLst/>
              <a:latin typeface="Times New Roman" panose="02020603050405020304" pitchFamily="18" charset="0"/>
              <a:ea typeface="Calibri" panose="020F0502020204030204" pitchFamily="34" charset="0"/>
              <a:cs typeface="B Nazanin" panose="00000400000000000000" pitchFamily="2" charset="-78"/>
            </a:endParaRPr>
          </a:p>
          <a:p>
            <a:pPr marL="342900" indent="-342900" algn="just" rtl="1">
              <a:lnSpc>
                <a:spcPct val="150000"/>
              </a:lnSpc>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6449392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15</a:t>
            </a:fld>
            <a:endParaRPr lang="en-US" dirty="0">
              <a:solidFill>
                <a:srgbClr val="000000"/>
              </a:solidFill>
            </a:endParaRPr>
          </a:p>
        </p:txBody>
      </p:sp>
      <p:graphicFrame>
        <p:nvGraphicFramePr>
          <p:cNvPr id="6" name="Content Placeholder 6"/>
          <p:cNvGraphicFramePr>
            <a:graphicFrameLocks/>
          </p:cNvGraphicFramePr>
          <p:nvPr>
            <p:extLst>
              <p:ext uri="{D42A27DB-BD31-4B8C-83A1-F6EECF244321}">
                <p14:modId xmlns:p14="http://schemas.microsoft.com/office/powerpoint/2010/main" val="3795264113"/>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Nazanin"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نتیجه‌گیری</a:t>
                      </a:r>
                      <a:endParaRPr lang="fa-IR" sz="1800" b="1" dirty="0" smtClean="0">
                        <a:solidFill>
                          <a:schemeClr val="tx1"/>
                        </a:solidFill>
                        <a:latin typeface="Times New Roman" pitchFamily="18" charset="0"/>
                        <a:cs typeface="B Nazanin"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B Titr" panose="00000700000000000000" pitchFamily="2" charset="-78"/>
                        </a:rPr>
                        <a:t>راهکار</a:t>
                      </a:r>
                      <a:r>
                        <a:rPr lang="fa-IR" sz="1800" dirty="0" smtClean="0">
                          <a:solidFill>
                            <a:schemeClr val="tx1"/>
                          </a:solidFill>
                          <a:cs typeface="B Titr" panose="00000700000000000000" pitchFamily="2" charset="-78"/>
                        </a:rPr>
                        <a:t> پیشنهادی</a:t>
                      </a:r>
                      <a:endParaRPr lang="en-US" sz="1800" dirty="0" smtClean="0">
                        <a:solidFill>
                          <a:schemeClr val="tx1"/>
                        </a:solidFill>
                        <a:cs typeface="B Titr" panose="00000700000000000000" pitchFamily="2" charset="-78"/>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mn-cs"/>
                        </a:rPr>
                        <a:t>مرور کارهای قبلی</a:t>
                      </a:r>
                      <a:endParaRPr lang="en-US" sz="1800" dirty="0" smtClean="0">
                        <a:solidFill>
                          <a:schemeClr val="tx1"/>
                        </a:solidFill>
                        <a:cs typeface="+mn-cs"/>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
        <p:nvSpPr>
          <p:cNvPr id="4" name="Rectangle 3"/>
          <p:cNvSpPr/>
          <p:nvPr/>
        </p:nvSpPr>
        <p:spPr>
          <a:xfrm>
            <a:off x="2367437" y="1350596"/>
            <a:ext cx="9637689" cy="3821559"/>
          </a:xfrm>
          <a:prstGeom prst="rect">
            <a:avLst/>
          </a:prstGeom>
        </p:spPr>
        <p:txBody>
          <a:bodyPr wrap="square">
            <a:spAutoFit/>
          </a:bodyPr>
          <a:lstStyle/>
          <a:p>
            <a:pPr marL="285750" indent="-285750" algn="justLow" rtl="1">
              <a:lnSpc>
                <a:spcPct val="150000"/>
              </a:lnSpc>
              <a:spcBef>
                <a:spcPts val="200"/>
              </a:spcBef>
              <a:buFont typeface="Wingdings" panose="05000000000000000000" pitchFamily="2" charset="2"/>
              <a:buChar char="q"/>
            </a:pPr>
            <a:r>
              <a:rPr lang="fa-IR" sz="2000" b="1" dirty="0" smtClean="0">
                <a:solidFill>
                  <a:srgbClr val="C00000"/>
                </a:solidFill>
                <a:latin typeface="Cambria" panose="02040503050406030204" pitchFamily="18" charset="0"/>
                <a:ea typeface="Times New Roman" panose="02020603050405020304" pitchFamily="18" charset="0"/>
                <a:cs typeface="B Nazanin" panose="00000400000000000000" pitchFamily="2" charset="-78"/>
              </a:rPr>
              <a:t>نسبت </a:t>
            </a:r>
            <a:r>
              <a:rPr lang="fa-IR" sz="2000" b="1" dirty="0">
                <a:solidFill>
                  <a:srgbClr val="C00000"/>
                </a:solidFill>
                <a:latin typeface="Cambria" panose="02040503050406030204" pitchFamily="18" charset="0"/>
                <a:ea typeface="Times New Roman" panose="02020603050405020304" pitchFamily="18" charset="0"/>
                <a:cs typeface="B Nazanin" panose="00000400000000000000" pitchFamily="2" charset="-78"/>
              </a:rPr>
              <a:t>پيك به توان متوسط (</a:t>
            </a:r>
            <a:r>
              <a:rPr lang="en-US" sz="2000" b="1" dirty="0">
                <a:solidFill>
                  <a:srgbClr val="C00000"/>
                </a:solidFill>
                <a:latin typeface="Cambria" panose="02040503050406030204" pitchFamily="18" charset="0"/>
                <a:ea typeface="Times New Roman" panose="02020603050405020304" pitchFamily="18" charset="0"/>
                <a:cs typeface="B Nazanin" panose="00000400000000000000" pitchFamily="2" charset="-78"/>
              </a:rPr>
              <a:t>PAPR</a:t>
            </a:r>
            <a:r>
              <a:rPr lang="fa-IR" sz="2000" b="1" dirty="0" smtClean="0">
                <a:solidFill>
                  <a:srgbClr val="C00000"/>
                </a:solidFill>
                <a:latin typeface="Cambria" panose="02040503050406030204" pitchFamily="18" charset="0"/>
                <a:ea typeface="Times New Roman" panose="02020603050405020304" pitchFamily="18" charset="0"/>
                <a:cs typeface="B Nazanin" panose="00000400000000000000" pitchFamily="2" charset="-78"/>
              </a:rPr>
              <a:t>)</a:t>
            </a:r>
          </a:p>
          <a:p>
            <a:pPr marL="285750" indent="-285750" algn="justLow" rtl="1">
              <a:lnSpc>
                <a:spcPct val="150000"/>
              </a:lnSpc>
              <a:spcBef>
                <a:spcPts val="200"/>
              </a:spcBef>
              <a:buFont typeface="Wingdings" panose="05000000000000000000" pitchFamily="2" charset="2"/>
              <a:buChar char="q"/>
            </a:pPr>
            <a:r>
              <a:rPr lang="fa-IR" sz="2000" dirty="0">
                <a:latin typeface="Times New Roman" panose="02020603050405020304" pitchFamily="18" charset="0"/>
                <a:ea typeface="Calibri" panose="020F0502020204030204" pitchFamily="34" charset="0"/>
              </a:rPr>
              <a:t>ما</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نرخ</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خطای</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بیتی</a:t>
            </a:r>
            <a:r>
              <a:rPr lang="en-US" sz="2000" dirty="0">
                <a:latin typeface="Times New Roman" panose="02020603050405020304" pitchFamily="18" charset="0"/>
                <a:ea typeface="Calibri" panose="020F0502020204030204" pitchFamily="34" charset="0"/>
              </a:rPr>
              <a:t> (BER) </a:t>
            </a:r>
            <a:r>
              <a:rPr lang="fa-IR" sz="2000" dirty="0">
                <a:latin typeface="Times New Roman" panose="02020603050405020304" pitchFamily="18" charset="0"/>
                <a:ea typeface="Calibri" panose="020F0502020204030204" pitchFamily="34" charset="0"/>
              </a:rPr>
              <a:t>و</a:t>
            </a:r>
            <a:r>
              <a:rPr lang="en-US" sz="2000" dirty="0">
                <a:latin typeface="Times New Roman" panose="02020603050405020304" pitchFamily="18" charset="0"/>
                <a:ea typeface="Calibri" panose="020F0502020204030204" pitchFamily="34" charset="0"/>
              </a:rPr>
              <a:t> PAPR </a:t>
            </a:r>
            <a:r>
              <a:rPr lang="fa-IR" sz="2000" dirty="0">
                <a:latin typeface="Times New Roman" panose="02020603050405020304" pitchFamily="18" charset="0"/>
                <a:ea typeface="Calibri" panose="020F0502020204030204" pitchFamily="34" charset="0"/>
              </a:rPr>
              <a:t>را</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به</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عنوان</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توابع</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هزینه</a:t>
            </a:r>
            <a:r>
              <a:rPr lang="en-US" sz="2000" dirty="0">
                <a:latin typeface="Times New Roman" panose="02020603050405020304" pitchFamily="18" charset="0"/>
                <a:ea typeface="Calibri" panose="020F0502020204030204" pitchFamily="34" charset="0"/>
              </a:rPr>
              <a:t> NN </a:t>
            </a:r>
            <a:r>
              <a:rPr lang="fa-IR" sz="2000" dirty="0">
                <a:latin typeface="Times New Roman" panose="02020603050405020304" pitchFamily="18" charset="0"/>
                <a:ea typeface="Calibri" panose="020F0502020204030204" pitchFamily="34" charset="0"/>
              </a:rPr>
              <a:t>های</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اعمال</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شده</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تعیین</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می</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کنیم. </a:t>
            </a:r>
            <a:endParaRPr lang="fa-IR" sz="2000" dirty="0" smtClean="0">
              <a:latin typeface="Times New Roman" panose="02020603050405020304" pitchFamily="18" charset="0"/>
              <a:ea typeface="Calibri" panose="020F0502020204030204" pitchFamily="34" charset="0"/>
            </a:endParaRPr>
          </a:p>
          <a:p>
            <a:pPr marL="285750" indent="-285750" algn="justLow" rtl="1">
              <a:lnSpc>
                <a:spcPct val="150000"/>
              </a:lnSpc>
              <a:spcBef>
                <a:spcPts val="200"/>
              </a:spcBef>
              <a:buFont typeface="Wingdings" panose="05000000000000000000" pitchFamily="2" charset="2"/>
              <a:buChar char="q"/>
            </a:pPr>
            <a:endParaRPr lang="fa-IR" sz="2000" dirty="0">
              <a:latin typeface="Times New Roman" panose="02020603050405020304" pitchFamily="18" charset="0"/>
              <a:ea typeface="Calibri" panose="020F0502020204030204" pitchFamily="34" charset="0"/>
            </a:endParaRPr>
          </a:p>
          <a:p>
            <a:pPr marL="800100" lvl="1" indent="-342900" algn="justLow" rtl="1">
              <a:lnSpc>
                <a:spcPct val="150000"/>
              </a:lnSpc>
              <a:spcBef>
                <a:spcPts val="200"/>
              </a:spcBef>
              <a:buFont typeface="Wingdings" panose="05000000000000000000" pitchFamily="2" charset="2"/>
              <a:buChar char="ü"/>
            </a:pPr>
            <a:r>
              <a:rPr lang="en-US" sz="2000" dirty="0" smtClean="0">
                <a:latin typeface="Times New Roman" panose="02020603050405020304" pitchFamily="18" charset="0"/>
                <a:ea typeface="Calibri" panose="020F0502020204030204" pitchFamily="34" charset="0"/>
              </a:rPr>
              <a:t>BER</a:t>
            </a:r>
            <a:r>
              <a:rPr lang="fa-IR" sz="2000" dirty="0" smtClean="0">
                <a:latin typeface="Times New Roman" panose="02020603050405020304" pitchFamily="18" charset="0"/>
                <a:ea typeface="Calibri" panose="020F0502020204030204" pitchFamily="34" charset="0"/>
              </a:rPr>
              <a:t> </a:t>
            </a:r>
            <a:r>
              <a:rPr lang="en-US" sz="2000" dirty="0" smtClean="0">
                <a:latin typeface="B Nazanin" panose="00000400000000000000" pitchFamily="2" charset="-78"/>
                <a:ea typeface="Calibri" panose="020F0502020204030204" pitchFamily="34" charset="0"/>
              </a:rPr>
              <a:t> </a:t>
            </a:r>
            <a:r>
              <a:rPr lang="fa-IR" sz="2000" dirty="0">
                <a:latin typeface="B Nazanin" panose="00000400000000000000" pitchFamily="2" charset="-78"/>
                <a:ea typeface="Calibri" panose="020F0502020204030204" pitchFamily="34" charset="0"/>
              </a:rPr>
              <a:t>بین</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داده</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های</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اولیه</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و</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داده</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های</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بازیابی</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شده</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می</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تواند</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به</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صورت</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مستقیم</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ارزیابی</a:t>
            </a:r>
            <a:r>
              <a:rPr lang="fa-IR" sz="2000" dirty="0">
                <a:ea typeface="Calibri" panose="020F0502020204030204" pitchFamily="34" charset="0"/>
              </a:rPr>
              <a:t> </a:t>
            </a:r>
            <a:r>
              <a:rPr lang="fa-IR" sz="2000" dirty="0">
                <a:latin typeface="Times New Roman" panose="02020603050405020304" pitchFamily="18" charset="0"/>
                <a:ea typeface="Calibri" panose="020F0502020204030204" pitchFamily="34" charset="0"/>
              </a:rPr>
              <a:t>شود</a:t>
            </a:r>
            <a:r>
              <a:rPr lang="fa-IR" sz="2000" dirty="0" smtClean="0">
                <a:latin typeface="Times New Roman" panose="02020603050405020304" pitchFamily="18" charset="0"/>
                <a:ea typeface="Calibri" panose="020F0502020204030204" pitchFamily="34" charset="0"/>
              </a:rPr>
              <a:t>.</a:t>
            </a:r>
          </a:p>
          <a:p>
            <a:pPr marL="800100" lvl="1" indent="-342900" algn="justLow" rtl="1">
              <a:lnSpc>
                <a:spcPct val="150000"/>
              </a:lnSpc>
              <a:spcBef>
                <a:spcPts val="200"/>
              </a:spcBef>
              <a:buFont typeface="Wingdings" panose="05000000000000000000" pitchFamily="2" charset="2"/>
              <a:buChar char="ü"/>
            </a:pPr>
            <a:endParaRPr lang="fa-IR" sz="2000" b="1" dirty="0">
              <a:latin typeface="Times New Roman" panose="02020603050405020304" pitchFamily="18" charset="0"/>
              <a:ea typeface="Times New Roman" panose="02020603050405020304" pitchFamily="18" charset="0"/>
            </a:endParaRPr>
          </a:p>
          <a:p>
            <a:pPr marL="800100" lvl="1" indent="-342900" algn="justLow" rtl="1">
              <a:lnSpc>
                <a:spcPct val="150000"/>
              </a:lnSpc>
              <a:spcBef>
                <a:spcPts val="200"/>
              </a:spcBef>
              <a:buFont typeface="Wingdings" panose="05000000000000000000" pitchFamily="2" charset="2"/>
              <a:buChar char="ü"/>
            </a:pPr>
            <a:r>
              <a:rPr lang="fa-IR" sz="2000" dirty="0">
                <a:latin typeface="Times New Roman" panose="02020603050405020304" pitchFamily="18" charset="0"/>
                <a:ea typeface="Calibri" panose="020F0502020204030204" pitchFamily="34" charset="0"/>
                <a:cs typeface="B Nazanin" panose="00000400000000000000" pitchFamily="2" charset="-78"/>
              </a:rPr>
              <a:t>مقدار</a:t>
            </a:r>
            <a:r>
              <a:rPr lang="en-US" sz="1600" dirty="0">
                <a:latin typeface="Times New Roman" panose="02020603050405020304" pitchFamily="18" charset="0"/>
                <a:ea typeface="Calibri" panose="020F0502020204030204" pitchFamily="34" charset="0"/>
                <a:cs typeface="B Nazanin" panose="00000400000000000000" pitchFamily="2" charset="-78"/>
              </a:rPr>
              <a:t> PAPR </a:t>
            </a:r>
            <a:r>
              <a:rPr lang="fa-IR" sz="2000" dirty="0">
                <a:latin typeface="Times New Roman" panose="02020603050405020304" pitchFamily="18" charset="0"/>
                <a:ea typeface="Calibri" panose="020F0502020204030204" pitchFamily="34" charset="0"/>
                <a:cs typeface="B Nazanin" panose="00000400000000000000" pitchFamily="2" charset="-78"/>
              </a:rPr>
              <a:t>براي يك سيگنال</a:t>
            </a:r>
            <a:r>
              <a:rPr lang="en-US" sz="1600" dirty="0">
                <a:latin typeface="Times New Roman" panose="02020603050405020304" pitchFamily="18" charset="0"/>
                <a:ea typeface="Calibri" panose="020F0502020204030204" pitchFamily="34" charset="0"/>
                <a:cs typeface="B Nazanin" panose="00000400000000000000" pitchFamily="2" charset="-78"/>
              </a:rPr>
              <a:t> OFDM </a:t>
            </a:r>
            <a:r>
              <a:rPr lang="fa-IR" sz="2000" dirty="0">
                <a:latin typeface="Times New Roman" panose="02020603050405020304" pitchFamily="18" charset="0"/>
                <a:ea typeface="Calibri" panose="020F0502020204030204" pitchFamily="34" charset="0"/>
                <a:cs typeface="B Nazanin" panose="00000400000000000000" pitchFamily="2" charset="-78"/>
              </a:rPr>
              <a:t>مثل</a:t>
            </a:r>
            <a:r>
              <a:rPr lang="en-US" sz="1600" dirty="0">
                <a:latin typeface="Times New Roman" panose="02020603050405020304" pitchFamily="18" charset="0"/>
                <a:ea typeface="Calibri" panose="020F0502020204030204" pitchFamily="34" charset="0"/>
                <a:cs typeface="B Nazanin" panose="00000400000000000000" pitchFamily="2" charset="-78"/>
              </a:rPr>
              <a:t> x [n] </a:t>
            </a:r>
            <a:r>
              <a:rPr lang="fa-IR" sz="2000" dirty="0">
                <a:latin typeface="Times New Roman" panose="02020603050405020304" pitchFamily="18" charset="0"/>
                <a:ea typeface="Calibri" panose="020F0502020204030204" pitchFamily="34" charset="0"/>
                <a:cs typeface="B Nazanin" panose="00000400000000000000" pitchFamily="2" charset="-78"/>
              </a:rPr>
              <a:t>به صورت نسبت مقدار ماكزيمم توان سيگنال به مقدار متوسط توان سيگنال تعريف مي‌شود</a:t>
            </a:r>
            <a:endParaRPr lang="en-US" sz="2000" b="1" dirty="0">
              <a:latin typeface="Cambria" panose="02040503050406030204" pitchFamily="18" charset="0"/>
              <a:ea typeface="Times New Roman" panose="02020603050405020304" pitchFamily="18" charset="0"/>
            </a:endParaRPr>
          </a:p>
          <a:p>
            <a:pPr marL="342900" indent="-342900" algn="just" rtl="1">
              <a:lnSpc>
                <a:spcPct val="150000"/>
              </a:lnSpc>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endParaRPr>
          </a:p>
        </p:txBody>
      </p:sp>
      <p:pic>
        <p:nvPicPr>
          <p:cNvPr id="5" name="Picture 4"/>
          <p:cNvPicPr/>
          <p:nvPr/>
        </p:nvPicPr>
        <p:blipFill>
          <a:blip r:embed="rId4"/>
          <a:stretch>
            <a:fillRect/>
          </a:stretch>
        </p:blipFill>
        <p:spPr>
          <a:xfrm>
            <a:off x="5029200" y="4752161"/>
            <a:ext cx="3366855" cy="678483"/>
          </a:xfrm>
          <a:prstGeom prst="rect">
            <a:avLst/>
          </a:prstGeom>
        </p:spPr>
      </p:pic>
    </p:spTree>
    <p:extLst>
      <p:ext uri="{BB962C8B-B14F-4D97-AF65-F5344CB8AC3E}">
        <p14:creationId xmlns:p14="http://schemas.microsoft.com/office/powerpoint/2010/main" val="56427599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16</a:t>
            </a:fld>
            <a:endParaRPr lang="en-US" dirty="0">
              <a:solidFill>
                <a:srgbClr val="000000"/>
              </a:solidFill>
            </a:endParaRPr>
          </a:p>
        </p:txBody>
      </p:sp>
      <p:sp>
        <p:nvSpPr>
          <p:cNvPr id="39" name="Content Placeholder 2"/>
          <p:cNvSpPr>
            <a:spLocks noGrp="1"/>
          </p:cNvSpPr>
          <p:nvPr>
            <p:ph idx="1"/>
          </p:nvPr>
        </p:nvSpPr>
        <p:spPr>
          <a:xfrm>
            <a:off x="2189018" y="1019734"/>
            <a:ext cx="9522170" cy="5225491"/>
          </a:xfrm>
        </p:spPr>
        <p:txBody>
          <a:bodyPr/>
          <a:lstStyle/>
          <a:p>
            <a:pPr algn="just" rtl="1"/>
            <a:endParaRPr lang="fa-IR" sz="2000" dirty="0" smtClean="0"/>
          </a:p>
          <a:p>
            <a:pPr algn="just" rtl="1"/>
            <a:endParaRPr lang="en-US" sz="2000" dirty="0"/>
          </a:p>
          <a:p>
            <a:pPr algn="just" rtl="1"/>
            <a:endParaRPr lang="en-US" sz="2000" dirty="0"/>
          </a:p>
        </p:txBody>
      </p:sp>
      <p:sp>
        <p:nvSpPr>
          <p:cNvPr id="2" name="Rectangle 1"/>
          <p:cNvSpPr/>
          <p:nvPr/>
        </p:nvSpPr>
        <p:spPr>
          <a:xfrm>
            <a:off x="2470544" y="1019734"/>
            <a:ext cx="9240644" cy="3172663"/>
          </a:xfrm>
          <a:prstGeom prst="rect">
            <a:avLst/>
          </a:prstGeom>
        </p:spPr>
        <p:txBody>
          <a:bodyPr wrap="square">
            <a:spAutoFit/>
          </a:bodyPr>
          <a:lstStyle/>
          <a:p>
            <a:pPr marL="285750" indent="-285750" algn="just" rtl="1">
              <a:spcAft>
                <a:spcPts val="0"/>
              </a:spcAft>
              <a:buFont typeface="Wingdings" panose="05000000000000000000" pitchFamily="2" charset="2"/>
              <a:buChar char="q"/>
            </a:pPr>
            <a:r>
              <a:rPr lang="fa-IR" sz="2000" b="1" dirty="0" smtClean="0">
                <a:solidFill>
                  <a:srgbClr val="C00000"/>
                </a:solidFill>
              </a:rPr>
              <a:t>محیط شبیه‌سازی</a:t>
            </a:r>
          </a:p>
          <a:p>
            <a:pPr marL="285750" indent="-285750" algn="justLow" rtl="1">
              <a:lnSpc>
                <a:spcPct val="150000"/>
              </a:lnSpc>
              <a:buFont typeface="Wingdings" panose="05000000000000000000" pitchFamily="2" charset="2"/>
              <a:buChar char="ü"/>
            </a:pPr>
            <a:r>
              <a:rPr lang="fa-IR" dirty="0">
                <a:latin typeface="Times New Roman" panose="02020603050405020304" pitchFamily="18" charset="0"/>
                <a:ea typeface="Calibri" panose="020F0502020204030204" pitchFamily="34" charset="0"/>
                <a:cs typeface="B Nazanin" panose="00000400000000000000" pitchFamily="2" charset="-78"/>
              </a:rPr>
              <a:t>در این پایان نامه، پیاده سازی را براساس شبیه ساز توسط </a:t>
            </a:r>
            <a:r>
              <a:rPr lang="en-US" sz="1600" dirty="0">
                <a:latin typeface="Times New Roman" panose="02020603050405020304" pitchFamily="18" charset="0"/>
                <a:ea typeface="Calibri" panose="020F0502020204030204" pitchFamily="34" charset="0"/>
                <a:cs typeface="B Nazanin" panose="00000400000000000000" pitchFamily="2" charset="-78"/>
              </a:rPr>
              <a:t> 2018b</a:t>
            </a:r>
            <a:r>
              <a:rPr lang="en-US" dirty="0">
                <a:latin typeface="B Nazanin" panose="00000400000000000000" pitchFamily="2" charset="-78"/>
                <a:ea typeface="Calibri" panose="020F0502020204030204" pitchFamily="34" charset="0"/>
              </a:rPr>
              <a:t> </a:t>
            </a:r>
            <a:r>
              <a:rPr lang="en-US" sz="1600" dirty="0">
                <a:latin typeface="Times New Roman" panose="02020603050405020304" pitchFamily="18" charset="0"/>
                <a:ea typeface="Calibri" panose="020F0502020204030204" pitchFamily="34" charset="0"/>
                <a:cs typeface="B Nazanin" panose="00000400000000000000" pitchFamily="2" charset="-78"/>
              </a:rPr>
              <a:t>MATLAB</a:t>
            </a:r>
            <a:r>
              <a:rPr lang="en-US" dirty="0">
                <a:latin typeface="B Nazanin" panose="00000400000000000000" pitchFamily="2" charset="-78"/>
                <a:ea typeface="Calibri" panose="020F0502020204030204" pitchFamily="34" charset="0"/>
              </a:rPr>
              <a:t> </a:t>
            </a:r>
            <a:r>
              <a:rPr lang="fa-IR" dirty="0">
                <a:latin typeface="B Nazanin" panose="00000400000000000000" pitchFamily="2" charset="-78"/>
                <a:ea typeface="Calibri" panose="020F0502020204030204" pitchFamily="34" charset="0"/>
              </a:rPr>
              <a:t>در </a:t>
            </a:r>
            <a:r>
              <a:rPr lang="en-US" sz="1600" dirty="0">
                <a:latin typeface="Times New Roman" panose="02020603050405020304" pitchFamily="18" charset="0"/>
                <a:ea typeface="Calibri" panose="020F0502020204030204" pitchFamily="34" charset="0"/>
                <a:cs typeface="B Nazanin" panose="00000400000000000000" pitchFamily="2" charset="-78"/>
              </a:rPr>
              <a:t>CORE i7</a:t>
            </a:r>
            <a:r>
              <a:rPr lang="en-US" dirty="0">
                <a:latin typeface="B Nazanin" panose="00000400000000000000" pitchFamily="2" charset="-78"/>
                <a:ea typeface="Calibri" panose="020F0502020204030204" pitchFamily="34" charset="0"/>
              </a:rPr>
              <a:t> </a:t>
            </a:r>
            <a:r>
              <a:rPr lang="fa-IR" dirty="0">
                <a:latin typeface="B Nazanin" panose="00000400000000000000" pitchFamily="2" charset="-78"/>
                <a:ea typeface="Calibri" panose="020F0502020204030204" pitchFamily="34" charset="0"/>
              </a:rPr>
              <a:t>با 12 گیگابایت </a:t>
            </a:r>
            <a:r>
              <a:rPr lang="en-US" sz="1600" dirty="0">
                <a:latin typeface="Times New Roman" panose="02020603050405020304" pitchFamily="18" charset="0"/>
                <a:ea typeface="Calibri" panose="020F0502020204030204" pitchFamily="34" charset="0"/>
                <a:cs typeface="B Nazanin" panose="00000400000000000000" pitchFamily="2" charset="-78"/>
              </a:rPr>
              <a:t>RAM</a:t>
            </a:r>
            <a:r>
              <a:rPr lang="en-US" dirty="0">
                <a:latin typeface="B Nazanin" panose="00000400000000000000" pitchFamily="2" charset="-78"/>
                <a:ea typeface="Calibri" panose="020F0502020204030204" pitchFamily="34" charset="0"/>
              </a:rPr>
              <a:t> </a:t>
            </a:r>
            <a:r>
              <a:rPr lang="fa-IR" dirty="0">
                <a:latin typeface="B Nazanin" panose="00000400000000000000" pitchFamily="2" charset="-78"/>
                <a:ea typeface="Calibri" panose="020F0502020204030204" pitchFamily="34" charset="0"/>
              </a:rPr>
              <a:t>انجام دادیم</a:t>
            </a:r>
            <a:r>
              <a:rPr lang="fa-IR" dirty="0" smtClean="0">
                <a:latin typeface="B Nazanin" panose="00000400000000000000" pitchFamily="2" charset="-78"/>
                <a:ea typeface="Calibri" panose="020F0502020204030204" pitchFamily="34" charset="0"/>
              </a:rPr>
              <a:t>.</a:t>
            </a:r>
          </a:p>
          <a:p>
            <a:pPr marL="285750" indent="-285750" algn="just" rtl="1">
              <a:lnSpc>
                <a:spcPct val="150000"/>
              </a:lnSpc>
              <a:buFont typeface="Wingdings" panose="05000000000000000000" pitchFamily="2" charset="2"/>
              <a:buChar char="ü"/>
            </a:pPr>
            <a:r>
              <a:rPr lang="fa-IR" dirty="0">
                <a:latin typeface="Times New Roman" panose="02020603050405020304" pitchFamily="18" charset="0"/>
                <a:ea typeface="Calibri" panose="020F0502020204030204" pitchFamily="34" charset="0"/>
                <a:cs typeface="+mj-cs"/>
              </a:rPr>
              <a:t>برای تأیید اینکه آیا </a:t>
            </a:r>
            <a:r>
              <a:rPr lang="en-US" sz="1600" dirty="0">
                <a:latin typeface="Times New Roman" panose="02020603050405020304" pitchFamily="18" charset="0"/>
                <a:ea typeface="Calibri" panose="020F0502020204030204" pitchFamily="34" charset="0"/>
                <a:cs typeface="+mj-cs"/>
              </a:rPr>
              <a:t>NN</a:t>
            </a:r>
            <a:r>
              <a:rPr lang="fa-IR" dirty="0">
                <a:latin typeface="Times New Roman" panose="02020603050405020304" pitchFamily="18" charset="0"/>
                <a:ea typeface="Calibri" panose="020F0502020204030204" pitchFamily="34" charset="0"/>
                <a:cs typeface="+mj-cs"/>
              </a:rPr>
              <a:t> ها به درستی می توانند برای بهینه سازی انتقال سیگنال </a:t>
            </a:r>
            <a:r>
              <a:rPr lang="en-US" sz="1600" dirty="0" smtClean="0">
                <a:latin typeface="Times New Roman" panose="02020603050405020304" pitchFamily="18" charset="0"/>
                <a:ea typeface="Calibri" panose="020F0502020204030204" pitchFamily="34" charset="0"/>
                <a:cs typeface="+mj-cs"/>
              </a:rPr>
              <a:t>OFDM</a:t>
            </a:r>
            <a:r>
              <a:rPr lang="fa-IR" sz="1600" dirty="0" smtClean="0">
                <a:latin typeface="Times New Roman" panose="02020603050405020304" pitchFamily="18" charset="0"/>
                <a:ea typeface="Calibri" panose="020F0502020204030204" pitchFamily="34" charset="0"/>
                <a:cs typeface="+mj-cs"/>
              </a:rPr>
              <a:t> </a:t>
            </a:r>
            <a:r>
              <a:rPr lang="en-US" dirty="0" smtClean="0">
                <a:latin typeface="B Nazanin" panose="00000400000000000000" pitchFamily="2" charset="-78"/>
                <a:ea typeface="Calibri" panose="020F0502020204030204" pitchFamily="34" charset="0"/>
                <a:cs typeface="+mj-cs"/>
              </a:rPr>
              <a:t> </a:t>
            </a:r>
            <a:r>
              <a:rPr lang="fa-IR" dirty="0">
                <a:latin typeface="B Nazanin" panose="00000400000000000000" pitchFamily="2" charset="-78"/>
                <a:ea typeface="Calibri" panose="020F0502020204030204" pitchFamily="34" charset="0"/>
                <a:cs typeface="+mj-cs"/>
              </a:rPr>
              <a:t>کار کنند ما مجموعه ای از شبیه سازی ها را انجام می دهیم. در این شبیه سازی ها ، </a:t>
            </a:r>
            <a:r>
              <a:rPr lang="en-US" sz="1600" dirty="0">
                <a:latin typeface="Times New Roman" panose="02020603050405020304" pitchFamily="18" charset="0"/>
                <a:ea typeface="Calibri" panose="020F0502020204030204" pitchFamily="34" charset="0"/>
                <a:cs typeface="+mj-cs"/>
              </a:rPr>
              <a:t>NN</a:t>
            </a:r>
            <a:r>
              <a:rPr lang="fa-IR" dirty="0">
                <a:latin typeface="Times New Roman" panose="02020603050405020304" pitchFamily="18" charset="0"/>
                <a:ea typeface="Calibri" panose="020F0502020204030204" pitchFamily="34" charset="0"/>
                <a:cs typeface="+mj-cs"/>
              </a:rPr>
              <a:t> ها را برای دو حالت آموزش می دهیم: به ترتیب با نویز و بدون نویز.</a:t>
            </a:r>
            <a:endParaRPr lang="en-US" sz="1400" dirty="0">
              <a:latin typeface="Calibri" panose="020F0502020204030204" pitchFamily="34" charset="0"/>
              <a:ea typeface="Calibri" panose="020F0502020204030204" pitchFamily="34" charset="0"/>
              <a:cs typeface="+mj-cs"/>
            </a:endParaRPr>
          </a:p>
          <a:p>
            <a:pPr marL="285750" indent="-285750" algn="justLow" rtl="1">
              <a:lnSpc>
                <a:spcPct val="150000"/>
              </a:lnSpc>
              <a:buFont typeface="Wingdings" panose="05000000000000000000" pitchFamily="2" charset="2"/>
              <a:buChar char="ü"/>
            </a:pPr>
            <a:endParaRPr lang="fa-IR" dirty="0" smtClean="0">
              <a:latin typeface="B Nazanin" panose="00000400000000000000" pitchFamily="2" charset="-78"/>
              <a:ea typeface="Calibri" panose="020F0502020204030204" pitchFamily="34" charset="0"/>
            </a:endParaRPr>
          </a:p>
          <a:p>
            <a:pPr marL="285750" indent="-285750" algn="justLow" rtl="1">
              <a:lnSpc>
                <a:spcPct val="150000"/>
              </a:lnSpc>
              <a:buFont typeface="Wingdings" panose="05000000000000000000" pitchFamily="2" charset="2"/>
              <a:buChar char="ü"/>
            </a:pPr>
            <a:endParaRPr lang="fa-IR" dirty="0" smtClean="0">
              <a:latin typeface="B Nazanin" panose="00000400000000000000" pitchFamily="2" charset="-78"/>
              <a:ea typeface="Calibri" panose="020F0502020204030204" pitchFamily="34" charset="0"/>
            </a:endParaRPr>
          </a:p>
          <a:p>
            <a:pPr marL="285750" indent="-285750" algn="justLow" rtl="1">
              <a:lnSpc>
                <a:spcPct val="150000"/>
              </a:lnSpc>
              <a:spcBef>
                <a:spcPts val="200"/>
              </a:spcBef>
              <a:buFont typeface="Courier New" panose="02070309020205020404" pitchFamily="49" charset="0"/>
              <a:buChar char="o"/>
            </a:pPr>
            <a:endParaRPr lang="en-US" sz="11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Content Placeholder 6"/>
          <p:cNvGraphicFramePr>
            <a:graphicFrameLocks/>
          </p:cNvGraphicFramePr>
          <p:nvPr>
            <p:extLst>
              <p:ext uri="{D42A27DB-BD31-4B8C-83A1-F6EECF244321}">
                <p14:modId xmlns:p14="http://schemas.microsoft.com/office/powerpoint/2010/main" val="2072128452"/>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Nazanin"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نتیجه‌گیری</a:t>
                      </a:r>
                      <a:endParaRPr lang="fa-IR" sz="1800" b="1" dirty="0" smtClean="0">
                        <a:solidFill>
                          <a:schemeClr val="tx1"/>
                        </a:solidFill>
                        <a:latin typeface="Times New Roman" pitchFamily="18" charset="0"/>
                        <a:cs typeface="B Nazanin"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Titr" panose="00000700000000000000" pitchFamily="2" charset="-78"/>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mn-cs"/>
                        </a:rPr>
                        <a:t>راهکار</a:t>
                      </a:r>
                      <a:r>
                        <a:rPr lang="fa-IR" sz="1800" dirty="0" smtClean="0">
                          <a:solidFill>
                            <a:schemeClr val="tx1"/>
                          </a:solidFill>
                          <a:cs typeface="+mn-cs"/>
                        </a:rPr>
                        <a:t> پیشنهادی</a:t>
                      </a:r>
                      <a:endParaRPr lang="en-US" sz="1800" dirty="0" smtClean="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mn-cs"/>
                        </a:rPr>
                        <a:t>مرور کارهای قبلی</a:t>
                      </a:r>
                      <a:endParaRPr lang="en-US" sz="1800" dirty="0" smtClean="0">
                        <a:solidFill>
                          <a:schemeClr val="tx1"/>
                        </a:solidFill>
                        <a:cs typeface="+mn-cs"/>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2660495" y="3166823"/>
            <a:ext cx="3538148" cy="400110"/>
          </a:xfrm>
          <a:prstGeom prst="rect">
            <a:avLst/>
          </a:prstGeom>
        </p:spPr>
        <p:txBody>
          <a:bodyPr wrap="none">
            <a:spAutoFit/>
          </a:bodyPr>
          <a:lstStyle/>
          <a:p>
            <a:pPr algn="r" rtl="1"/>
            <a:r>
              <a:rPr lang="fa-IR" dirty="0">
                <a:latin typeface="Times New Roman" panose="02020603050405020304" pitchFamily="18" charset="0"/>
                <a:ea typeface="Calibri" panose="020F0502020204030204" pitchFamily="34" charset="0"/>
                <a:cs typeface="B Nazanin" panose="00000400000000000000" pitchFamily="2" charset="-78"/>
              </a:rPr>
              <a:t>پارامترهای شبیه سازی </a:t>
            </a:r>
            <a:r>
              <a:rPr lang="fa-IR" sz="2000" dirty="0">
                <a:latin typeface="Times New Roman" panose="02020603050405020304" pitchFamily="18" charset="0"/>
                <a:ea typeface="Calibri" panose="020F0502020204030204" pitchFamily="34" charset="0"/>
                <a:cs typeface="B Nazanin" panose="00000400000000000000" pitchFamily="2" charset="-78"/>
              </a:rPr>
              <a:t>برای سیستم </a:t>
            </a:r>
            <a:r>
              <a:rPr lang="en-US" dirty="0">
                <a:latin typeface="Times New Roman" panose="02020603050405020304" pitchFamily="18" charset="0"/>
                <a:ea typeface="Calibri" panose="020F0502020204030204" pitchFamily="34" charset="0"/>
                <a:cs typeface="B Nazanin" panose="00000400000000000000" pitchFamily="2" charset="-78"/>
              </a:rPr>
              <a:t>OFDM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48260641"/>
              </p:ext>
            </p:extLst>
          </p:nvPr>
        </p:nvGraphicFramePr>
        <p:xfrm>
          <a:off x="2557854" y="3632479"/>
          <a:ext cx="3743430" cy="2240280"/>
        </p:xfrm>
        <a:graphic>
          <a:graphicData uri="http://schemas.openxmlformats.org/drawingml/2006/table">
            <a:tbl>
              <a:tblPr rtl="1" firstRow="1" firstCol="1" bandRow="1"/>
              <a:tblGrid>
                <a:gridCol w="1871495">
                  <a:extLst>
                    <a:ext uri="{9D8B030D-6E8A-4147-A177-3AD203B41FA5}">
                      <a16:colId xmlns:a16="http://schemas.microsoft.com/office/drawing/2014/main" val="914857965"/>
                    </a:ext>
                  </a:extLst>
                </a:gridCol>
                <a:gridCol w="1871935">
                  <a:extLst>
                    <a:ext uri="{9D8B030D-6E8A-4147-A177-3AD203B41FA5}">
                      <a16:colId xmlns:a16="http://schemas.microsoft.com/office/drawing/2014/main" val="2666017314"/>
                    </a:ext>
                  </a:extLst>
                </a:gridCol>
              </a:tblGrid>
              <a:tr h="0">
                <a:tc>
                  <a:txBody>
                    <a:bodyPr/>
                    <a:lstStyle/>
                    <a:p>
                      <a:pPr marL="0" marR="0" algn="ctr" rtl="1">
                        <a:lnSpc>
                          <a:spcPct val="150000"/>
                        </a:lnSpc>
                        <a:spcBef>
                          <a:spcPts val="0"/>
                        </a:spcBef>
                        <a:spcAft>
                          <a:spcPts val="0"/>
                        </a:spcAft>
                      </a:pPr>
                      <a:r>
                        <a:rPr lang="fa-IR" sz="1400" b="1">
                          <a:effectLst/>
                          <a:latin typeface="Times New Roman" panose="02020603050405020304" pitchFamily="18" charset="0"/>
                          <a:ea typeface="Calibri" panose="020F0502020204030204" pitchFamily="34" charset="0"/>
                          <a:cs typeface="B Nazanin" panose="00000400000000000000" pitchFamily="2" charset="-78"/>
                        </a:rPr>
                        <a:t>مقدار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rtl="1">
                        <a:lnSpc>
                          <a:spcPct val="150000"/>
                        </a:lnSpc>
                        <a:spcBef>
                          <a:spcPts val="0"/>
                        </a:spcBef>
                        <a:spcAft>
                          <a:spcPts val="0"/>
                        </a:spcAft>
                      </a:pPr>
                      <a:r>
                        <a:rPr lang="fa-IR" sz="1400" b="1">
                          <a:effectLst/>
                          <a:latin typeface="Times New Roman" panose="02020603050405020304" pitchFamily="18" charset="0"/>
                          <a:ea typeface="Calibri" panose="020F0502020204030204" pitchFamily="34" charset="0"/>
                          <a:cs typeface="B Nazanin" panose="00000400000000000000" pitchFamily="2" charset="-78"/>
                        </a:rPr>
                        <a:t>پارامتر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512853992"/>
                  </a:ext>
                </a:extLst>
              </a:tr>
              <a:tr h="0">
                <a:tc>
                  <a:txBody>
                    <a:bodyPr/>
                    <a:lstStyle/>
                    <a:p>
                      <a:pPr marL="0" marR="0" algn="ctr" rtl="1">
                        <a:lnSpc>
                          <a:spcPct val="150000"/>
                        </a:lnSpc>
                        <a:spcBef>
                          <a:spcPts val="0"/>
                        </a:spcBef>
                        <a:spcAft>
                          <a:spcPts val="0"/>
                        </a:spcAft>
                      </a:pPr>
                      <a:r>
                        <a:rPr lang="fa-IR" sz="1400" dirty="0">
                          <a:effectLst/>
                          <a:latin typeface="Times New Roman" panose="02020603050405020304" pitchFamily="18" charset="0"/>
                          <a:ea typeface="Calibri" panose="020F0502020204030204" pitchFamily="34" charset="0"/>
                          <a:cs typeface="B Nazanin" panose="00000400000000000000" pitchFamily="2" charset="-78"/>
                        </a:rPr>
                        <a:t>64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fa-IR" sz="1400" dirty="0">
                          <a:effectLst/>
                          <a:latin typeface="Times New Roman" panose="02020603050405020304" pitchFamily="18" charset="0"/>
                          <a:ea typeface="Calibri" panose="020F0502020204030204" pitchFamily="34" charset="0"/>
                          <a:cs typeface="B Nazanin" panose="00000400000000000000" pitchFamily="2" charset="-78"/>
                        </a:rPr>
                        <a:t>تعداد زیر حامل ها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158253"/>
                  </a:ext>
                </a:extLst>
              </a:tr>
              <a:tr h="0">
                <a:tc>
                  <a:txBody>
                    <a:bodyPr/>
                    <a:lstStyle/>
                    <a:p>
                      <a:pPr marL="0" marR="0" algn="ctr" rtl="1">
                        <a:lnSpc>
                          <a:spcPct val="150000"/>
                        </a:lnSpc>
                        <a:spcBef>
                          <a:spcPts val="0"/>
                        </a:spcBef>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16 </a:t>
                      </a:r>
                      <a:r>
                        <a:rPr lang="en-US" sz="1200">
                          <a:effectLst/>
                          <a:latin typeface="Times New Roman" panose="02020603050405020304" pitchFamily="18" charset="0"/>
                          <a:ea typeface="Calibri" panose="020F0502020204030204" pitchFamily="34" charset="0"/>
                          <a:cs typeface="B Nazanin" panose="00000400000000000000" pitchFamily="2" charset="-78"/>
                        </a:rPr>
                        <a:t>QAM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مدولاسیون پایه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246569"/>
                  </a:ext>
                </a:extLst>
              </a:tr>
              <a:tr h="0">
                <a:tc>
                  <a:txBody>
                    <a:bodyPr/>
                    <a:lstStyle/>
                    <a:p>
                      <a:pPr marL="0" marR="0" algn="ctr" rtl="1">
                        <a:lnSpc>
                          <a:spcPct val="150000"/>
                        </a:lnSpc>
                        <a:spcBef>
                          <a:spcPts val="0"/>
                        </a:spcBef>
                        <a:spcAft>
                          <a:spcPts val="0"/>
                        </a:spcAft>
                      </a:pPr>
                      <a:r>
                        <a:rPr lang="en-US" sz="1200">
                          <a:effectLst/>
                          <a:latin typeface="Times New Roman" panose="02020603050405020304" pitchFamily="18" charset="0"/>
                          <a:ea typeface="Calibri" panose="020F0502020204030204" pitchFamily="34" charset="0"/>
                          <a:cs typeface="B Nazanin" panose="00000400000000000000" pitchFamily="2" charset="-78"/>
                        </a:rPr>
                        <a:t>AWGN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نوع کانال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35687"/>
                  </a:ext>
                </a:extLst>
              </a:tr>
              <a:tr h="0">
                <a:tc>
                  <a:txBody>
                    <a:bodyPr/>
                    <a:lstStyle/>
                    <a:p>
                      <a:pPr marL="0" marR="0" algn="ctr" rtl="1">
                        <a:lnSpc>
                          <a:spcPct val="150000"/>
                        </a:lnSpc>
                        <a:spcBef>
                          <a:spcPts val="0"/>
                        </a:spcBef>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10</a:t>
                      </a:r>
                      <a:r>
                        <a:rPr lang="fa-IR" sz="1400" baseline="30000">
                          <a:effectLst/>
                          <a:latin typeface="Times New Roman" panose="02020603050405020304" pitchFamily="18" charset="0"/>
                          <a:ea typeface="Calibri" panose="020F0502020204030204" pitchFamily="34" charset="0"/>
                          <a:cs typeface="B Nazanin" panose="00000400000000000000" pitchFamily="2" charset="-78"/>
                        </a:rPr>
                        <a:t>7</a:t>
                      </a:r>
                      <a:r>
                        <a:rPr lang="fa-IR" sz="1400">
                          <a:effectLst/>
                          <a:latin typeface="Times New Roman" panose="02020603050405020304" pitchFamily="18" charset="0"/>
                          <a:ea typeface="Calibri" panose="020F0502020204030204" pitchFamily="34" charset="0"/>
                          <a:cs typeface="B Nazanin" panose="00000400000000000000" pitchFamily="2" charset="-78"/>
                        </a:rPr>
                        <a:t>*2.56 بیت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مجموعه داده آموزش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182541"/>
                  </a:ext>
                </a:extLst>
              </a:tr>
              <a:tr h="0">
                <a:tc>
                  <a:txBody>
                    <a:bodyPr/>
                    <a:lstStyle/>
                    <a:p>
                      <a:pPr marL="0" marR="0" algn="ctr" rtl="1">
                        <a:lnSpc>
                          <a:spcPct val="150000"/>
                        </a:lnSpc>
                        <a:spcBef>
                          <a:spcPts val="0"/>
                        </a:spcBef>
                        <a:spcAft>
                          <a:spcPts val="0"/>
                        </a:spcAft>
                      </a:pPr>
                      <a:r>
                        <a:rPr lang="fa-IR" sz="1400" dirty="0">
                          <a:effectLst/>
                          <a:latin typeface="Times New Roman" panose="02020603050405020304" pitchFamily="18" charset="0"/>
                          <a:ea typeface="Calibri" panose="020F0502020204030204" pitchFamily="34" charset="0"/>
                          <a:cs typeface="B Nazanin" panose="00000400000000000000" pitchFamily="2" charset="-78"/>
                        </a:rPr>
                        <a:t>10</a:t>
                      </a:r>
                      <a:r>
                        <a:rPr lang="fa-IR" sz="1400" baseline="30000" dirty="0">
                          <a:effectLst/>
                          <a:latin typeface="Times New Roman" panose="02020603050405020304" pitchFamily="18" charset="0"/>
                          <a:ea typeface="Calibri" panose="020F0502020204030204" pitchFamily="34" charset="0"/>
                          <a:cs typeface="B Nazanin" panose="00000400000000000000" pitchFamily="2" charset="-78"/>
                        </a:rPr>
                        <a:t>6</a:t>
                      </a:r>
                      <a:r>
                        <a:rPr lang="fa-IR" sz="1400" dirty="0">
                          <a:effectLst/>
                          <a:latin typeface="Times New Roman" panose="02020603050405020304" pitchFamily="18" charset="0"/>
                          <a:ea typeface="Calibri" panose="020F0502020204030204" pitchFamily="34" charset="0"/>
                          <a:cs typeface="B Nazanin" panose="00000400000000000000" pitchFamily="2" charset="-78"/>
                        </a:rPr>
                        <a:t>*2.56 بیت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محموعه داده آزمون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8073179"/>
                  </a:ext>
                </a:extLst>
              </a:tr>
              <a:tr h="0">
                <a:tc>
                  <a:txBody>
                    <a:bodyPr/>
                    <a:lstStyle/>
                    <a:p>
                      <a:pPr marL="0" marR="0" algn="ctr" rtl="1">
                        <a:lnSpc>
                          <a:spcPct val="150000"/>
                        </a:lnSpc>
                        <a:spcBef>
                          <a:spcPts val="0"/>
                        </a:spcBef>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10</a:t>
                      </a:r>
                      <a:r>
                        <a:rPr lang="fa-IR" sz="1400" baseline="30000">
                          <a:effectLst/>
                          <a:latin typeface="Times New Roman" panose="02020603050405020304" pitchFamily="18" charset="0"/>
                          <a:ea typeface="Calibri" panose="020F0502020204030204" pitchFamily="34" charset="0"/>
                          <a:cs typeface="B Nazanin" panose="00000400000000000000" pitchFamily="2" charset="-78"/>
                        </a:rPr>
                        <a:t>5</a:t>
                      </a:r>
                      <a:r>
                        <a:rPr lang="fa-IR" sz="1400">
                          <a:effectLst/>
                          <a:latin typeface="Times New Roman" panose="02020603050405020304" pitchFamily="18" charset="0"/>
                          <a:ea typeface="Calibri" panose="020F0502020204030204" pitchFamily="34" charset="0"/>
                          <a:cs typeface="B Nazanin" panose="00000400000000000000" pitchFamily="2" charset="-78"/>
                        </a:rPr>
                        <a:t>*2.56 بیت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fa-IR" sz="1400" dirty="0">
                          <a:effectLst/>
                          <a:latin typeface="Times New Roman" panose="02020603050405020304" pitchFamily="18" charset="0"/>
                          <a:ea typeface="Calibri" panose="020F0502020204030204" pitchFamily="34" charset="0"/>
                          <a:cs typeface="B Nazanin" panose="00000400000000000000" pitchFamily="2" charset="-78"/>
                        </a:rPr>
                        <a:t>مجموعه اعتبارسنجی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73533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0368313"/>
              </p:ext>
            </p:extLst>
          </p:nvPr>
        </p:nvGraphicFramePr>
        <p:xfrm>
          <a:off x="7561777" y="3916539"/>
          <a:ext cx="3716020" cy="1508760"/>
        </p:xfrm>
        <a:graphic>
          <a:graphicData uri="http://schemas.openxmlformats.org/drawingml/2006/table">
            <a:tbl>
              <a:tblPr rtl="1" firstRow="1" firstCol="1" bandRow="1"/>
              <a:tblGrid>
                <a:gridCol w="1828800">
                  <a:extLst>
                    <a:ext uri="{9D8B030D-6E8A-4147-A177-3AD203B41FA5}">
                      <a16:colId xmlns:a16="http://schemas.microsoft.com/office/drawing/2014/main" val="3026116319"/>
                    </a:ext>
                  </a:extLst>
                </a:gridCol>
                <a:gridCol w="1887220">
                  <a:extLst>
                    <a:ext uri="{9D8B030D-6E8A-4147-A177-3AD203B41FA5}">
                      <a16:colId xmlns:a16="http://schemas.microsoft.com/office/drawing/2014/main" val="385899608"/>
                    </a:ext>
                  </a:extLst>
                </a:gridCol>
              </a:tblGrid>
              <a:tr h="0">
                <a:tc>
                  <a:txBody>
                    <a:bodyPr/>
                    <a:lstStyle/>
                    <a:p>
                      <a:pPr marL="0" marR="0" algn="ctr" rtl="1">
                        <a:lnSpc>
                          <a:spcPct val="150000"/>
                        </a:lnSpc>
                        <a:spcBef>
                          <a:spcPts val="0"/>
                        </a:spcBef>
                        <a:spcAft>
                          <a:spcPts val="0"/>
                        </a:spcAft>
                      </a:pPr>
                      <a:r>
                        <a:rPr lang="fa-IR" sz="1400" b="1" dirty="0">
                          <a:effectLst/>
                          <a:latin typeface="Cambria" panose="02040503050406030204" pitchFamily="18" charset="0"/>
                          <a:ea typeface="Calibri" panose="020F0502020204030204" pitchFamily="34" charset="0"/>
                          <a:cs typeface="B Nazanin" panose="00000400000000000000" pitchFamily="2" charset="-78"/>
                        </a:rPr>
                        <a:t>مقادیر اولیه</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rtl="1">
                        <a:lnSpc>
                          <a:spcPct val="150000"/>
                        </a:lnSpc>
                        <a:spcBef>
                          <a:spcPts val="0"/>
                        </a:spcBef>
                        <a:spcAft>
                          <a:spcPts val="0"/>
                        </a:spcAft>
                      </a:pPr>
                      <a:r>
                        <a:rPr lang="fa-IR" sz="1400" b="1" dirty="0">
                          <a:effectLst/>
                          <a:latin typeface="Cambria" panose="02040503050406030204" pitchFamily="18" charset="0"/>
                          <a:ea typeface="Calibri" panose="020F0502020204030204" pitchFamily="34" charset="0"/>
                          <a:cs typeface="B Nazanin" panose="00000400000000000000" pitchFamily="2" charset="-78"/>
                        </a:rPr>
                        <a:t>پارامترها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375669160"/>
                  </a:ext>
                </a:extLst>
              </a:tr>
              <a:tr h="0">
                <a:tc>
                  <a:txBody>
                    <a:bodyPr/>
                    <a:lstStyle/>
                    <a:p>
                      <a:pPr marL="0" marR="0" algn="ctr" rtl="1">
                        <a:lnSpc>
                          <a:spcPct val="150000"/>
                        </a:lnSpc>
                        <a:spcBef>
                          <a:spcPts val="0"/>
                        </a:spcBef>
                        <a:spcAft>
                          <a:spcPts val="0"/>
                        </a:spcAft>
                      </a:pPr>
                      <a:r>
                        <a:rPr lang="fa-IR" sz="1200">
                          <a:effectLst/>
                          <a:latin typeface="Times New Roman" panose="02020603050405020304" pitchFamily="18" charset="0"/>
                          <a:ea typeface="Calibri" panose="020F0502020204030204" pitchFamily="34" charset="0"/>
                          <a:cs typeface="B Nazanin" panose="00000400000000000000" pitchFamily="2" charset="-78"/>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300">
                          <a:solidFill>
                            <a:srgbClr val="000000"/>
                          </a:solidFill>
                          <a:effectLst/>
                          <a:latin typeface="Courier New" panose="02070309020205020404" pitchFamily="49" charset="0"/>
                          <a:ea typeface="Calibri" panose="020F0502020204030204" pitchFamily="34" charset="0"/>
                          <a:cs typeface="B Nazanin" panose="00000400000000000000" pitchFamily="2" charset="-78"/>
                        </a:rPr>
                        <a:t>حداکثر تکرار</a:t>
                      </a:r>
                      <a:r>
                        <a:rPr lang="fa-IR" sz="1300">
                          <a:solidFill>
                            <a:srgbClr val="000000"/>
                          </a:solidFill>
                          <a:effectLst/>
                          <a:latin typeface="Courier New" panose="02070309020205020404" pitchFamily="49" charset="0"/>
                          <a:ea typeface="Calibri" panose="020F0502020204030204" pitchFamily="34" charset="0"/>
                          <a:cs typeface="B Nazanin" panose="00000400000000000000" pitchFamily="2" charset="-78"/>
                        </a:rPr>
                        <a:t> در الگوریتم ژنتیک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797478"/>
                  </a:ext>
                </a:extLst>
              </a:tr>
              <a:tr h="0">
                <a:tc>
                  <a:txBody>
                    <a:bodyPr/>
                    <a:lstStyle/>
                    <a:p>
                      <a:pPr marL="0" marR="0" algn="ctr" rtl="1">
                        <a:lnSpc>
                          <a:spcPct val="150000"/>
                        </a:lnSpc>
                        <a:spcBef>
                          <a:spcPts val="0"/>
                        </a:spcBef>
                        <a:spcAft>
                          <a:spcPts val="0"/>
                        </a:spcAft>
                      </a:pPr>
                      <a:r>
                        <a:rPr lang="fa-IR" sz="1200">
                          <a:effectLst/>
                          <a:latin typeface="Times New Roman" panose="02020603050405020304" pitchFamily="18" charset="0"/>
                          <a:ea typeface="Calibri" panose="020F0502020204030204" pitchFamily="34" charset="0"/>
                          <a:cs typeface="B Nazanin" panose="00000400000000000000" pitchFamily="2" charset="-78"/>
                        </a:rPr>
                        <a:t>50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300" dirty="0">
                          <a:solidFill>
                            <a:srgbClr val="000000"/>
                          </a:solidFill>
                          <a:effectLst/>
                          <a:latin typeface="Courier New" panose="02070309020205020404" pitchFamily="49" charset="0"/>
                          <a:ea typeface="Calibri" panose="020F0502020204030204" pitchFamily="34" charset="0"/>
                          <a:cs typeface="B Nazanin" panose="00000400000000000000" pitchFamily="2" charset="-78"/>
                        </a:rPr>
                        <a:t>اندازه ازدحام </a:t>
                      </a:r>
                      <a:r>
                        <a:rPr lang="fa-IR" sz="1300" dirty="0">
                          <a:solidFill>
                            <a:srgbClr val="000000"/>
                          </a:solidFill>
                          <a:effectLst/>
                          <a:latin typeface="Courier New" panose="02070309020205020404" pitchFamily="49" charset="0"/>
                          <a:ea typeface="Calibri" panose="020F0502020204030204" pitchFamily="34" charset="0"/>
                          <a:cs typeface="B Nazanin" panose="00000400000000000000" pitchFamily="2" charset="-78"/>
                        </a:rPr>
                        <a:t>در الگوریتم ژنتیک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68143"/>
                  </a:ext>
                </a:extLst>
              </a:tr>
              <a:tr h="0">
                <a:tc>
                  <a:txBody>
                    <a:bodyPr/>
                    <a:lstStyle/>
                    <a:p>
                      <a:pPr marL="0" marR="0" algn="ctr" rtl="1">
                        <a:lnSpc>
                          <a:spcPct val="150000"/>
                        </a:lnSpc>
                        <a:spcBef>
                          <a:spcPts val="0"/>
                        </a:spcBef>
                        <a:spcAft>
                          <a:spcPts val="0"/>
                        </a:spcAft>
                      </a:pPr>
                      <a:r>
                        <a:rPr lang="fa-IR" sz="1200">
                          <a:effectLst/>
                          <a:latin typeface="Times New Roman" panose="02020603050405020304" pitchFamily="18" charset="0"/>
                          <a:ea typeface="Calibri" panose="020F0502020204030204" pitchFamily="34" charset="0"/>
                          <a:cs typeface="B Nazanin" panose="00000400000000000000" pitchFamily="2" charset="-78"/>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300">
                          <a:solidFill>
                            <a:srgbClr val="000000"/>
                          </a:solidFill>
                          <a:effectLst/>
                          <a:latin typeface="Courier New" panose="02070309020205020404" pitchFamily="49" charset="0"/>
                          <a:ea typeface="Calibri" panose="020F0502020204030204" pitchFamily="34" charset="0"/>
                          <a:cs typeface="B Nazanin" panose="00000400000000000000" pitchFamily="2" charset="-78"/>
                        </a:rPr>
                        <a:t>تعداد لایه ها</a:t>
                      </a:r>
                      <a:r>
                        <a:rPr lang="fa-IR" sz="1300">
                          <a:solidFill>
                            <a:srgbClr val="000000"/>
                          </a:solidFill>
                          <a:effectLst/>
                          <a:latin typeface="Courier New" panose="02070309020205020404" pitchFamily="49" charset="0"/>
                          <a:ea typeface="Calibri" panose="020F0502020204030204" pitchFamily="34" charset="0"/>
                          <a:cs typeface="B Nazanin" panose="00000400000000000000" pitchFamily="2" charset="-78"/>
                        </a:rPr>
                        <a:t> در </a:t>
                      </a:r>
                      <a:r>
                        <a:rPr lang="fa-IR" sz="1200" i="1">
                          <a:effectLst/>
                          <a:latin typeface="Times New Roman" panose="02020603050405020304" pitchFamily="18" charset="0"/>
                          <a:ea typeface="Calibri" panose="020F0502020204030204" pitchFamily="34" charset="0"/>
                          <a:cs typeface="B Nazanin" panose="00000400000000000000" pitchFamily="2" charset="-78"/>
                        </a:rPr>
                        <a:t>شبکه عصبی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995015"/>
                  </a:ext>
                </a:extLst>
              </a:tr>
              <a:tr h="0">
                <a:tc>
                  <a:txBody>
                    <a:bodyPr/>
                    <a:lstStyle/>
                    <a:p>
                      <a:pPr marL="0" marR="0" algn="ctr" rtl="1">
                        <a:lnSpc>
                          <a:spcPct val="150000"/>
                        </a:lnSpc>
                        <a:spcBef>
                          <a:spcPts val="0"/>
                        </a:spcBef>
                        <a:spcAft>
                          <a:spcPts val="0"/>
                        </a:spcAft>
                      </a:pPr>
                      <a:r>
                        <a:rPr lang="en-US" sz="1100">
                          <a:effectLst/>
                          <a:latin typeface="Times New Roman" panose="02020603050405020304" pitchFamily="18" charset="0"/>
                          <a:ea typeface="Calibri" panose="020F0502020204030204" pitchFamily="34" charset="0"/>
                          <a:cs typeface="Arial" panose="020B0604020202020204" pitchFamily="34" charset="0"/>
                        </a:rPr>
                        <a:t>Max(0.1*0.99</a:t>
                      </a:r>
                      <a:r>
                        <a:rPr lang="en-US" sz="1100" baseline="30000">
                          <a:effectLst/>
                          <a:latin typeface="Times New Roman" panose="02020603050405020304" pitchFamily="18" charset="0"/>
                          <a:ea typeface="Calibri" panose="020F0502020204030204" pitchFamily="34" charset="0"/>
                          <a:cs typeface="Arial" panose="020B0604020202020204" pitchFamily="34" charset="0"/>
                        </a:rPr>
                        <a:t>epoch</a:t>
                      </a:r>
                      <a:r>
                        <a:rPr lang="en-US" sz="1100">
                          <a:effectLst/>
                          <a:latin typeface="Times New Roman" panose="02020603050405020304" pitchFamily="18" charset="0"/>
                          <a:ea typeface="Calibri" panose="020F0502020204030204" pitchFamily="34" charset="0"/>
                          <a:cs typeface="Arial" panose="020B0604020202020204" pitchFamily="34" charset="0"/>
                        </a:rPr>
                        <a:t>, 0.01)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300" dirty="0">
                          <a:solidFill>
                            <a:srgbClr val="000000"/>
                          </a:solidFill>
                          <a:effectLst/>
                          <a:latin typeface="Courier New" panose="02070309020205020404" pitchFamily="49" charset="0"/>
                          <a:ea typeface="Calibri" panose="020F0502020204030204" pitchFamily="34" charset="0"/>
                          <a:cs typeface="B Nazanin" panose="00000400000000000000" pitchFamily="2" charset="-78"/>
                        </a:rPr>
                        <a:t>نرخ یادگیری‌</a:t>
                      </a:r>
                      <a:r>
                        <a:rPr lang="fa-IR" sz="1300" dirty="0">
                          <a:solidFill>
                            <a:srgbClr val="000000"/>
                          </a:solidFill>
                          <a:effectLst/>
                          <a:latin typeface="Courier New" panose="02070309020205020404" pitchFamily="49" charset="0"/>
                          <a:ea typeface="Calibri" panose="020F0502020204030204" pitchFamily="34" charset="0"/>
                          <a:cs typeface="B Nazanin" panose="00000400000000000000" pitchFamily="2" charset="-78"/>
                        </a:rPr>
                        <a:t> در </a:t>
                      </a:r>
                      <a:r>
                        <a:rPr lang="fa-IR" sz="1200" i="1" dirty="0">
                          <a:effectLst/>
                          <a:latin typeface="Times New Roman" panose="02020603050405020304" pitchFamily="18" charset="0"/>
                          <a:ea typeface="Calibri" panose="020F0502020204030204" pitchFamily="34" charset="0"/>
                          <a:cs typeface="B Nazanin" panose="00000400000000000000" pitchFamily="2" charset="-78"/>
                        </a:rPr>
                        <a:t>شبکه عصبی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5699208"/>
                  </a:ext>
                </a:extLst>
              </a:tr>
            </a:tbl>
          </a:graphicData>
        </a:graphic>
      </p:graphicFrame>
      <p:sp>
        <p:nvSpPr>
          <p:cNvPr id="7" name="Rectangle 6"/>
          <p:cNvSpPr/>
          <p:nvPr/>
        </p:nvSpPr>
        <p:spPr>
          <a:xfrm>
            <a:off x="7257177" y="3447813"/>
            <a:ext cx="4325223" cy="369332"/>
          </a:xfrm>
          <a:prstGeom prst="rect">
            <a:avLst/>
          </a:prstGeom>
        </p:spPr>
        <p:txBody>
          <a:bodyPr wrap="none">
            <a:spAutoFit/>
          </a:bodyPr>
          <a:lstStyle/>
          <a:p>
            <a:r>
              <a:rPr lang="fa-IR" dirty="0">
                <a:latin typeface="Calibri" panose="020F0502020204030204" pitchFamily="34" charset="0"/>
                <a:ea typeface="Calibri" panose="020F0502020204030204" pitchFamily="34" charset="0"/>
                <a:cs typeface="B Nazanin" panose="00000400000000000000" pitchFamily="2" charset="-78"/>
              </a:rPr>
              <a:t>پارامترهای شبیه سازی برای </a:t>
            </a:r>
            <a:r>
              <a:rPr lang="fa-IR" dirty="0">
                <a:latin typeface="Times New Roman" panose="02020603050405020304" pitchFamily="18" charset="0"/>
                <a:ea typeface="Calibri" panose="020F0502020204030204" pitchFamily="34" charset="0"/>
                <a:cs typeface="B Nazanin" panose="00000400000000000000" pitchFamily="2" charset="-78"/>
              </a:rPr>
              <a:t>الگوریتم ژنتیک و شبکه عصبی</a:t>
            </a:r>
            <a:endParaRPr lang="en-US" dirty="0"/>
          </a:p>
        </p:txBody>
      </p:sp>
    </p:spTree>
    <p:extLst>
      <p:ext uri="{BB962C8B-B14F-4D97-AF65-F5344CB8AC3E}">
        <p14:creationId xmlns:p14="http://schemas.microsoft.com/office/powerpoint/2010/main" val="157372955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17</a:t>
            </a:fld>
            <a:endParaRPr lang="en-US" dirty="0">
              <a:solidFill>
                <a:srgbClr val="000000"/>
              </a:solidFill>
            </a:endParaRPr>
          </a:p>
        </p:txBody>
      </p:sp>
      <p:sp>
        <p:nvSpPr>
          <p:cNvPr id="39" name="Content Placeholder 2"/>
          <p:cNvSpPr>
            <a:spLocks noGrp="1"/>
          </p:cNvSpPr>
          <p:nvPr>
            <p:ph idx="1"/>
          </p:nvPr>
        </p:nvSpPr>
        <p:spPr>
          <a:xfrm>
            <a:off x="2189018" y="1019734"/>
            <a:ext cx="9522170" cy="5225491"/>
          </a:xfrm>
        </p:spPr>
        <p:txBody>
          <a:bodyPr/>
          <a:lstStyle/>
          <a:p>
            <a:pPr algn="just" rtl="1"/>
            <a:endParaRPr lang="fa-IR" sz="2000" dirty="0" smtClean="0"/>
          </a:p>
          <a:p>
            <a:pPr algn="just" rtl="1"/>
            <a:endParaRPr lang="en-US" sz="2000" dirty="0"/>
          </a:p>
          <a:p>
            <a:pPr algn="just" rtl="1"/>
            <a:endParaRPr lang="en-US" sz="2000" dirty="0"/>
          </a:p>
        </p:txBody>
      </p:sp>
      <p:sp>
        <p:nvSpPr>
          <p:cNvPr id="2" name="Rectangle 1"/>
          <p:cNvSpPr/>
          <p:nvPr/>
        </p:nvSpPr>
        <p:spPr>
          <a:xfrm>
            <a:off x="2470544" y="1019734"/>
            <a:ext cx="9240644" cy="2341667"/>
          </a:xfrm>
          <a:prstGeom prst="rect">
            <a:avLst/>
          </a:prstGeom>
        </p:spPr>
        <p:txBody>
          <a:bodyPr wrap="square">
            <a:spAutoFit/>
          </a:bodyPr>
          <a:lstStyle/>
          <a:p>
            <a:pPr marL="285750" indent="-285750" algn="just" rtl="1">
              <a:spcAft>
                <a:spcPts val="0"/>
              </a:spcAft>
              <a:buFont typeface="Wingdings" panose="05000000000000000000" pitchFamily="2" charset="2"/>
              <a:buChar char="q"/>
            </a:pPr>
            <a:r>
              <a:rPr lang="fa-IR" sz="2000" b="1" dirty="0">
                <a:latin typeface="Calibri" panose="020F0502020204030204" pitchFamily="34" charset="0"/>
                <a:ea typeface="Calibri" panose="020F0502020204030204" pitchFamily="34" charset="0"/>
                <a:cs typeface="B Nazanin" panose="00000400000000000000" pitchFamily="2" charset="-78"/>
              </a:rPr>
              <a:t>- آزمایش </a:t>
            </a:r>
            <a:r>
              <a:rPr lang="fa-IR" sz="2000" b="1" dirty="0" smtClean="0">
                <a:latin typeface="Calibri" panose="020F0502020204030204" pitchFamily="34" charset="0"/>
                <a:ea typeface="Calibri" panose="020F0502020204030204" pitchFamily="34" charset="0"/>
                <a:cs typeface="B Nazanin" panose="00000400000000000000" pitchFamily="2" charset="-78"/>
              </a:rPr>
              <a:t>اول</a:t>
            </a:r>
          </a:p>
          <a:p>
            <a:pPr marL="285750" indent="-285750" algn="just" rtl="1">
              <a:lnSpc>
                <a:spcPct val="150000"/>
              </a:lnSpc>
              <a:buFont typeface="Wingdings" panose="05000000000000000000" pitchFamily="2" charset="2"/>
              <a:buChar char="ü"/>
            </a:pPr>
            <a:r>
              <a:rPr lang="fa-IR" sz="2000" dirty="0">
                <a:latin typeface="Times New Roman" panose="02020603050405020304" pitchFamily="18" charset="0"/>
                <a:ea typeface="Calibri" panose="020F0502020204030204" pitchFamily="34" charset="0"/>
                <a:cs typeface="B Nazanin" panose="00000400000000000000" pitchFamily="2" charset="-78"/>
              </a:rPr>
              <a:t>برای اولین آموزش </a:t>
            </a:r>
            <a:r>
              <a:rPr lang="en-US" sz="2000" dirty="0">
                <a:latin typeface="Times New Roman" panose="02020603050405020304" pitchFamily="18" charset="0"/>
                <a:ea typeface="Calibri" panose="020F0502020204030204" pitchFamily="34" charset="0"/>
                <a:cs typeface="B Nazanin" panose="00000400000000000000" pitchFamily="2" charset="-78"/>
              </a:rPr>
              <a:t>NN</a:t>
            </a:r>
            <a:r>
              <a:rPr lang="fa-IR" sz="2000" dirty="0">
                <a:latin typeface="Times New Roman" panose="02020603050405020304" pitchFamily="18" charset="0"/>
                <a:ea typeface="Calibri" panose="020F0502020204030204" pitchFamily="34" charset="0"/>
                <a:cs typeface="B Nazanin" panose="00000400000000000000" pitchFamily="2" charset="-78"/>
              </a:rPr>
              <a:t> ها، فرض بر این است که کانال بدون هیچ گونه اعوجاج و نویز ایده آل است.</a:t>
            </a:r>
            <a:endParaRPr lang="en-US" sz="2000" dirty="0">
              <a:latin typeface="Calibri" panose="020F0502020204030204" pitchFamily="34" charset="0"/>
              <a:ea typeface="Calibri" panose="020F0502020204030204" pitchFamily="34" charset="0"/>
              <a:cs typeface="Arial" panose="020B0604020202020204" pitchFamily="34" charset="0"/>
            </a:endParaRPr>
          </a:p>
          <a:p>
            <a:pPr marL="285750" indent="-285750" algn="just" rtl="1">
              <a:lnSpc>
                <a:spcPct val="150000"/>
              </a:lnSpc>
              <a:buFont typeface="Wingdings" panose="05000000000000000000" pitchFamily="2" charset="2"/>
              <a:buChar char="ü"/>
            </a:pPr>
            <a:r>
              <a:rPr lang="fa-IR" sz="2000" dirty="0">
                <a:latin typeface="Times New Roman" panose="02020603050405020304" pitchFamily="18" charset="0"/>
                <a:ea typeface="Calibri" panose="020F0502020204030204" pitchFamily="34" charset="0"/>
                <a:cs typeface="B Nazanin" panose="00000400000000000000" pitchFamily="2" charset="-78"/>
              </a:rPr>
              <a:t>به طور معمول، ما تابع هزینه منفرد را 0.02 × </a:t>
            </a:r>
            <a:r>
              <a:rPr lang="en-US" sz="2000" dirty="0">
                <a:latin typeface="Times New Roman" panose="02020603050405020304" pitchFamily="18" charset="0"/>
                <a:ea typeface="Calibri" panose="020F0502020204030204" pitchFamily="34" charset="0"/>
                <a:cs typeface="B Nazanin" panose="00000400000000000000" pitchFamily="2" charset="-78"/>
              </a:rPr>
              <a:t>PAPR + BER</a:t>
            </a:r>
            <a:r>
              <a:rPr lang="fa-IR" sz="2000" dirty="0">
                <a:latin typeface="Times New Roman" panose="02020603050405020304" pitchFamily="18" charset="0"/>
                <a:ea typeface="Calibri" panose="020F0502020204030204" pitchFamily="34" charset="0"/>
                <a:cs typeface="B Nazanin" panose="00000400000000000000" pitchFamily="2" charset="-78"/>
              </a:rPr>
              <a:t> </a:t>
            </a:r>
            <a:r>
              <a:rPr lang="fa-IR" sz="2000" dirty="0" smtClean="0">
                <a:latin typeface="Times New Roman" panose="02020603050405020304" pitchFamily="18" charset="0"/>
                <a:ea typeface="Calibri" panose="020F0502020204030204" pitchFamily="34" charset="0"/>
                <a:cs typeface="B Nazanin" panose="00000400000000000000" pitchFamily="2" charset="-78"/>
              </a:rPr>
              <a:t> قرار </a:t>
            </a:r>
            <a:r>
              <a:rPr lang="fa-IR" sz="2000" dirty="0">
                <a:latin typeface="Times New Roman" panose="02020603050405020304" pitchFamily="18" charset="0"/>
                <a:ea typeface="Calibri" panose="020F0502020204030204" pitchFamily="34" charset="0"/>
                <a:cs typeface="B Nazanin" panose="00000400000000000000" pitchFamily="2" charset="-78"/>
              </a:rPr>
              <a:t>می دهیم. </a:t>
            </a:r>
            <a:r>
              <a:rPr lang="en-US" sz="2000" dirty="0">
                <a:latin typeface="Times New Roman" panose="02020603050405020304" pitchFamily="18" charset="0"/>
                <a:ea typeface="Calibri" panose="020F0502020204030204" pitchFamily="34" charset="0"/>
                <a:cs typeface="B Nazanin" panose="00000400000000000000" pitchFamily="2" charset="-78"/>
              </a:rPr>
              <a:t>BER</a:t>
            </a:r>
            <a:r>
              <a:rPr lang="fa-IR" sz="2000" dirty="0">
                <a:latin typeface="Times New Roman" panose="02020603050405020304" pitchFamily="18" charset="0"/>
                <a:ea typeface="Calibri" panose="020F0502020204030204" pitchFamily="34" charset="0"/>
                <a:cs typeface="B Nazanin" panose="00000400000000000000" pitchFamily="2" charset="-78"/>
              </a:rPr>
              <a:t> وزن بیشتری در مقایسه با </a:t>
            </a:r>
            <a:r>
              <a:rPr lang="en-US" sz="2000" dirty="0">
                <a:latin typeface="Times New Roman" panose="02020603050405020304" pitchFamily="18" charset="0"/>
                <a:ea typeface="Calibri" panose="020F0502020204030204" pitchFamily="34" charset="0"/>
                <a:cs typeface="B Nazanin" panose="00000400000000000000" pitchFamily="2" charset="-78"/>
              </a:rPr>
              <a:t>PAPR</a:t>
            </a:r>
            <a:r>
              <a:rPr lang="fa-IR" sz="2000" dirty="0">
                <a:latin typeface="Times New Roman" panose="02020603050405020304" pitchFamily="18" charset="0"/>
                <a:ea typeface="Calibri" panose="020F0502020204030204" pitchFamily="34" charset="0"/>
                <a:cs typeface="B Nazanin" panose="00000400000000000000" pitchFamily="2" charset="-78"/>
              </a:rPr>
              <a:t> دارد زیرا هدف از این آموزش بهینه سازی </a:t>
            </a:r>
            <a:r>
              <a:rPr lang="en-US" sz="2000" dirty="0">
                <a:latin typeface="Times New Roman" panose="02020603050405020304" pitchFamily="18" charset="0"/>
                <a:ea typeface="Calibri" panose="020F0502020204030204" pitchFamily="34" charset="0"/>
                <a:cs typeface="B Nazanin" panose="00000400000000000000" pitchFamily="2" charset="-78"/>
              </a:rPr>
              <a:t>PAPR</a:t>
            </a:r>
            <a:r>
              <a:rPr lang="fa-IR" sz="2000" dirty="0">
                <a:latin typeface="Times New Roman" panose="02020603050405020304" pitchFamily="18" charset="0"/>
                <a:ea typeface="Calibri" panose="020F0502020204030204" pitchFamily="34" charset="0"/>
                <a:cs typeface="B Nazanin" panose="00000400000000000000" pitchFamily="2" charset="-78"/>
              </a:rPr>
              <a:t> بر فرض صفر بودن </a:t>
            </a:r>
            <a:r>
              <a:rPr lang="en-US" sz="2000" dirty="0">
                <a:latin typeface="Times New Roman" panose="02020603050405020304" pitchFamily="18" charset="0"/>
                <a:ea typeface="Calibri" panose="020F0502020204030204" pitchFamily="34" charset="0"/>
                <a:cs typeface="B Nazanin" panose="00000400000000000000" pitchFamily="2" charset="-78"/>
              </a:rPr>
              <a:t>BER</a:t>
            </a:r>
            <a:r>
              <a:rPr lang="fa-IR" sz="2000" dirty="0">
                <a:latin typeface="Times New Roman" panose="02020603050405020304" pitchFamily="18" charset="0"/>
                <a:ea typeface="Calibri" panose="020F0502020204030204" pitchFamily="34" charset="0"/>
                <a:cs typeface="B Nazanin" panose="00000400000000000000" pitchFamily="2" charset="-78"/>
              </a:rPr>
              <a:t> است.</a:t>
            </a:r>
            <a:endParaRPr lang="en-US" sz="2000" dirty="0">
              <a:latin typeface="Calibri" panose="020F0502020204030204" pitchFamily="34" charset="0"/>
              <a:ea typeface="Calibri" panose="020F0502020204030204" pitchFamily="34" charset="0"/>
              <a:cs typeface="Arial" panose="020B0604020202020204" pitchFamily="34" charset="0"/>
            </a:endParaRPr>
          </a:p>
          <a:p>
            <a:pPr marL="285750" indent="-285750" algn="just" rtl="1">
              <a:spcAft>
                <a:spcPts val="0"/>
              </a:spcAft>
              <a:buFont typeface="Wingdings" panose="05000000000000000000" pitchFamily="2" charset="2"/>
              <a:buChar char="ü"/>
            </a:pPr>
            <a:endParaRPr lang="fa-IR" dirty="0" smtClean="0">
              <a:latin typeface="B Nazanin" panose="00000400000000000000" pitchFamily="2" charset="-78"/>
              <a:ea typeface="Calibri" panose="020F0502020204030204" pitchFamily="34" charset="0"/>
            </a:endParaRPr>
          </a:p>
          <a:p>
            <a:pPr marL="285750" indent="-285750" algn="justLow" rtl="1">
              <a:lnSpc>
                <a:spcPct val="150000"/>
              </a:lnSpc>
              <a:spcBef>
                <a:spcPts val="200"/>
              </a:spcBef>
              <a:buFont typeface="Wingdings" panose="05000000000000000000" pitchFamily="2" charset="2"/>
              <a:buChar char="ü"/>
            </a:pPr>
            <a:endParaRPr lang="en-US" sz="11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Content Placeholder 6"/>
          <p:cNvGraphicFramePr>
            <a:graphicFrameLocks/>
          </p:cNvGraphicFramePr>
          <p:nvPr>
            <p:extLst>
              <p:ext uri="{D42A27DB-BD31-4B8C-83A1-F6EECF244321}">
                <p14:modId xmlns:p14="http://schemas.microsoft.com/office/powerpoint/2010/main" val="2072128452"/>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Nazanin"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نتیجه‌گیری</a:t>
                      </a:r>
                      <a:endParaRPr lang="fa-IR" sz="1800" b="1" dirty="0" smtClean="0">
                        <a:solidFill>
                          <a:schemeClr val="tx1"/>
                        </a:solidFill>
                        <a:latin typeface="Times New Roman" pitchFamily="18" charset="0"/>
                        <a:cs typeface="B Nazanin"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Titr" panose="00000700000000000000" pitchFamily="2" charset="-78"/>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mn-cs"/>
                        </a:rPr>
                        <a:t>راهکار</a:t>
                      </a:r>
                      <a:r>
                        <a:rPr lang="fa-IR" sz="1800" dirty="0" smtClean="0">
                          <a:solidFill>
                            <a:schemeClr val="tx1"/>
                          </a:solidFill>
                          <a:cs typeface="+mn-cs"/>
                        </a:rPr>
                        <a:t> پیشنهادی</a:t>
                      </a:r>
                      <a:endParaRPr lang="en-US" sz="1800" dirty="0" smtClean="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mn-cs"/>
                        </a:rPr>
                        <a:t>مرور کارهای قبلی</a:t>
                      </a:r>
                      <a:endParaRPr lang="en-US" sz="1800" dirty="0" smtClean="0">
                        <a:solidFill>
                          <a:schemeClr val="tx1"/>
                        </a:solidFill>
                        <a:cs typeface="+mn-cs"/>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pic>
        <p:nvPicPr>
          <p:cNvPr id="10" name="Picture 9" descr="C:\Users\DAYA\Desktop\1\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7866" y="2879381"/>
            <a:ext cx="3886200" cy="3097672"/>
          </a:xfrm>
          <a:prstGeom prst="rect">
            <a:avLst/>
          </a:prstGeom>
          <a:noFill/>
          <a:ln>
            <a:noFill/>
          </a:ln>
        </p:spPr>
      </p:pic>
    </p:spTree>
    <p:extLst>
      <p:ext uri="{BB962C8B-B14F-4D97-AF65-F5344CB8AC3E}">
        <p14:creationId xmlns:p14="http://schemas.microsoft.com/office/powerpoint/2010/main" val="187620034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18</a:t>
            </a:fld>
            <a:endParaRPr lang="en-US" dirty="0">
              <a:solidFill>
                <a:srgbClr val="000000"/>
              </a:solidFill>
            </a:endParaRPr>
          </a:p>
        </p:txBody>
      </p:sp>
      <p:sp>
        <p:nvSpPr>
          <p:cNvPr id="39" name="Content Placeholder 2"/>
          <p:cNvSpPr>
            <a:spLocks noGrp="1"/>
          </p:cNvSpPr>
          <p:nvPr>
            <p:ph idx="1"/>
          </p:nvPr>
        </p:nvSpPr>
        <p:spPr>
          <a:xfrm>
            <a:off x="2189018" y="1019734"/>
            <a:ext cx="9522170" cy="5225491"/>
          </a:xfrm>
        </p:spPr>
        <p:txBody>
          <a:bodyPr/>
          <a:lstStyle/>
          <a:p>
            <a:pPr algn="just" rtl="1"/>
            <a:endParaRPr lang="fa-IR" sz="2000" dirty="0" smtClean="0"/>
          </a:p>
          <a:p>
            <a:pPr algn="just" rtl="1"/>
            <a:endParaRPr lang="en-US" sz="2000" dirty="0"/>
          </a:p>
          <a:p>
            <a:pPr algn="just" rtl="1"/>
            <a:endParaRPr lang="en-US" sz="2000" dirty="0"/>
          </a:p>
        </p:txBody>
      </p:sp>
      <p:sp>
        <p:nvSpPr>
          <p:cNvPr id="2" name="Rectangle 1"/>
          <p:cNvSpPr/>
          <p:nvPr/>
        </p:nvSpPr>
        <p:spPr>
          <a:xfrm>
            <a:off x="2470544" y="1019734"/>
            <a:ext cx="9240644" cy="1418337"/>
          </a:xfrm>
          <a:prstGeom prst="rect">
            <a:avLst/>
          </a:prstGeom>
        </p:spPr>
        <p:txBody>
          <a:bodyPr wrap="square">
            <a:spAutoFit/>
          </a:bodyPr>
          <a:lstStyle/>
          <a:p>
            <a:pPr marL="285750" indent="-285750" algn="just" rtl="1">
              <a:spcAft>
                <a:spcPts val="0"/>
              </a:spcAft>
              <a:buFont typeface="Wingdings" panose="05000000000000000000" pitchFamily="2" charset="2"/>
              <a:buChar char="q"/>
            </a:pPr>
            <a:r>
              <a:rPr lang="fa-IR" sz="2000" b="1" dirty="0">
                <a:latin typeface="Calibri" panose="020F0502020204030204" pitchFamily="34" charset="0"/>
                <a:ea typeface="Calibri" panose="020F0502020204030204" pitchFamily="34" charset="0"/>
                <a:cs typeface="B Nazanin" panose="00000400000000000000" pitchFamily="2" charset="-78"/>
              </a:rPr>
              <a:t>- آزمایش </a:t>
            </a:r>
            <a:r>
              <a:rPr lang="fa-IR" sz="2000" b="1" dirty="0" smtClean="0">
                <a:latin typeface="Calibri" panose="020F0502020204030204" pitchFamily="34" charset="0"/>
                <a:ea typeface="Calibri" panose="020F0502020204030204" pitchFamily="34" charset="0"/>
                <a:cs typeface="B Nazanin" panose="00000400000000000000" pitchFamily="2" charset="-78"/>
              </a:rPr>
              <a:t>دوم</a:t>
            </a:r>
          </a:p>
          <a:p>
            <a:pPr marL="285750" indent="-285750" algn="just" rtl="1">
              <a:lnSpc>
                <a:spcPct val="150000"/>
              </a:lnSpc>
              <a:buFont typeface="Wingdings" panose="05000000000000000000" pitchFamily="2" charset="2"/>
              <a:buChar char="ü"/>
            </a:pPr>
            <a:r>
              <a:rPr lang="fa-IR" sz="2000" dirty="0" smtClean="0">
                <a:latin typeface="Times New Roman" panose="02020603050405020304" pitchFamily="18" charset="0"/>
                <a:ea typeface="Calibri" panose="020F0502020204030204" pitchFamily="34" charset="0"/>
                <a:cs typeface="B Nazanin" panose="00000400000000000000" pitchFamily="2" charset="-78"/>
              </a:rPr>
              <a:t> </a:t>
            </a:r>
            <a:r>
              <a:rPr lang="fa-IR" sz="2000" dirty="0">
                <a:latin typeface="Times New Roman" panose="02020603050405020304" pitchFamily="18" charset="0"/>
                <a:ea typeface="Calibri" panose="020F0502020204030204" pitchFamily="34" charset="0"/>
                <a:cs typeface="B Nazanin" panose="00000400000000000000" pitchFamily="2" charset="-78"/>
              </a:rPr>
              <a:t>در آزمایش دوم، نویز سفید افزودنی گوسی (</a:t>
            </a:r>
            <a:r>
              <a:rPr lang="en-US" dirty="0">
                <a:latin typeface="Times New Roman" panose="02020603050405020304" pitchFamily="18" charset="0"/>
                <a:ea typeface="Calibri" panose="020F0502020204030204" pitchFamily="34" charset="0"/>
                <a:cs typeface="B Nazanin" panose="00000400000000000000" pitchFamily="2" charset="-78"/>
              </a:rPr>
              <a:t>AWGN</a:t>
            </a:r>
            <a:r>
              <a:rPr lang="fa-IR" sz="2000" dirty="0">
                <a:latin typeface="Times New Roman" panose="02020603050405020304" pitchFamily="18" charset="0"/>
                <a:ea typeface="Calibri" panose="020F0502020204030204" pitchFamily="34" charset="0"/>
                <a:cs typeface="B Nazanin" panose="00000400000000000000" pitchFamily="2" charset="-78"/>
              </a:rPr>
              <a:t>)</a:t>
            </a:r>
            <a:r>
              <a:rPr lang="fa-IR"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را وارد کانال </a:t>
            </a:r>
            <a:r>
              <a:rPr lang="en-US" dirty="0">
                <a:latin typeface="Times New Roman" panose="02020603050405020304" pitchFamily="18" charset="0"/>
                <a:ea typeface="Calibri" panose="020F0502020204030204" pitchFamily="34" charset="0"/>
                <a:cs typeface="B Nazanin" panose="00000400000000000000" pitchFamily="2" charset="-78"/>
              </a:rPr>
              <a:t>OFDM</a:t>
            </a:r>
            <a:r>
              <a:rPr lang="fa-IR" sz="2000" dirty="0">
                <a:latin typeface="Times New Roman" panose="02020603050405020304" pitchFamily="18" charset="0"/>
                <a:ea typeface="Calibri" panose="020F0502020204030204" pitchFamily="34" charset="0"/>
                <a:cs typeface="B Nazanin" panose="00000400000000000000" pitchFamily="2" charset="-78"/>
              </a:rPr>
              <a:t> می کنیم.</a:t>
            </a:r>
            <a:endParaRPr lang="en-US" sz="2000" dirty="0">
              <a:latin typeface="Calibri" panose="020F0502020204030204" pitchFamily="34" charset="0"/>
              <a:ea typeface="Calibri" panose="020F0502020204030204" pitchFamily="34" charset="0"/>
              <a:cs typeface="Arial" panose="020B0604020202020204" pitchFamily="34" charset="0"/>
            </a:endParaRPr>
          </a:p>
          <a:p>
            <a:pPr marL="285750" indent="-285750" algn="just" rtl="1">
              <a:spcAft>
                <a:spcPts val="0"/>
              </a:spcAft>
              <a:buFont typeface="Wingdings" panose="05000000000000000000" pitchFamily="2" charset="2"/>
              <a:buChar char="ü"/>
            </a:pPr>
            <a:endParaRPr lang="fa-IR" dirty="0" smtClean="0">
              <a:latin typeface="B Nazanin" panose="00000400000000000000" pitchFamily="2" charset="-78"/>
              <a:ea typeface="Calibri" panose="020F0502020204030204" pitchFamily="34" charset="0"/>
            </a:endParaRPr>
          </a:p>
          <a:p>
            <a:pPr marL="285750" indent="-285750" algn="justLow" rtl="1">
              <a:lnSpc>
                <a:spcPct val="150000"/>
              </a:lnSpc>
              <a:spcBef>
                <a:spcPts val="200"/>
              </a:spcBef>
              <a:buFont typeface="Wingdings" panose="05000000000000000000" pitchFamily="2" charset="2"/>
              <a:buChar char="ü"/>
            </a:pPr>
            <a:endParaRPr lang="en-US" sz="11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Content Placeholder 6"/>
          <p:cNvGraphicFramePr>
            <a:graphicFrameLocks/>
          </p:cNvGraphicFramePr>
          <p:nvPr>
            <p:extLst>
              <p:ext uri="{D42A27DB-BD31-4B8C-83A1-F6EECF244321}">
                <p14:modId xmlns:p14="http://schemas.microsoft.com/office/powerpoint/2010/main" val="2072128452"/>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Nazanin"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نتیجه‌گیری</a:t>
                      </a:r>
                      <a:endParaRPr lang="fa-IR" sz="1800" b="1" dirty="0" smtClean="0">
                        <a:solidFill>
                          <a:schemeClr val="tx1"/>
                        </a:solidFill>
                        <a:latin typeface="Times New Roman" pitchFamily="18" charset="0"/>
                        <a:cs typeface="B Nazanin"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Titr" panose="00000700000000000000" pitchFamily="2" charset="-78"/>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mn-cs"/>
                        </a:rPr>
                        <a:t>راهکار</a:t>
                      </a:r>
                      <a:r>
                        <a:rPr lang="fa-IR" sz="1800" dirty="0" smtClean="0">
                          <a:solidFill>
                            <a:schemeClr val="tx1"/>
                          </a:solidFill>
                          <a:cs typeface="+mn-cs"/>
                        </a:rPr>
                        <a:t> پیشنهادی</a:t>
                      </a:r>
                      <a:endParaRPr lang="en-US" sz="1800" dirty="0" smtClean="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mn-cs"/>
                        </a:rPr>
                        <a:t>مرور کارهای قبلی</a:t>
                      </a:r>
                      <a:endParaRPr lang="en-US" sz="1800" dirty="0" smtClean="0">
                        <a:solidFill>
                          <a:schemeClr val="tx1"/>
                        </a:solidFill>
                        <a:cs typeface="+mn-cs"/>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pic>
        <p:nvPicPr>
          <p:cNvPr id="7" name="Picture 6" descr="C:\Users\DAYA\Desktop\1\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7451" y="2310130"/>
            <a:ext cx="4164965" cy="3456940"/>
          </a:xfrm>
          <a:prstGeom prst="rect">
            <a:avLst/>
          </a:prstGeom>
          <a:noFill/>
          <a:ln>
            <a:noFill/>
          </a:ln>
        </p:spPr>
      </p:pic>
    </p:spTree>
    <p:extLst>
      <p:ext uri="{BB962C8B-B14F-4D97-AF65-F5344CB8AC3E}">
        <p14:creationId xmlns:p14="http://schemas.microsoft.com/office/powerpoint/2010/main" val="427066098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19</a:t>
            </a:fld>
            <a:endParaRPr lang="en-US" dirty="0">
              <a:solidFill>
                <a:srgbClr val="000000"/>
              </a:solidFill>
            </a:endParaRPr>
          </a:p>
        </p:txBody>
      </p:sp>
      <p:sp>
        <p:nvSpPr>
          <p:cNvPr id="39" name="Content Placeholder 2"/>
          <p:cNvSpPr>
            <a:spLocks noGrp="1"/>
          </p:cNvSpPr>
          <p:nvPr>
            <p:ph idx="1"/>
          </p:nvPr>
        </p:nvSpPr>
        <p:spPr>
          <a:xfrm>
            <a:off x="2189018" y="1019734"/>
            <a:ext cx="9522170" cy="5225491"/>
          </a:xfrm>
        </p:spPr>
        <p:txBody>
          <a:bodyPr/>
          <a:lstStyle/>
          <a:p>
            <a:pPr algn="just" rtl="1"/>
            <a:endParaRPr lang="fa-IR" sz="2000" dirty="0" smtClean="0"/>
          </a:p>
          <a:p>
            <a:pPr algn="just" rtl="1"/>
            <a:endParaRPr lang="en-US" sz="2000" dirty="0"/>
          </a:p>
          <a:p>
            <a:pPr algn="just" rtl="1"/>
            <a:endParaRPr lang="en-US" sz="2000" dirty="0"/>
          </a:p>
        </p:txBody>
      </p:sp>
      <p:sp>
        <p:nvSpPr>
          <p:cNvPr id="2" name="Rectangle 1"/>
          <p:cNvSpPr/>
          <p:nvPr/>
        </p:nvSpPr>
        <p:spPr>
          <a:xfrm>
            <a:off x="2470544" y="1019734"/>
            <a:ext cx="9240644" cy="2018501"/>
          </a:xfrm>
          <a:prstGeom prst="rect">
            <a:avLst/>
          </a:prstGeom>
        </p:spPr>
        <p:txBody>
          <a:bodyPr wrap="square">
            <a:spAutoFit/>
          </a:bodyPr>
          <a:lstStyle/>
          <a:p>
            <a:pPr marL="285750" indent="-285750" algn="just" rtl="1">
              <a:spcAft>
                <a:spcPts val="0"/>
              </a:spcAft>
              <a:buFont typeface="Wingdings" panose="05000000000000000000" pitchFamily="2" charset="2"/>
              <a:buChar char="q"/>
            </a:pPr>
            <a:r>
              <a:rPr lang="fa-IR" sz="2000" b="1" dirty="0">
                <a:latin typeface="Calibri" panose="020F0502020204030204" pitchFamily="34" charset="0"/>
                <a:ea typeface="Calibri" panose="020F0502020204030204" pitchFamily="34" charset="0"/>
                <a:cs typeface="B Nazanin" panose="00000400000000000000" pitchFamily="2" charset="-78"/>
              </a:rPr>
              <a:t>- آزمایش </a:t>
            </a:r>
            <a:r>
              <a:rPr lang="fa-IR" sz="2000" b="1" dirty="0" smtClean="0">
                <a:latin typeface="Calibri" panose="020F0502020204030204" pitchFamily="34" charset="0"/>
                <a:ea typeface="Calibri" panose="020F0502020204030204" pitchFamily="34" charset="0"/>
                <a:cs typeface="B Nazanin" panose="00000400000000000000" pitchFamily="2" charset="-78"/>
              </a:rPr>
              <a:t>سوم</a:t>
            </a:r>
          </a:p>
          <a:p>
            <a:pPr marL="285750" indent="-285750" algn="just" rtl="1">
              <a:lnSpc>
                <a:spcPct val="150000"/>
              </a:lnSpc>
              <a:buFont typeface="Wingdings" panose="05000000000000000000" pitchFamily="2" charset="2"/>
              <a:buChar char="ü"/>
            </a:pPr>
            <a:r>
              <a:rPr lang="fa-IR" sz="2000" dirty="0">
                <a:latin typeface="Times New Roman" panose="02020603050405020304" pitchFamily="18" charset="0"/>
                <a:ea typeface="Calibri" panose="020F0502020204030204" pitchFamily="34" charset="0"/>
                <a:cs typeface="B Nazanin" panose="00000400000000000000" pitchFamily="2" charset="-78"/>
              </a:rPr>
              <a:t>در مرحله سوم، </a:t>
            </a:r>
            <a:r>
              <a:rPr lang="en-US" dirty="0">
                <a:latin typeface="Times New Roman" panose="02020603050405020304" pitchFamily="18" charset="0"/>
                <a:ea typeface="Calibri" panose="020F0502020204030204" pitchFamily="34" charset="0"/>
                <a:cs typeface="B Nazanin" panose="00000400000000000000" pitchFamily="2" charset="-78"/>
              </a:rPr>
              <a:t>AWGN</a:t>
            </a:r>
            <a:r>
              <a:rPr lang="fa-IR" sz="2000" dirty="0">
                <a:latin typeface="Times New Roman" panose="02020603050405020304" pitchFamily="18" charset="0"/>
                <a:ea typeface="Calibri" panose="020F0502020204030204" pitchFamily="34" charset="0"/>
                <a:cs typeface="B Nazanin" panose="00000400000000000000" pitchFamily="2" charset="-78"/>
              </a:rPr>
              <a:t> را به کانال </a:t>
            </a:r>
            <a:r>
              <a:rPr lang="en-US" dirty="0">
                <a:latin typeface="Times New Roman" panose="02020603050405020304" pitchFamily="18" charset="0"/>
                <a:ea typeface="Calibri" panose="020F0502020204030204" pitchFamily="34" charset="0"/>
                <a:cs typeface="B Nazanin" panose="00000400000000000000" pitchFamily="2" charset="-78"/>
              </a:rPr>
              <a:t>OFDM</a:t>
            </a:r>
            <a:r>
              <a:rPr lang="fa-IR" sz="2000" dirty="0">
                <a:latin typeface="Times New Roman" panose="02020603050405020304" pitchFamily="18" charset="0"/>
                <a:ea typeface="Calibri" panose="020F0502020204030204" pitchFamily="34" charset="0"/>
                <a:cs typeface="B Nazanin" panose="00000400000000000000" pitchFamily="2" charset="-78"/>
              </a:rPr>
              <a:t> اضافه می کنیم، سپس فقط </a:t>
            </a:r>
            <a:r>
              <a:rPr lang="en-US" dirty="0" err="1">
                <a:latin typeface="Times New Roman" panose="02020603050405020304" pitchFamily="18" charset="0"/>
                <a:ea typeface="Calibri" panose="020F0502020204030204" pitchFamily="34" charset="0"/>
                <a:cs typeface="B Nazanin" panose="00000400000000000000" pitchFamily="2" charset="-78"/>
              </a:rPr>
              <a:t>RxNN</a:t>
            </a:r>
            <a:r>
              <a:rPr lang="fa-IR" sz="2000" dirty="0">
                <a:latin typeface="Times New Roman" panose="02020603050405020304" pitchFamily="18" charset="0"/>
                <a:ea typeface="Calibri" panose="020F0502020204030204" pitchFamily="34" charset="0"/>
                <a:cs typeface="B Nazanin" panose="00000400000000000000" pitchFamily="2" charset="-78"/>
              </a:rPr>
              <a:t> را با همان ابر پارامترها و مجموعه داده های قبلی آموزش می دهیم</a:t>
            </a:r>
            <a:r>
              <a:rPr lang="fa-IR" sz="2000" dirty="0" smtClean="0">
                <a:latin typeface="Times New Roman" panose="02020603050405020304" pitchFamily="18" charset="0"/>
                <a:ea typeface="Calibri" panose="020F0502020204030204" pitchFamily="34" charset="0"/>
                <a:cs typeface="B Nazanin" panose="00000400000000000000" pitchFamily="2" charset="-78"/>
              </a:rPr>
              <a:t>.</a:t>
            </a:r>
          </a:p>
          <a:p>
            <a:pPr marL="285750" indent="-285750" algn="just" rtl="1">
              <a:lnSpc>
                <a:spcPct val="150000"/>
              </a:lnSpc>
              <a:buFont typeface="Wingdings" panose="05000000000000000000" pitchFamily="2" charset="2"/>
              <a:buChar char="ü"/>
            </a:pPr>
            <a:r>
              <a:rPr lang="fa-IR" dirty="0">
                <a:latin typeface="Times New Roman" panose="02020603050405020304" pitchFamily="18" charset="0"/>
                <a:ea typeface="Calibri" panose="020F0502020204030204" pitchFamily="34" charset="0"/>
                <a:cs typeface="B Nazanin" panose="00000400000000000000" pitchFamily="2" charset="-78"/>
              </a:rPr>
              <a:t>هدف از این آموزش </a:t>
            </a:r>
            <a:r>
              <a:rPr lang="en-US" sz="1600" dirty="0">
                <a:latin typeface="Times New Roman" panose="02020603050405020304" pitchFamily="18" charset="0"/>
                <a:ea typeface="Calibri" panose="020F0502020204030204" pitchFamily="34" charset="0"/>
                <a:cs typeface="B Nazanin" panose="00000400000000000000" pitchFamily="2" charset="-78"/>
              </a:rPr>
              <a:t>NN</a:t>
            </a:r>
            <a:r>
              <a:rPr lang="fa-IR" dirty="0">
                <a:latin typeface="Times New Roman" panose="02020603050405020304" pitchFamily="18" charset="0"/>
                <a:ea typeface="Calibri" panose="020F0502020204030204" pitchFamily="34" charset="0"/>
                <a:cs typeface="B Nazanin" panose="00000400000000000000" pitchFamily="2" charset="-78"/>
              </a:rPr>
              <a:t> جدید بهبود عملکرد انتقال هنگام پخش نویز است،</a:t>
            </a:r>
            <a:endParaRPr lang="fa-IR" dirty="0" smtClean="0">
              <a:latin typeface="B Nazanin" panose="00000400000000000000" pitchFamily="2" charset="-78"/>
              <a:ea typeface="Calibri" panose="020F0502020204030204" pitchFamily="34" charset="0"/>
            </a:endParaRPr>
          </a:p>
          <a:p>
            <a:pPr marL="285750" indent="-285750" algn="justLow" rtl="1">
              <a:lnSpc>
                <a:spcPct val="150000"/>
              </a:lnSpc>
              <a:spcBef>
                <a:spcPts val="200"/>
              </a:spcBef>
              <a:buFont typeface="Wingdings" panose="05000000000000000000" pitchFamily="2" charset="2"/>
              <a:buChar char="ü"/>
            </a:pPr>
            <a:endParaRPr lang="en-US" sz="11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Content Placeholder 6"/>
          <p:cNvGraphicFramePr>
            <a:graphicFrameLocks/>
          </p:cNvGraphicFramePr>
          <p:nvPr>
            <p:extLst>
              <p:ext uri="{D42A27DB-BD31-4B8C-83A1-F6EECF244321}">
                <p14:modId xmlns:p14="http://schemas.microsoft.com/office/powerpoint/2010/main" val="2072128452"/>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Nazanin"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نتیجه‌گیری</a:t>
                      </a:r>
                      <a:endParaRPr lang="fa-IR" sz="1800" b="1" dirty="0" smtClean="0">
                        <a:solidFill>
                          <a:schemeClr val="tx1"/>
                        </a:solidFill>
                        <a:latin typeface="Times New Roman" pitchFamily="18" charset="0"/>
                        <a:cs typeface="B Nazanin"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Titr" panose="00000700000000000000" pitchFamily="2" charset="-78"/>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mn-cs"/>
                        </a:rPr>
                        <a:t>راهکار</a:t>
                      </a:r>
                      <a:r>
                        <a:rPr lang="fa-IR" sz="1800" dirty="0" smtClean="0">
                          <a:solidFill>
                            <a:schemeClr val="tx1"/>
                          </a:solidFill>
                          <a:cs typeface="+mn-cs"/>
                        </a:rPr>
                        <a:t> پیشنهادی</a:t>
                      </a:r>
                      <a:endParaRPr lang="en-US" sz="1800" dirty="0" smtClean="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mn-cs"/>
                        </a:rPr>
                        <a:t>مرور کارهای قبلی</a:t>
                      </a:r>
                      <a:endParaRPr lang="en-US" sz="1800" dirty="0" smtClean="0">
                        <a:solidFill>
                          <a:schemeClr val="tx1"/>
                        </a:solidFill>
                        <a:cs typeface="+mn-cs"/>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pic>
        <p:nvPicPr>
          <p:cNvPr id="8" name="Picture 7" descr="C:\Users\DAYA\Desktop\1\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6905" y="2902767"/>
            <a:ext cx="3996055" cy="3004637"/>
          </a:xfrm>
          <a:prstGeom prst="rect">
            <a:avLst/>
          </a:prstGeom>
          <a:noFill/>
          <a:ln>
            <a:noFill/>
          </a:ln>
        </p:spPr>
      </p:pic>
    </p:spTree>
    <p:extLst>
      <p:ext uri="{BB962C8B-B14F-4D97-AF65-F5344CB8AC3E}">
        <p14:creationId xmlns:p14="http://schemas.microsoft.com/office/powerpoint/2010/main" val="21017899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057400" y="0"/>
            <a:ext cx="8229600" cy="990600"/>
          </a:xfrm>
        </p:spPr>
        <p:txBody>
          <a:bodyPr/>
          <a:lstStyle/>
          <a:p>
            <a:pPr rtl="1" eaLnBrk="1" hangingPunct="1"/>
            <a:r>
              <a:rPr lang="fa-IR" b="1" dirty="0">
                <a:solidFill>
                  <a:schemeClr val="bg1"/>
                </a:solidFill>
                <a:cs typeface="B Nazanin" panose="00000400000000000000" pitchFamily="2" charset="-78"/>
              </a:rPr>
              <a:t>فهرست مطالب</a:t>
            </a:r>
            <a:endParaRPr lang="en-US" b="1" dirty="0">
              <a:solidFill>
                <a:schemeClr val="bg1"/>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pPr>
              <a:defRPr/>
            </a:pPr>
            <a:fld id="{5DBB3879-38B0-47FC-A6C9-0BC71804C174}" type="slidenum">
              <a:rPr lang="ar-SA" smtClean="0"/>
              <a:pPr>
                <a:defRPr/>
              </a:pPr>
              <a:t>2</a:t>
            </a:fld>
            <a:endParaRPr lang="en-US"/>
          </a:p>
        </p:txBody>
      </p:sp>
      <p:sp>
        <p:nvSpPr>
          <p:cNvPr id="6" name="Rectangle 4"/>
          <p:cNvSpPr>
            <a:spLocks noChangeArrowheads="1"/>
          </p:cNvSpPr>
          <p:nvPr/>
        </p:nvSpPr>
        <p:spPr bwMode="auto">
          <a:xfrm>
            <a:off x="0" y="6631678"/>
            <a:ext cx="12192000" cy="226321"/>
          </a:xfrm>
          <a:prstGeom prst="rect">
            <a:avLst/>
          </a:prstGeom>
          <a:solidFill>
            <a:srgbClr val="336699"/>
          </a:solidFill>
          <a:ln w="9525" algn="ctr">
            <a:solidFill>
              <a:srgbClr val="336699"/>
            </a:solidFill>
            <a:round/>
            <a:headEnd/>
            <a:tailEnd/>
          </a:ln>
        </p:spPr>
        <p:txBody>
          <a:bodyPr/>
          <a:lstStyle/>
          <a:p>
            <a:pPr fontAlgn="base">
              <a:spcBef>
                <a:spcPct val="0"/>
              </a:spcBef>
              <a:spcAft>
                <a:spcPct val="0"/>
              </a:spcAft>
            </a:pPr>
            <a:endParaRPr lang="fa-IR">
              <a:solidFill>
                <a:srgbClr val="000000"/>
              </a:solidFill>
            </a:endParaRPr>
          </a:p>
        </p:txBody>
      </p:sp>
      <p:grpSp>
        <p:nvGrpSpPr>
          <p:cNvPr id="8" name="Group 7"/>
          <p:cNvGrpSpPr/>
          <p:nvPr/>
        </p:nvGrpSpPr>
        <p:grpSpPr>
          <a:xfrm>
            <a:off x="2209800" y="1804839"/>
            <a:ext cx="8382000" cy="712386"/>
            <a:chOff x="0" y="3347651"/>
            <a:chExt cx="8382000" cy="712386"/>
          </a:xfrm>
        </p:grpSpPr>
        <p:sp>
          <p:nvSpPr>
            <p:cNvPr id="10" name="Rectangle 9"/>
            <p:cNvSpPr/>
            <p:nvPr/>
          </p:nvSpPr>
          <p:spPr>
            <a:xfrm>
              <a:off x="0" y="3347651"/>
              <a:ext cx="8382000" cy="7123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0" y="3347651"/>
              <a:ext cx="8382000" cy="7123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285750" lvl="0" indent="-285750" algn="r" defTabSz="711200" rtl="1">
                <a:lnSpc>
                  <a:spcPct val="90000"/>
                </a:lnSpc>
                <a:spcBef>
                  <a:spcPct val="0"/>
                </a:spcBef>
                <a:spcAft>
                  <a:spcPct val="35000"/>
                </a:spcAft>
                <a:buFont typeface="Wingdings" panose="05000000000000000000" pitchFamily="2" charset="2"/>
                <a:buChar char="q"/>
              </a:pPr>
              <a:r>
                <a:rPr lang="fa-IR" sz="2400" kern="1200" dirty="0" smtClean="0">
                  <a:cs typeface="B Nazanin" panose="00000400000000000000" pitchFamily="2" charset="-78"/>
                </a:rPr>
                <a:t>مقدمه</a:t>
              </a:r>
            </a:p>
            <a:p>
              <a:pPr marL="342900" lvl="0" indent="-342900" algn="r" defTabSz="711200" rtl="1">
                <a:lnSpc>
                  <a:spcPct val="90000"/>
                </a:lnSpc>
                <a:spcBef>
                  <a:spcPct val="0"/>
                </a:spcBef>
                <a:spcAft>
                  <a:spcPct val="35000"/>
                </a:spcAft>
                <a:buFont typeface="Wingdings" panose="05000000000000000000" pitchFamily="2" charset="2"/>
                <a:buChar char="q"/>
              </a:pPr>
              <a:r>
                <a:rPr lang="fa-IR" sz="2400" dirty="0" smtClean="0">
                  <a:cs typeface="B Nazanin" panose="00000400000000000000" pitchFamily="2" charset="-78"/>
                </a:rPr>
                <a:t>تعریف مساله</a:t>
              </a:r>
            </a:p>
            <a:p>
              <a:pPr marL="342900" lvl="0" indent="-342900" algn="r" defTabSz="711200" rtl="1">
                <a:lnSpc>
                  <a:spcPct val="90000"/>
                </a:lnSpc>
                <a:spcBef>
                  <a:spcPct val="0"/>
                </a:spcBef>
                <a:spcAft>
                  <a:spcPct val="35000"/>
                </a:spcAft>
                <a:buFont typeface="Wingdings" panose="05000000000000000000" pitchFamily="2" charset="2"/>
                <a:buChar char="q"/>
              </a:pPr>
              <a:r>
                <a:rPr lang="fa-IR" sz="2400" kern="1200" dirty="0" smtClean="0">
                  <a:cs typeface="B Nazanin" panose="00000400000000000000" pitchFamily="2" charset="-78"/>
                </a:rPr>
                <a:t>مرور کارهای قبلی</a:t>
              </a:r>
            </a:p>
            <a:p>
              <a:pPr marL="342900" lvl="0" indent="-342900" algn="r" defTabSz="711200" rtl="1">
                <a:lnSpc>
                  <a:spcPct val="90000"/>
                </a:lnSpc>
                <a:spcBef>
                  <a:spcPct val="0"/>
                </a:spcBef>
                <a:spcAft>
                  <a:spcPct val="35000"/>
                </a:spcAft>
                <a:buFont typeface="Wingdings" panose="05000000000000000000" pitchFamily="2" charset="2"/>
                <a:buChar char="q"/>
              </a:pPr>
              <a:r>
                <a:rPr lang="fa-IR" sz="2400" dirty="0" smtClean="0">
                  <a:cs typeface="B Nazanin" panose="00000400000000000000" pitchFamily="2" charset="-78"/>
                </a:rPr>
                <a:t>راه کار پیشنهادی</a:t>
              </a:r>
            </a:p>
            <a:p>
              <a:pPr marL="342900" lvl="0" indent="-342900" algn="r" defTabSz="711200" rtl="1">
                <a:lnSpc>
                  <a:spcPct val="90000"/>
                </a:lnSpc>
                <a:spcBef>
                  <a:spcPct val="0"/>
                </a:spcBef>
                <a:spcAft>
                  <a:spcPct val="35000"/>
                </a:spcAft>
                <a:buFont typeface="Wingdings" panose="05000000000000000000" pitchFamily="2" charset="2"/>
                <a:buChar char="q"/>
              </a:pPr>
              <a:r>
                <a:rPr lang="fa-IR" sz="2400" kern="1200" dirty="0" smtClean="0">
                  <a:cs typeface="B Nazanin" panose="00000400000000000000" pitchFamily="2" charset="-78"/>
                </a:rPr>
                <a:t>ارزیابی نتایج</a:t>
              </a:r>
            </a:p>
            <a:p>
              <a:pPr marL="342900" lvl="0" indent="-342900" algn="r" defTabSz="711200" rtl="1">
                <a:lnSpc>
                  <a:spcPct val="90000"/>
                </a:lnSpc>
                <a:spcBef>
                  <a:spcPct val="0"/>
                </a:spcBef>
                <a:spcAft>
                  <a:spcPct val="35000"/>
                </a:spcAft>
                <a:buFont typeface="Wingdings" panose="05000000000000000000" pitchFamily="2" charset="2"/>
                <a:buChar char="q"/>
              </a:pPr>
              <a:r>
                <a:rPr lang="fa-IR" sz="2400" dirty="0" smtClean="0">
                  <a:cs typeface="B Nazanin" panose="00000400000000000000" pitchFamily="2" charset="-78"/>
                </a:rPr>
                <a:t>نتیجه گیری </a:t>
              </a:r>
            </a:p>
            <a:p>
              <a:pPr marL="342900" lvl="0" indent="-342900" algn="r" defTabSz="711200" rtl="1">
                <a:lnSpc>
                  <a:spcPct val="90000"/>
                </a:lnSpc>
                <a:spcBef>
                  <a:spcPct val="0"/>
                </a:spcBef>
                <a:spcAft>
                  <a:spcPct val="35000"/>
                </a:spcAft>
                <a:buFont typeface="Wingdings" panose="05000000000000000000" pitchFamily="2" charset="2"/>
                <a:buChar char="q"/>
              </a:pPr>
              <a:r>
                <a:rPr lang="fa-IR" sz="2400" kern="1200" dirty="0" smtClean="0">
                  <a:cs typeface="B Nazanin" panose="00000400000000000000" pitchFamily="2" charset="-78"/>
                </a:rPr>
                <a:t>منابع</a:t>
              </a:r>
              <a:endParaRPr lang="en-US" sz="2400" kern="1200" dirty="0">
                <a:cs typeface="B Nazanin" panose="00000400000000000000" pitchFamily="2" charset="-78"/>
              </a:endParaRPr>
            </a:p>
          </p:txBody>
        </p:sp>
      </p:grpSp>
    </p:spTree>
    <p:extLst>
      <p:ext uri="{BB962C8B-B14F-4D97-AF65-F5344CB8AC3E}">
        <p14:creationId xmlns:p14="http://schemas.microsoft.com/office/powerpoint/2010/main" val="3547665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20</a:t>
            </a:fld>
            <a:endParaRPr lang="en-US" dirty="0">
              <a:solidFill>
                <a:srgbClr val="000000"/>
              </a:solidFill>
            </a:endParaRPr>
          </a:p>
        </p:txBody>
      </p:sp>
      <p:sp>
        <p:nvSpPr>
          <p:cNvPr id="39" name="Content Placeholder 2"/>
          <p:cNvSpPr>
            <a:spLocks noGrp="1"/>
          </p:cNvSpPr>
          <p:nvPr>
            <p:ph idx="1"/>
          </p:nvPr>
        </p:nvSpPr>
        <p:spPr>
          <a:xfrm>
            <a:off x="2189018" y="1019734"/>
            <a:ext cx="9522170" cy="5225491"/>
          </a:xfrm>
        </p:spPr>
        <p:txBody>
          <a:bodyPr/>
          <a:lstStyle/>
          <a:p>
            <a:pPr algn="just" rtl="1"/>
            <a:endParaRPr lang="fa-IR" sz="2000" dirty="0" smtClean="0"/>
          </a:p>
          <a:p>
            <a:pPr algn="just" rtl="1"/>
            <a:endParaRPr lang="en-US" sz="2000" dirty="0"/>
          </a:p>
          <a:p>
            <a:pPr algn="just" rtl="1"/>
            <a:endParaRPr lang="en-US" sz="2000" dirty="0"/>
          </a:p>
        </p:txBody>
      </p:sp>
      <p:sp>
        <p:nvSpPr>
          <p:cNvPr id="2" name="Rectangle 1"/>
          <p:cNvSpPr/>
          <p:nvPr/>
        </p:nvSpPr>
        <p:spPr>
          <a:xfrm>
            <a:off x="2470544" y="1019734"/>
            <a:ext cx="9240644" cy="677108"/>
          </a:xfrm>
          <a:prstGeom prst="rect">
            <a:avLst/>
          </a:prstGeom>
        </p:spPr>
        <p:txBody>
          <a:bodyPr wrap="square">
            <a:spAutoFit/>
          </a:bodyPr>
          <a:lstStyle/>
          <a:p>
            <a:pPr marL="285750" indent="-285750" algn="just" rtl="1">
              <a:spcAft>
                <a:spcPts val="0"/>
              </a:spcAft>
              <a:buFont typeface="Wingdings" panose="05000000000000000000" pitchFamily="2" charset="2"/>
              <a:buChar char="q"/>
            </a:pPr>
            <a:r>
              <a:rPr lang="fa-IR" sz="2000" b="1" dirty="0">
                <a:latin typeface="Calibri" panose="020F0502020204030204" pitchFamily="34" charset="0"/>
                <a:ea typeface="Calibri" panose="020F0502020204030204" pitchFamily="34" charset="0"/>
                <a:cs typeface="B Nazanin" panose="00000400000000000000" pitchFamily="2" charset="-78"/>
              </a:rPr>
              <a:t>ارزیابی </a:t>
            </a:r>
            <a:r>
              <a:rPr lang="fa-IR" sz="2000" b="1" dirty="0" smtClean="0">
                <a:latin typeface="Calibri" panose="020F0502020204030204" pitchFamily="34" charset="0"/>
                <a:ea typeface="Calibri" panose="020F0502020204030204" pitchFamily="34" charset="0"/>
                <a:cs typeface="B Nazanin" panose="00000400000000000000" pitchFamily="2" charset="-78"/>
              </a:rPr>
              <a:t>نتایج</a:t>
            </a:r>
          </a:p>
          <a:p>
            <a:pPr marL="285750" indent="-285750" algn="just" rtl="1">
              <a:spcAft>
                <a:spcPts val="0"/>
              </a:spcAft>
              <a:buFont typeface="Wingdings" panose="05000000000000000000" pitchFamily="2" charset="2"/>
              <a:buChar char="ü"/>
            </a:pPr>
            <a:r>
              <a:rPr lang="fa-IR" dirty="0">
                <a:latin typeface="Times New Roman" panose="02020603050405020304" pitchFamily="18" charset="0"/>
                <a:ea typeface="Calibri" panose="020F0502020204030204" pitchFamily="34" charset="0"/>
                <a:cs typeface="B Nazanin" panose="00000400000000000000" pitchFamily="2" charset="-78"/>
              </a:rPr>
              <a:t>برای تأیید طرح پیشنهادی سیگنالهای </a:t>
            </a:r>
            <a:r>
              <a:rPr lang="en-US" dirty="0">
                <a:latin typeface="Times New Roman" panose="02020603050405020304" pitchFamily="18" charset="0"/>
                <a:ea typeface="Calibri" panose="020F0502020204030204" pitchFamily="34" charset="0"/>
                <a:cs typeface="B Nazanin" panose="00000400000000000000" pitchFamily="2" charset="-78"/>
              </a:rPr>
              <a:t>O-OFDM</a:t>
            </a:r>
            <a:r>
              <a:rPr lang="fa-IR" dirty="0">
                <a:latin typeface="Times New Roman" panose="02020603050405020304" pitchFamily="18" charset="0"/>
                <a:ea typeface="Calibri" panose="020F0502020204030204" pitchFamily="34" charset="0"/>
                <a:cs typeface="B Nazanin" panose="00000400000000000000" pitchFamily="2" charset="-78"/>
              </a:rPr>
              <a:t>، روش پیشنهادی با روش مقاله پایه [4] (</a:t>
            </a:r>
            <a:r>
              <a:rPr lang="en-US" dirty="0">
                <a:latin typeface="Times New Roman" panose="02020603050405020304" pitchFamily="18" charset="0"/>
                <a:ea typeface="Calibri" panose="020F0502020204030204" pitchFamily="34" charset="0"/>
                <a:cs typeface="B Nazanin" panose="00000400000000000000" pitchFamily="2" charset="-78"/>
              </a:rPr>
              <a:t>With NNs</a:t>
            </a:r>
            <a:r>
              <a:rPr lang="fa-IR" dirty="0">
                <a:latin typeface="Times New Roman" panose="02020603050405020304" pitchFamily="18" charset="0"/>
                <a:ea typeface="Calibri" panose="020F0502020204030204" pitchFamily="34" charset="0"/>
                <a:cs typeface="B Nazanin" panose="00000400000000000000" pitchFamily="2" charset="-78"/>
              </a:rPr>
              <a:t>) مقایسه شده است</a:t>
            </a:r>
            <a:endParaRPr lang="en-US"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Content Placeholder 6"/>
          <p:cNvGraphicFramePr>
            <a:graphicFrameLocks/>
          </p:cNvGraphicFramePr>
          <p:nvPr>
            <p:extLst>
              <p:ext uri="{D42A27DB-BD31-4B8C-83A1-F6EECF244321}">
                <p14:modId xmlns:p14="http://schemas.microsoft.com/office/powerpoint/2010/main" val="2072128452"/>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Nazanin"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نتیجه‌گیری</a:t>
                      </a:r>
                      <a:endParaRPr lang="fa-IR" sz="1800" b="1" dirty="0" smtClean="0">
                        <a:solidFill>
                          <a:schemeClr val="tx1"/>
                        </a:solidFill>
                        <a:latin typeface="Times New Roman" pitchFamily="18" charset="0"/>
                        <a:cs typeface="B Nazanin"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Titr" panose="00000700000000000000" pitchFamily="2" charset="-78"/>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mn-cs"/>
                        </a:rPr>
                        <a:t>راهکار</a:t>
                      </a:r>
                      <a:r>
                        <a:rPr lang="fa-IR" sz="1800" dirty="0" smtClean="0">
                          <a:solidFill>
                            <a:schemeClr val="tx1"/>
                          </a:solidFill>
                          <a:cs typeface="+mn-cs"/>
                        </a:rPr>
                        <a:t> پیشنهادی</a:t>
                      </a:r>
                      <a:endParaRPr lang="en-US" sz="1800" dirty="0" smtClean="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mn-cs"/>
                        </a:rPr>
                        <a:t>مرور کارهای قبلی</a:t>
                      </a:r>
                      <a:endParaRPr lang="en-US" sz="1800" dirty="0" smtClean="0">
                        <a:solidFill>
                          <a:schemeClr val="tx1"/>
                        </a:solidFill>
                        <a:cs typeface="+mn-cs"/>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pic>
        <p:nvPicPr>
          <p:cNvPr id="7" name="Picture 6" descr="C:\Users\DAYA\Desktop\1\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3442" y="2588467"/>
            <a:ext cx="4236825" cy="2682221"/>
          </a:xfrm>
          <a:prstGeom prst="rect">
            <a:avLst/>
          </a:prstGeom>
          <a:noFill/>
          <a:ln>
            <a:noFill/>
          </a:ln>
        </p:spPr>
      </p:pic>
      <p:sp>
        <p:nvSpPr>
          <p:cNvPr id="3" name="Rectangle 2"/>
          <p:cNvSpPr/>
          <p:nvPr/>
        </p:nvSpPr>
        <p:spPr>
          <a:xfrm>
            <a:off x="4535360" y="5270688"/>
            <a:ext cx="3002745" cy="369332"/>
          </a:xfrm>
          <a:prstGeom prst="rect">
            <a:avLst/>
          </a:prstGeom>
        </p:spPr>
        <p:txBody>
          <a:bodyPr wrap="none">
            <a:spAutoFit/>
          </a:bodyPr>
          <a:lstStyle/>
          <a:p>
            <a:r>
              <a:rPr lang="fa-IR" dirty="0">
                <a:latin typeface="Calibri" panose="020F0502020204030204" pitchFamily="34" charset="0"/>
                <a:ea typeface="Calibri" panose="020F0502020204030204" pitchFamily="34" charset="0"/>
                <a:cs typeface="B Nazanin" panose="00000400000000000000" pitchFamily="2" charset="-78"/>
              </a:rPr>
              <a:t>مقایسه روش پیشنهادی با مقاله پایه [4]</a:t>
            </a:r>
            <a:endParaRPr lang="en-US" dirty="0"/>
          </a:p>
        </p:txBody>
      </p:sp>
    </p:spTree>
    <p:extLst>
      <p:ext uri="{BB962C8B-B14F-4D97-AF65-F5344CB8AC3E}">
        <p14:creationId xmlns:p14="http://schemas.microsoft.com/office/powerpoint/2010/main" val="325651416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21</a:t>
            </a:fld>
            <a:endParaRPr lang="en-US" dirty="0">
              <a:solidFill>
                <a:srgbClr val="000000"/>
              </a:solidFill>
            </a:endParaRPr>
          </a:p>
        </p:txBody>
      </p:sp>
      <p:sp>
        <p:nvSpPr>
          <p:cNvPr id="39" name="Content Placeholder 2"/>
          <p:cNvSpPr>
            <a:spLocks noGrp="1"/>
          </p:cNvSpPr>
          <p:nvPr>
            <p:ph idx="1"/>
          </p:nvPr>
        </p:nvSpPr>
        <p:spPr>
          <a:xfrm>
            <a:off x="2189018" y="1019734"/>
            <a:ext cx="9522170" cy="5225491"/>
          </a:xfrm>
        </p:spPr>
        <p:txBody>
          <a:bodyPr/>
          <a:lstStyle/>
          <a:p>
            <a:pPr algn="just" rtl="1"/>
            <a:endParaRPr lang="fa-IR" sz="2000" dirty="0" smtClean="0"/>
          </a:p>
          <a:p>
            <a:pPr algn="just" rtl="1"/>
            <a:endParaRPr lang="en-US" sz="2000" dirty="0"/>
          </a:p>
          <a:p>
            <a:pPr algn="just" rtl="1"/>
            <a:endParaRPr lang="en-US" sz="2000" dirty="0"/>
          </a:p>
        </p:txBody>
      </p:sp>
      <p:sp>
        <p:nvSpPr>
          <p:cNvPr id="2" name="Rectangle 1"/>
          <p:cNvSpPr/>
          <p:nvPr/>
        </p:nvSpPr>
        <p:spPr>
          <a:xfrm>
            <a:off x="2189018" y="1196711"/>
            <a:ext cx="9792626" cy="3785652"/>
          </a:xfrm>
          <a:prstGeom prst="rect">
            <a:avLst/>
          </a:prstGeom>
        </p:spPr>
        <p:txBody>
          <a:bodyPr wrap="square">
            <a:spAutoFit/>
          </a:bodyPr>
          <a:lstStyle/>
          <a:p>
            <a:pPr marL="342900" indent="-342900" algn="just" rtl="1">
              <a:buFont typeface="Wingdings" panose="05000000000000000000" pitchFamily="2" charset="2"/>
              <a:buChar char="Ø"/>
            </a:pPr>
            <a:r>
              <a:rPr lang="fa-IR" sz="2400" dirty="0">
                <a:latin typeface="Times New Roman" panose="02020603050405020304" pitchFamily="18" charset="0"/>
                <a:ea typeface="Calibri" panose="020F0502020204030204" pitchFamily="34" charset="0"/>
                <a:cs typeface="B Nazanin" panose="00000400000000000000" pitchFamily="2" charset="-78"/>
              </a:rPr>
              <a:t>یک امتیاز ویژه </a:t>
            </a:r>
            <a:r>
              <a:rPr lang="en-US" sz="2000" dirty="0">
                <a:latin typeface="Times New Roman" panose="02020603050405020304" pitchFamily="18" charset="0"/>
                <a:ea typeface="Calibri" panose="020F0502020204030204" pitchFamily="34" charset="0"/>
                <a:cs typeface="B Nazanin" panose="00000400000000000000" pitchFamily="2" charset="-78"/>
              </a:rPr>
              <a:t>OFDM</a:t>
            </a:r>
            <a:r>
              <a:rPr lang="fa-IR" sz="2400" dirty="0">
                <a:latin typeface="Times New Roman" panose="02020603050405020304" pitchFamily="18" charset="0"/>
                <a:ea typeface="Calibri" panose="020F0502020204030204" pitchFamily="34" charset="0"/>
                <a:cs typeface="B Nazanin" panose="00000400000000000000" pitchFamily="2" charset="-78"/>
              </a:rPr>
              <a:t>، صرفه جویی در استفاده از پهنای باند </a:t>
            </a:r>
            <a:r>
              <a:rPr lang="fa-IR" sz="2400" dirty="0" smtClean="0">
                <a:latin typeface="Times New Roman" panose="02020603050405020304" pitchFamily="18" charset="0"/>
                <a:ea typeface="Calibri" panose="020F0502020204030204" pitchFamily="34" charset="0"/>
                <a:cs typeface="B Nazanin" panose="00000400000000000000" pitchFamily="2" charset="-78"/>
              </a:rPr>
              <a:t>است.</a:t>
            </a:r>
          </a:p>
          <a:p>
            <a:pPr marL="342900" indent="-342900" algn="just" rtl="1">
              <a:buFont typeface="Wingdings" panose="05000000000000000000" pitchFamily="2" charset="2"/>
              <a:buChar char="Ø"/>
            </a:pPr>
            <a:endParaRPr lang="fa-IR" sz="2400" dirty="0">
              <a:solidFill>
                <a:srgbClr val="000000"/>
              </a:solidFill>
              <a:latin typeface="Times New Roman" panose="02020603050405020304" pitchFamily="18" charset="0"/>
              <a:ea typeface="Calibri" panose="020F0502020204030204" pitchFamily="34" charset="0"/>
              <a:cs typeface="B Nazanin" panose="00000400000000000000" pitchFamily="2" charset="-78"/>
            </a:endParaRPr>
          </a:p>
          <a:p>
            <a:pPr marL="342900" indent="-342900" algn="just" rtl="1">
              <a:buFont typeface="Wingdings" panose="05000000000000000000" pitchFamily="2" charset="2"/>
              <a:buChar char="Ø"/>
            </a:pPr>
            <a:r>
              <a:rPr lang="fa-IR" sz="2400" dirty="0">
                <a:latin typeface="Times New Roman" panose="02020603050405020304" pitchFamily="18" charset="0"/>
                <a:ea typeface="Calibri" panose="020F0502020204030204" pitchFamily="34" charset="0"/>
                <a:cs typeface="B Nazanin" panose="00000400000000000000" pitchFamily="2" charset="-78"/>
              </a:rPr>
              <a:t>از نسبت پیک به توان متوسط زیاد (</a:t>
            </a:r>
            <a:r>
              <a:rPr lang="en-US" sz="2000" dirty="0">
                <a:latin typeface="Times New Roman" panose="02020603050405020304" pitchFamily="18" charset="0"/>
                <a:ea typeface="Calibri" panose="020F0502020204030204" pitchFamily="34" charset="0"/>
                <a:cs typeface="B Nazanin" panose="00000400000000000000" pitchFamily="2" charset="-78"/>
              </a:rPr>
              <a:t>PAPR</a:t>
            </a:r>
            <a:r>
              <a:rPr lang="fa-IR" sz="2400" dirty="0">
                <a:latin typeface="Times New Roman" panose="02020603050405020304" pitchFamily="18" charset="0"/>
                <a:ea typeface="Calibri" panose="020F0502020204030204" pitchFamily="34" charset="0"/>
                <a:cs typeface="B Nazanin" panose="00000400000000000000" pitchFamily="2" charset="-78"/>
              </a:rPr>
              <a:t>)</a:t>
            </a:r>
            <a:r>
              <a:rPr lang="fa-IR" sz="2000"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رنج می برد که احتمالاً منجر به اعوجاج سیگنال منتقل شده به دلیل غیرخطی بودن آمپلی فایرهای توان می شود</a:t>
            </a:r>
            <a:r>
              <a:rPr lang="fa-IR" sz="2400" dirty="0" smtClean="0">
                <a:latin typeface="Times New Roman" panose="02020603050405020304" pitchFamily="18" charset="0"/>
                <a:ea typeface="Calibri" panose="020F0502020204030204" pitchFamily="34" charset="0"/>
                <a:cs typeface="B Nazanin" panose="00000400000000000000" pitchFamily="2" charset="-78"/>
              </a:rPr>
              <a:t>.</a:t>
            </a:r>
          </a:p>
          <a:p>
            <a:pPr marL="342900" indent="-342900" algn="just" rtl="1">
              <a:buFont typeface="Wingdings" panose="05000000000000000000" pitchFamily="2" charset="2"/>
              <a:buChar char="Ø"/>
            </a:pPr>
            <a:endParaRPr lang="fa-IR" sz="2400" dirty="0" smtClean="0">
              <a:latin typeface="Times New Roman" panose="02020603050405020304" pitchFamily="18" charset="0"/>
              <a:ea typeface="Calibri" panose="020F0502020204030204" pitchFamily="34" charset="0"/>
              <a:cs typeface="B Nazanin" panose="00000400000000000000" pitchFamily="2" charset="-78"/>
            </a:endParaRPr>
          </a:p>
          <a:p>
            <a:pPr marL="342900" indent="-342900" algn="just" rtl="1">
              <a:buFont typeface="Wingdings" panose="05000000000000000000" pitchFamily="2" charset="2"/>
              <a:buChar char="Ø"/>
            </a:pPr>
            <a:r>
              <a:rPr lang="fa-IR" sz="2400" dirty="0">
                <a:latin typeface="Times New Roman" panose="02020603050405020304" pitchFamily="18" charset="0"/>
                <a:ea typeface="Calibri" panose="020F0502020204030204" pitchFamily="34" charset="0"/>
                <a:cs typeface="B Nazanin" panose="00000400000000000000" pitchFamily="2" charset="-78"/>
              </a:rPr>
              <a:t>در این پایان نامه  یک طرح جدید با استفاده از شبکه</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های</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عصبی</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بهبود</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یافته</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برای انتقال </a:t>
            </a:r>
            <a:r>
              <a:rPr lang="en-US" sz="2000" dirty="0">
                <a:latin typeface="Times New Roman" panose="02020603050405020304" pitchFamily="18" charset="0"/>
                <a:ea typeface="Calibri" panose="020F0502020204030204" pitchFamily="34" charset="0"/>
                <a:cs typeface="B Nazanin" panose="00000400000000000000" pitchFamily="2" charset="-78"/>
              </a:rPr>
              <a:t>O-OFDM</a:t>
            </a:r>
            <a:r>
              <a:rPr lang="fa-IR" sz="2400" dirty="0">
                <a:latin typeface="Times New Roman" panose="02020603050405020304" pitchFamily="18" charset="0"/>
                <a:ea typeface="Calibri" panose="020F0502020204030204" pitchFamily="34" charset="0"/>
                <a:cs typeface="B Nazanin" panose="00000400000000000000" pitchFamily="2" charset="-78"/>
              </a:rPr>
              <a:t> ارائه شده </a:t>
            </a:r>
            <a:r>
              <a:rPr lang="fa-IR" sz="2400" dirty="0" smtClean="0">
                <a:latin typeface="Times New Roman" panose="02020603050405020304" pitchFamily="18" charset="0"/>
                <a:ea typeface="Calibri" panose="020F0502020204030204" pitchFamily="34" charset="0"/>
                <a:cs typeface="B Nazanin" panose="00000400000000000000" pitchFamily="2" charset="-78"/>
              </a:rPr>
              <a:t>است.</a:t>
            </a:r>
          </a:p>
          <a:p>
            <a:pPr marL="342900" indent="-342900" algn="just" rtl="1">
              <a:buFont typeface="Wingdings" panose="05000000000000000000" pitchFamily="2" charset="2"/>
              <a:buChar char="Ø"/>
            </a:pPr>
            <a:endParaRPr lang="fa-IR" sz="2400" dirty="0" smtClean="0">
              <a:latin typeface="Times New Roman" panose="02020603050405020304" pitchFamily="18" charset="0"/>
              <a:ea typeface="Calibri" panose="020F0502020204030204" pitchFamily="34" charset="0"/>
              <a:cs typeface="B Nazanin" panose="00000400000000000000" pitchFamily="2" charset="-78"/>
            </a:endParaRPr>
          </a:p>
          <a:p>
            <a:pPr marL="342900" indent="-342900" algn="just" rtl="1">
              <a:buFont typeface="Wingdings" panose="05000000000000000000" pitchFamily="2" charset="2"/>
              <a:buChar char="Ø"/>
            </a:pPr>
            <a:r>
              <a:rPr lang="fa-IR" sz="2400" dirty="0">
                <a:latin typeface="Times New Roman" panose="02020603050405020304" pitchFamily="18" charset="0"/>
                <a:ea typeface="Calibri" panose="020F0502020204030204" pitchFamily="34" charset="0"/>
                <a:cs typeface="B Nazanin" panose="00000400000000000000" pitchFamily="2" charset="-78"/>
              </a:rPr>
              <a:t>از</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یک</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الگوریتم</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ژنتیک</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اصلاح</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شده</a:t>
            </a:r>
            <a:r>
              <a:rPr lang="en-US" dirty="0">
                <a:latin typeface="Times New Roman" panose="02020603050405020304" pitchFamily="18" charset="0"/>
                <a:ea typeface="Calibri" panose="020F0502020204030204" pitchFamily="34" charset="0"/>
                <a:cs typeface="B Nazanin" panose="00000400000000000000" pitchFamily="2" charset="-78"/>
              </a:rPr>
              <a:t> (MGA) </a:t>
            </a:r>
            <a:r>
              <a:rPr lang="en-US" sz="2400" dirty="0">
                <a:latin typeface="B Nazanin" panose="00000400000000000000" pitchFamily="2" charset="-78"/>
                <a:ea typeface="Calibri" panose="020F0502020204030204" pitchFamily="34" charset="0"/>
              </a:rPr>
              <a:t> </a:t>
            </a:r>
            <a:r>
              <a:rPr lang="fa-IR" sz="2400" dirty="0">
                <a:latin typeface="B Nazanin" panose="00000400000000000000" pitchFamily="2" charset="-78"/>
                <a:ea typeface="Calibri" panose="020F0502020204030204" pitchFamily="34" charset="0"/>
              </a:rPr>
              <a:t>و</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یک</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روش</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جستجوی</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سراسری</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به</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عنوان</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روش</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آموزش</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برای</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بهبود</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تعمیم</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پذیری</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و</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شناسایی</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ورودی</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های</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مربوطه</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در</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یک</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مدل</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شبکه</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عصبی</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استفاده</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می</a:t>
            </a:r>
            <a:r>
              <a:rPr lang="fa-IR" dirty="0">
                <a:ea typeface="Calibri" panose="020F0502020204030204" pitchFamily="34" charset="0"/>
                <a:cs typeface="Times New Roman" panose="02020603050405020304" pitchFamily="18" charset="0"/>
              </a:rPr>
              <a:t> </a:t>
            </a:r>
            <a:r>
              <a:rPr lang="fa-IR" sz="2400" dirty="0">
                <a:latin typeface="Times New Roman" panose="02020603050405020304" pitchFamily="18" charset="0"/>
                <a:ea typeface="Calibri" panose="020F0502020204030204" pitchFamily="34" charset="0"/>
                <a:cs typeface="B Nazanin" panose="00000400000000000000" pitchFamily="2" charset="-78"/>
              </a:rPr>
              <a:t>کنیم.</a:t>
            </a:r>
            <a:r>
              <a:rPr lang="fa-IR" dirty="0">
                <a:ea typeface="Calibri" panose="020F0502020204030204" pitchFamily="34" charset="0"/>
                <a:cs typeface="Times New Roman" panose="02020603050405020304" pitchFamily="18" charset="0"/>
              </a:rPr>
              <a:t> </a:t>
            </a:r>
            <a:endParaRPr lang="fa-IR" dirty="0" smtClean="0">
              <a:ea typeface="Calibri" panose="020F0502020204030204" pitchFamily="34" charset="0"/>
              <a:cs typeface="Times New Roman" panose="02020603050405020304" pitchFamily="18" charset="0"/>
            </a:endParaRPr>
          </a:p>
        </p:txBody>
      </p:sp>
      <p:graphicFrame>
        <p:nvGraphicFramePr>
          <p:cNvPr id="6" name="Content Placeholder 6"/>
          <p:cNvGraphicFramePr>
            <a:graphicFrameLocks/>
          </p:cNvGraphicFramePr>
          <p:nvPr>
            <p:extLst>
              <p:ext uri="{D42A27DB-BD31-4B8C-83A1-F6EECF244321}">
                <p14:modId xmlns:p14="http://schemas.microsoft.com/office/powerpoint/2010/main" val="2553881706"/>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0" dirty="0" smtClean="0">
                          <a:solidFill>
                            <a:schemeClr val="tx1"/>
                          </a:solidFill>
                          <a:latin typeface="Times New Roman" pitchFamily="18" charset="0"/>
                          <a:cs typeface="B Nazanin"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err="1" smtClean="0">
                          <a:solidFill>
                            <a:schemeClr val="tx1"/>
                          </a:solidFill>
                          <a:latin typeface="Times New Roman" pitchFamily="18" charset="0"/>
                          <a:cs typeface="B Titr" panose="00000700000000000000" pitchFamily="2" charset="-78"/>
                        </a:rPr>
                        <a:t>نتیجه‌گیری</a:t>
                      </a:r>
                      <a:endParaRPr lang="fa-IR" sz="1800" b="1" dirty="0" smtClean="0">
                        <a:solidFill>
                          <a:schemeClr val="tx1"/>
                        </a:solidFill>
                        <a:latin typeface="Times New Roman" pitchFamily="18" charset="0"/>
                        <a:cs typeface="B Titr" panose="00000700000000000000"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mn-cs"/>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mn-cs"/>
                        </a:rPr>
                        <a:t>راهکار</a:t>
                      </a:r>
                      <a:r>
                        <a:rPr lang="fa-IR" sz="1800" dirty="0" smtClean="0">
                          <a:solidFill>
                            <a:schemeClr val="tx1"/>
                          </a:solidFill>
                          <a:cs typeface="+mn-cs"/>
                        </a:rPr>
                        <a:t> پیشنهادی</a:t>
                      </a:r>
                      <a:endParaRPr lang="en-US" sz="1800" dirty="0" smtClean="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mn-cs"/>
                        </a:rPr>
                        <a:t>مرور کارهای قبلی</a:t>
                      </a:r>
                      <a:endParaRPr lang="en-US" sz="1800" dirty="0" smtClean="0">
                        <a:solidFill>
                          <a:schemeClr val="tx1"/>
                        </a:solidFill>
                        <a:cs typeface="+mn-cs"/>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1963600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22</a:t>
            </a:fld>
            <a:endParaRPr lang="en-US" dirty="0">
              <a:solidFill>
                <a:srgbClr val="000000"/>
              </a:solidFill>
            </a:endParaRPr>
          </a:p>
        </p:txBody>
      </p:sp>
      <p:sp>
        <p:nvSpPr>
          <p:cNvPr id="39" name="Content Placeholder 2"/>
          <p:cNvSpPr>
            <a:spLocks noGrp="1"/>
          </p:cNvSpPr>
          <p:nvPr>
            <p:ph idx="1"/>
          </p:nvPr>
        </p:nvSpPr>
        <p:spPr>
          <a:xfrm>
            <a:off x="2189018" y="1019734"/>
            <a:ext cx="9522170" cy="5225491"/>
          </a:xfrm>
        </p:spPr>
        <p:txBody>
          <a:bodyPr/>
          <a:lstStyle/>
          <a:p>
            <a:pPr algn="just" rtl="1"/>
            <a:endParaRPr lang="fa-IR" sz="2000" dirty="0" smtClean="0"/>
          </a:p>
          <a:p>
            <a:pPr algn="just" rtl="1"/>
            <a:endParaRPr lang="en-US" sz="2000" dirty="0"/>
          </a:p>
          <a:p>
            <a:pPr algn="just" rtl="1"/>
            <a:endParaRPr lang="en-US" sz="2000" dirty="0"/>
          </a:p>
        </p:txBody>
      </p:sp>
      <p:sp>
        <p:nvSpPr>
          <p:cNvPr id="2" name="Rectangle 1"/>
          <p:cNvSpPr/>
          <p:nvPr/>
        </p:nvSpPr>
        <p:spPr>
          <a:xfrm>
            <a:off x="2189018" y="1196711"/>
            <a:ext cx="9792626" cy="3416320"/>
          </a:xfrm>
          <a:prstGeom prst="rect">
            <a:avLst/>
          </a:prstGeom>
        </p:spPr>
        <p:txBody>
          <a:bodyPr wrap="square">
            <a:spAutoFit/>
          </a:bodyPr>
          <a:lstStyle/>
          <a:p>
            <a:pPr marL="342900" indent="-342900" algn="just" rtl="1">
              <a:buFont typeface="Wingdings" panose="05000000000000000000" pitchFamily="2" charset="2"/>
              <a:buChar char="Ø"/>
            </a:pPr>
            <a:r>
              <a:rPr lang="fa-IR" sz="2400" dirty="0" smtClean="0">
                <a:latin typeface="Times New Roman" panose="02020603050405020304" pitchFamily="18" charset="0"/>
                <a:ea typeface="Calibri" panose="020F0502020204030204" pitchFamily="34" charset="0"/>
                <a:cs typeface="B Nazanin" panose="00000400000000000000" pitchFamily="2" charset="-78"/>
              </a:rPr>
              <a:t>در </a:t>
            </a:r>
            <a:r>
              <a:rPr lang="fa-IR" sz="2400" dirty="0">
                <a:latin typeface="Times New Roman" panose="02020603050405020304" pitchFamily="18" charset="0"/>
                <a:ea typeface="Calibri" panose="020F0502020204030204" pitchFamily="34" charset="0"/>
                <a:cs typeface="B Nazanin" panose="00000400000000000000" pitchFamily="2" charset="-78"/>
              </a:rPr>
              <a:t>شبیه سازی ها نشان داده شده است که شبکه عصبی هنگام استفاده از کانال </a:t>
            </a:r>
            <a:r>
              <a:rPr lang="en-US" sz="2000" dirty="0">
                <a:latin typeface="Times New Roman" panose="02020603050405020304" pitchFamily="18" charset="0"/>
                <a:ea typeface="Calibri" panose="020F0502020204030204" pitchFamily="34" charset="0"/>
                <a:cs typeface="B Nazanin" panose="00000400000000000000" pitchFamily="2" charset="-78"/>
              </a:rPr>
              <a:t>AWGN</a:t>
            </a:r>
            <a:r>
              <a:rPr lang="fa-IR" sz="2400" dirty="0">
                <a:latin typeface="Times New Roman" panose="02020603050405020304" pitchFamily="18" charset="0"/>
                <a:ea typeface="Calibri" panose="020F0502020204030204" pitchFamily="34" charset="0"/>
                <a:cs typeface="B Nazanin" panose="00000400000000000000" pitchFamily="2" charset="-78"/>
              </a:rPr>
              <a:t> برای آموزش </a:t>
            </a:r>
            <a:r>
              <a:rPr lang="en-US" sz="2000" dirty="0">
                <a:latin typeface="Times New Roman" panose="02020603050405020304" pitchFamily="18" charset="0"/>
                <a:ea typeface="Calibri" panose="020F0502020204030204" pitchFamily="34" charset="0"/>
                <a:cs typeface="B Nazanin" panose="00000400000000000000" pitchFamily="2" charset="-78"/>
              </a:rPr>
              <a:t>NN</a:t>
            </a:r>
            <a:r>
              <a:rPr lang="fa-IR" sz="2400" dirty="0">
                <a:latin typeface="Times New Roman" panose="02020603050405020304" pitchFamily="18" charset="0"/>
                <a:ea typeface="Calibri" panose="020F0502020204030204" pitchFamily="34" charset="0"/>
                <a:cs typeface="B Nazanin" panose="00000400000000000000" pitchFamily="2" charset="-78"/>
              </a:rPr>
              <a:t> ها می توانند به طور موثری </a:t>
            </a:r>
            <a:r>
              <a:rPr lang="en-US" sz="2000" dirty="0">
                <a:latin typeface="Times New Roman" panose="02020603050405020304" pitchFamily="18" charset="0"/>
                <a:ea typeface="Calibri" panose="020F0502020204030204" pitchFamily="34" charset="0"/>
                <a:cs typeface="B Nazanin" panose="00000400000000000000" pitchFamily="2" charset="-78"/>
              </a:rPr>
              <a:t>PAPR</a:t>
            </a:r>
            <a:r>
              <a:rPr lang="fa-IR" sz="2400" dirty="0">
                <a:latin typeface="Times New Roman" panose="02020603050405020304" pitchFamily="18" charset="0"/>
                <a:ea typeface="Calibri" panose="020F0502020204030204" pitchFamily="34" charset="0"/>
                <a:cs typeface="B Nazanin" panose="00000400000000000000" pitchFamily="2" charset="-78"/>
              </a:rPr>
              <a:t> سیگنالهای </a:t>
            </a:r>
            <a:r>
              <a:rPr lang="en-US" sz="2000" dirty="0">
                <a:latin typeface="Times New Roman" panose="02020603050405020304" pitchFamily="18" charset="0"/>
                <a:ea typeface="Calibri" panose="020F0502020204030204" pitchFamily="34" charset="0"/>
                <a:cs typeface="B Nazanin" panose="00000400000000000000" pitchFamily="2" charset="-78"/>
              </a:rPr>
              <a:t>O-OFDM</a:t>
            </a:r>
            <a:r>
              <a:rPr lang="fa-IR" sz="2400" dirty="0">
                <a:latin typeface="Times New Roman" panose="02020603050405020304" pitchFamily="18" charset="0"/>
                <a:ea typeface="Calibri" panose="020F0502020204030204" pitchFamily="34" charset="0"/>
                <a:cs typeface="B Nazanin" panose="00000400000000000000" pitchFamily="2" charset="-78"/>
              </a:rPr>
              <a:t> را کاهش دهند. </a:t>
            </a:r>
            <a:endParaRPr lang="fa-IR" sz="2400" dirty="0" smtClean="0">
              <a:latin typeface="Times New Roman" panose="02020603050405020304" pitchFamily="18" charset="0"/>
              <a:ea typeface="Calibri" panose="020F0502020204030204" pitchFamily="34" charset="0"/>
              <a:cs typeface="B Nazanin" panose="00000400000000000000" pitchFamily="2" charset="-78"/>
            </a:endParaRPr>
          </a:p>
          <a:p>
            <a:pPr marL="342900" indent="-342900" algn="just" rtl="1">
              <a:buFont typeface="Wingdings" panose="05000000000000000000" pitchFamily="2" charset="2"/>
              <a:buChar char="Ø"/>
            </a:pPr>
            <a:endParaRPr lang="fa-IR" sz="2400" dirty="0">
              <a:latin typeface="Times New Roman" panose="02020603050405020304" pitchFamily="18" charset="0"/>
              <a:ea typeface="Calibri" panose="020F0502020204030204" pitchFamily="34" charset="0"/>
              <a:cs typeface="B Nazanin" panose="00000400000000000000" pitchFamily="2" charset="-78"/>
            </a:endParaRPr>
          </a:p>
          <a:p>
            <a:pPr marL="342900" indent="-342900" algn="just" rtl="1">
              <a:buFont typeface="Wingdings" panose="05000000000000000000" pitchFamily="2" charset="2"/>
              <a:buChar char="Ø"/>
            </a:pPr>
            <a:r>
              <a:rPr lang="fa-IR" sz="2400" dirty="0" smtClean="0">
                <a:latin typeface="Times New Roman" panose="02020603050405020304" pitchFamily="18" charset="0"/>
                <a:ea typeface="Calibri" panose="020F0502020204030204" pitchFamily="34" charset="0"/>
                <a:cs typeface="B Nazanin" panose="00000400000000000000" pitchFamily="2" charset="-78"/>
              </a:rPr>
              <a:t>در </a:t>
            </a:r>
            <a:r>
              <a:rPr lang="fa-IR" sz="2400" dirty="0">
                <a:latin typeface="Times New Roman" panose="02020603050405020304" pitchFamily="18" charset="0"/>
                <a:ea typeface="Calibri" panose="020F0502020204030204" pitchFamily="34" charset="0"/>
                <a:cs typeface="B Nazanin" panose="00000400000000000000" pitchFamily="2" charset="-78"/>
              </a:rPr>
              <a:t>آزمایشات ، طرح پیشنهادی تأیید شده است که ، پس از آموزش شبکه عصبی در سمت گیرنده ، بطور قابل توجهی </a:t>
            </a:r>
            <a:r>
              <a:rPr lang="fa-IR" sz="2400" dirty="0" smtClean="0">
                <a:latin typeface="Times New Roman" panose="02020603050405020304" pitchFamily="18" charset="0"/>
                <a:ea typeface="Calibri" panose="020F0502020204030204" pitchFamily="34" charset="0"/>
                <a:cs typeface="B Nazanin" panose="00000400000000000000" pitchFamily="2" charset="-78"/>
              </a:rPr>
              <a:t>در </a:t>
            </a:r>
            <a:r>
              <a:rPr lang="en-US" sz="2000" dirty="0">
                <a:latin typeface="Times New Roman" panose="02020603050405020304" pitchFamily="18" charset="0"/>
                <a:ea typeface="Calibri" panose="020F0502020204030204" pitchFamily="34" charset="0"/>
                <a:cs typeface="B Nazanin" panose="00000400000000000000" pitchFamily="2" charset="-78"/>
              </a:rPr>
              <a:t>BER </a:t>
            </a:r>
            <a:r>
              <a:rPr lang="fa-IR" sz="2400" dirty="0">
                <a:latin typeface="Times New Roman" panose="02020603050405020304" pitchFamily="18" charset="0"/>
                <a:ea typeface="Calibri" panose="020F0502020204030204" pitchFamily="34" charset="0"/>
                <a:cs typeface="B Nazanin" panose="00000400000000000000" pitchFamily="2" charset="-78"/>
              </a:rPr>
              <a:t>، کاهش می یابد. </a:t>
            </a:r>
            <a:endParaRPr lang="fa-IR" sz="2400" dirty="0" smtClean="0">
              <a:latin typeface="Times New Roman" panose="02020603050405020304" pitchFamily="18" charset="0"/>
              <a:ea typeface="Calibri" panose="020F0502020204030204" pitchFamily="34" charset="0"/>
              <a:cs typeface="B Nazanin" panose="00000400000000000000" pitchFamily="2" charset="-78"/>
            </a:endParaRPr>
          </a:p>
          <a:p>
            <a:pPr marL="342900" indent="-342900" algn="just" rtl="1">
              <a:buFont typeface="Wingdings" panose="05000000000000000000" pitchFamily="2" charset="2"/>
              <a:buChar char="Ø"/>
            </a:pPr>
            <a:endParaRPr lang="fa-IR" sz="2400" dirty="0">
              <a:latin typeface="Times New Roman" panose="02020603050405020304" pitchFamily="18" charset="0"/>
              <a:ea typeface="Calibri" panose="020F0502020204030204" pitchFamily="34" charset="0"/>
              <a:cs typeface="B Nazanin" panose="00000400000000000000" pitchFamily="2" charset="-78"/>
            </a:endParaRPr>
          </a:p>
          <a:p>
            <a:pPr marL="342900" indent="-342900" algn="just" rtl="1">
              <a:buFont typeface="Wingdings" panose="05000000000000000000" pitchFamily="2" charset="2"/>
              <a:buChar char="Ø"/>
            </a:pPr>
            <a:r>
              <a:rPr lang="fa-IR" sz="2400" dirty="0" smtClean="0">
                <a:latin typeface="Times New Roman" panose="02020603050405020304" pitchFamily="18" charset="0"/>
                <a:ea typeface="Calibri" panose="020F0502020204030204" pitchFamily="34" charset="0"/>
                <a:cs typeface="B Nazanin" panose="00000400000000000000" pitchFamily="2" charset="-78"/>
              </a:rPr>
              <a:t>این </a:t>
            </a:r>
            <a:r>
              <a:rPr lang="fa-IR" sz="2400" dirty="0">
                <a:latin typeface="Times New Roman" panose="02020603050405020304" pitchFamily="18" charset="0"/>
                <a:ea typeface="Calibri" panose="020F0502020204030204" pitchFamily="34" charset="0"/>
                <a:cs typeface="B Nazanin" panose="00000400000000000000" pitchFamily="2" charset="-78"/>
              </a:rPr>
              <a:t>امر امکان ورود </a:t>
            </a:r>
            <a:r>
              <a:rPr lang="en-US" sz="2000" dirty="0">
                <a:latin typeface="Times New Roman" panose="02020603050405020304" pitchFamily="18" charset="0"/>
                <a:ea typeface="Calibri" panose="020F0502020204030204" pitchFamily="34" charset="0"/>
                <a:cs typeface="B Nazanin" panose="00000400000000000000" pitchFamily="2" charset="-78"/>
              </a:rPr>
              <a:t>NN</a:t>
            </a:r>
            <a:r>
              <a:rPr lang="fa-IR" sz="2400" dirty="0">
                <a:latin typeface="Times New Roman" panose="02020603050405020304" pitchFamily="18" charset="0"/>
                <a:ea typeface="Calibri" panose="020F0502020204030204" pitchFamily="34" charset="0"/>
                <a:cs typeface="B Nazanin" panose="00000400000000000000" pitchFamily="2" charset="-78"/>
              </a:rPr>
              <a:t> ها در سیستم های انتقال </a:t>
            </a:r>
            <a:r>
              <a:rPr lang="en-US" sz="2000" dirty="0">
                <a:latin typeface="Times New Roman" panose="02020603050405020304" pitchFamily="18" charset="0"/>
                <a:ea typeface="Calibri" panose="020F0502020204030204" pitchFamily="34" charset="0"/>
                <a:cs typeface="B Nazanin" panose="00000400000000000000" pitchFamily="2" charset="-78"/>
              </a:rPr>
              <a:t>O-OFDM</a:t>
            </a:r>
            <a:r>
              <a:rPr lang="fa-IR" sz="2400" dirty="0">
                <a:latin typeface="Times New Roman" panose="02020603050405020304" pitchFamily="18" charset="0"/>
                <a:ea typeface="Calibri" panose="020F0502020204030204" pitchFamily="34" charset="0"/>
                <a:cs typeface="B Nazanin" panose="00000400000000000000" pitchFamily="2" charset="-78"/>
              </a:rPr>
              <a:t> را تأیید می </a:t>
            </a:r>
            <a:r>
              <a:rPr lang="fa-IR" sz="2400" dirty="0" smtClean="0">
                <a:latin typeface="Times New Roman" panose="02020603050405020304" pitchFamily="18" charset="0"/>
                <a:ea typeface="Calibri" panose="020F0502020204030204" pitchFamily="34" charset="0"/>
                <a:cs typeface="B Nazanin" panose="00000400000000000000" pitchFamily="2" charset="-78"/>
              </a:rPr>
              <a:t>کند، </a:t>
            </a:r>
            <a:r>
              <a:rPr lang="fa-IR" sz="2400" dirty="0">
                <a:latin typeface="Times New Roman" panose="02020603050405020304" pitchFamily="18" charset="0"/>
                <a:ea typeface="Calibri" panose="020F0502020204030204" pitchFamily="34" charset="0"/>
                <a:cs typeface="B Nazanin" panose="00000400000000000000" pitchFamily="2" charset="-78"/>
              </a:rPr>
              <a:t>که می تواند کاندیدای خوبی برای شبکه های بعدی </a:t>
            </a:r>
            <a:r>
              <a:rPr lang="en-US" sz="2000" dirty="0">
                <a:latin typeface="Times New Roman" panose="02020603050405020304" pitchFamily="18" charset="0"/>
                <a:ea typeface="Calibri" panose="020F0502020204030204" pitchFamily="34" charset="0"/>
                <a:cs typeface="B Nazanin" panose="00000400000000000000" pitchFamily="2" charset="-78"/>
              </a:rPr>
              <a:t>O-OFDM</a:t>
            </a:r>
            <a:r>
              <a:rPr lang="fa-IR" sz="2400" dirty="0">
                <a:latin typeface="Times New Roman" panose="02020603050405020304" pitchFamily="18" charset="0"/>
                <a:ea typeface="Calibri" panose="020F0502020204030204" pitchFamily="34" charset="0"/>
                <a:cs typeface="B Nazanin" panose="00000400000000000000" pitchFamily="2" charset="-78"/>
              </a:rPr>
              <a:t> نسل بعدی </a:t>
            </a:r>
            <a:r>
              <a:rPr lang="fa-IR" sz="2400" dirty="0" smtClean="0">
                <a:latin typeface="Times New Roman" panose="02020603050405020304" pitchFamily="18" charset="0"/>
                <a:ea typeface="Calibri" panose="020F0502020204030204" pitchFamily="34" charset="0"/>
                <a:cs typeface="B Nazanin" panose="00000400000000000000" pitchFamily="2" charset="-78"/>
              </a:rPr>
              <a:t>باشد.</a:t>
            </a:r>
            <a:endParaRPr lang="en-US" sz="2400" dirty="0">
              <a:solidFill>
                <a:srgbClr val="000000"/>
              </a:solidFill>
              <a:latin typeface="Times New Roman" panose="02020603050405020304" pitchFamily="18" charset="0"/>
              <a:ea typeface="Calibri" panose="020F0502020204030204" pitchFamily="34" charset="0"/>
              <a:cs typeface="B Nazanin" panose="00000400000000000000" pitchFamily="2" charset="-78"/>
            </a:endParaRPr>
          </a:p>
          <a:p>
            <a:pPr marL="342900" indent="-342900" algn="just" rtl="1">
              <a:buFont typeface="Wingdings" panose="05000000000000000000" pitchFamily="2" charset="2"/>
              <a:buChar char="Ø"/>
            </a:pPr>
            <a:endParaRPr lang="fa-IR" sz="2400" dirty="0" smtClean="0">
              <a:latin typeface="B Nazanin" panose="00000400000000000000" pitchFamily="2" charset="-78"/>
              <a:ea typeface="Calibri" panose="020F0502020204030204" pitchFamily="34" charset="0"/>
            </a:endParaRPr>
          </a:p>
        </p:txBody>
      </p:sp>
      <p:graphicFrame>
        <p:nvGraphicFramePr>
          <p:cNvPr id="6" name="Content Placeholder 6"/>
          <p:cNvGraphicFramePr>
            <a:graphicFrameLocks/>
          </p:cNvGraphicFramePr>
          <p:nvPr>
            <p:extLst>
              <p:ext uri="{D42A27DB-BD31-4B8C-83A1-F6EECF244321}">
                <p14:modId xmlns:p14="http://schemas.microsoft.com/office/powerpoint/2010/main" val="2553881706"/>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0" dirty="0" smtClean="0">
                          <a:solidFill>
                            <a:schemeClr val="tx1"/>
                          </a:solidFill>
                          <a:latin typeface="Times New Roman" pitchFamily="18" charset="0"/>
                          <a:cs typeface="B Nazanin"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err="1" smtClean="0">
                          <a:solidFill>
                            <a:schemeClr val="tx1"/>
                          </a:solidFill>
                          <a:latin typeface="Times New Roman" pitchFamily="18" charset="0"/>
                          <a:cs typeface="B Titr" panose="00000700000000000000" pitchFamily="2" charset="-78"/>
                        </a:rPr>
                        <a:t>نتیجه‌گیری</a:t>
                      </a:r>
                      <a:endParaRPr lang="fa-IR" sz="1800" b="1" dirty="0" smtClean="0">
                        <a:solidFill>
                          <a:schemeClr val="tx1"/>
                        </a:solidFill>
                        <a:latin typeface="Times New Roman" pitchFamily="18" charset="0"/>
                        <a:cs typeface="B Titr" panose="00000700000000000000"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mn-cs"/>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mn-cs"/>
                        </a:rPr>
                        <a:t>راهکار</a:t>
                      </a:r>
                      <a:r>
                        <a:rPr lang="fa-IR" sz="1800" dirty="0" smtClean="0">
                          <a:solidFill>
                            <a:schemeClr val="tx1"/>
                          </a:solidFill>
                          <a:cs typeface="+mn-cs"/>
                        </a:rPr>
                        <a:t> پیشنهادی</a:t>
                      </a:r>
                      <a:endParaRPr lang="en-US" sz="1800" dirty="0" smtClean="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mn-cs"/>
                        </a:rPr>
                        <a:t>مرور کارهای قبلی</a:t>
                      </a:r>
                      <a:endParaRPr lang="en-US" sz="1800" dirty="0" smtClean="0">
                        <a:solidFill>
                          <a:schemeClr val="tx1"/>
                        </a:solidFill>
                        <a:cs typeface="+mn-cs"/>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8730844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23</a:t>
            </a:fld>
            <a:endParaRPr lang="en-US" dirty="0">
              <a:solidFill>
                <a:srgbClr val="000000"/>
              </a:solidFill>
            </a:endParaRPr>
          </a:p>
        </p:txBody>
      </p:sp>
      <p:sp>
        <p:nvSpPr>
          <p:cNvPr id="39" name="Content Placeholder 2"/>
          <p:cNvSpPr>
            <a:spLocks noGrp="1"/>
          </p:cNvSpPr>
          <p:nvPr>
            <p:ph idx="1"/>
          </p:nvPr>
        </p:nvSpPr>
        <p:spPr>
          <a:xfrm>
            <a:off x="2189018" y="1019734"/>
            <a:ext cx="9522170" cy="5225491"/>
          </a:xfrm>
        </p:spPr>
        <p:txBody>
          <a:bodyPr/>
          <a:lstStyle/>
          <a:p>
            <a:pPr algn="just" rtl="1"/>
            <a:endParaRPr lang="fa-IR" sz="2000" dirty="0" smtClean="0"/>
          </a:p>
          <a:p>
            <a:pPr algn="just" rtl="1"/>
            <a:endParaRPr lang="en-US" sz="2000" dirty="0"/>
          </a:p>
          <a:p>
            <a:pPr algn="just" rtl="1"/>
            <a:endParaRPr lang="en-US" sz="2000" dirty="0"/>
          </a:p>
        </p:txBody>
      </p:sp>
      <p:sp>
        <p:nvSpPr>
          <p:cNvPr id="7" name="Rectangle 6"/>
          <p:cNvSpPr/>
          <p:nvPr/>
        </p:nvSpPr>
        <p:spPr>
          <a:xfrm>
            <a:off x="128789" y="1019734"/>
            <a:ext cx="12063211" cy="5295296"/>
          </a:xfrm>
          <a:prstGeom prst="rect">
            <a:avLst/>
          </a:prstGeom>
        </p:spPr>
        <p:txBody>
          <a:bodyPr wrap="square">
            <a:spAutoFit/>
          </a:bodyPr>
          <a:lstStyle/>
          <a:p>
            <a:pPr lvl="0" algn="just">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[1] Hwang</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Taewon</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Chenyang</a:t>
            </a:r>
            <a:r>
              <a:rPr lang="en-US" sz="1400" dirty="0">
                <a:solidFill>
                  <a:srgbClr val="222222"/>
                </a:solidFill>
                <a:latin typeface="Times New Roman" panose="02020603050405020304" pitchFamily="18" charset="0"/>
                <a:ea typeface="MS Mincho"/>
                <a:cs typeface="Times New Roman" panose="02020603050405020304" pitchFamily="18" charset="0"/>
              </a:rPr>
              <a:t> Yang, Gang Wu, </a:t>
            </a:r>
            <a:r>
              <a:rPr lang="en-US" sz="1400" dirty="0" err="1">
                <a:solidFill>
                  <a:srgbClr val="222222"/>
                </a:solidFill>
                <a:latin typeface="Times New Roman" panose="02020603050405020304" pitchFamily="18" charset="0"/>
                <a:ea typeface="MS Mincho"/>
                <a:cs typeface="Times New Roman" panose="02020603050405020304" pitchFamily="18" charset="0"/>
              </a:rPr>
              <a:t>Shaoqian</a:t>
            </a:r>
            <a:r>
              <a:rPr lang="en-US" sz="1400" dirty="0">
                <a:solidFill>
                  <a:srgbClr val="222222"/>
                </a:solidFill>
                <a:latin typeface="Times New Roman" panose="02020603050405020304" pitchFamily="18" charset="0"/>
                <a:ea typeface="MS Mincho"/>
                <a:cs typeface="Times New Roman" panose="02020603050405020304" pitchFamily="18" charset="0"/>
              </a:rPr>
              <a:t> Li, and Geoffrey Ye Li. "OFDM and its wireless applications: A survey." </a:t>
            </a:r>
            <a:r>
              <a:rPr lang="en-US" sz="1400" i="1" dirty="0">
                <a:solidFill>
                  <a:srgbClr val="222222"/>
                </a:solidFill>
                <a:latin typeface="Times New Roman" panose="02020603050405020304" pitchFamily="18" charset="0"/>
                <a:ea typeface="MS Mincho"/>
                <a:cs typeface="Times New Roman" panose="02020603050405020304" pitchFamily="18" charset="0"/>
              </a:rPr>
              <a:t>IEEE transactions on Vehicular Technology</a:t>
            </a:r>
            <a:r>
              <a:rPr lang="en-US" sz="1400" dirty="0">
                <a:solidFill>
                  <a:srgbClr val="222222"/>
                </a:solidFill>
                <a:latin typeface="Times New Roman" panose="02020603050405020304" pitchFamily="18" charset="0"/>
                <a:ea typeface="MS Mincho"/>
                <a:cs typeface="Times New Roman" panose="02020603050405020304" pitchFamily="18" charset="0"/>
              </a:rPr>
              <a:t> 58, no. 4 (2009): </a:t>
            </a:r>
            <a:r>
              <a:rPr lang="en-US" sz="1400" dirty="0" smtClean="0">
                <a:solidFill>
                  <a:srgbClr val="222222"/>
                </a:solidFill>
                <a:latin typeface="Times New Roman" panose="02020603050405020304" pitchFamily="18" charset="0"/>
                <a:ea typeface="MS Mincho"/>
                <a:cs typeface="Times New Roman" panose="02020603050405020304" pitchFamily="18" charset="0"/>
              </a:rPr>
              <a:t>1673-1694</a:t>
            </a:r>
            <a:r>
              <a:rPr lang="en-US" sz="1400" dirty="0">
                <a:solidFill>
                  <a:srgbClr val="222222"/>
                </a:solidFill>
                <a:latin typeface="Times New Roman" panose="02020603050405020304" pitchFamily="18" charset="0"/>
                <a:ea typeface="MS Mincho"/>
                <a:cs typeface="Times New Roman" panose="02020603050405020304" pitchFamily="18" charset="0"/>
              </a:rPr>
              <a:t>.</a:t>
            </a:r>
            <a:endParaRPr lang="en-US" sz="1000" dirty="0">
              <a:latin typeface="Times New Roman" panose="02020603050405020304" pitchFamily="18" charset="0"/>
              <a:ea typeface="MS Mincho"/>
              <a:cs typeface="nazanin"/>
            </a:endParaRPr>
          </a:p>
          <a:p>
            <a:pPr lvl="0" algn="just">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[2] Kim</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Minhoe</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Woongsup</a:t>
            </a:r>
            <a:r>
              <a:rPr lang="en-US" sz="1400" dirty="0">
                <a:solidFill>
                  <a:srgbClr val="222222"/>
                </a:solidFill>
                <a:latin typeface="Times New Roman" panose="02020603050405020304" pitchFamily="18" charset="0"/>
                <a:ea typeface="MS Mincho"/>
                <a:cs typeface="Times New Roman" panose="02020603050405020304" pitchFamily="18" charset="0"/>
              </a:rPr>
              <a:t> Lee, and Dong-Ho Cho. "A novel PAPR reduction scheme for OFDM system based on deep learning." IEEE Communications Letters 22, no. 3 (2017): 510-513</a:t>
            </a:r>
            <a:r>
              <a:rPr lang="en-US" sz="1400" dirty="0" smtClean="0">
                <a:solidFill>
                  <a:srgbClr val="222222"/>
                </a:solidFill>
                <a:latin typeface="Times New Roman" panose="02020603050405020304" pitchFamily="18" charset="0"/>
                <a:ea typeface="MS Mincho"/>
                <a:cs typeface="Times New Roman" panose="02020603050405020304" pitchFamily="18" charset="0"/>
              </a:rPr>
              <a:t>.</a:t>
            </a:r>
            <a:endParaRPr lang="en-US" sz="1000" dirty="0">
              <a:latin typeface="Times New Roman" panose="02020603050405020304" pitchFamily="18" charset="0"/>
              <a:ea typeface="MS Mincho"/>
              <a:cs typeface="nazanin"/>
            </a:endParaRPr>
          </a:p>
          <a:p>
            <a:pPr lvl="0" algn="just">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[3] HASHMANI</a:t>
            </a:r>
            <a:r>
              <a:rPr lang="en-US" sz="1400" dirty="0">
                <a:solidFill>
                  <a:srgbClr val="222222"/>
                </a:solidFill>
                <a:latin typeface="Times New Roman" panose="02020603050405020304" pitchFamily="18" charset="0"/>
                <a:ea typeface="MS Mincho"/>
                <a:cs typeface="Times New Roman" panose="02020603050405020304" pitchFamily="18" charset="0"/>
              </a:rPr>
              <a:t>, MANZOOR AHMED, FARZANA RAUF ABRO, MUKHTIAR ALI UNAR, and JUNZO WATADA. "A NOVEL ALGORITHM TO REDUCE PEAK-TO-AVERAGE POWER RATIO OF ORTHOGONAL FREQUENCY DIVISION MULTIPLEXING SIGNALS." Journal of Theoretical &amp; Applied Information Technology 96, no. 8 (2018</a:t>
            </a:r>
            <a:r>
              <a:rPr lang="en-US" sz="1400" dirty="0" smtClean="0">
                <a:solidFill>
                  <a:srgbClr val="222222"/>
                </a:solidFill>
                <a:latin typeface="Times New Roman" panose="02020603050405020304" pitchFamily="18" charset="0"/>
                <a:ea typeface="MS Mincho"/>
                <a:cs typeface="Times New Roman" panose="02020603050405020304" pitchFamily="18" charset="0"/>
              </a:rPr>
              <a:t>).</a:t>
            </a:r>
            <a:endParaRPr lang="en-US" sz="1000" dirty="0">
              <a:latin typeface="Times New Roman" panose="02020603050405020304" pitchFamily="18" charset="0"/>
              <a:ea typeface="MS Mincho"/>
              <a:cs typeface="nazanin"/>
            </a:endParaRPr>
          </a:p>
          <a:p>
            <a:pPr lvl="0" algn="just">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[4] Zhang</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Wenlong</a:t>
            </a:r>
            <a:r>
              <a:rPr lang="en-US" sz="1400" dirty="0">
                <a:solidFill>
                  <a:srgbClr val="222222"/>
                </a:solidFill>
                <a:latin typeface="Times New Roman" panose="02020603050405020304" pitchFamily="18" charset="0"/>
                <a:ea typeface="MS Mincho"/>
                <a:cs typeface="Times New Roman" panose="02020603050405020304" pitchFamily="18" charset="0"/>
              </a:rPr>
              <a:t>, Adnan </a:t>
            </a:r>
            <a:r>
              <a:rPr lang="en-US" sz="1400" dirty="0" err="1">
                <a:solidFill>
                  <a:srgbClr val="222222"/>
                </a:solidFill>
                <a:latin typeface="Times New Roman" panose="02020603050405020304" pitchFamily="18" charset="0"/>
                <a:ea typeface="MS Mincho"/>
                <a:cs typeface="Times New Roman" panose="02020603050405020304" pitchFamily="18" charset="0"/>
              </a:rPr>
              <a:t>Hajomer</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Xuelin</a:t>
            </a:r>
            <a:r>
              <a:rPr lang="en-US" sz="1400" dirty="0">
                <a:solidFill>
                  <a:srgbClr val="222222"/>
                </a:solidFill>
                <a:latin typeface="Times New Roman" panose="02020603050405020304" pitchFamily="18" charset="0"/>
                <a:ea typeface="MS Mincho"/>
                <a:cs typeface="Times New Roman" panose="02020603050405020304" pitchFamily="18" charset="0"/>
              </a:rPr>
              <a:t> Yang, and </a:t>
            </a:r>
            <a:r>
              <a:rPr lang="en-US" sz="1400" dirty="0" err="1">
                <a:solidFill>
                  <a:srgbClr val="222222"/>
                </a:solidFill>
                <a:latin typeface="Times New Roman" panose="02020603050405020304" pitchFamily="18" charset="0"/>
                <a:ea typeface="MS Mincho"/>
                <a:cs typeface="Times New Roman" panose="02020603050405020304" pitchFamily="18" charset="0"/>
              </a:rPr>
              <a:t>Weisheng</a:t>
            </a:r>
            <a:r>
              <a:rPr lang="en-US" sz="1400" dirty="0">
                <a:solidFill>
                  <a:srgbClr val="222222"/>
                </a:solidFill>
                <a:latin typeface="Times New Roman" panose="02020603050405020304" pitchFamily="18" charset="0"/>
                <a:ea typeface="MS Mincho"/>
                <a:cs typeface="Times New Roman" panose="02020603050405020304" pitchFamily="18" charset="0"/>
              </a:rPr>
              <a:t> Hu. "Neural Networks for PAPR Reduction in Optical OFDM Signal Transmission." In 2019 21st International Conference on Transparent Optical Networks (ICTON), pp. 1-4. IEEE, </a:t>
            </a:r>
            <a:r>
              <a:rPr lang="en-US" sz="1400" dirty="0" smtClean="0">
                <a:solidFill>
                  <a:srgbClr val="222222"/>
                </a:solidFill>
                <a:latin typeface="Times New Roman" panose="02020603050405020304" pitchFamily="18" charset="0"/>
                <a:ea typeface="MS Mincho"/>
                <a:cs typeface="Times New Roman" panose="02020603050405020304" pitchFamily="18" charset="0"/>
              </a:rPr>
              <a:t>2019.</a:t>
            </a:r>
            <a:endParaRPr lang="en-US" sz="1000" dirty="0" smtClean="0">
              <a:latin typeface="Times New Roman" panose="02020603050405020304" pitchFamily="18" charset="0"/>
              <a:ea typeface="MS Mincho"/>
              <a:cs typeface="Times New Roman" panose="02020603050405020304" pitchFamily="18" charset="0"/>
            </a:endParaRPr>
          </a:p>
          <a:p>
            <a:pPr lvl="0" algn="just">
              <a:lnSpc>
                <a:spcPct val="115000"/>
              </a:lnSpc>
              <a:buSzPts val="900"/>
              <a:tabLst>
                <a:tab pos="288290" algn="l"/>
              </a:tabLst>
            </a:pPr>
            <a:r>
              <a:rPr lang="en-US" sz="1400" dirty="0">
                <a:solidFill>
                  <a:srgbClr val="222222"/>
                </a:solidFill>
                <a:latin typeface="Times New Roman" panose="02020603050405020304" pitchFamily="18" charset="0"/>
                <a:ea typeface="MS Mincho"/>
                <a:cs typeface="Times New Roman" panose="02020603050405020304" pitchFamily="18" charset="0"/>
              </a:rPr>
              <a:t>[5] </a:t>
            </a:r>
            <a:r>
              <a:rPr lang="en-US" sz="1400" dirty="0" err="1">
                <a:solidFill>
                  <a:srgbClr val="222222"/>
                </a:solidFill>
                <a:latin typeface="Times New Roman" panose="02020603050405020304" pitchFamily="18" charset="0"/>
                <a:ea typeface="MS Mincho"/>
                <a:cs typeface="Times New Roman" panose="02020603050405020304" pitchFamily="18" charset="0"/>
              </a:rPr>
              <a:t>Pasi</a:t>
            </a:r>
            <a:r>
              <a:rPr lang="en-US" sz="1400" dirty="0" smtClean="0">
                <a:solidFill>
                  <a:srgbClr val="222222"/>
                </a:solidFill>
                <a:latin typeface="Times New Roman" panose="02020603050405020304" pitchFamily="18" charset="0"/>
                <a:ea typeface="MS Mincho"/>
                <a:cs typeface="Times New Roman" panose="02020603050405020304" pitchFamily="18" charset="0"/>
              </a:rPr>
              <a:t>, Vishal, </a:t>
            </a:r>
            <a:r>
              <a:rPr lang="en-US" sz="1400" dirty="0" err="1" smtClean="0">
                <a:solidFill>
                  <a:srgbClr val="222222"/>
                </a:solidFill>
                <a:latin typeface="Times New Roman" panose="02020603050405020304" pitchFamily="18" charset="0"/>
                <a:ea typeface="MS Mincho"/>
                <a:cs typeface="Times New Roman" panose="02020603050405020304" pitchFamily="18" charset="0"/>
              </a:rPr>
              <a:t>Prateek</a:t>
            </a:r>
            <a:r>
              <a:rPr lang="en-US" sz="1400" dirty="0" smtClean="0">
                <a:solidFill>
                  <a:srgbClr val="222222"/>
                </a:solidFill>
                <a:latin typeface="Times New Roman" panose="02020603050405020304" pitchFamily="18" charset="0"/>
                <a:ea typeface="MS Mincho"/>
                <a:cs typeface="Times New Roman" panose="02020603050405020304" pitchFamily="18" charset="0"/>
              </a:rPr>
              <a:t> Nigam, and </a:t>
            </a:r>
            <a:r>
              <a:rPr lang="en-US" sz="1400" dirty="0" err="1" smtClean="0">
                <a:solidFill>
                  <a:srgbClr val="222222"/>
                </a:solidFill>
                <a:latin typeface="Times New Roman" panose="02020603050405020304" pitchFamily="18" charset="0"/>
                <a:ea typeface="MS Mincho"/>
                <a:cs typeface="Times New Roman" panose="02020603050405020304" pitchFamily="18" charset="0"/>
              </a:rPr>
              <a:t>Vijayshri</a:t>
            </a:r>
            <a:r>
              <a:rPr lang="en-US" sz="1400" dirty="0" smtClean="0">
                <a:solidFill>
                  <a:srgbClr val="222222"/>
                </a:solidFill>
                <a:latin typeface="Times New Roman" panose="02020603050405020304" pitchFamily="18" charset="0"/>
                <a:ea typeface="MS Mincho"/>
                <a:cs typeface="Times New Roman" panose="02020603050405020304" pitchFamily="18" charset="0"/>
              </a:rPr>
              <a:t> </a:t>
            </a:r>
            <a:r>
              <a:rPr lang="en-US" sz="1400" dirty="0" err="1" smtClean="0">
                <a:solidFill>
                  <a:srgbClr val="222222"/>
                </a:solidFill>
                <a:latin typeface="Times New Roman" panose="02020603050405020304" pitchFamily="18" charset="0"/>
                <a:ea typeface="MS Mincho"/>
                <a:cs typeface="Times New Roman" panose="02020603050405020304" pitchFamily="18" charset="0"/>
              </a:rPr>
              <a:t>Chaurasia</a:t>
            </a:r>
            <a:r>
              <a:rPr lang="en-US" sz="1400" dirty="0" smtClean="0">
                <a:solidFill>
                  <a:srgbClr val="222222"/>
                </a:solidFill>
                <a:latin typeface="Times New Roman" panose="02020603050405020304" pitchFamily="18" charset="0"/>
                <a:ea typeface="MS Mincho"/>
                <a:cs typeface="Times New Roman" panose="02020603050405020304" pitchFamily="18" charset="0"/>
              </a:rPr>
              <a:t>. "Review on OFDM a brief survey." Int. J. Sci. Res. </a:t>
            </a:r>
            <a:r>
              <a:rPr lang="en-US" sz="1400" dirty="0" err="1" smtClean="0">
                <a:solidFill>
                  <a:srgbClr val="222222"/>
                </a:solidFill>
                <a:latin typeface="Times New Roman" panose="02020603050405020304" pitchFamily="18" charset="0"/>
                <a:ea typeface="MS Mincho"/>
                <a:cs typeface="Times New Roman" panose="02020603050405020304" pitchFamily="18" charset="0"/>
              </a:rPr>
              <a:t>Publ</a:t>
            </a:r>
            <a:r>
              <a:rPr lang="en-US" sz="1400" dirty="0" smtClean="0">
                <a:solidFill>
                  <a:srgbClr val="222222"/>
                </a:solidFill>
                <a:latin typeface="Times New Roman" panose="02020603050405020304" pitchFamily="18" charset="0"/>
                <a:ea typeface="MS Mincho"/>
                <a:cs typeface="Times New Roman" panose="02020603050405020304" pitchFamily="18" charset="0"/>
              </a:rPr>
              <a:t> 3, no. 11 (2013): 1À5.</a:t>
            </a:r>
            <a:endParaRPr lang="en-US" sz="1200" dirty="0">
              <a:latin typeface="Calibri" panose="020F0502020204030204" pitchFamily="34" charset="0"/>
              <a:ea typeface="Calibri" panose="020F0502020204030204" pitchFamily="34" charset="0"/>
              <a:cs typeface="Arial" panose="020B0604020202020204" pitchFamily="34" charset="0"/>
            </a:endParaRPr>
          </a:p>
          <a:p>
            <a:pPr lvl="0">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[6] Sure</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Pallaviram</a:t>
            </a:r>
            <a:r>
              <a:rPr lang="en-US" sz="1400" dirty="0">
                <a:solidFill>
                  <a:srgbClr val="222222"/>
                </a:solidFill>
                <a:latin typeface="Times New Roman" panose="02020603050405020304" pitchFamily="18" charset="0"/>
                <a:ea typeface="MS Mincho"/>
                <a:cs typeface="Times New Roman" panose="02020603050405020304" pitchFamily="18" charset="0"/>
              </a:rPr>
              <a:t>, and Chandra Mohan </a:t>
            </a:r>
            <a:r>
              <a:rPr lang="en-US" sz="1400" dirty="0" err="1">
                <a:solidFill>
                  <a:srgbClr val="222222"/>
                </a:solidFill>
                <a:latin typeface="Times New Roman" panose="02020603050405020304" pitchFamily="18" charset="0"/>
                <a:ea typeface="MS Mincho"/>
                <a:cs typeface="Times New Roman" panose="02020603050405020304" pitchFamily="18" charset="0"/>
              </a:rPr>
              <a:t>Bhuma</a:t>
            </a:r>
            <a:r>
              <a:rPr lang="en-US" sz="1400" dirty="0">
                <a:solidFill>
                  <a:srgbClr val="222222"/>
                </a:solidFill>
                <a:latin typeface="Times New Roman" panose="02020603050405020304" pitchFamily="18" charset="0"/>
                <a:ea typeface="MS Mincho"/>
                <a:cs typeface="Times New Roman" panose="02020603050405020304" pitchFamily="18" charset="0"/>
              </a:rPr>
              <a:t>. "A survey on OFDM channel estimation techniques based on </a:t>
            </a:r>
            <a:r>
              <a:rPr lang="en-US" sz="1400" dirty="0" err="1">
                <a:solidFill>
                  <a:srgbClr val="222222"/>
                </a:solidFill>
                <a:latin typeface="Times New Roman" panose="02020603050405020304" pitchFamily="18" charset="0"/>
                <a:ea typeface="MS Mincho"/>
                <a:cs typeface="Times New Roman" panose="02020603050405020304" pitchFamily="18" charset="0"/>
              </a:rPr>
              <a:t>denoising</a:t>
            </a:r>
            <a:r>
              <a:rPr lang="en-US" sz="1400" dirty="0">
                <a:solidFill>
                  <a:srgbClr val="222222"/>
                </a:solidFill>
                <a:latin typeface="Times New Roman" panose="02020603050405020304" pitchFamily="18" charset="0"/>
                <a:ea typeface="MS Mincho"/>
                <a:cs typeface="Times New Roman" panose="02020603050405020304" pitchFamily="18" charset="0"/>
              </a:rPr>
              <a:t> strategies." Engineering Science and Technology, an International Journal 20, no. 2 (2017): 629-636</a:t>
            </a:r>
            <a:r>
              <a:rPr lang="en-US" sz="1400" dirty="0" smtClean="0">
                <a:solidFill>
                  <a:srgbClr val="222222"/>
                </a:solidFill>
                <a:latin typeface="Times New Roman" panose="02020603050405020304" pitchFamily="18" charset="0"/>
                <a:ea typeface="MS Mincho"/>
                <a:cs typeface="Times New Roman" panose="02020603050405020304" pitchFamily="18" charset="0"/>
              </a:rPr>
              <a:t>.</a:t>
            </a:r>
            <a:endParaRPr lang="en-US" sz="1000" dirty="0">
              <a:latin typeface="Times New Roman" panose="02020603050405020304" pitchFamily="18" charset="0"/>
              <a:ea typeface="MS Mincho"/>
              <a:cs typeface="nazanin"/>
            </a:endParaRPr>
          </a:p>
          <a:p>
            <a:pPr lvl="0">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[7] https</a:t>
            </a:r>
            <a:r>
              <a:rPr lang="en-US" sz="1400" dirty="0">
                <a:solidFill>
                  <a:srgbClr val="222222"/>
                </a:solidFill>
                <a:latin typeface="Times New Roman" panose="02020603050405020304" pitchFamily="18" charset="0"/>
                <a:ea typeface="MS Mincho"/>
                <a:cs typeface="Times New Roman" panose="02020603050405020304" pitchFamily="18" charset="0"/>
              </a:rPr>
              <a:t>://www.techsparks.co.in/phd-thesis-on-ofdm</a:t>
            </a:r>
            <a:r>
              <a:rPr lang="en-US" sz="1400" dirty="0" smtClean="0">
                <a:solidFill>
                  <a:srgbClr val="222222"/>
                </a:solidFill>
                <a:latin typeface="Times New Roman" panose="02020603050405020304" pitchFamily="18" charset="0"/>
                <a:ea typeface="MS Mincho"/>
                <a:cs typeface="Times New Roman" panose="02020603050405020304" pitchFamily="18" charset="0"/>
              </a:rPr>
              <a:t>/</a:t>
            </a:r>
            <a:endParaRPr lang="en-US" sz="1000" dirty="0">
              <a:latin typeface="Times New Roman" panose="02020603050405020304" pitchFamily="18" charset="0"/>
              <a:ea typeface="MS Mincho"/>
              <a:cs typeface="nazanin"/>
            </a:endParaRPr>
          </a:p>
          <a:p>
            <a:pPr lvl="0">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[8] </a:t>
            </a:r>
            <a:r>
              <a:rPr lang="en-US" sz="1400" dirty="0" err="1" smtClean="0">
                <a:solidFill>
                  <a:srgbClr val="222222"/>
                </a:solidFill>
                <a:latin typeface="Times New Roman" panose="02020603050405020304" pitchFamily="18" charset="0"/>
                <a:ea typeface="MS Mincho"/>
                <a:cs typeface="Times New Roman" panose="02020603050405020304" pitchFamily="18" charset="0"/>
              </a:rPr>
              <a:t>Ajo</a:t>
            </a:r>
            <a:r>
              <a:rPr lang="en-US" sz="1400" dirty="0" smtClean="0">
                <a:solidFill>
                  <a:srgbClr val="222222"/>
                </a:solidFill>
                <a:latin typeface="Times New Roman" panose="02020603050405020304" pitchFamily="18" charset="0"/>
                <a:ea typeface="MS Mincho"/>
                <a:cs typeface="Times New Roman" panose="02020603050405020304" pitchFamily="18" charset="0"/>
              </a:rPr>
              <a:t> </a:t>
            </a:r>
            <a:r>
              <a:rPr lang="en-US" sz="1400" dirty="0">
                <a:solidFill>
                  <a:srgbClr val="222222"/>
                </a:solidFill>
                <a:latin typeface="Times New Roman" panose="02020603050405020304" pitchFamily="18" charset="0"/>
                <a:ea typeface="MS Mincho"/>
                <a:cs typeface="Times New Roman" panose="02020603050405020304" pitchFamily="18" charset="0"/>
              </a:rPr>
              <a:t>Jr, Amos V. "Design and Implementation of a Constant Envelope OFDM Waveform in a Software-Defined Radio Platform." PhD diss., Virginia Tech, 2016</a:t>
            </a:r>
            <a:r>
              <a:rPr lang="en-US" sz="1400" dirty="0" smtClean="0">
                <a:solidFill>
                  <a:srgbClr val="222222"/>
                </a:solidFill>
                <a:latin typeface="Times New Roman" panose="02020603050405020304" pitchFamily="18" charset="0"/>
                <a:ea typeface="MS Mincho"/>
                <a:cs typeface="Times New Roman" panose="02020603050405020304" pitchFamily="18" charset="0"/>
              </a:rPr>
              <a:t>.</a:t>
            </a:r>
            <a:r>
              <a:rPr lang="en-US" sz="1400" dirty="0">
                <a:solidFill>
                  <a:srgbClr val="222222"/>
                </a:solidFill>
                <a:latin typeface="Times New Roman" panose="02020603050405020304" pitchFamily="18" charset="0"/>
                <a:ea typeface="MS Mincho"/>
                <a:cs typeface="Times New Roman" panose="02020603050405020304" pitchFamily="18" charset="0"/>
              </a:rPr>
              <a:t> </a:t>
            </a:r>
            <a:endParaRPr lang="en-US" sz="1000" dirty="0">
              <a:latin typeface="Times New Roman" panose="02020603050405020304" pitchFamily="18" charset="0"/>
              <a:ea typeface="MS Mincho"/>
              <a:cs typeface="nazanin"/>
            </a:endParaRPr>
          </a:p>
          <a:p>
            <a:pPr lvl="0">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[9] Pradhan</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Prasanta</a:t>
            </a:r>
            <a:r>
              <a:rPr lang="en-US" sz="1400" dirty="0">
                <a:solidFill>
                  <a:srgbClr val="222222"/>
                </a:solidFill>
                <a:latin typeface="Times New Roman" panose="02020603050405020304" pitchFamily="18" charset="0"/>
                <a:ea typeface="MS Mincho"/>
                <a:cs typeface="Times New Roman" panose="02020603050405020304" pitchFamily="18" charset="0"/>
              </a:rPr>
              <a:t> Kumar. "On efficient signal processing algorithms for signal detection and PAPR reduction in OFDM systems." PhD diss., 2016</a:t>
            </a:r>
            <a:r>
              <a:rPr lang="en-US" sz="1400" dirty="0" smtClean="0">
                <a:solidFill>
                  <a:srgbClr val="222222"/>
                </a:solidFill>
                <a:latin typeface="Times New Roman" panose="02020603050405020304" pitchFamily="18" charset="0"/>
                <a:ea typeface="MS Mincho"/>
                <a:cs typeface="Times New Roman" panose="02020603050405020304" pitchFamily="18" charset="0"/>
              </a:rPr>
              <a:t>.</a:t>
            </a:r>
            <a:endParaRPr lang="en-US" sz="1000" dirty="0">
              <a:latin typeface="Times New Roman" panose="02020603050405020304" pitchFamily="18" charset="0"/>
              <a:ea typeface="MS Mincho"/>
              <a:cs typeface="nazanin"/>
            </a:endParaRPr>
          </a:p>
          <a:p>
            <a:pPr lvl="0" algn="just">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[10] </a:t>
            </a:r>
            <a:r>
              <a:rPr lang="en-US" sz="1400" dirty="0" err="1" smtClean="0">
                <a:solidFill>
                  <a:srgbClr val="222222"/>
                </a:solidFill>
                <a:latin typeface="Times New Roman" panose="02020603050405020304" pitchFamily="18" charset="0"/>
                <a:ea typeface="MS Mincho"/>
                <a:cs typeface="Times New Roman" panose="02020603050405020304" pitchFamily="18" charset="0"/>
              </a:rPr>
              <a:t>Çiflikli</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Cebrail</a:t>
            </a:r>
            <a:r>
              <a:rPr lang="en-US" sz="1400" dirty="0">
                <a:solidFill>
                  <a:srgbClr val="222222"/>
                </a:solidFill>
                <a:latin typeface="Times New Roman" panose="02020603050405020304" pitchFamily="18" charset="0"/>
                <a:ea typeface="MS Mincho"/>
                <a:cs typeface="Times New Roman" panose="02020603050405020304" pitchFamily="18" charset="0"/>
              </a:rPr>
              <a:t>, A. </a:t>
            </a:r>
            <a:r>
              <a:rPr lang="en-US" sz="1400" dirty="0" err="1">
                <a:solidFill>
                  <a:srgbClr val="222222"/>
                </a:solidFill>
                <a:latin typeface="Times New Roman" panose="02020603050405020304" pitchFamily="18" charset="0"/>
                <a:ea typeface="MS Mincho"/>
                <a:cs typeface="Times New Roman" panose="02020603050405020304" pitchFamily="18" charset="0"/>
              </a:rPr>
              <a:t>Tuncay</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Özşahin</a:t>
            </a:r>
            <a:r>
              <a:rPr lang="en-US" sz="1400" dirty="0">
                <a:solidFill>
                  <a:srgbClr val="222222"/>
                </a:solidFill>
                <a:latin typeface="Times New Roman" panose="02020603050405020304" pitchFamily="18" charset="0"/>
                <a:ea typeface="MS Mincho"/>
                <a:cs typeface="Times New Roman" panose="02020603050405020304" pitchFamily="18" charset="0"/>
              </a:rPr>
              <a:t>, and A. </a:t>
            </a:r>
            <a:r>
              <a:rPr lang="en-US" sz="1400" dirty="0" err="1">
                <a:solidFill>
                  <a:srgbClr val="222222"/>
                </a:solidFill>
                <a:latin typeface="Times New Roman" panose="02020603050405020304" pitchFamily="18" charset="0"/>
                <a:ea typeface="MS Mincho"/>
                <a:cs typeface="Times New Roman" panose="02020603050405020304" pitchFamily="18" charset="0"/>
              </a:rPr>
              <a:t>Çağrı</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Yapici</a:t>
            </a:r>
            <a:r>
              <a:rPr lang="en-US" sz="1400" dirty="0">
                <a:solidFill>
                  <a:srgbClr val="222222"/>
                </a:solidFill>
                <a:latin typeface="Times New Roman" panose="02020603050405020304" pitchFamily="18" charset="0"/>
                <a:ea typeface="MS Mincho"/>
                <a:cs typeface="Times New Roman" panose="02020603050405020304" pitchFamily="18" charset="0"/>
              </a:rPr>
              <a:t>. "Artificial neural network channel estimation based on </a:t>
            </a:r>
            <a:r>
              <a:rPr lang="en-US" sz="1400" dirty="0" err="1">
                <a:solidFill>
                  <a:srgbClr val="222222"/>
                </a:solidFill>
                <a:latin typeface="Times New Roman" panose="02020603050405020304" pitchFamily="18" charset="0"/>
                <a:ea typeface="MS Mincho"/>
                <a:cs typeface="Times New Roman" panose="02020603050405020304" pitchFamily="18" charset="0"/>
              </a:rPr>
              <a:t>Levenberg</a:t>
            </a:r>
            <a:r>
              <a:rPr lang="en-US" sz="1400" dirty="0">
                <a:solidFill>
                  <a:srgbClr val="222222"/>
                </a:solidFill>
                <a:latin typeface="Times New Roman" panose="02020603050405020304" pitchFamily="18" charset="0"/>
                <a:ea typeface="MS Mincho"/>
                <a:cs typeface="Times New Roman" panose="02020603050405020304" pitchFamily="18" charset="0"/>
              </a:rPr>
              <a:t>-Marquardt for OFDM systems." Wireless personal communications 51, no. 2 (2009): 221-229</a:t>
            </a:r>
            <a:r>
              <a:rPr lang="en-US" sz="1400" dirty="0" smtClean="0">
                <a:solidFill>
                  <a:srgbClr val="222222"/>
                </a:solidFill>
                <a:latin typeface="Times New Roman" panose="02020603050405020304" pitchFamily="18" charset="0"/>
                <a:ea typeface="MS Mincho"/>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[11] Jiang</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Rongkun</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Xuetian</a:t>
            </a:r>
            <a:r>
              <a:rPr lang="en-US" sz="1400" dirty="0">
                <a:solidFill>
                  <a:srgbClr val="222222"/>
                </a:solidFill>
                <a:latin typeface="Times New Roman" panose="02020603050405020304" pitchFamily="18" charset="0"/>
                <a:ea typeface="MS Mincho"/>
                <a:cs typeface="Times New Roman" panose="02020603050405020304" pitchFamily="18" charset="0"/>
              </a:rPr>
              <a:t> Wang, Shan Cao, </a:t>
            </a:r>
            <a:r>
              <a:rPr lang="en-US" sz="1400" dirty="0" err="1">
                <a:solidFill>
                  <a:srgbClr val="222222"/>
                </a:solidFill>
                <a:latin typeface="Times New Roman" panose="02020603050405020304" pitchFamily="18" charset="0"/>
                <a:ea typeface="MS Mincho"/>
                <a:cs typeface="Times New Roman" panose="02020603050405020304" pitchFamily="18" charset="0"/>
              </a:rPr>
              <a:t>Jiafei</a:t>
            </a:r>
            <a:r>
              <a:rPr lang="en-US" sz="1400" dirty="0">
                <a:solidFill>
                  <a:srgbClr val="222222"/>
                </a:solidFill>
                <a:latin typeface="Times New Roman" panose="02020603050405020304" pitchFamily="18" charset="0"/>
                <a:ea typeface="MS Mincho"/>
                <a:cs typeface="Times New Roman" panose="02020603050405020304" pitchFamily="18" charset="0"/>
              </a:rPr>
              <a:t> Zhao, and </a:t>
            </a:r>
            <a:r>
              <a:rPr lang="en-US" sz="1400" dirty="0" err="1">
                <a:solidFill>
                  <a:srgbClr val="222222"/>
                </a:solidFill>
                <a:latin typeface="Times New Roman" panose="02020603050405020304" pitchFamily="18" charset="0"/>
                <a:ea typeface="MS Mincho"/>
                <a:cs typeface="Times New Roman" panose="02020603050405020304" pitchFamily="18" charset="0"/>
              </a:rPr>
              <a:t>Xiaoran</a:t>
            </a:r>
            <a:r>
              <a:rPr lang="en-US" sz="1400" dirty="0">
                <a:solidFill>
                  <a:srgbClr val="222222"/>
                </a:solidFill>
                <a:latin typeface="Times New Roman" panose="02020603050405020304" pitchFamily="18" charset="0"/>
                <a:ea typeface="MS Mincho"/>
                <a:cs typeface="Times New Roman" panose="02020603050405020304" pitchFamily="18" charset="0"/>
              </a:rPr>
              <a:t> Li. "Deep Neural Networks for Channel Estimation in Underwater Acoustic OFDM Systems." IEEE Access 7 (2019): 23579-23594</a:t>
            </a:r>
            <a:r>
              <a:rPr lang="en-US" sz="1400" dirty="0" smtClean="0">
                <a:solidFill>
                  <a:srgbClr val="222222"/>
                </a:solidFill>
                <a:latin typeface="Times New Roman" panose="02020603050405020304" pitchFamily="18" charset="0"/>
                <a:ea typeface="MS Mincho"/>
                <a:cs typeface="Times New Roman" panose="02020603050405020304" pitchFamily="18" charset="0"/>
              </a:rPr>
              <a:t>.</a:t>
            </a:r>
            <a:endParaRPr lang="en-US" sz="1000" dirty="0">
              <a:latin typeface="Times New Roman" panose="02020603050405020304" pitchFamily="18" charset="0"/>
              <a:ea typeface="MS Mincho"/>
              <a:cs typeface="nazanin"/>
            </a:endParaRPr>
          </a:p>
          <a:p>
            <a:pPr lvl="0" algn="just">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[12] Aldar</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Dilip</a:t>
            </a:r>
            <a:r>
              <a:rPr lang="en-US" sz="1400" dirty="0">
                <a:solidFill>
                  <a:srgbClr val="222222"/>
                </a:solidFill>
                <a:latin typeface="Times New Roman" panose="02020603050405020304" pitchFamily="18" charset="0"/>
                <a:ea typeface="MS Mincho"/>
                <a:cs typeface="Times New Roman" panose="02020603050405020304" pitchFamily="18" charset="0"/>
              </a:rPr>
              <a:t> S., and B. B. </a:t>
            </a:r>
            <a:r>
              <a:rPr lang="en-US" sz="1400" dirty="0" err="1">
                <a:solidFill>
                  <a:srgbClr val="222222"/>
                </a:solidFill>
                <a:latin typeface="Times New Roman" panose="02020603050405020304" pitchFamily="18" charset="0"/>
                <a:ea typeface="MS Mincho"/>
                <a:cs typeface="Times New Roman" panose="02020603050405020304" pitchFamily="18" charset="0"/>
              </a:rPr>
              <a:t>Godbole</a:t>
            </a:r>
            <a:r>
              <a:rPr lang="en-US" sz="1400" dirty="0">
                <a:solidFill>
                  <a:srgbClr val="222222"/>
                </a:solidFill>
                <a:latin typeface="Times New Roman" panose="02020603050405020304" pitchFamily="18" charset="0"/>
                <a:ea typeface="MS Mincho"/>
                <a:cs typeface="Times New Roman" panose="02020603050405020304" pitchFamily="18" charset="0"/>
              </a:rPr>
              <a:t>. "Performance analysis of neural network based time domain adaptive equalization for OFDM." International Journal of Recent Trends in Engineering 2, no. 4 (2009): 143</a:t>
            </a:r>
            <a:r>
              <a:rPr lang="en-US" sz="1400" dirty="0" smtClean="0">
                <a:solidFill>
                  <a:srgbClr val="222222"/>
                </a:solidFill>
                <a:latin typeface="Times New Roman" panose="02020603050405020304" pitchFamily="18" charset="0"/>
                <a:ea typeface="MS Mincho"/>
                <a:cs typeface="Times New Roman" panose="02020603050405020304" pitchFamily="18" charset="0"/>
              </a:rPr>
              <a:t>.</a:t>
            </a:r>
            <a:endParaRPr lang="en-US" sz="1000" dirty="0">
              <a:latin typeface="Times New Roman" panose="02020603050405020304" pitchFamily="18" charset="0"/>
              <a:ea typeface="MS Mincho"/>
              <a:cs typeface="nazanin"/>
            </a:endParaRPr>
          </a:p>
        </p:txBody>
      </p:sp>
      <p:graphicFrame>
        <p:nvGraphicFramePr>
          <p:cNvPr id="6" name="Content Placeholder 6"/>
          <p:cNvGraphicFramePr>
            <a:graphicFrameLocks/>
          </p:cNvGraphicFramePr>
          <p:nvPr>
            <p:extLst>
              <p:ext uri="{D42A27DB-BD31-4B8C-83A1-F6EECF244321}">
                <p14:modId xmlns:p14="http://schemas.microsoft.com/office/powerpoint/2010/main" val="2705966641"/>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0" dirty="0" smtClean="0">
                          <a:solidFill>
                            <a:schemeClr val="tx1"/>
                          </a:solidFill>
                          <a:latin typeface="Times New Roman" pitchFamily="18" charset="0"/>
                          <a:cs typeface="B Titr" panose="00000700000000000000"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err="1" smtClean="0">
                          <a:solidFill>
                            <a:schemeClr val="tx1"/>
                          </a:solidFill>
                          <a:latin typeface="Times New Roman" pitchFamily="18" charset="0"/>
                          <a:cs typeface="+mn-cs"/>
                        </a:rPr>
                        <a:t>نتیجه‌گیری</a:t>
                      </a:r>
                      <a:endParaRPr lang="fa-IR" sz="1800" b="1" dirty="0" smtClean="0">
                        <a:solidFill>
                          <a:schemeClr val="tx1"/>
                        </a:solidFill>
                        <a:latin typeface="Times New Roman" pitchFamily="18" charset="0"/>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mn-cs"/>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mn-cs"/>
                        </a:rPr>
                        <a:t>راهکار</a:t>
                      </a:r>
                      <a:r>
                        <a:rPr lang="fa-IR" sz="1800" dirty="0" smtClean="0">
                          <a:solidFill>
                            <a:schemeClr val="tx1"/>
                          </a:solidFill>
                          <a:cs typeface="+mn-cs"/>
                        </a:rPr>
                        <a:t> پیشنهادی</a:t>
                      </a:r>
                      <a:endParaRPr lang="en-US" sz="1800" dirty="0" smtClean="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mn-cs"/>
                        </a:rPr>
                        <a:t>مرور کارهای قبلی</a:t>
                      </a:r>
                      <a:endParaRPr lang="en-US" sz="1800" dirty="0" smtClean="0">
                        <a:solidFill>
                          <a:schemeClr val="tx1"/>
                        </a:solidFill>
                        <a:cs typeface="+mn-cs"/>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6471723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24</a:t>
            </a:fld>
            <a:endParaRPr lang="en-US" dirty="0">
              <a:solidFill>
                <a:srgbClr val="000000"/>
              </a:solidFill>
            </a:endParaRPr>
          </a:p>
        </p:txBody>
      </p:sp>
      <p:sp>
        <p:nvSpPr>
          <p:cNvPr id="39" name="Content Placeholder 2"/>
          <p:cNvSpPr>
            <a:spLocks noGrp="1"/>
          </p:cNvSpPr>
          <p:nvPr>
            <p:ph idx="1"/>
          </p:nvPr>
        </p:nvSpPr>
        <p:spPr>
          <a:xfrm>
            <a:off x="2189018" y="1019734"/>
            <a:ext cx="9522170" cy="5225491"/>
          </a:xfrm>
        </p:spPr>
        <p:txBody>
          <a:bodyPr/>
          <a:lstStyle/>
          <a:p>
            <a:pPr algn="just" rtl="1"/>
            <a:endParaRPr lang="fa-IR" sz="2000" dirty="0" smtClean="0"/>
          </a:p>
          <a:p>
            <a:pPr algn="just" rtl="1"/>
            <a:endParaRPr lang="en-US" sz="2000" dirty="0"/>
          </a:p>
          <a:p>
            <a:pPr algn="just" rtl="1"/>
            <a:endParaRPr lang="en-US" sz="2000" dirty="0"/>
          </a:p>
        </p:txBody>
      </p:sp>
      <p:sp>
        <p:nvSpPr>
          <p:cNvPr id="7" name="Rectangle 6"/>
          <p:cNvSpPr/>
          <p:nvPr/>
        </p:nvSpPr>
        <p:spPr>
          <a:xfrm>
            <a:off x="128789" y="1019734"/>
            <a:ext cx="12063211" cy="4799775"/>
          </a:xfrm>
          <a:prstGeom prst="rect">
            <a:avLst/>
          </a:prstGeom>
        </p:spPr>
        <p:txBody>
          <a:bodyPr wrap="square">
            <a:spAutoFit/>
          </a:bodyPr>
          <a:lstStyle/>
          <a:p>
            <a:pPr lvl="0" algn="just">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[13] Sharma</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Kanchan</a:t>
            </a:r>
            <a:r>
              <a:rPr lang="en-US" sz="1400" dirty="0">
                <a:solidFill>
                  <a:srgbClr val="222222"/>
                </a:solidFill>
                <a:latin typeface="Times New Roman" panose="02020603050405020304" pitchFamily="18" charset="0"/>
                <a:ea typeface="MS Mincho"/>
                <a:cs typeface="Times New Roman" panose="02020603050405020304" pitchFamily="18" charset="0"/>
              </a:rPr>
              <a:t>, and Shweta </a:t>
            </a:r>
            <a:r>
              <a:rPr lang="en-US" sz="1400" dirty="0" err="1">
                <a:solidFill>
                  <a:srgbClr val="222222"/>
                </a:solidFill>
                <a:latin typeface="Times New Roman" panose="02020603050405020304" pitchFamily="18" charset="0"/>
                <a:ea typeface="MS Mincho"/>
                <a:cs typeface="Times New Roman" panose="02020603050405020304" pitchFamily="18" charset="0"/>
              </a:rPr>
              <a:t>Varshney</a:t>
            </a:r>
            <a:r>
              <a:rPr lang="en-US" sz="1400" dirty="0">
                <a:solidFill>
                  <a:srgbClr val="222222"/>
                </a:solidFill>
                <a:latin typeface="Times New Roman" panose="02020603050405020304" pitchFamily="18" charset="0"/>
                <a:ea typeface="MS Mincho"/>
                <a:cs typeface="Times New Roman" panose="02020603050405020304" pitchFamily="18" charset="0"/>
              </a:rPr>
              <a:t>. "Artificial Neural Network Channel Estimation for OFDM System." International Journal of Electronics and Computer Science Engineering (IJECSE), ISSN (2012): </a:t>
            </a:r>
            <a:r>
              <a:rPr lang="en-US" sz="1400" dirty="0" smtClean="0">
                <a:solidFill>
                  <a:srgbClr val="222222"/>
                </a:solidFill>
                <a:latin typeface="Times New Roman" panose="02020603050405020304" pitchFamily="18" charset="0"/>
                <a:ea typeface="MS Mincho"/>
                <a:cs typeface="Times New Roman" panose="02020603050405020304" pitchFamily="18" charset="0"/>
              </a:rPr>
              <a:t>2277-1956.</a:t>
            </a:r>
            <a:endParaRPr lang="en-US" sz="1000" dirty="0" smtClean="0">
              <a:latin typeface="Times New Roman" panose="02020603050405020304" pitchFamily="18" charset="0"/>
              <a:ea typeface="MS Mincho"/>
              <a:cs typeface="Times New Roman" panose="02020603050405020304" pitchFamily="18" charset="0"/>
            </a:endParaRPr>
          </a:p>
          <a:p>
            <a:pPr lvl="0" algn="just">
              <a:lnSpc>
                <a:spcPct val="115000"/>
              </a:lnSpc>
              <a:buSzPts val="900"/>
              <a:tabLst>
                <a:tab pos="288290" algn="l"/>
              </a:tabLst>
            </a:pPr>
            <a:r>
              <a:rPr lang="en-US" sz="1400" dirty="0">
                <a:solidFill>
                  <a:srgbClr val="222222"/>
                </a:solidFill>
                <a:latin typeface="Times New Roman" panose="02020603050405020304" pitchFamily="18" charset="0"/>
                <a:ea typeface="MS Mincho"/>
                <a:cs typeface="Times New Roman" panose="02020603050405020304" pitchFamily="18" charset="0"/>
              </a:rPr>
              <a:t>[14] </a:t>
            </a:r>
            <a:r>
              <a:rPr lang="en-US" sz="1400" dirty="0" smtClean="0">
                <a:solidFill>
                  <a:srgbClr val="222222"/>
                </a:solidFill>
                <a:latin typeface="Times New Roman" panose="02020603050405020304" pitchFamily="18" charset="0"/>
                <a:ea typeface="MS Mincho"/>
                <a:cs typeface="Times New Roman" panose="02020603050405020304" pitchFamily="18" charset="0"/>
              </a:rPr>
              <a:t>Ye</a:t>
            </a:r>
            <a:r>
              <a:rPr lang="en-US" sz="1400" dirty="0">
                <a:solidFill>
                  <a:srgbClr val="222222"/>
                </a:solidFill>
                <a:latin typeface="Times New Roman" panose="02020603050405020304" pitchFamily="18" charset="0"/>
                <a:ea typeface="MS Mincho"/>
                <a:cs typeface="Times New Roman" panose="02020603050405020304" pitchFamily="18" charset="0"/>
              </a:rPr>
              <a:t>, Chen, </a:t>
            </a:r>
            <a:r>
              <a:rPr lang="en-US" sz="1400" dirty="0" err="1">
                <a:solidFill>
                  <a:srgbClr val="222222"/>
                </a:solidFill>
                <a:latin typeface="Times New Roman" panose="02020603050405020304" pitchFamily="18" charset="0"/>
                <a:ea typeface="MS Mincho"/>
                <a:cs typeface="Times New Roman" panose="02020603050405020304" pitchFamily="18" charset="0"/>
              </a:rPr>
              <a:t>Zijun</a:t>
            </a:r>
            <a:r>
              <a:rPr lang="en-US" sz="1400" dirty="0">
                <a:solidFill>
                  <a:srgbClr val="222222"/>
                </a:solidFill>
                <a:latin typeface="Times New Roman" panose="02020603050405020304" pitchFamily="18" charset="0"/>
                <a:ea typeface="MS Mincho"/>
                <a:cs typeface="Times New Roman" panose="02020603050405020304" pitchFamily="18" charset="0"/>
              </a:rPr>
              <a:t> Li, Tao Jiang, </a:t>
            </a:r>
            <a:r>
              <a:rPr lang="en-US" sz="1400" dirty="0" err="1">
                <a:solidFill>
                  <a:srgbClr val="222222"/>
                </a:solidFill>
                <a:latin typeface="Times New Roman" panose="02020603050405020304" pitchFamily="18" charset="0"/>
                <a:ea typeface="MS Mincho"/>
                <a:cs typeface="Times New Roman" panose="02020603050405020304" pitchFamily="18" charset="0"/>
              </a:rPr>
              <a:t>Chunxing</a:t>
            </a:r>
            <a:r>
              <a:rPr lang="en-US" sz="1400" dirty="0">
                <a:solidFill>
                  <a:srgbClr val="222222"/>
                </a:solidFill>
                <a:latin typeface="Times New Roman" panose="02020603050405020304" pitchFamily="18" charset="0"/>
                <a:ea typeface="MS Mincho"/>
                <a:cs typeface="Times New Roman" panose="02020603050405020304" pitchFamily="18" charset="0"/>
              </a:rPr>
              <a:t> Ni, and Qi </a:t>
            </a:r>
            <a:r>
              <a:rPr lang="en-US" sz="1400" dirty="0" err="1">
                <a:solidFill>
                  <a:srgbClr val="222222"/>
                </a:solidFill>
                <a:latin typeface="Times New Roman" panose="02020603050405020304" pitchFamily="18" charset="0"/>
                <a:ea typeface="MS Mincho"/>
                <a:cs typeface="Times New Roman" panose="02020603050405020304" pitchFamily="18" charset="0"/>
              </a:rPr>
              <a:t>Qi</a:t>
            </a:r>
            <a:r>
              <a:rPr lang="en-US" sz="1400" dirty="0">
                <a:solidFill>
                  <a:srgbClr val="222222"/>
                </a:solidFill>
                <a:latin typeface="Times New Roman" panose="02020603050405020304" pitchFamily="18" charset="0"/>
                <a:ea typeface="MS Mincho"/>
                <a:cs typeface="Times New Roman" panose="02020603050405020304" pitchFamily="18" charset="0"/>
              </a:rPr>
              <a:t>. "PAPR reduction of OQAM-OFDM signals using segmental PTS scheme with low complexity." IEEE Transactions on Broadcasting 60, no. 1 (2013): 141-147</a:t>
            </a:r>
            <a:r>
              <a:rPr lang="en-US" sz="1400" dirty="0" smtClean="0">
                <a:solidFill>
                  <a:srgbClr val="222222"/>
                </a:solidFill>
                <a:latin typeface="Times New Roman" panose="02020603050405020304" pitchFamily="18" charset="0"/>
                <a:ea typeface="MS Mincho"/>
                <a:cs typeface="Times New Roman" panose="02020603050405020304" pitchFamily="18" charset="0"/>
              </a:rPr>
              <a:t>.</a:t>
            </a:r>
            <a:endParaRPr lang="en-US" sz="1000" dirty="0">
              <a:latin typeface="Times New Roman" panose="02020603050405020304" pitchFamily="18" charset="0"/>
              <a:ea typeface="MS Mincho"/>
              <a:cs typeface="nazanin"/>
            </a:endParaRPr>
          </a:p>
          <a:p>
            <a:pPr lvl="0" algn="just">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[15] Nguyen</a:t>
            </a:r>
            <a:r>
              <a:rPr lang="en-US" sz="1400" dirty="0">
                <a:solidFill>
                  <a:srgbClr val="222222"/>
                </a:solidFill>
                <a:latin typeface="Times New Roman" panose="02020603050405020304" pitchFamily="18" charset="0"/>
                <a:ea typeface="MS Mincho"/>
                <a:cs typeface="Times New Roman" panose="02020603050405020304" pitchFamily="18" charset="0"/>
              </a:rPr>
              <a:t>, Viet-Hung, Minh-Tuan Nguyen, and Yong-</a:t>
            </a:r>
            <a:r>
              <a:rPr lang="en-US" sz="1400" dirty="0" err="1">
                <a:solidFill>
                  <a:srgbClr val="222222"/>
                </a:solidFill>
                <a:latin typeface="Times New Roman" panose="02020603050405020304" pitchFamily="18" charset="0"/>
                <a:ea typeface="MS Mincho"/>
                <a:cs typeface="Times New Roman" panose="02020603050405020304" pitchFamily="18" charset="0"/>
              </a:rPr>
              <a:t>Hwa</a:t>
            </a:r>
            <a:r>
              <a:rPr lang="en-US" sz="1400" dirty="0">
                <a:solidFill>
                  <a:srgbClr val="222222"/>
                </a:solidFill>
                <a:latin typeface="Times New Roman" panose="02020603050405020304" pitchFamily="18" charset="0"/>
                <a:ea typeface="MS Mincho"/>
                <a:cs typeface="Times New Roman" panose="02020603050405020304" pitchFamily="18" charset="0"/>
              </a:rPr>
              <a:t> Kim. "Deep neural network for orthogonal frequency division multiplexing systems without cyclic prefix transmission." In MATEC Web of Conferences, vol. 189, p. 04016. EDP Sciences, 2018</a:t>
            </a:r>
            <a:r>
              <a:rPr lang="en-US" sz="1400" dirty="0" smtClean="0">
                <a:solidFill>
                  <a:srgbClr val="222222"/>
                </a:solidFill>
                <a:latin typeface="Times New Roman" panose="02020603050405020304" pitchFamily="18" charset="0"/>
                <a:ea typeface="MS Mincho"/>
                <a:cs typeface="Times New Roman" panose="02020603050405020304" pitchFamily="18" charset="0"/>
              </a:rPr>
              <a:t>.</a:t>
            </a:r>
            <a:endParaRPr lang="en-US" sz="1000" dirty="0">
              <a:latin typeface="Times New Roman" panose="02020603050405020304" pitchFamily="18" charset="0"/>
              <a:ea typeface="MS Mincho"/>
              <a:cs typeface="nazanin"/>
            </a:endParaRPr>
          </a:p>
          <a:p>
            <a:pPr lvl="0" algn="just">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[16] </a:t>
            </a:r>
            <a:r>
              <a:rPr lang="en-US" sz="1400" dirty="0" err="1" smtClean="0">
                <a:solidFill>
                  <a:srgbClr val="222222"/>
                </a:solidFill>
                <a:latin typeface="Times New Roman" panose="02020603050405020304" pitchFamily="18" charset="0"/>
                <a:ea typeface="MS Mincho"/>
                <a:cs typeface="Times New Roman" panose="02020603050405020304" pitchFamily="18" charset="0"/>
              </a:rPr>
              <a:t>Hiray</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Kalpesh</a:t>
            </a:r>
            <a:r>
              <a:rPr lang="en-US" sz="1400" dirty="0">
                <a:solidFill>
                  <a:srgbClr val="222222"/>
                </a:solidFill>
                <a:latin typeface="Times New Roman" panose="02020603050405020304" pitchFamily="18" charset="0"/>
                <a:ea typeface="MS Mincho"/>
                <a:cs typeface="Times New Roman" panose="02020603050405020304" pitchFamily="18" charset="0"/>
              </a:rPr>
              <a:t>, and K. </a:t>
            </a:r>
            <a:r>
              <a:rPr lang="en-US" sz="1400" dirty="0" err="1">
                <a:solidFill>
                  <a:srgbClr val="222222"/>
                </a:solidFill>
                <a:latin typeface="Times New Roman" panose="02020603050405020304" pitchFamily="18" charset="0"/>
                <a:ea typeface="MS Mincho"/>
                <a:cs typeface="Times New Roman" panose="02020603050405020304" pitchFamily="18" charset="0"/>
              </a:rPr>
              <a:t>Vinoth</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Babu</a:t>
            </a:r>
            <a:r>
              <a:rPr lang="en-US" sz="1400" dirty="0">
                <a:solidFill>
                  <a:srgbClr val="222222"/>
                </a:solidFill>
                <a:latin typeface="Times New Roman" panose="02020603050405020304" pitchFamily="18" charset="0"/>
                <a:ea typeface="MS Mincho"/>
                <a:cs typeface="Times New Roman" panose="02020603050405020304" pitchFamily="18" charset="0"/>
              </a:rPr>
              <a:t>. "A neural network based channel estimation scheme for OFDM system." In 2016 International Conference on Communication and Signal Processing (ICCSP), pp. 0438-0441. IEEE, </a:t>
            </a:r>
            <a:r>
              <a:rPr lang="en-US" sz="1400" dirty="0" smtClean="0">
                <a:solidFill>
                  <a:srgbClr val="222222"/>
                </a:solidFill>
                <a:latin typeface="Times New Roman" panose="02020603050405020304" pitchFamily="18" charset="0"/>
                <a:ea typeface="MS Mincho"/>
                <a:cs typeface="Times New Roman" panose="02020603050405020304" pitchFamily="18" charset="0"/>
              </a:rPr>
              <a:t>2016.</a:t>
            </a:r>
            <a:endParaRPr lang="en-US" sz="1000" dirty="0">
              <a:latin typeface="Times New Roman" panose="02020603050405020304" pitchFamily="18" charset="0"/>
              <a:ea typeface="MS Mincho"/>
              <a:cs typeface="Times New Roman" panose="02020603050405020304" pitchFamily="18" charset="0"/>
            </a:endParaRPr>
          </a:p>
          <a:p>
            <a:pPr lvl="0" algn="just">
              <a:lnSpc>
                <a:spcPct val="115000"/>
              </a:lnSpc>
              <a:buSzPts val="900"/>
              <a:tabLst>
                <a:tab pos="288290" algn="l"/>
              </a:tabLst>
            </a:pPr>
            <a:r>
              <a:rPr lang="en-US" sz="1400" dirty="0">
                <a:solidFill>
                  <a:srgbClr val="222222"/>
                </a:solidFill>
                <a:latin typeface="Times New Roman" panose="02020603050405020304" pitchFamily="18" charset="0"/>
                <a:ea typeface="MS Mincho"/>
                <a:cs typeface="Times New Roman" panose="02020603050405020304" pitchFamily="18" charset="0"/>
              </a:rPr>
              <a:t>[17] </a:t>
            </a:r>
            <a:r>
              <a:rPr lang="en-US" sz="1400" dirty="0" err="1">
                <a:solidFill>
                  <a:srgbClr val="222222"/>
                </a:solidFill>
                <a:latin typeface="Times New Roman" panose="02020603050405020304" pitchFamily="18" charset="0"/>
                <a:ea typeface="MS Mincho"/>
                <a:cs typeface="Times New Roman" panose="02020603050405020304" pitchFamily="18" charset="0"/>
              </a:rPr>
              <a:t>Sohn</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Insoo</a:t>
            </a:r>
            <a:r>
              <a:rPr lang="en-US" sz="1400" dirty="0">
                <a:solidFill>
                  <a:srgbClr val="222222"/>
                </a:solidFill>
                <a:latin typeface="Times New Roman" panose="02020603050405020304" pitchFamily="18" charset="0"/>
                <a:ea typeface="MS Mincho"/>
                <a:cs typeface="Times New Roman" panose="02020603050405020304" pitchFamily="18" charset="0"/>
              </a:rPr>
              <a:t>. "A low complexity PAPR reduction scheme for OFDM systems via neural networks." IEEE Communications Letters 18, no. 2 (2014): 225-228</a:t>
            </a:r>
            <a:r>
              <a:rPr lang="en-US" sz="1400" dirty="0" smtClean="0">
                <a:solidFill>
                  <a:srgbClr val="222222"/>
                </a:solidFill>
                <a:latin typeface="Times New Roman" panose="02020603050405020304" pitchFamily="18" charset="0"/>
                <a:ea typeface="MS Mincho"/>
                <a:cs typeface="Times New Roman" panose="02020603050405020304" pitchFamily="18" charset="0"/>
              </a:rPr>
              <a:t>.</a:t>
            </a:r>
            <a:r>
              <a:rPr lang="en-US" sz="1400" dirty="0">
                <a:solidFill>
                  <a:srgbClr val="222222"/>
                </a:solidFill>
                <a:latin typeface="Times New Roman" panose="02020603050405020304" pitchFamily="18" charset="0"/>
                <a:ea typeface="MS Mincho"/>
                <a:cs typeface="Times New Roman" panose="02020603050405020304" pitchFamily="18" charset="0"/>
              </a:rPr>
              <a:t> </a:t>
            </a:r>
            <a:endParaRPr lang="en-US" sz="1000" dirty="0">
              <a:latin typeface="Times New Roman" panose="02020603050405020304" pitchFamily="18" charset="0"/>
              <a:ea typeface="MS Mincho"/>
              <a:cs typeface="nazanin"/>
            </a:endParaRPr>
          </a:p>
          <a:p>
            <a:pPr lvl="0" algn="just">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[18] </a:t>
            </a:r>
            <a:r>
              <a:rPr lang="en-US" sz="1400" dirty="0" err="1" smtClean="0">
                <a:solidFill>
                  <a:srgbClr val="222222"/>
                </a:solidFill>
                <a:latin typeface="Times New Roman" panose="02020603050405020304" pitchFamily="18" charset="0"/>
                <a:ea typeface="MS Mincho"/>
                <a:cs typeface="Times New Roman" panose="02020603050405020304" pitchFamily="18" charset="0"/>
              </a:rPr>
              <a:t>Sohn</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Insoo</a:t>
            </a:r>
            <a:r>
              <a:rPr lang="en-US" sz="1400" dirty="0">
                <a:solidFill>
                  <a:srgbClr val="222222"/>
                </a:solidFill>
                <a:latin typeface="Times New Roman" panose="02020603050405020304" pitchFamily="18" charset="0"/>
                <a:ea typeface="MS Mincho"/>
                <a:cs typeface="Times New Roman" panose="02020603050405020304" pitchFamily="18" charset="0"/>
              </a:rPr>
              <a:t>, and Sung </a:t>
            </a:r>
            <a:r>
              <a:rPr lang="en-US" sz="1400" dirty="0" err="1">
                <a:solidFill>
                  <a:srgbClr val="222222"/>
                </a:solidFill>
                <a:latin typeface="Times New Roman" panose="02020603050405020304" pitchFamily="18" charset="0"/>
                <a:ea typeface="MS Mincho"/>
                <a:cs typeface="Times New Roman" panose="02020603050405020304" pitchFamily="18" charset="0"/>
              </a:rPr>
              <a:t>Chul</a:t>
            </a:r>
            <a:r>
              <a:rPr lang="en-US" sz="1400" dirty="0">
                <a:solidFill>
                  <a:srgbClr val="222222"/>
                </a:solidFill>
                <a:latin typeface="Times New Roman" panose="02020603050405020304" pitchFamily="18" charset="0"/>
                <a:ea typeface="MS Mincho"/>
                <a:cs typeface="Times New Roman" panose="02020603050405020304" pitchFamily="18" charset="0"/>
              </a:rPr>
              <a:t> Kim. "Neural network based simplified clipping and filtering technique for PAPR reduction of OFDM signals." IEEE Communications Letters 19, no. 8 (2015): 1438-1441.</a:t>
            </a:r>
            <a:endParaRPr lang="en-US" sz="1000" dirty="0">
              <a:latin typeface="Times New Roman" panose="02020603050405020304" pitchFamily="18" charset="0"/>
              <a:ea typeface="MS Mincho"/>
              <a:cs typeface="nazanin"/>
            </a:endParaRPr>
          </a:p>
          <a:p>
            <a:pPr lvl="0" algn="just">
              <a:lnSpc>
                <a:spcPct val="115000"/>
              </a:lnSpc>
              <a:buSzPts val="900"/>
              <a:tabLst>
                <a:tab pos="288290" algn="l"/>
              </a:tabLst>
            </a:pPr>
            <a:r>
              <a:rPr lang="en-US" sz="1400" dirty="0">
                <a:solidFill>
                  <a:srgbClr val="222222"/>
                </a:solidFill>
                <a:latin typeface="Times New Roman" panose="02020603050405020304" pitchFamily="18" charset="0"/>
                <a:ea typeface="MS Mincho"/>
                <a:cs typeface="Times New Roman" panose="02020603050405020304" pitchFamily="18" charset="0"/>
              </a:rPr>
              <a:t>[19] Cheng</a:t>
            </a:r>
            <a:r>
              <a:rPr lang="en-US" sz="1400" dirty="0">
                <a:solidFill>
                  <a:srgbClr val="222222"/>
                </a:solidFill>
                <a:latin typeface="Times New Roman" panose="02020603050405020304" pitchFamily="18" charset="0"/>
                <a:ea typeface="MS Mincho"/>
                <a:cs typeface="Times New Roman" panose="02020603050405020304" pitchFamily="18" charset="0"/>
              </a:rPr>
              <a:t>, Chia-</a:t>
            </a:r>
            <a:r>
              <a:rPr lang="en-US" sz="1400" dirty="0" err="1">
                <a:solidFill>
                  <a:srgbClr val="222222"/>
                </a:solidFill>
                <a:latin typeface="Times New Roman" panose="02020603050405020304" pitchFamily="18" charset="0"/>
                <a:ea typeface="MS Mincho"/>
                <a:cs typeface="Times New Roman" panose="02020603050405020304" pitchFamily="18" charset="0"/>
              </a:rPr>
              <a:t>Hsin</a:t>
            </a:r>
            <a:r>
              <a:rPr lang="en-US" sz="1400" dirty="0">
                <a:solidFill>
                  <a:srgbClr val="222222"/>
                </a:solidFill>
                <a:latin typeface="Times New Roman" panose="02020603050405020304" pitchFamily="18" charset="0"/>
                <a:ea typeface="MS Mincho"/>
                <a:cs typeface="Times New Roman" panose="02020603050405020304" pitchFamily="18" charset="0"/>
              </a:rPr>
              <a:t>, Yao-Hung Huang, and </a:t>
            </a:r>
            <a:r>
              <a:rPr lang="en-US" sz="1400" dirty="0" err="1">
                <a:solidFill>
                  <a:srgbClr val="222222"/>
                </a:solidFill>
                <a:latin typeface="Times New Roman" panose="02020603050405020304" pitchFamily="18" charset="0"/>
                <a:ea typeface="MS Mincho"/>
                <a:cs typeface="Times New Roman" panose="02020603050405020304" pitchFamily="18" charset="0"/>
              </a:rPr>
              <a:t>Hsing</a:t>
            </a:r>
            <a:r>
              <a:rPr lang="en-US" sz="1400" dirty="0">
                <a:solidFill>
                  <a:srgbClr val="222222"/>
                </a:solidFill>
                <a:latin typeface="Times New Roman" panose="02020603050405020304" pitchFamily="18" charset="0"/>
                <a:ea typeface="MS Mincho"/>
                <a:cs typeface="Times New Roman" panose="02020603050405020304" pitchFamily="18" charset="0"/>
              </a:rPr>
              <a:t>-Chung Chen. "Channel estimation in OFDM systems using neural network technology combined with a genetic algorithm." Soft Computing 20, no. 10 (2016): 4139-4148</a:t>
            </a:r>
            <a:r>
              <a:rPr lang="en-US" sz="1400" dirty="0" smtClean="0">
                <a:solidFill>
                  <a:srgbClr val="222222"/>
                </a:solidFill>
                <a:latin typeface="Times New Roman" panose="02020603050405020304" pitchFamily="18" charset="0"/>
                <a:ea typeface="MS Mincho"/>
                <a:cs typeface="Times New Roman" panose="02020603050405020304" pitchFamily="18" charset="0"/>
              </a:rPr>
              <a:t>.</a:t>
            </a:r>
            <a:endParaRPr lang="en-US" sz="1000" dirty="0">
              <a:latin typeface="Times New Roman" panose="02020603050405020304" pitchFamily="18" charset="0"/>
              <a:ea typeface="MS Mincho"/>
              <a:cs typeface="nazanin"/>
            </a:endParaRPr>
          </a:p>
          <a:p>
            <a:pPr lvl="0" algn="just">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[20] Mishra</a:t>
            </a:r>
            <a:r>
              <a:rPr lang="en-US" sz="1400" dirty="0">
                <a:solidFill>
                  <a:srgbClr val="222222"/>
                </a:solidFill>
                <a:latin typeface="Times New Roman" panose="02020603050405020304" pitchFamily="18" charset="0"/>
                <a:ea typeface="MS Mincho"/>
                <a:cs typeface="Times New Roman" panose="02020603050405020304" pitchFamily="18" charset="0"/>
              </a:rPr>
              <a:t>, Amit, Rajiv </a:t>
            </a:r>
            <a:r>
              <a:rPr lang="en-US" sz="1400" dirty="0" err="1">
                <a:solidFill>
                  <a:srgbClr val="222222"/>
                </a:solidFill>
                <a:latin typeface="Times New Roman" panose="02020603050405020304" pitchFamily="18" charset="0"/>
                <a:ea typeface="MS Mincho"/>
                <a:cs typeface="Times New Roman" panose="02020603050405020304" pitchFamily="18" charset="0"/>
              </a:rPr>
              <a:t>Saxena</a:t>
            </a:r>
            <a:r>
              <a:rPr lang="en-US" sz="1400" dirty="0">
                <a:solidFill>
                  <a:srgbClr val="222222"/>
                </a:solidFill>
                <a:latin typeface="Times New Roman" panose="02020603050405020304" pitchFamily="18" charset="0"/>
                <a:ea typeface="MS Mincho"/>
                <a:cs typeface="Times New Roman" panose="02020603050405020304" pitchFamily="18" charset="0"/>
              </a:rPr>
              <a:t>, and Manish </a:t>
            </a:r>
            <a:r>
              <a:rPr lang="en-US" sz="1400" dirty="0" err="1">
                <a:solidFill>
                  <a:srgbClr val="222222"/>
                </a:solidFill>
                <a:latin typeface="Times New Roman" panose="02020603050405020304" pitchFamily="18" charset="0"/>
                <a:ea typeface="MS Mincho"/>
                <a:cs typeface="Times New Roman" panose="02020603050405020304" pitchFamily="18" charset="0"/>
              </a:rPr>
              <a:t>Patidar</a:t>
            </a:r>
            <a:r>
              <a:rPr lang="en-US" sz="1400" dirty="0">
                <a:solidFill>
                  <a:srgbClr val="222222"/>
                </a:solidFill>
                <a:latin typeface="Times New Roman" panose="02020603050405020304" pitchFamily="18" charset="0"/>
                <a:ea typeface="MS Mincho"/>
                <a:cs typeface="Times New Roman" panose="02020603050405020304" pitchFamily="18" charset="0"/>
              </a:rPr>
              <a:t>. "OFDM link with a better performance using artificial neural network." Wireless personal communications 77, </a:t>
            </a:r>
            <a:r>
              <a:rPr lang="en-US" sz="1400" dirty="0">
                <a:solidFill>
                  <a:srgbClr val="222222"/>
                </a:solidFill>
                <a:latin typeface="Times New Roman" panose="02020603050405020304" pitchFamily="18" charset="0"/>
                <a:ea typeface="MS Mincho"/>
                <a:cs typeface="Times New Roman" panose="02020603050405020304" pitchFamily="18" charset="0"/>
              </a:rPr>
              <a:t>no. 2 (2014): </a:t>
            </a:r>
            <a:r>
              <a:rPr lang="en-US" sz="1400" dirty="0">
                <a:solidFill>
                  <a:srgbClr val="222222"/>
                </a:solidFill>
                <a:latin typeface="Times New Roman" panose="02020603050405020304" pitchFamily="18" charset="0"/>
                <a:ea typeface="MS Mincho"/>
                <a:cs typeface="Times New Roman" panose="02020603050405020304" pitchFamily="18" charset="0"/>
              </a:rPr>
              <a:t>1477-1487.</a:t>
            </a:r>
          </a:p>
          <a:p>
            <a:pPr lvl="0" algn="just">
              <a:lnSpc>
                <a:spcPct val="115000"/>
              </a:lnSpc>
              <a:buSzPts val="900"/>
              <a:tabLst>
                <a:tab pos="288290" algn="l"/>
              </a:tabLst>
            </a:pPr>
            <a:r>
              <a:rPr lang="en-US" sz="1400" dirty="0">
                <a:solidFill>
                  <a:srgbClr val="222222"/>
                </a:solidFill>
                <a:latin typeface="Times New Roman" panose="02020603050405020304" pitchFamily="18" charset="0"/>
                <a:ea typeface="MS Mincho"/>
                <a:cs typeface="Times New Roman" panose="02020603050405020304" pitchFamily="18" charset="0"/>
              </a:rPr>
              <a:t>[21] </a:t>
            </a:r>
            <a:r>
              <a:rPr lang="en-US" sz="1400" dirty="0" err="1">
                <a:solidFill>
                  <a:srgbClr val="222222"/>
                </a:solidFill>
                <a:latin typeface="Times New Roman" panose="02020603050405020304" pitchFamily="18" charset="0"/>
                <a:ea typeface="MS Mincho"/>
                <a:cs typeface="Times New Roman" panose="02020603050405020304" pitchFamily="18" charset="0"/>
              </a:rPr>
              <a:t>Taşpinar</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Necmi</a:t>
            </a:r>
            <a:r>
              <a:rPr lang="en-US" sz="1400" dirty="0">
                <a:solidFill>
                  <a:srgbClr val="222222"/>
                </a:solidFill>
                <a:latin typeface="Times New Roman" panose="02020603050405020304" pitchFamily="18" charset="0"/>
                <a:ea typeface="MS Mincho"/>
                <a:cs typeface="Times New Roman" panose="02020603050405020304" pitchFamily="18" charset="0"/>
              </a:rPr>
              <a:t>, and M. Nuri </a:t>
            </a:r>
            <a:r>
              <a:rPr lang="en-US" sz="1400" dirty="0" err="1">
                <a:solidFill>
                  <a:srgbClr val="222222"/>
                </a:solidFill>
                <a:latin typeface="Times New Roman" panose="02020603050405020304" pitchFamily="18" charset="0"/>
                <a:ea typeface="MS Mincho"/>
                <a:cs typeface="Times New Roman" panose="02020603050405020304" pitchFamily="18" charset="0"/>
              </a:rPr>
              <a:t>Seyman</a:t>
            </a:r>
            <a:r>
              <a:rPr lang="en-US" sz="1400" dirty="0">
                <a:solidFill>
                  <a:srgbClr val="222222"/>
                </a:solidFill>
                <a:latin typeface="Times New Roman" panose="02020603050405020304" pitchFamily="18" charset="0"/>
                <a:ea typeface="MS Mincho"/>
                <a:cs typeface="Times New Roman" panose="02020603050405020304" pitchFamily="18" charset="0"/>
              </a:rPr>
              <a:t>. "Back propagation neural network approach for channel estimation in OFDM system." In 2010 IEEE International Conference on Wireless Communications, Networking and Information Security, pp. 265-268. IEEE, </a:t>
            </a:r>
            <a:r>
              <a:rPr lang="en-US" sz="1400" dirty="0">
                <a:solidFill>
                  <a:srgbClr val="222222"/>
                </a:solidFill>
                <a:latin typeface="Times New Roman" panose="02020603050405020304" pitchFamily="18" charset="0"/>
                <a:ea typeface="MS Mincho"/>
                <a:cs typeface="Times New Roman" panose="02020603050405020304" pitchFamily="18" charset="0"/>
              </a:rPr>
              <a:t>2010</a:t>
            </a:r>
            <a:endParaRPr lang="en-US" sz="1400" dirty="0">
              <a:solidFill>
                <a:srgbClr val="222222"/>
              </a:solidFill>
              <a:latin typeface="Times New Roman" panose="02020603050405020304" pitchFamily="18" charset="0"/>
              <a:ea typeface="MS Mincho"/>
              <a:cs typeface="Times New Roman" panose="02020603050405020304" pitchFamily="18" charset="0"/>
            </a:endParaRPr>
          </a:p>
          <a:p>
            <a:pPr lvl="0" algn="just">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a:t>
            </a:r>
            <a:r>
              <a:rPr lang="en-US" sz="1400" dirty="0">
                <a:solidFill>
                  <a:srgbClr val="222222"/>
                </a:solidFill>
                <a:latin typeface="Times New Roman" panose="02020603050405020304" pitchFamily="18" charset="0"/>
                <a:ea typeface="MS Mincho"/>
                <a:cs typeface="Times New Roman" panose="02020603050405020304" pitchFamily="18" charset="0"/>
              </a:rPr>
              <a:t>22] </a:t>
            </a:r>
            <a:r>
              <a:rPr lang="en-US" sz="1400" dirty="0" err="1">
                <a:solidFill>
                  <a:srgbClr val="222222"/>
                </a:solidFill>
                <a:latin typeface="Times New Roman" panose="02020603050405020304" pitchFamily="18" charset="0"/>
                <a:ea typeface="MS Mincho"/>
                <a:cs typeface="Times New Roman" panose="02020603050405020304" pitchFamily="18" charset="0"/>
              </a:rPr>
              <a:t>Jabrane</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Younes</a:t>
            </a:r>
            <a:r>
              <a:rPr lang="en-US" sz="1400" dirty="0">
                <a:solidFill>
                  <a:srgbClr val="222222"/>
                </a:solidFill>
                <a:latin typeface="Times New Roman" panose="02020603050405020304" pitchFamily="18" charset="0"/>
                <a:ea typeface="MS Mincho"/>
                <a:cs typeface="Times New Roman" panose="02020603050405020304" pitchFamily="18" charset="0"/>
              </a:rPr>
              <a:t>, Víctor P. Gil Jiménez, Ana </a:t>
            </a:r>
            <a:r>
              <a:rPr lang="en-US" sz="1400" dirty="0" err="1">
                <a:solidFill>
                  <a:srgbClr val="222222"/>
                </a:solidFill>
                <a:latin typeface="Times New Roman" panose="02020603050405020304" pitchFamily="18" charset="0"/>
                <a:ea typeface="MS Mincho"/>
                <a:cs typeface="Times New Roman" panose="02020603050405020304" pitchFamily="18" charset="0"/>
              </a:rPr>
              <a:t>García</a:t>
            </a:r>
            <a:r>
              <a:rPr lang="en-US" sz="1400" dirty="0">
                <a:solidFill>
                  <a:srgbClr val="222222"/>
                </a:solidFill>
                <a:latin typeface="Times New Roman" panose="02020603050405020304" pitchFamily="18" charset="0"/>
                <a:ea typeface="MS Mincho"/>
                <a:cs typeface="Times New Roman" panose="02020603050405020304" pitchFamily="18" charset="0"/>
              </a:rPr>
              <a:t> Armada, </a:t>
            </a:r>
            <a:r>
              <a:rPr lang="en-US" sz="1400" dirty="0" err="1">
                <a:solidFill>
                  <a:srgbClr val="222222"/>
                </a:solidFill>
                <a:latin typeface="Times New Roman" panose="02020603050405020304" pitchFamily="18" charset="0"/>
                <a:ea typeface="MS Mincho"/>
                <a:cs typeface="Times New Roman" panose="02020603050405020304" pitchFamily="18" charset="0"/>
              </a:rPr>
              <a:t>Brahim</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Ait</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Es</a:t>
            </a:r>
            <a:r>
              <a:rPr lang="en-US" sz="1400" dirty="0">
                <a:solidFill>
                  <a:srgbClr val="222222"/>
                </a:solidFill>
                <a:latin typeface="Times New Roman" panose="02020603050405020304" pitchFamily="18" charset="0"/>
                <a:ea typeface="MS Mincho"/>
                <a:cs typeface="Times New Roman" panose="02020603050405020304" pitchFamily="18" charset="0"/>
              </a:rPr>
              <a:t> Said, and </a:t>
            </a:r>
            <a:r>
              <a:rPr lang="en-US" sz="1400" dirty="0" err="1">
                <a:solidFill>
                  <a:srgbClr val="222222"/>
                </a:solidFill>
                <a:latin typeface="Times New Roman" panose="02020603050405020304" pitchFamily="18" charset="0"/>
                <a:ea typeface="MS Mincho"/>
                <a:cs typeface="Times New Roman" panose="02020603050405020304" pitchFamily="18" charset="0"/>
              </a:rPr>
              <a:t>Abdellah</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Ait</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Ouahman</a:t>
            </a:r>
            <a:r>
              <a:rPr lang="en-US" sz="1400" dirty="0">
                <a:solidFill>
                  <a:srgbClr val="222222"/>
                </a:solidFill>
                <a:latin typeface="Times New Roman" panose="02020603050405020304" pitchFamily="18" charset="0"/>
                <a:ea typeface="MS Mincho"/>
                <a:cs typeface="Times New Roman" panose="02020603050405020304" pitchFamily="18" charset="0"/>
              </a:rPr>
              <a:t>. "Reduction of power envelope fluctuations in OFDM signals by using neural networks." IEEE Communications Letters 14, no. </a:t>
            </a:r>
            <a:r>
              <a:rPr lang="en-US" sz="1400" dirty="0">
                <a:solidFill>
                  <a:srgbClr val="222222"/>
                </a:solidFill>
                <a:latin typeface="Times New Roman" panose="02020603050405020304" pitchFamily="18" charset="0"/>
                <a:ea typeface="MS Mincho"/>
                <a:cs typeface="Times New Roman" panose="02020603050405020304" pitchFamily="18" charset="0"/>
              </a:rPr>
              <a:t>7 (2010): 599-601</a:t>
            </a:r>
            <a:r>
              <a:rPr lang="en-US" sz="1400" dirty="0" smtClean="0">
                <a:solidFill>
                  <a:srgbClr val="222222"/>
                </a:solidFill>
                <a:latin typeface="Times New Roman" panose="02020603050405020304" pitchFamily="18" charset="0"/>
                <a:ea typeface="MS Mincho"/>
                <a:cs typeface="Times New Roman" panose="02020603050405020304" pitchFamily="18" charset="0"/>
              </a:rPr>
              <a:t>.</a:t>
            </a:r>
            <a:endParaRPr lang="en-US" sz="1400" dirty="0">
              <a:solidFill>
                <a:srgbClr val="222222"/>
              </a:solidFill>
              <a:latin typeface="Times New Roman" panose="02020603050405020304" pitchFamily="18" charset="0"/>
              <a:ea typeface="MS Mincho"/>
              <a:cs typeface="Times New Roman" panose="02020603050405020304" pitchFamily="18" charset="0"/>
            </a:endParaRPr>
          </a:p>
        </p:txBody>
      </p:sp>
      <p:graphicFrame>
        <p:nvGraphicFramePr>
          <p:cNvPr id="6" name="Content Placeholder 6"/>
          <p:cNvGraphicFramePr>
            <a:graphicFrameLocks/>
          </p:cNvGraphicFramePr>
          <p:nvPr>
            <p:extLst>
              <p:ext uri="{D42A27DB-BD31-4B8C-83A1-F6EECF244321}">
                <p14:modId xmlns:p14="http://schemas.microsoft.com/office/powerpoint/2010/main" val="2705966641"/>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0" dirty="0" smtClean="0">
                          <a:solidFill>
                            <a:schemeClr val="tx1"/>
                          </a:solidFill>
                          <a:latin typeface="Times New Roman" pitchFamily="18" charset="0"/>
                          <a:cs typeface="B Titr" panose="00000700000000000000"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err="1" smtClean="0">
                          <a:solidFill>
                            <a:schemeClr val="tx1"/>
                          </a:solidFill>
                          <a:latin typeface="Times New Roman" pitchFamily="18" charset="0"/>
                          <a:cs typeface="+mn-cs"/>
                        </a:rPr>
                        <a:t>نتیجه‌گیری</a:t>
                      </a:r>
                      <a:endParaRPr lang="fa-IR" sz="1800" b="1" dirty="0" smtClean="0">
                        <a:solidFill>
                          <a:schemeClr val="tx1"/>
                        </a:solidFill>
                        <a:latin typeface="Times New Roman" pitchFamily="18" charset="0"/>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mn-cs"/>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mn-cs"/>
                        </a:rPr>
                        <a:t>راهکار</a:t>
                      </a:r>
                      <a:r>
                        <a:rPr lang="fa-IR" sz="1800" dirty="0" smtClean="0">
                          <a:solidFill>
                            <a:schemeClr val="tx1"/>
                          </a:solidFill>
                          <a:cs typeface="+mn-cs"/>
                        </a:rPr>
                        <a:t> پیشنهادی</a:t>
                      </a:r>
                      <a:endParaRPr lang="en-US" sz="1800" dirty="0" smtClean="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mn-cs"/>
                        </a:rPr>
                        <a:t>مرور کارهای قبلی</a:t>
                      </a:r>
                      <a:endParaRPr lang="en-US" sz="1800" dirty="0" smtClean="0">
                        <a:solidFill>
                          <a:schemeClr val="tx1"/>
                        </a:solidFill>
                        <a:cs typeface="+mn-cs"/>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9767306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25</a:t>
            </a:fld>
            <a:endParaRPr lang="en-US" dirty="0">
              <a:solidFill>
                <a:srgbClr val="000000"/>
              </a:solidFill>
            </a:endParaRPr>
          </a:p>
        </p:txBody>
      </p:sp>
      <p:sp>
        <p:nvSpPr>
          <p:cNvPr id="39" name="Content Placeholder 2"/>
          <p:cNvSpPr>
            <a:spLocks noGrp="1"/>
          </p:cNvSpPr>
          <p:nvPr>
            <p:ph idx="1"/>
          </p:nvPr>
        </p:nvSpPr>
        <p:spPr>
          <a:xfrm>
            <a:off x="2189018" y="1019734"/>
            <a:ext cx="9522170" cy="5225491"/>
          </a:xfrm>
        </p:spPr>
        <p:txBody>
          <a:bodyPr/>
          <a:lstStyle/>
          <a:p>
            <a:pPr algn="just" rtl="1"/>
            <a:endParaRPr lang="fa-IR" sz="2000" dirty="0" smtClean="0"/>
          </a:p>
          <a:p>
            <a:pPr algn="just" rtl="1"/>
            <a:endParaRPr lang="en-US" sz="2000" dirty="0"/>
          </a:p>
          <a:p>
            <a:pPr algn="just" rtl="1"/>
            <a:endParaRPr lang="en-US" sz="2000" dirty="0"/>
          </a:p>
        </p:txBody>
      </p:sp>
      <p:sp>
        <p:nvSpPr>
          <p:cNvPr id="7" name="Rectangle 6"/>
          <p:cNvSpPr/>
          <p:nvPr/>
        </p:nvSpPr>
        <p:spPr>
          <a:xfrm>
            <a:off x="128789" y="1019734"/>
            <a:ext cx="12063211" cy="3560975"/>
          </a:xfrm>
          <a:prstGeom prst="rect">
            <a:avLst/>
          </a:prstGeom>
        </p:spPr>
        <p:txBody>
          <a:bodyPr wrap="square">
            <a:spAutoFit/>
          </a:bodyPr>
          <a:lstStyle/>
          <a:p>
            <a:pPr lvl="0" algn="just">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[23] Ahmad</a:t>
            </a:r>
            <a:r>
              <a:rPr lang="en-US" sz="1400" dirty="0">
                <a:solidFill>
                  <a:srgbClr val="222222"/>
                </a:solidFill>
                <a:latin typeface="Times New Roman" panose="02020603050405020304" pitchFamily="18" charset="0"/>
                <a:ea typeface="MS Mincho"/>
                <a:cs typeface="Times New Roman" panose="02020603050405020304" pitchFamily="18" charset="0"/>
              </a:rPr>
              <a:t>, Syed </a:t>
            </a:r>
            <a:r>
              <a:rPr lang="en-US" sz="1400" dirty="0" err="1">
                <a:solidFill>
                  <a:srgbClr val="222222"/>
                </a:solidFill>
                <a:latin typeface="Times New Roman" panose="02020603050405020304" pitchFamily="18" charset="0"/>
                <a:ea typeface="MS Mincho"/>
                <a:cs typeface="Times New Roman" panose="02020603050405020304" pitchFamily="18" charset="0"/>
              </a:rPr>
              <a:t>Tajammul</a:t>
            </a:r>
            <a:r>
              <a:rPr lang="en-US" sz="1400" dirty="0">
                <a:solidFill>
                  <a:srgbClr val="222222"/>
                </a:solidFill>
                <a:latin typeface="Times New Roman" panose="02020603050405020304" pitchFamily="18" charset="0"/>
                <a:ea typeface="MS Mincho"/>
                <a:cs typeface="Times New Roman" panose="02020603050405020304" pitchFamily="18" charset="0"/>
              </a:rPr>
              <a:t>, and K. Pradeep Kumar. "Radial basis function neural network nonlinear equalizer for 16-QAM coherent optical OFDM." IEEE Photonics </a:t>
            </a:r>
            <a:r>
              <a:rPr lang="en-US" sz="1400" dirty="0">
                <a:solidFill>
                  <a:srgbClr val="222222"/>
                </a:solidFill>
                <a:latin typeface="Times New Roman" panose="02020603050405020304" pitchFamily="18" charset="0"/>
                <a:ea typeface="MS Mincho"/>
                <a:cs typeface="Times New Roman" panose="02020603050405020304" pitchFamily="18" charset="0"/>
              </a:rPr>
              <a:t>Technology Letters 28, no. 22 (2016): 2507-2510</a:t>
            </a:r>
            <a:r>
              <a:rPr lang="fa-IR" sz="1400" dirty="0" smtClean="0">
                <a:solidFill>
                  <a:srgbClr val="222222"/>
                </a:solidFill>
                <a:latin typeface="Times New Roman" panose="02020603050405020304" pitchFamily="18" charset="0"/>
                <a:ea typeface="MS Mincho"/>
                <a:cs typeface="Times New Roman" panose="02020603050405020304" pitchFamily="18" charset="0"/>
              </a:rPr>
              <a:t>.</a:t>
            </a:r>
            <a:endParaRPr lang="en-US" sz="1000" dirty="0">
              <a:latin typeface="Times New Roman" panose="02020603050405020304" pitchFamily="18" charset="0"/>
              <a:ea typeface="MS Mincho"/>
              <a:cs typeface="nazanin"/>
            </a:endParaRPr>
          </a:p>
          <a:p>
            <a:pPr lvl="0" algn="just">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[24] </a:t>
            </a:r>
            <a:r>
              <a:rPr lang="en-US" sz="1400" dirty="0" err="1" smtClean="0">
                <a:solidFill>
                  <a:srgbClr val="222222"/>
                </a:solidFill>
                <a:latin typeface="Times New Roman" panose="02020603050405020304" pitchFamily="18" charset="0"/>
                <a:ea typeface="MS Mincho"/>
                <a:cs typeface="Times New Roman" panose="02020603050405020304" pitchFamily="18" charset="0"/>
              </a:rPr>
              <a:t>Ohta</a:t>
            </a:r>
            <a:r>
              <a:rPr lang="en-US" sz="1400" dirty="0">
                <a:solidFill>
                  <a:srgbClr val="222222"/>
                </a:solidFill>
                <a:latin typeface="Times New Roman" panose="02020603050405020304" pitchFamily="18" charset="0"/>
                <a:ea typeface="MS Mincho"/>
                <a:cs typeface="Times New Roman" panose="02020603050405020304" pitchFamily="18" charset="0"/>
              </a:rPr>
              <a:t>, Masaya, </a:t>
            </a:r>
            <a:r>
              <a:rPr lang="en-US" sz="1400" dirty="0" err="1">
                <a:solidFill>
                  <a:srgbClr val="222222"/>
                </a:solidFill>
                <a:latin typeface="Times New Roman" panose="02020603050405020304" pitchFamily="18" charset="0"/>
                <a:ea typeface="MS Mincho"/>
                <a:cs typeface="Times New Roman" panose="02020603050405020304" pitchFamily="18" charset="0"/>
              </a:rPr>
              <a:t>Yasuo</a:t>
            </a:r>
            <a:r>
              <a:rPr lang="en-US" sz="1400" dirty="0">
                <a:solidFill>
                  <a:srgbClr val="222222"/>
                </a:solidFill>
                <a:latin typeface="Times New Roman" panose="02020603050405020304" pitchFamily="18" charset="0"/>
                <a:ea typeface="MS Mincho"/>
                <a:cs typeface="Times New Roman" panose="02020603050405020304" pitchFamily="18" charset="0"/>
              </a:rPr>
              <a:t> Ueda, and Katsumi Yamashita. "PAPR reduction of OFDM signal by neural networks without side information and its FPGA implementation." Electronics and Communications in Japan 91, no. 4 (2008): 52-60</a:t>
            </a:r>
            <a:r>
              <a:rPr lang="en-US" sz="1400" dirty="0" smtClean="0">
                <a:solidFill>
                  <a:srgbClr val="222222"/>
                </a:solidFill>
                <a:latin typeface="Times New Roman" panose="02020603050405020304" pitchFamily="18" charset="0"/>
                <a:ea typeface="MS Mincho"/>
                <a:cs typeface="Times New Roman" panose="02020603050405020304" pitchFamily="18" charset="0"/>
              </a:rPr>
              <a:t>.</a:t>
            </a:r>
            <a:endParaRPr lang="en-US" sz="1000" dirty="0">
              <a:latin typeface="Times New Roman" panose="02020603050405020304" pitchFamily="18" charset="0"/>
              <a:ea typeface="MS Mincho"/>
              <a:cs typeface="nazanin"/>
            </a:endParaRPr>
          </a:p>
          <a:p>
            <a:pPr lvl="0" algn="just">
              <a:lnSpc>
                <a:spcPct val="115000"/>
              </a:lnSpc>
              <a:buSzPts val="900"/>
              <a:tabLst>
                <a:tab pos="288290" algn="l"/>
              </a:tabLst>
            </a:pPr>
            <a:r>
              <a:rPr lang="en-US" sz="1400" dirty="0">
                <a:solidFill>
                  <a:srgbClr val="222222"/>
                </a:solidFill>
                <a:latin typeface="Times New Roman" panose="02020603050405020304" pitchFamily="18" charset="0"/>
                <a:ea typeface="MS Mincho"/>
                <a:cs typeface="Times New Roman" panose="02020603050405020304" pitchFamily="18" charset="0"/>
              </a:rPr>
              <a:t>[25] Zhang</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Wenlong</a:t>
            </a:r>
            <a:r>
              <a:rPr lang="en-US" sz="1400" dirty="0">
                <a:solidFill>
                  <a:srgbClr val="222222"/>
                </a:solidFill>
                <a:latin typeface="Times New Roman" panose="02020603050405020304" pitchFamily="18" charset="0"/>
                <a:ea typeface="MS Mincho"/>
                <a:cs typeface="Times New Roman" panose="02020603050405020304" pitchFamily="18" charset="0"/>
              </a:rPr>
              <a:t>, Adnan </a:t>
            </a:r>
            <a:r>
              <a:rPr lang="en-US" sz="1400" dirty="0" err="1">
                <a:solidFill>
                  <a:srgbClr val="222222"/>
                </a:solidFill>
                <a:latin typeface="Times New Roman" panose="02020603050405020304" pitchFamily="18" charset="0"/>
                <a:ea typeface="MS Mincho"/>
                <a:cs typeface="Times New Roman" panose="02020603050405020304" pitchFamily="18" charset="0"/>
              </a:rPr>
              <a:t>Hajomer</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Xuelin</a:t>
            </a:r>
            <a:r>
              <a:rPr lang="en-US" sz="1400" dirty="0">
                <a:solidFill>
                  <a:srgbClr val="222222"/>
                </a:solidFill>
                <a:latin typeface="Times New Roman" panose="02020603050405020304" pitchFamily="18" charset="0"/>
                <a:ea typeface="MS Mincho"/>
                <a:cs typeface="Times New Roman" panose="02020603050405020304" pitchFamily="18" charset="0"/>
              </a:rPr>
              <a:t> Yang, and </a:t>
            </a:r>
            <a:r>
              <a:rPr lang="en-US" sz="1400" dirty="0" err="1">
                <a:solidFill>
                  <a:srgbClr val="222222"/>
                </a:solidFill>
                <a:latin typeface="Times New Roman" panose="02020603050405020304" pitchFamily="18" charset="0"/>
                <a:ea typeface="MS Mincho"/>
                <a:cs typeface="Times New Roman" panose="02020603050405020304" pitchFamily="18" charset="0"/>
              </a:rPr>
              <a:t>Weisheng</a:t>
            </a:r>
            <a:r>
              <a:rPr lang="en-US" sz="1400" dirty="0">
                <a:solidFill>
                  <a:srgbClr val="222222"/>
                </a:solidFill>
                <a:latin typeface="Times New Roman" panose="02020603050405020304" pitchFamily="18" charset="0"/>
                <a:ea typeface="MS Mincho"/>
                <a:cs typeface="Times New Roman" panose="02020603050405020304" pitchFamily="18" charset="0"/>
              </a:rPr>
              <a:t> Hu. "Neural Networks for PAPR Reduction in Optical OFDM Signal Transmission." In 2019 21st International Conference on Transparent Optical Networks (ICTON), pp. 1-4. IEEE, </a:t>
            </a:r>
            <a:r>
              <a:rPr lang="en-US" sz="1400" dirty="0">
                <a:solidFill>
                  <a:srgbClr val="222222"/>
                </a:solidFill>
                <a:latin typeface="Times New Roman" panose="02020603050405020304" pitchFamily="18" charset="0"/>
                <a:ea typeface="MS Mincho"/>
                <a:cs typeface="Times New Roman" panose="02020603050405020304" pitchFamily="18" charset="0"/>
              </a:rPr>
              <a:t>2019.</a:t>
            </a:r>
          </a:p>
          <a:p>
            <a:pPr lvl="0" algn="just">
              <a:lnSpc>
                <a:spcPct val="115000"/>
              </a:lnSpc>
              <a:buSzPts val="900"/>
              <a:tabLst>
                <a:tab pos="288290" algn="l"/>
              </a:tabLst>
            </a:pPr>
            <a:r>
              <a:rPr lang="en-US" sz="1400" dirty="0">
                <a:solidFill>
                  <a:srgbClr val="222222"/>
                </a:solidFill>
                <a:latin typeface="Times New Roman" panose="02020603050405020304" pitchFamily="18" charset="0"/>
                <a:ea typeface="MS Mincho"/>
                <a:cs typeface="Times New Roman" panose="02020603050405020304" pitchFamily="18" charset="0"/>
              </a:rPr>
              <a:t>[26] </a:t>
            </a:r>
            <a:r>
              <a:rPr lang="en-US" sz="1400" dirty="0" err="1">
                <a:solidFill>
                  <a:srgbClr val="222222"/>
                </a:solidFill>
                <a:latin typeface="Times New Roman" panose="02020603050405020304" pitchFamily="18" charset="0"/>
                <a:ea typeface="MS Mincho"/>
                <a:cs typeface="Times New Roman" panose="02020603050405020304" pitchFamily="18" charset="0"/>
              </a:rPr>
              <a:t>Ohta</a:t>
            </a:r>
            <a:r>
              <a:rPr lang="en-US" sz="1400" dirty="0">
                <a:solidFill>
                  <a:srgbClr val="222222"/>
                </a:solidFill>
                <a:latin typeface="Times New Roman" panose="02020603050405020304" pitchFamily="18" charset="0"/>
                <a:ea typeface="MS Mincho"/>
                <a:cs typeface="Times New Roman" panose="02020603050405020304" pitchFamily="18" charset="0"/>
              </a:rPr>
              <a:t>, Masaya, Keiichi </a:t>
            </a:r>
            <a:r>
              <a:rPr lang="en-US" sz="1400" dirty="0" err="1">
                <a:solidFill>
                  <a:srgbClr val="222222"/>
                </a:solidFill>
                <a:latin typeface="Times New Roman" panose="02020603050405020304" pitchFamily="18" charset="0"/>
                <a:ea typeface="MS Mincho"/>
                <a:cs typeface="Times New Roman" panose="02020603050405020304" pitchFamily="18" charset="0"/>
              </a:rPr>
              <a:t>Mizutani</a:t>
            </a:r>
            <a:r>
              <a:rPr lang="en-US" sz="1400" dirty="0">
                <a:solidFill>
                  <a:srgbClr val="222222"/>
                </a:solidFill>
                <a:latin typeface="Times New Roman" panose="02020603050405020304" pitchFamily="18" charset="0"/>
                <a:ea typeface="MS Mincho"/>
                <a:cs typeface="Times New Roman" panose="02020603050405020304" pitchFamily="18" charset="0"/>
              </a:rPr>
              <a:t>, Naoki Fujita, and Katsumi Yamashita. "Complexity suppression of neural networks for PAPR reduction of OFDM signal and its FPGA </a:t>
            </a:r>
            <a:r>
              <a:rPr lang="en-US" sz="1400" dirty="0">
                <a:solidFill>
                  <a:srgbClr val="222222"/>
                </a:solidFill>
                <a:latin typeface="Times New Roman" panose="02020603050405020304" pitchFamily="18" charset="0"/>
                <a:ea typeface="MS Mincho"/>
                <a:cs typeface="Times New Roman" panose="02020603050405020304" pitchFamily="18" charset="0"/>
              </a:rPr>
              <a:t>implementation." In 2008 IEEE International Joint Conference on Neural Networks (IEEE World Congress on Computational Intelligence), pp. 3474-3478. IEEE, </a:t>
            </a:r>
            <a:r>
              <a:rPr lang="en-US" sz="1400" dirty="0" smtClean="0">
                <a:solidFill>
                  <a:srgbClr val="222222"/>
                </a:solidFill>
                <a:latin typeface="Times New Roman" panose="02020603050405020304" pitchFamily="18" charset="0"/>
                <a:ea typeface="MS Mincho"/>
                <a:cs typeface="Times New Roman" panose="02020603050405020304" pitchFamily="18" charset="0"/>
              </a:rPr>
              <a:t>2008.</a:t>
            </a:r>
          </a:p>
          <a:p>
            <a:pPr lvl="0" algn="just">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[27] </a:t>
            </a:r>
            <a:r>
              <a:rPr lang="en-US" sz="1400" dirty="0" err="1" smtClean="0">
                <a:solidFill>
                  <a:srgbClr val="222222"/>
                </a:solidFill>
                <a:latin typeface="Times New Roman" panose="02020603050405020304" pitchFamily="18" charset="0"/>
                <a:ea typeface="MS Mincho"/>
                <a:cs typeface="Times New Roman" panose="02020603050405020304" pitchFamily="18" charset="0"/>
              </a:rPr>
              <a:t>Nawi</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Nazri</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Mohd</a:t>
            </a:r>
            <a:r>
              <a:rPr lang="en-US" sz="1400" dirty="0">
                <a:solidFill>
                  <a:srgbClr val="222222"/>
                </a:solidFill>
                <a:latin typeface="Times New Roman" panose="02020603050405020304" pitchFamily="18" charset="0"/>
                <a:ea typeface="MS Mincho"/>
                <a:cs typeface="Times New Roman" panose="02020603050405020304" pitchFamily="18" charset="0"/>
              </a:rPr>
              <a:t>, Rajesh S. </a:t>
            </a:r>
            <a:r>
              <a:rPr lang="en-US" sz="1400" dirty="0" err="1">
                <a:solidFill>
                  <a:srgbClr val="222222"/>
                </a:solidFill>
                <a:latin typeface="Times New Roman" panose="02020603050405020304" pitchFamily="18" charset="0"/>
                <a:ea typeface="MS Mincho"/>
                <a:cs typeface="Times New Roman" panose="02020603050405020304" pitchFamily="18" charset="0"/>
              </a:rPr>
              <a:t>Ransing</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Mohd</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Najib</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Mohd</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Salleh</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Rozaida</a:t>
            </a:r>
            <a:r>
              <a:rPr lang="en-US" sz="1400" dirty="0">
                <a:solidFill>
                  <a:srgbClr val="222222"/>
                </a:solidFill>
                <a:latin typeface="Times New Roman" panose="02020603050405020304" pitchFamily="18" charset="0"/>
                <a:ea typeface="MS Mincho"/>
                <a:cs typeface="Times New Roman" panose="02020603050405020304" pitchFamily="18" charset="0"/>
              </a:rPr>
              <a:t> </a:t>
            </a:r>
            <a:r>
              <a:rPr lang="en-US" sz="1400" dirty="0" err="1">
                <a:solidFill>
                  <a:srgbClr val="222222"/>
                </a:solidFill>
                <a:latin typeface="Times New Roman" panose="02020603050405020304" pitchFamily="18" charset="0"/>
                <a:ea typeface="MS Mincho"/>
                <a:cs typeface="Times New Roman" panose="02020603050405020304" pitchFamily="18" charset="0"/>
              </a:rPr>
              <a:t>Ghazali</a:t>
            </a:r>
            <a:r>
              <a:rPr lang="en-US" sz="1400" dirty="0">
                <a:solidFill>
                  <a:srgbClr val="222222"/>
                </a:solidFill>
                <a:latin typeface="Times New Roman" panose="02020603050405020304" pitchFamily="18" charset="0"/>
                <a:ea typeface="MS Mincho"/>
                <a:cs typeface="Times New Roman" panose="02020603050405020304" pitchFamily="18" charset="0"/>
              </a:rPr>
              <a:t>, and </a:t>
            </a:r>
            <a:r>
              <a:rPr lang="en-US" sz="1400" dirty="0" err="1">
                <a:solidFill>
                  <a:srgbClr val="222222"/>
                </a:solidFill>
                <a:latin typeface="Times New Roman" panose="02020603050405020304" pitchFamily="18" charset="0"/>
                <a:ea typeface="MS Mincho"/>
                <a:cs typeface="Times New Roman" panose="02020603050405020304" pitchFamily="18" charset="0"/>
              </a:rPr>
              <a:t>Norhamreeza</a:t>
            </a:r>
            <a:r>
              <a:rPr lang="en-US" sz="1400" dirty="0">
                <a:solidFill>
                  <a:srgbClr val="222222"/>
                </a:solidFill>
                <a:latin typeface="Times New Roman" panose="02020603050405020304" pitchFamily="18" charset="0"/>
                <a:ea typeface="MS Mincho"/>
                <a:cs typeface="Times New Roman" panose="02020603050405020304" pitchFamily="18" charset="0"/>
              </a:rPr>
              <a:t> Abdul Hamid. "An improved back propagation neural network algorithm on classification problems." In Database Theory and Application, Bio-Science and Bio-Technology, pp. 177-188. Springer, Berlin, Heidelberg, 2010</a:t>
            </a:r>
            <a:r>
              <a:rPr lang="en-US" sz="1400" dirty="0" smtClean="0">
                <a:solidFill>
                  <a:srgbClr val="222222"/>
                </a:solidFill>
                <a:latin typeface="Times New Roman" panose="02020603050405020304" pitchFamily="18" charset="0"/>
                <a:ea typeface="MS Mincho"/>
                <a:cs typeface="Times New Roman" panose="02020603050405020304" pitchFamily="18" charset="0"/>
              </a:rPr>
              <a:t>.</a:t>
            </a:r>
            <a:endParaRPr lang="en-US" sz="1000" dirty="0">
              <a:latin typeface="Times New Roman" panose="02020603050405020304" pitchFamily="18" charset="0"/>
              <a:ea typeface="MS Mincho"/>
              <a:cs typeface="nazanin"/>
            </a:endParaRPr>
          </a:p>
          <a:p>
            <a:pPr lvl="0" algn="just">
              <a:lnSpc>
                <a:spcPct val="115000"/>
              </a:lnSpc>
              <a:buSzPts val="900"/>
              <a:tabLst>
                <a:tab pos="288290" algn="l"/>
              </a:tabLst>
            </a:pPr>
            <a:r>
              <a:rPr lang="en-US" sz="1400" dirty="0" smtClean="0">
                <a:solidFill>
                  <a:srgbClr val="222222"/>
                </a:solidFill>
                <a:latin typeface="Times New Roman" panose="02020603050405020304" pitchFamily="18" charset="0"/>
                <a:ea typeface="MS Mincho"/>
                <a:cs typeface="Times New Roman" panose="02020603050405020304" pitchFamily="18" charset="0"/>
              </a:rPr>
              <a:t>[28] Sexton</a:t>
            </a:r>
            <a:r>
              <a:rPr lang="en-US" sz="1400" dirty="0">
                <a:solidFill>
                  <a:srgbClr val="222222"/>
                </a:solidFill>
                <a:latin typeface="Times New Roman" panose="02020603050405020304" pitchFamily="18" charset="0"/>
                <a:ea typeface="MS Mincho"/>
                <a:cs typeface="Times New Roman" panose="02020603050405020304" pitchFamily="18" charset="0"/>
              </a:rPr>
              <a:t>, Randall S., Ram S. </a:t>
            </a:r>
            <a:r>
              <a:rPr lang="en-US" sz="1400" dirty="0" err="1">
                <a:solidFill>
                  <a:srgbClr val="222222"/>
                </a:solidFill>
                <a:latin typeface="Times New Roman" panose="02020603050405020304" pitchFamily="18" charset="0"/>
                <a:ea typeface="MS Mincho"/>
                <a:cs typeface="Times New Roman" panose="02020603050405020304" pitchFamily="18" charset="0"/>
              </a:rPr>
              <a:t>Sriram</a:t>
            </a:r>
            <a:r>
              <a:rPr lang="en-US" sz="1400" dirty="0">
                <a:solidFill>
                  <a:srgbClr val="222222"/>
                </a:solidFill>
                <a:latin typeface="Times New Roman" panose="02020603050405020304" pitchFamily="18" charset="0"/>
                <a:ea typeface="MS Mincho"/>
                <a:cs typeface="Times New Roman" panose="02020603050405020304" pitchFamily="18" charset="0"/>
              </a:rPr>
              <a:t>, and Harlan Etheridge. "Improving decision effectiveness of artificial neural networks: a modified genetic algorithm approach." Decision Sciences 34, no. 3 (2003): 421-442.</a:t>
            </a:r>
            <a:endParaRPr lang="en-US" sz="1000" dirty="0">
              <a:effectLst/>
              <a:latin typeface="Times New Roman" panose="02020603050405020304" pitchFamily="18" charset="0"/>
              <a:ea typeface="MS Mincho"/>
              <a:cs typeface="nazanin"/>
            </a:endParaRPr>
          </a:p>
        </p:txBody>
      </p:sp>
      <p:graphicFrame>
        <p:nvGraphicFramePr>
          <p:cNvPr id="6" name="Content Placeholder 6"/>
          <p:cNvGraphicFramePr>
            <a:graphicFrameLocks/>
          </p:cNvGraphicFramePr>
          <p:nvPr>
            <p:extLst>
              <p:ext uri="{D42A27DB-BD31-4B8C-83A1-F6EECF244321}">
                <p14:modId xmlns:p14="http://schemas.microsoft.com/office/powerpoint/2010/main" val="2705966641"/>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0" dirty="0" smtClean="0">
                          <a:solidFill>
                            <a:schemeClr val="tx1"/>
                          </a:solidFill>
                          <a:latin typeface="Times New Roman" pitchFamily="18" charset="0"/>
                          <a:cs typeface="B Titr" panose="00000700000000000000"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err="1" smtClean="0">
                          <a:solidFill>
                            <a:schemeClr val="tx1"/>
                          </a:solidFill>
                          <a:latin typeface="Times New Roman" pitchFamily="18" charset="0"/>
                          <a:cs typeface="+mn-cs"/>
                        </a:rPr>
                        <a:t>نتیجه‌گیری</a:t>
                      </a:r>
                      <a:endParaRPr lang="fa-IR" sz="1800" b="1" dirty="0" smtClean="0">
                        <a:solidFill>
                          <a:schemeClr val="tx1"/>
                        </a:solidFill>
                        <a:latin typeface="Times New Roman" pitchFamily="18" charset="0"/>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mn-cs"/>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mn-cs"/>
                        </a:rPr>
                        <a:t>راهکار</a:t>
                      </a:r>
                      <a:r>
                        <a:rPr lang="fa-IR" sz="1800" dirty="0" smtClean="0">
                          <a:solidFill>
                            <a:schemeClr val="tx1"/>
                          </a:solidFill>
                          <a:cs typeface="+mn-cs"/>
                        </a:rPr>
                        <a:t> پیشنهادی</a:t>
                      </a:r>
                      <a:endParaRPr lang="en-US" sz="1800" dirty="0" smtClean="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mn-cs"/>
                        </a:rPr>
                        <a:t>مرور کارهای قبلی</a:t>
                      </a:r>
                      <a:endParaRPr lang="en-US" sz="1800" dirty="0" smtClean="0">
                        <a:solidFill>
                          <a:schemeClr val="tx1"/>
                        </a:solidFill>
                        <a:cs typeface="+mn-cs"/>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4420283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Slide Number Placeholder 3"/>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26</a:t>
            </a:fld>
            <a:endParaRPr lang="en-US">
              <a:solidFill>
                <a:srgbClr val="0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171978" y="1038359"/>
            <a:ext cx="10410422" cy="1862048"/>
          </a:xfrm>
          <a:prstGeom prst="rect">
            <a:avLst/>
          </a:prstGeom>
          <a:noFill/>
        </p:spPr>
        <p:txBody>
          <a:bodyPr wrap="square" rtlCol="1">
            <a:spAutoFit/>
          </a:bodyPr>
          <a:lstStyle/>
          <a:p>
            <a:pPr algn="ctr"/>
            <a:r>
              <a:rPr lang="fa-IR" sz="11500" dirty="0" smtClean="0">
                <a:solidFill>
                  <a:srgbClr val="FFFF00"/>
                </a:solidFill>
                <a:latin typeface="Andalus" panose="02020603050405020304" pitchFamily="18" charset="-78"/>
                <a:cs typeface="Andalus" panose="02020603050405020304" pitchFamily="18" charset="-78"/>
              </a:rPr>
              <a:t>از توجه شما سپاسگزارم</a:t>
            </a:r>
            <a:endParaRPr lang="fa-IR" sz="11500" dirty="0">
              <a:solidFill>
                <a:srgbClr val="FFFF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701536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3</a:t>
            </a:fld>
            <a:endParaRPr lang="en-US" dirty="0">
              <a:solidFill>
                <a:srgbClr val="000000"/>
              </a:solidFill>
            </a:endParaRPr>
          </a:p>
        </p:txBody>
      </p:sp>
      <p:sp>
        <p:nvSpPr>
          <p:cNvPr id="39" name="Content Placeholder 2"/>
          <p:cNvSpPr>
            <a:spLocks noGrp="1"/>
          </p:cNvSpPr>
          <p:nvPr>
            <p:ph idx="1"/>
          </p:nvPr>
        </p:nvSpPr>
        <p:spPr>
          <a:xfrm>
            <a:off x="2189018" y="1019734"/>
            <a:ext cx="9522170" cy="5225491"/>
          </a:xfrm>
        </p:spPr>
        <p:txBody>
          <a:bodyPr/>
          <a:lstStyle/>
          <a:p>
            <a:pPr algn="justLow" rtl="1">
              <a:spcBef>
                <a:spcPts val="0"/>
              </a:spcBef>
              <a:spcAft>
                <a:spcPts val="0"/>
              </a:spcAft>
              <a:buFont typeface="Wingdings" panose="05000000000000000000" pitchFamily="2" charset="2"/>
              <a:buChar char="Ø"/>
            </a:pPr>
            <a:r>
              <a:rPr lang="fa-IR" sz="2000" dirty="0">
                <a:latin typeface="Times New Roman" panose="02020603050405020304" pitchFamily="18" charset="0"/>
                <a:ea typeface="Calibri" panose="020F0502020204030204" pitchFamily="34" charset="0"/>
                <a:cs typeface="B Nazanin" panose="00000400000000000000" pitchFamily="2" charset="-78"/>
              </a:rPr>
              <a:t>مالتی پلکس تقسیم فرکانس متعامد</a:t>
            </a:r>
            <a:r>
              <a:rPr lang="en-US" sz="1800" dirty="0">
                <a:latin typeface="Times New Roman" panose="02020603050405020304" pitchFamily="18" charset="0"/>
                <a:ea typeface="Calibri" panose="020F0502020204030204" pitchFamily="34" charset="0"/>
                <a:cs typeface="B Nazanin" panose="00000400000000000000" pitchFamily="2" charset="-78"/>
              </a:rPr>
              <a:t> (OFDM) </a:t>
            </a:r>
            <a:r>
              <a:rPr lang="fa-IR" sz="2000" dirty="0">
                <a:latin typeface="Times New Roman" panose="02020603050405020304" pitchFamily="18" charset="0"/>
                <a:ea typeface="Calibri" panose="020F0502020204030204" pitchFamily="34" charset="0"/>
                <a:cs typeface="B Nazanin" panose="00000400000000000000" pitchFamily="2" charset="-78"/>
              </a:rPr>
              <a:t>یک تکنیک</a:t>
            </a:r>
            <a:r>
              <a:rPr lang="fa-IR" sz="18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مالتی پلکس چند حاملی است</a:t>
            </a:r>
            <a:r>
              <a:rPr lang="ar-SA" sz="2000" dirty="0">
                <a:latin typeface="Times New Roman" panose="02020603050405020304" pitchFamily="18" charset="0"/>
                <a:ea typeface="Calibri" panose="020F0502020204030204" pitchFamily="34" charset="0"/>
                <a:cs typeface="B Nazanin" panose="00000400000000000000" pitchFamily="2" charset="-78"/>
              </a:rPr>
              <a:t>، </a:t>
            </a:r>
            <a:r>
              <a:rPr lang="fa-IR" sz="2000" dirty="0">
                <a:latin typeface="Times New Roman" panose="02020603050405020304" pitchFamily="18" charset="0"/>
                <a:ea typeface="Calibri" panose="020F0502020204030204" pitchFamily="34" charset="0"/>
                <a:cs typeface="B Nazanin" panose="00000400000000000000" pitchFamily="2" charset="-78"/>
              </a:rPr>
              <a:t>که در آن داده ها از طریق چندین کانال فرعی موازی با سرعت پایین تر منتقل می شوند. </a:t>
            </a:r>
            <a:endParaRPr lang="en-US" sz="2000" dirty="0" smtClean="0">
              <a:latin typeface="Times New Roman" panose="02020603050405020304" pitchFamily="18" charset="0"/>
              <a:ea typeface="Calibri" panose="020F0502020204030204" pitchFamily="34" charset="0"/>
              <a:cs typeface="B Nazanin" panose="00000400000000000000" pitchFamily="2" charset="-78"/>
            </a:endParaRPr>
          </a:p>
          <a:p>
            <a:pPr algn="justLow" rtl="1">
              <a:spcBef>
                <a:spcPts val="0"/>
              </a:spcBef>
              <a:spcAft>
                <a:spcPts val="0"/>
              </a:spcAft>
              <a:buFont typeface="Wingdings" panose="05000000000000000000" pitchFamily="2" charset="2"/>
              <a:buChar char="Ø"/>
            </a:pPr>
            <a:endParaRPr lang="en-US" sz="2000" dirty="0">
              <a:latin typeface="Times New Roman" panose="02020603050405020304" pitchFamily="18" charset="0"/>
              <a:ea typeface="Calibri" panose="020F0502020204030204" pitchFamily="34" charset="0"/>
              <a:cs typeface="B Nazanin" panose="00000400000000000000" pitchFamily="2" charset="-78"/>
            </a:endParaRPr>
          </a:p>
          <a:p>
            <a:pPr algn="justLow" rtl="1">
              <a:spcBef>
                <a:spcPts val="0"/>
              </a:spcBef>
              <a:spcAft>
                <a:spcPts val="0"/>
              </a:spcAft>
              <a:buFont typeface="Wingdings" panose="05000000000000000000" pitchFamily="2" charset="2"/>
              <a:buChar char="Ø"/>
            </a:pPr>
            <a:r>
              <a:rPr lang="fa-IR" sz="2000" dirty="0">
                <a:latin typeface="Times New Roman" panose="02020603050405020304" pitchFamily="18" charset="0"/>
                <a:ea typeface="Calibri" panose="020F0502020204030204" pitchFamily="34" charset="0"/>
                <a:cs typeface="B Nazanin" panose="00000400000000000000" pitchFamily="2" charset="-78"/>
              </a:rPr>
              <a:t>یکی از دلایل اصلی استفاده از</a:t>
            </a:r>
            <a:r>
              <a:rPr lang="en-US" sz="1800" dirty="0">
                <a:latin typeface="Times New Roman" panose="02020603050405020304" pitchFamily="18" charset="0"/>
                <a:ea typeface="Calibri" panose="020F0502020204030204" pitchFamily="34" charset="0"/>
                <a:cs typeface="B Nazanin" panose="00000400000000000000" pitchFamily="2" charset="-78"/>
              </a:rPr>
              <a:t> OFDM </a:t>
            </a:r>
            <a:r>
              <a:rPr lang="fa-IR" sz="2000" dirty="0">
                <a:latin typeface="Times New Roman" panose="02020603050405020304" pitchFamily="18" charset="0"/>
                <a:ea typeface="Calibri" panose="020F0502020204030204" pitchFamily="34" charset="0"/>
                <a:cs typeface="B Nazanin" panose="00000400000000000000" pitchFamily="2" charset="-78"/>
              </a:rPr>
              <a:t>افزایش استحکام در برابر محو شدن انتخابی فرکانس یا تداخل باند باریک است. </a:t>
            </a:r>
            <a:endParaRPr lang="en-US" sz="2000" dirty="0" smtClean="0">
              <a:latin typeface="Times New Roman" panose="02020603050405020304" pitchFamily="18" charset="0"/>
              <a:ea typeface="Calibri" panose="020F0502020204030204" pitchFamily="34" charset="0"/>
              <a:cs typeface="B Nazanin" panose="00000400000000000000" pitchFamily="2" charset="-78"/>
            </a:endParaRPr>
          </a:p>
          <a:p>
            <a:pPr algn="justLow" rtl="1">
              <a:spcBef>
                <a:spcPts val="0"/>
              </a:spcBef>
              <a:spcAft>
                <a:spcPts val="0"/>
              </a:spcAft>
              <a:buFont typeface="Wingdings" panose="05000000000000000000" pitchFamily="2" charset="2"/>
              <a:buChar char="Ø"/>
            </a:pPr>
            <a:endParaRPr lang="en-US" sz="2000" dirty="0">
              <a:latin typeface="Times New Roman" panose="02020603050405020304" pitchFamily="18" charset="0"/>
              <a:ea typeface="Calibri" panose="020F0502020204030204" pitchFamily="34" charset="0"/>
              <a:cs typeface="B Nazanin" panose="00000400000000000000" pitchFamily="2" charset="-78"/>
            </a:endParaRPr>
          </a:p>
          <a:p>
            <a:pPr algn="justLow" rtl="1">
              <a:spcBef>
                <a:spcPts val="0"/>
              </a:spcBef>
              <a:spcAft>
                <a:spcPts val="0"/>
              </a:spcAft>
              <a:buFont typeface="Wingdings" panose="05000000000000000000" pitchFamily="2" charset="2"/>
              <a:buChar char="Ø"/>
            </a:pPr>
            <a:r>
              <a:rPr lang="fa-IR" sz="2000" dirty="0" smtClean="0">
                <a:latin typeface="Times New Roman" panose="02020603050405020304" pitchFamily="18" charset="0"/>
                <a:ea typeface="Calibri" panose="020F0502020204030204" pitchFamily="34" charset="0"/>
                <a:cs typeface="B Nazanin" panose="00000400000000000000" pitchFamily="2" charset="-78"/>
              </a:rPr>
              <a:t>در </a:t>
            </a:r>
            <a:r>
              <a:rPr lang="fa-IR" sz="2000" dirty="0">
                <a:latin typeface="Times New Roman" panose="02020603050405020304" pitchFamily="18" charset="0"/>
                <a:ea typeface="Calibri" panose="020F0502020204030204" pitchFamily="34" charset="0"/>
                <a:cs typeface="B Nazanin" panose="00000400000000000000" pitchFamily="2" charset="-78"/>
              </a:rPr>
              <a:t>یک سیستم تک حامل</a:t>
            </a:r>
            <a:r>
              <a:rPr lang="ar-SA" sz="2000" dirty="0">
                <a:latin typeface="Times New Roman" panose="02020603050405020304" pitchFamily="18" charset="0"/>
                <a:ea typeface="Calibri" panose="020F0502020204030204" pitchFamily="34" charset="0"/>
                <a:cs typeface="B Nazanin" panose="00000400000000000000" pitchFamily="2" charset="-78"/>
              </a:rPr>
              <a:t>، </a:t>
            </a:r>
            <a:r>
              <a:rPr lang="fa-IR" sz="2000" dirty="0">
                <a:latin typeface="Times New Roman" panose="02020603050405020304" pitchFamily="18" charset="0"/>
                <a:ea typeface="Calibri" panose="020F0502020204030204" pitchFamily="34" charset="0"/>
                <a:cs typeface="B Nazanin" panose="00000400000000000000" pitchFamily="2" charset="-78"/>
              </a:rPr>
              <a:t>یک محو شدگی یا تداخل منفرد می تواند باعث شکست کل پیوند شود</a:t>
            </a:r>
            <a:r>
              <a:rPr lang="ar-SA" sz="2000" dirty="0">
                <a:latin typeface="Times New Roman" panose="02020603050405020304" pitchFamily="18" charset="0"/>
                <a:ea typeface="Calibri" panose="020F0502020204030204" pitchFamily="34" charset="0"/>
                <a:cs typeface="B Nazanin" panose="00000400000000000000" pitchFamily="2" charset="-78"/>
              </a:rPr>
              <a:t>، </a:t>
            </a:r>
            <a:r>
              <a:rPr lang="fa-IR" sz="2000" dirty="0">
                <a:latin typeface="Times New Roman" panose="02020603050405020304" pitchFamily="18" charset="0"/>
                <a:ea typeface="Calibri" panose="020F0502020204030204" pitchFamily="34" charset="0"/>
                <a:cs typeface="B Nazanin" panose="00000400000000000000" pitchFamily="2" charset="-78"/>
              </a:rPr>
              <a:t>اما در یک سیستم چند حاملی</a:t>
            </a:r>
            <a:r>
              <a:rPr lang="ar-SA" sz="2000" dirty="0">
                <a:latin typeface="Times New Roman" panose="02020603050405020304" pitchFamily="18" charset="0"/>
                <a:ea typeface="Calibri" panose="020F0502020204030204" pitchFamily="34" charset="0"/>
                <a:cs typeface="B Nazanin" panose="00000400000000000000" pitchFamily="2" charset="-78"/>
              </a:rPr>
              <a:t>، </a:t>
            </a:r>
            <a:r>
              <a:rPr lang="fa-IR" sz="2000" dirty="0">
                <a:latin typeface="Times New Roman" panose="02020603050405020304" pitchFamily="18" charset="0"/>
                <a:ea typeface="Calibri" panose="020F0502020204030204" pitchFamily="34" charset="0"/>
                <a:cs typeface="B Nazanin" panose="00000400000000000000" pitchFamily="2" charset="-78"/>
              </a:rPr>
              <a:t>تنها درصد کمی از حامل های فرعی تحت تأثیر قرار می </a:t>
            </a:r>
            <a:r>
              <a:rPr lang="fa-IR" sz="2000" dirty="0" smtClean="0">
                <a:latin typeface="Times New Roman" panose="02020603050405020304" pitchFamily="18" charset="0"/>
                <a:ea typeface="Calibri" panose="020F0502020204030204" pitchFamily="34" charset="0"/>
                <a:cs typeface="B Nazanin" panose="00000400000000000000" pitchFamily="2" charset="-78"/>
              </a:rPr>
              <a:t>گیرند</a:t>
            </a:r>
            <a:r>
              <a:rPr lang="en-US" sz="2000" dirty="0" smtClean="0">
                <a:latin typeface="Times New Roman" panose="02020603050405020304" pitchFamily="18" charset="0"/>
                <a:ea typeface="Calibri" panose="020F0502020204030204" pitchFamily="34" charset="0"/>
                <a:cs typeface="B Nazanin" panose="00000400000000000000" pitchFamily="2" charset="-78"/>
              </a:rPr>
              <a:t>.</a:t>
            </a:r>
          </a:p>
          <a:p>
            <a:pPr algn="justLow" rtl="1">
              <a:spcBef>
                <a:spcPts val="0"/>
              </a:spcBef>
              <a:spcAft>
                <a:spcPts val="0"/>
              </a:spcAft>
              <a:buFont typeface="Wingdings" panose="05000000000000000000" pitchFamily="2" charset="2"/>
              <a:buChar char="Ø"/>
            </a:pPr>
            <a:endParaRPr lang="en-US" sz="2000"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Bef>
                <a:spcPts val="0"/>
              </a:spcBef>
              <a:spcAft>
                <a:spcPts val="0"/>
              </a:spcAft>
              <a:buFont typeface="Wingdings" panose="05000000000000000000" pitchFamily="2" charset="2"/>
              <a:buChar char="Ø"/>
            </a:pPr>
            <a:r>
              <a:rPr lang="fa-IR" sz="2000" dirty="0">
                <a:latin typeface="Times New Roman" panose="02020603050405020304" pitchFamily="18" charset="0"/>
                <a:ea typeface="Calibri" panose="020F0502020204030204" pitchFamily="34" charset="0"/>
                <a:cs typeface="B Nazanin" panose="00000400000000000000" pitchFamily="2" charset="-78"/>
              </a:rPr>
              <a:t>در</a:t>
            </a:r>
            <a:r>
              <a:rPr lang="en-US" sz="1800" dirty="0">
                <a:latin typeface="Times New Roman" panose="02020603050405020304" pitchFamily="18" charset="0"/>
                <a:ea typeface="Calibri" panose="020F0502020204030204" pitchFamily="34" charset="0"/>
                <a:cs typeface="B Nazanin" panose="00000400000000000000" pitchFamily="2" charset="-78"/>
              </a:rPr>
              <a:t> OFDM</a:t>
            </a:r>
            <a:r>
              <a:rPr lang="ar-SA" sz="2000" dirty="0">
                <a:latin typeface="Times New Roman" panose="02020603050405020304" pitchFamily="18" charset="0"/>
                <a:ea typeface="Calibri" panose="020F0502020204030204" pitchFamily="34" charset="0"/>
                <a:cs typeface="B Nazanin" panose="00000400000000000000" pitchFamily="2" charset="-78"/>
              </a:rPr>
              <a:t>، </a:t>
            </a:r>
            <a:r>
              <a:rPr lang="fa-IR" sz="2000" dirty="0">
                <a:latin typeface="Times New Roman" panose="02020603050405020304" pitchFamily="18" charset="0"/>
                <a:ea typeface="Calibri" panose="020F0502020204030204" pitchFamily="34" charset="0"/>
                <a:cs typeface="B Nazanin" panose="00000400000000000000" pitchFamily="2" charset="-78"/>
              </a:rPr>
              <a:t>کانال های فرکانسی چندگانه</a:t>
            </a:r>
            <a:r>
              <a:rPr lang="ar-SA" sz="2000" dirty="0">
                <a:latin typeface="Times New Roman" panose="02020603050405020304" pitchFamily="18" charset="0"/>
                <a:ea typeface="Calibri" panose="020F0502020204030204" pitchFamily="34" charset="0"/>
                <a:cs typeface="B Nazanin" panose="00000400000000000000" pitchFamily="2" charset="-78"/>
              </a:rPr>
              <a:t>، </a:t>
            </a:r>
            <a:r>
              <a:rPr lang="fa-IR" sz="2000" dirty="0">
                <a:latin typeface="Times New Roman" panose="02020603050405020304" pitchFamily="18" charset="0"/>
                <a:ea typeface="Calibri" panose="020F0502020204030204" pitchFamily="34" charset="0"/>
                <a:cs typeface="B Nazanin" panose="00000400000000000000" pitchFamily="2" charset="-78"/>
              </a:rPr>
              <a:t>که به عنوان حامل های فرعی شناخته می شوند</a:t>
            </a:r>
            <a:r>
              <a:rPr lang="ar-SA" sz="2000" dirty="0">
                <a:latin typeface="Times New Roman" panose="02020603050405020304" pitchFamily="18" charset="0"/>
                <a:ea typeface="Calibri" panose="020F0502020204030204" pitchFamily="34" charset="0"/>
                <a:cs typeface="B Nazanin" panose="00000400000000000000" pitchFamily="2" charset="-78"/>
              </a:rPr>
              <a:t>، </a:t>
            </a:r>
            <a:r>
              <a:rPr lang="fa-IR" sz="2000" dirty="0">
                <a:latin typeface="Times New Roman" panose="02020603050405020304" pitchFamily="18" charset="0"/>
                <a:ea typeface="Calibri" panose="020F0502020204030204" pitchFamily="34" charset="0"/>
                <a:cs typeface="B Nazanin" panose="00000400000000000000" pitchFamily="2" charset="-78"/>
              </a:rPr>
              <a:t>نسبت به یکدیگر متعامد هستند</a:t>
            </a:r>
            <a:r>
              <a:rPr lang="en-US" sz="1800" dirty="0">
                <a:latin typeface="Times New Roman" panose="02020603050405020304" pitchFamily="18" charset="0"/>
                <a:ea typeface="Calibri" panose="020F0502020204030204" pitchFamily="34" charset="0"/>
                <a:cs typeface="B Nazanin" panose="00000400000000000000" pitchFamily="2" charset="-78"/>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gn="justLow" rtl="1">
              <a:spcBef>
                <a:spcPts val="0"/>
              </a:spcBef>
              <a:spcAft>
                <a:spcPts val="0"/>
              </a:spcAft>
              <a:buNone/>
            </a:pPr>
            <a:endParaRPr lang="en-US" sz="2000" dirty="0">
              <a:latin typeface="Times New Roman" panose="02020603050405020304" pitchFamily="18" charset="0"/>
              <a:ea typeface="Calibri" panose="020F0502020204030204" pitchFamily="34" charset="0"/>
              <a:cs typeface="B Nazanin" panose="00000400000000000000" pitchFamily="2" charset="-78"/>
            </a:endParaRPr>
          </a:p>
        </p:txBody>
      </p:sp>
      <p:graphicFrame>
        <p:nvGraphicFramePr>
          <p:cNvPr id="8" name="Content Placeholder 6"/>
          <p:cNvGraphicFramePr>
            <a:graphicFrameLocks/>
          </p:cNvGraphicFramePr>
          <p:nvPr>
            <p:extLst>
              <p:ext uri="{D42A27DB-BD31-4B8C-83A1-F6EECF244321}">
                <p14:modId xmlns:p14="http://schemas.microsoft.com/office/powerpoint/2010/main" val="447150586"/>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Nazanin"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نتیجه‌گیری</a:t>
                      </a:r>
                      <a:endParaRPr lang="fa-IR" sz="1800" b="1" dirty="0" smtClean="0">
                        <a:solidFill>
                          <a:schemeClr val="tx1"/>
                        </a:solidFill>
                        <a:latin typeface="Times New Roman" pitchFamily="18" charset="0"/>
                        <a:cs typeface="B Nazanin"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B Nazanin" panose="00000400000000000000" pitchFamily="2" charset="-78"/>
                        </a:rPr>
                        <a:t>راهکار</a:t>
                      </a:r>
                      <a:r>
                        <a:rPr lang="fa-IR" sz="1800" dirty="0" smtClean="0">
                          <a:solidFill>
                            <a:schemeClr val="tx1"/>
                          </a:solidFill>
                          <a:cs typeface="B Nazanin" panose="00000400000000000000" pitchFamily="2" charset="-78"/>
                        </a:rPr>
                        <a:t> پیشنهادی</a:t>
                      </a:r>
                      <a:endParaRPr lang="en-US" sz="1800" dirty="0" smtClean="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B Nazanin" panose="00000400000000000000" pitchFamily="2" charset="-78"/>
                        </a:rPr>
                        <a:t>مرور کارهای قبلی</a:t>
                      </a:r>
                      <a:endParaRPr lang="en-US" sz="1800" dirty="0" smtClean="0">
                        <a:solidFill>
                          <a:schemeClr val="tx1"/>
                        </a:solidFill>
                        <a:cs typeface="B Nazanin" panose="00000400000000000000" pitchFamily="2" charset="-78"/>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b="1" dirty="0" smtClean="0">
                          <a:solidFill>
                            <a:schemeClr val="tx1"/>
                          </a:solidFill>
                          <a:cs typeface="B Nazanin" panose="00000400000000000000" pitchFamily="2" charset="-78"/>
                        </a:rPr>
                        <a:t>تعریف مساله</a:t>
                      </a:r>
                      <a:endParaRPr lang="en-US" sz="1800" b="1" dirty="0" smtClean="0">
                        <a:solidFill>
                          <a:schemeClr val="tx1"/>
                        </a:solidFill>
                        <a:cs typeface="B Nazanin" panose="00000400000000000000"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a-IR" sz="1800" b="1" u="none" dirty="0" smtClean="0">
                          <a:solidFill>
                            <a:schemeClr val="tx1"/>
                          </a:solidFill>
                          <a:cs typeface="B Titr" panose="00000700000000000000" pitchFamily="2" charset="-78"/>
                        </a:rPr>
                        <a:t>مقدمه</a:t>
                      </a:r>
                      <a:endParaRPr lang="en-US" sz="1800" b="1" u="none" dirty="0">
                        <a:solidFill>
                          <a:schemeClr val="tx1"/>
                        </a:solidFill>
                        <a:cs typeface="B Titr" panose="00000700000000000000" pitchFamily="2" charset="-78"/>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0591209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4</a:t>
            </a:fld>
            <a:endParaRPr lang="en-US" dirty="0">
              <a:solidFill>
                <a:srgbClr val="000000"/>
              </a:solidFill>
            </a:endParaRPr>
          </a:p>
        </p:txBody>
      </p:sp>
      <p:sp>
        <p:nvSpPr>
          <p:cNvPr id="39" name="Content Placeholder 2"/>
          <p:cNvSpPr>
            <a:spLocks noGrp="1"/>
          </p:cNvSpPr>
          <p:nvPr>
            <p:ph idx="1"/>
          </p:nvPr>
        </p:nvSpPr>
        <p:spPr>
          <a:xfrm>
            <a:off x="2189018" y="1019734"/>
            <a:ext cx="9522170" cy="5225491"/>
          </a:xfrm>
        </p:spPr>
        <p:txBody>
          <a:bodyPr/>
          <a:lstStyle/>
          <a:p>
            <a:pPr marL="0" algn="justLow" rtl="1">
              <a:spcBef>
                <a:spcPts val="0"/>
              </a:spcBef>
              <a:spcAft>
                <a:spcPts val="0"/>
              </a:spcAft>
            </a:pPr>
            <a:r>
              <a:rPr lang="en-US" sz="2000" dirty="0">
                <a:latin typeface="Times New Roman" panose="02020603050405020304" pitchFamily="18" charset="0"/>
                <a:ea typeface="Calibri" panose="020F0502020204030204" pitchFamily="34" charset="0"/>
                <a:cs typeface="B Nazanin" panose="00000400000000000000" pitchFamily="2" charset="-78"/>
              </a:rPr>
              <a:t>OFDM</a:t>
            </a:r>
            <a:r>
              <a:rPr lang="fa-IR" sz="1600" dirty="0" smtClean="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از</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نرخ</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اوج</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متوسط</a:t>
            </a:r>
            <a:r>
              <a:rPr lang="en-US" sz="1600" dirty="0">
                <a:latin typeface="Times New Roman" panose="02020603050405020304" pitchFamily="18" charset="0"/>
                <a:ea typeface="Calibri" panose="020F0502020204030204" pitchFamily="34" charset="0"/>
                <a:cs typeface="B Nazanin" panose="00000400000000000000" pitchFamily="2" charset="-78"/>
              </a:rPr>
              <a:t> ​​</a:t>
            </a:r>
            <a:r>
              <a:rPr lang="fa-IR" sz="2000" dirty="0">
                <a:latin typeface="Times New Roman" panose="02020603050405020304" pitchFamily="18" charset="0"/>
                <a:ea typeface="Calibri" panose="020F0502020204030204" pitchFamily="34" charset="0"/>
                <a:cs typeface="B Nazanin" panose="00000400000000000000" pitchFamily="2" charset="-78"/>
              </a:rPr>
              <a:t>بالا</a:t>
            </a:r>
            <a:r>
              <a:rPr lang="en-US" sz="1600" dirty="0">
                <a:latin typeface="Times New Roman" panose="02020603050405020304" pitchFamily="18" charset="0"/>
                <a:ea typeface="Calibri" panose="020F0502020204030204" pitchFamily="34" charset="0"/>
                <a:cs typeface="B Nazanin" panose="00000400000000000000" pitchFamily="2" charset="-78"/>
              </a:rPr>
              <a:t> (PAPR) </a:t>
            </a:r>
            <a:r>
              <a:rPr lang="fa-IR" sz="2000" dirty="0">
                <a:latin typeface="Times New Roman" panose="02020603050405020304" pitchFamily="18" charset="0"/>
                <a:ea typeface="Calibri" panose="020F0502020204030204" pitchFamily="34" charset="0"/>
                <a:cs typeface="B Nazanin" panose="00000400000000000000" pitchFamily="2" charset="-78"/>
              </a:rPr>
              <a:t>رنج</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برد</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که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احتمالاً</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دلیل</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غیرخطی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بودن</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تقویت کننده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توان،</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باعث</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اعوجاج</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سیگنال</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منتقل شده</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می</a:t>
            </a:r>
            <a:r>
              <a:rPr lang="fa-IR" sz="1600" dirty="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شود.</a:t>
            </a:r>
            <a:r>
              <a:rPr lang="fa-IR" sz="1600" dirty="0">
                <a:ea typeface="Calibri" panose="020F0502020204030204" pitchFamily="34" charset="0"/>
                <a:cs typeface="Times New Roman" panose="02020603050405020304" pitchFamily="18" charset="0"/>
              </a:rPr>
              <a:t> </a:t>
            </a:r>
            <a:r>
              <a:rPr lang="en-US" sz="1200" dirty="0" smtClean="0">
                <a:latin typeface="Times New Roman" panose="02020603050405020304" pitchFamily="18" charset="0"/>
                <a:ea typeface="Calibri" panose="020F0502020204030204" pitchFamily="34" charset="0"/>
                <a:cs typeface="Arial" panose="020B0604020202020204" pitchFamily="34" charset="0"/>
              </a:rPr>
              <a:t> </a:t>
            </a:r>
          </a:p>
          <a:p>
            <a:pPr marL="0" algn="justLow" rtl="1">
              <a:spcBef>
                <a:spcPts val="0"/>
              </a:spcBef>
              <a:spcAft>
                <a:spcPts val="0"/>
              </a:spcAft>
            </a:pPr>
            <a:endParaRPr lang="en-US" sz="2000" dirty="0">
              <a:latin typeface="Times New Roman" panose="02020603050405020304" pitchFamily="18" charset="0"/>
              <a:ea typeface="Calibri" panose="020F0502020204030204" pitchFamily="34" charset="0"/>
              <a:cs typeface="B Nazanin" panose="00000400000000000000" pitchFamily="2" charset="-78"/>
            </a:endParaRPr>
          </a:p>
          <a:p>
            <a:pPr marL="0" algn="justLow" rtl="1">
              <a:spcBef>
                <a:spcPts val="0"/>
              </a:spcBef>
              <a:spcAft>
                <a:spcPts val="0"/>
              </a:spcAft>
            </a:pPr>
            <a:r>
              <a:rPr lang="fa-IR" sz="2000" dirty="0" smtClean="0">
                <a:latin typeface="Times New Roman" panose="02020603050405020304" pitchFamily="18" charset="0"/>
                <a:ea typeface="Calibri" panose="020F0502020204030204" pitchFamily="34" charset="0"/>
                <a:cs typeface="B Nazanin" panose="00000400000000000000" pitchFamily="2" charset="-78"/>
              </a:rPr>
              <a:t>طرح </a:t>
            </a:r>
            <a:r>
              <a:rPr lang="fa-IR" sz="2000" dirty="0">
                <a:latin typeface="Times New Roman" panose="02020603050405020304" pitchFamily="18" charset="0"/>
                <a:ea typeface="Calibri" panose="020F0502020204030204" pitchFamily="34" charset="0"/>
                <a:cs typeface="B Nazanin" panose="00000400000000000000" pitchFamily="2" charset="-78"/>
              </a:rPr>
              <a:t>های زیادی وجود دارند که سعی در کاهش</a:t>
            </a:r>
            <a:r>
              <a:rPr lang="en-US" sz="2000" dirty="0">
                <a:latin typeface="Times New Roman" panose="02020603050405020304" pitchFamily="18" charset="0"/>
                <a:ea typeface="Calibri" panose="020F0502020204030204" pitchFamily="34" charset="0"/>
                <a:cs typeface="B Nazanin" panose="00000400000000000000" pitchFamily="2" charset="-78"/>
              </a:rPr>
              <a:t> PAPR </a:t>
            </a:r>
            <a:r>
              <a:rPr lang="fa-IR" sz="2000" dirty="0">
                <a:latin typeface="Times New Roman" panose="02020603050405020304" pitchFamily="18" charset="0"/>
                <a:ea typeface="Calibri" panose="020F0502020204030204" pitchFamily="34" charset="0"/>
                <a:cs typeface="B Nazanin" panose="00000400000000000000" pitchFamily="2" charset="-78"/>
              </a:rPr>
              <a:t>دارند. </a:t>
            </a:r>
            <a:endParaRPr lang="en-US" sz="2000" dirty="0">
              <a:latin typeface="Times New Roman" panose="02020603050405020304" pitchFamily="18" charset="0"/>
              <a:ea typeface="Calibri" panose="020F0502020204030204" pitchFamily="34" charset="0"/>
              <a:cs typeface="B Nazanin" panose="00000400000000000000" pitchFamily="2" charset="-78"/>
            </a:endParaRPr>
          </a:p>
          <a:p>
            <a:pPr marL="400050" lvl="1" algn="justLow" rtl="1">
              <a:spcBef>
                <a:spcPts val="0"/>
              </a:spcBef>
              <a:spcAft>
                <a:spcPts val="0"/>
              </a:spcAft>
              <a:buFont typeface="Courier New" panose="02070309020205020404" pitchFamily="49" charset="0"/>
              <a:buChar char="o"/>
            </a:pPr>
            <a:r>
              <a:rPr lang="fa-IR" sz="2000" dirty="0" smtClean="0">
                <a:latin typeface="Times New Roman" panose="02020603050405020304" pitchFamily="18" charset="0"/>
                <a:ea typeface="Calibri" panose="020F0502020204030204" pitchFamily="34" charset="0"/>
                <a:cs typeface="B Nazanin" panose="00000400000000000000" pitchFamily="2" charset="-78"/>
              </a:rPr>
              <a:t>بعضی </a:t>
            </a:r>
            <a:r>
              <a:rPr lang="fa-IR" sz="2000" dirty="0">
                <a:latin typeface="Times New Roman" panose="02020603050405020304" pitchFamily="18" charset="0"/>
                <a:ea typeface="Calibri" panose="020F0502020204030204" pitchFamily="34" charset="0"/>
                <a:cs typeface="B Nazanin" panose="00000400000000000000" pitchFamily="2" charset="-78"/>
              </a:rPr>
              <a:t>از آن ها قادر به کاهش</a:t>
            </a:r>
            <a:r>
              <a:rPr lang="en-US" sz="2000" dirty="0">
                <a:latin typeface="Times New Roman" panose="02020603050405020304" pitchFamily="18" charset="0"/>
                <a:ea typeface="Calibri" panose="020F0502020204030204" pitchFamily="34" charset="0"/>
                <a:cs typeface="B Nazanin" panose="00000400000000000000" pitchFamily="2" charset="-78"/>
              </a:rPr>
              <a:t> PAPR </a:t>
            </a:r>
            <a:r>
              <a:rPr lang="fa-IR" sz="2000" dirty="0">
                <a:latin typeface="Times New Roman" panose="02020603050405020304" pitchFamily="18" charset="0"/>
                <a:ea typeface="Calibri" panose="020F0502020204030204" pitchFamily="34" charset="0"/>
                <a:cs typeface="B Nazanin" panose="00000400000000000000" pitchFamily="2" charset="-78"/>
              </a:rPr>
              <a:t>هستند اما برای عملی شدن کافی نیستند. </a:t>
            </a:r>
            <a:endParaRPr lang="en-US" sz="2000" dirty="0" smtClean="0">
              <a:latin typeface="Times New Roman" panose="02020603050405020304" pitchFamily="18" charset="0"/>
              <a:ea typeface="Calibri" panose="020F0502020204030204" pitchFamily="34" charset="0"/>
              <a:cs typeface="B Nazanin" panose="00000400000000000000" pitchFamily="2" charset="-78"/>
            </a:endParaRPr>
          </a:p>
          <a:p>
            <a:pPr marL="400050" lvl="1" algn="justLow" rtl="1">
              <a:spcBef>
                <a:spcPts val="0"/>
              </a:spcBef>
              <a:spcAft>
                <a:spcPts val="0"/>
              </a:spcAft>
              <a:buFont typeface="Courier New" panose="02070309020205020404" pitchFamily="49" charset="0"/>
              <a:buChar char="o"/>
            </a:pPr>
            <a:r>
              <a:rPr lang="fa-IR" sz="2000" dirty="0" smtClean="0">
                <a:latin typeface="Times New Roman" panose="02020603050405020304" pitchFamily="18" charset="0"/>
                <a:ea typeface="Calibri" panose="020F0502020204030204" pitchFamily="34" charset="0"/>
                <a:cs typeface="B Nazanin" panose="00000400000000000000" pitchFamily="2" charset="-78"/>
              </a:rPr>
              <a:t>برخی </a:t>
            </a:r>
            <a:r>
              <a:rPr lang="fa-IR" sz="2000" dirty="0">
                <a:latin typeface="Times New Roman" panose="02020603050405020304" pitchFamily="18" charset="0"/>
                <a:ea typeface="Calibri" panose="020F0502020204030204" pitchFamily="34" charset="0"/>
                <a:cs typeface="B Nazanin" panose="00000400000000000000" pitchFamily="2" charset="-78"/>
              </a:rPr>
              <a:t>دیگر آن را کاهش می دهند اما پیچیدگی آن را تا حدی افزایش می دهند که تحقق آن غیرممکن می </a:t>
            </a:r>
            <a:r>
              <a:rPr lang="fa-IR" sz="2000" dirty="0" smtClean="0">
                <a:latin typeface="Times New Roman" panose="02020603050405020304" pitchFamily="18" charset="0"/>
                <a:ea typeface="Calibri" panose="020F0502020204030204" pitchFamily="34" charset="0"/>
                <a:cs typeface="B Nazanin" panose="00000400000000000000" pitchFamily="2" charset="-78"/>
              </a:rPr>
              <a:t>شود</a:t>
            </a:r>
            <a:r>
              <a:rPr lang="fa-IR" sz="1600" dirty="0" smtClean="0">
                <a:latin typeface="Times New Roman" panose="02020603050405020304" pitchFamily="18" charset="0"/>
                <a:ea typeface="Calibri" panose="020F0502020204030204" pitchFamily="34" charset="0"/>
                <a:cs typeface="B Nazanin" panose="00000400000000000000" pitchFamily="2" charset="-78"/>
              </a:rPr>
              <a:t>. </a:t>
            </a:r>
            <a:endParaRPr lang="en-US" sz="1600" dirty="0" smtClean="0">
              <a:latin typeface="Times New Roman" panose="02020603050405020304" pitchFamily="18" charset="0"/>
              <a:ea typeface="Calibri" panose="020F0502020204030204" pitchFamily="34" charset="0"/>
              <a:cs typeface="B Nazanin" panose="00000400000000000000" pitchFamily="2" charset="-78"/>
            </a:endParaRPr>
          </a:p>
          <a:p>
            <a:pPr marL="0" algn="justLow" rtl="1">
              <a:spcBef>
                <a:spcPts val="0"/>
              </a:spcBef>
              <a:spcAft>
                <a:spcPts val="0"/>
              </a:spcAft>
            </a:pPr>
            <a:endParaRPr lang="en-US" sz="2000" dirty="0">
              <a:latin typeface="Times New Roman" panose="02020603050405020304" pitchFamily="18" charset="0"/>
              <a:ea typeface="Calibri" panose="020F0502020204030204" pitchFamily="34" charset="0"/>
              <a:cs typeface="B Nazanin" panose="00000400000000000000" pitchFamily="2" charset="-78"/>
            </a:endParaRPr>
          </a:p>
          <a:p>
            <a:pPr marL="0" algn="justLow" rtl="1">
              <a:spcBef>
                <a:spcPts val="0"/>
              </a:spcBef>
              <a:spcAft>
                <a:spcPts val="0"/>
              </a:spcAft>
            </a:pPr>
            <a:r>
              <a:rPr lang="fa-IR" sz="2000" dirty="0" smtClean="0">
                <a:latin typeface="Times New Roman" panose="02020603050405020304" pitchFamily="18" charset="0"/>
                <a:ea typeface="Calibri" panose="020F0502020204030204" pitchFamily="34" charset="0"/>
                <a:cs typeface="B Nazanin" panose="00000400000000000000" pitchFamily="2" charset="-78"/>
              </a:rPr>
              <a:t>با </a:t>
            </a:r>
            <a:r>
              <a:rPr lang="fa-IR" sz="2000" dirty="0">
                <a:latin typeface="Times New Roman" panose="02020603050405020304" pitchFamily="18" charset="0"/>
                <a:ea typeface="Calibri" panose="020F0502020204030204" pitchFamily="34" charset="0"/>
                <a:cs typeface="B Nazanin" panose="00000400000000000000" pitchFamily="2" charset="-78"/>
              </a:rPr>
              <a:t>این حال ، این مسئله هنوز حل نشده </a:t>
            </a:r>
            <a:r>
              <a:rPr lang="fa-IR" sz="2000" dirty="0" smtClean="0">
                <a:latin typeface="Times New Roman" panose="02020603050405020304" pitchFamily="18" charset="0"/>
                <a:ea typeface="Calibri" panose="020F0502020204030204" pitchFamily="34" charset="0"/>
                <a:cs typeface="B Nazanin" panose="00000400000000000000" pitchFamily="2" charset="-78"/>
              </a:rPr>
              <a:t>است</a:t>
            </a:r>
            <a:r>
              <a:rPr lang="en-US" sz="2000" dirty="0" smtClean="0">
                <a:latin typeface="Times New Roman" panose="02020603050405020304" pitchFamily="18" charset="0"/>
                <a:ea typeface="Calibri" panose="020F0502020204030204" pitchFamily="34" charset="0"/>
                <a:cs typeface="B Nazanin" panose="00000400000000000000" pitchFamily="2" charset="-78"/>
              </a:rPr>
              <a:t>.</a:t>
            </a:r>
          </a:p>
          <a:p>
            <a:pPr marL="0" algn="justLow" rtl="1">
              <a:spcBef>
                <a:spcPts val="0"/>
              </a:spcBef>
              <a:spcAft>
                <a:spcPts val="0"/>
              </a:spcAft>
            </a:pPr>
            <a:endParaRPr lang="en-US" sz="2000" dirty="0">
              <a:latin typeface="Times New Roman" panose="02020603050405020304" pitchFamily="18" charset="0"/>
              <a:ea typeface="Calibri" panose="020F0502020204030204" pitchFamily="34" charset="0"/>
              <a:cs typeface="B Nazanin" panose="00000400000000000000" pitchFamily="2" charset="-78"/>
            </a:endParaRPr>
          </a:p>
          <a:p>
            <a:pPr marL="0" marR="0" algn="just" rtl="1">
              <a:lnSpc>
                <a:spcPct val="150000"/>
              </a:lnSpc>
              <a:spcBef>
                <a:spcPts val="0"/>
              </a:spcBef>
              <a:spcAft>
                <a:spcPts val="0"/>
              </a:spcAft>
            </a:pPr>
            <a:r>
              <a:rPr lang="fa-IR" sz="2000" dirty="0">
                <a:latin typeface="Times New Roman" panose="02020603050405020304" pitchFamily="18" charset="0"/>
                <a:ea typeface="Calibri" panose="020F0502020204030204" pitchFamily="34" charset="0"/>
                <a:cs typeface="B Nazanin" panose="00000400000000000000" pitchFamily="2" charset="-78"/>
              </a:rPr>
              <a:t>ما</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در</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این</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پایان نامه،</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الگوریتم</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ژنتیک</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اصلاح</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شده</a:t>
            </a:r>
            <a:r>
              <a:rPr lang="en-US" sz="1600" dirty="0">
                <a:latin typeface="Times New Roman" panose="02020603050405020304" pitchFamily="18" charset="0"/>
                <a:ea typeface="Calibri" panose="020F0502020204030204" pitchFamily="34" charset="0"/>
                <a:cs typeface="B Nazanin" panose="00000400000000000000" pitchFamily="2" charset="-78"/>
              </a:rPr>
              <a:t> - </a:t>
            </a:r>
            <a:r>
              <a:rPr lang="fa-IR" sz="2000" dirty="0">
                <a:latin typeface="Times New Roman" panose="02020603050405020304" pitchFamily="18" charset="0"/>
                <a:ea typeface="Calibri" panose="020F0502020204030204" pitchFamily="34" charset="0"/>
                <a:cs typeface="B Nazanin" panose="00000400000000000000" pitchFamily="2" charset="-78"/>
              </a:rPr>
              <a:t>شبکه</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های</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عصبی</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بهبود</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یافته</a:t>
            </a:r>
            <a:r>
              <a:rPr lang="en-US" sz="1600" dirty="0">
                <a:latin typeface="Times New Roman" panose="02020603050405020304" pitchFamily="18" charset="0"/>
                <a:ea typeface="Calibri" panose="020F0502020204030204" pitchFamily="34" charset="0"/>
                <a:cs typeface="B Nazanin" panose="00000400000000000000" pitchFamily="2" charset="-78"/>
              </a:rPr>
              <a:t> MGA-INNs </a:t>
            </a:r>
            <a:r>
              <a:rPr lang="fa-IR" sz="2000" dirty="0">
                <a:latin typeface="Times New Roman" panose="02020603050405020304" pitchFamily="18" charset="0"/>
                <a:ea typeface="Calibri" panose="020F0502020204030204" pitchFamily="34" charset="0"/>
                <a:cs typeface="B Nazanin" panose="00000400000000000000" pitchFamily="2" charset="-78"/>
              </a:rPr>
              <a:t>را برای</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کاهش</a:t>
            </a:r>
            <a:r>
              <a:rPr lang="en-US" sz="1600" dirty="0">
                <a:latin typeface="Times New Roman" panose="02020603050405020304" pitchFamily="18" charset="0"/>
                <a:ea typeface="Calibri" panose="020F0502020204030204" pitchFamily="34" charset="0"/>
                <a:cs typeface="B Nazanin" panose="00000400000000000000" pitchFamily="2" charset="-78"/>
              </a:rPr>
              <a:t> PAPR   </a:t>
            </a:r>
            <a:r>
              <a:rPr lang="fa-IR" sz="2000" dirty="0">
                <a:latin typeface="Times New Roman" panose="02020603050405020304" pitchFamily="18" charset="0"/>
                <a:ea typeface="Calibri" panose="020F0502020204030204" pitchFamily="34" charset="0"/>
                <a:cs typeface="B Nazanin" panose="00000400000000000000" pitchFamily="2" charset="-78"/>
              </a:rPr>
              <a:t>در</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سیستم</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های</a:t>
            </a:r>
            <a:r>
              <a:rPr lang="en-US" sz="1600" dirty="0">
                <a:latin typeface="Times New Roman" panose="02020603050405020304" pitchFamily="18" charset="0"/>
                <a:ea typeface="Calibri" panose="020F0502020204030204" pitchFamily="34" charset="0"/>
                <a:cs typeface="B Nazanin" panose="00000400000000000000" pitchFamily="2" charset="-78"/>
              </a:rPr>
              <a:t> </a:t>
            </a:r>
            <a:r>
              <a:rPr lang="en-US" sz="1600" dirty="0" smtClean="0">
                <a:latin typeface="Times New Roman" panose="02020603050405020304" pitchFamily="18" charset="0"/>
                <a:ea typeface="Calibri" panose="020F0502020204030204" pitchFamily="34" charset="0"/>
                <a:cs typeface="B Nazanin" panose="00000400000000000000" pitchFamily="2" charset="-78"/>
              </a:rPr>
              <a:t>O-OFDM   </a:t>
            </a:r>
            <a:r>
              <a:rPr lang="en-US" sz="2000" dirty="0" smtClean="0">
                <a:latin typeface="B Nazanin" panose="00000400000000000000" pitchFamily="2" charset="-78"/>
                <a:ea typeface="Calibri" panose="020F0502020204030204" pitchFamily="34" charset="0"/>
                <a:cs typeface="Arial" panose="020B0604020202020204" pitchFamily="34"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پیشنهاد می </a:t>
            </a:r>
            <a:r>
              <a:rPr lang="fa-IR" sz="2000" dirty="0">
                <a:latin typeface="Times New Roman" panose="02020603050405020304" pitchFamily="18" charset="0"/>
                <a:ea typeface="Calibri" panose="020F0502020204030204" pitchFamily="34" charset="0"/>
                <a:cs typeface="B Nazanin" panose="00000400000000000000" pitchFamily="2" charset="-78"/>
              </a:rPr>
              <a:t>کنیم.</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gn="justLow" rtl="1">
              <a:spcBef>
                <a:spcPts val="0"/>
              </a:spcBef>
              <a:spcAft>
                <a:spcPts val="0"/>
              </a:spcAft>
              <a:buNone/>
            </a:pPr>
            <a:endParaRPr lang="en-US" sz="2000" dirty="0">
              <a:latin typeface="Times New Roman" panose="02020603050405020304" pitchFamily="18" charset="0"/>
              <a:ea typeface="Calibri" panose="020F0502020204030204" pitchFamily="34" charset="0"/>
              <a:cs typeface="B Nazanin" panose="00000400000000000000" pitchFamily="2" charset="-78"/>
            </a:endParaRPr>
          </a:p>
        </p:txBody>
      </p:sp>
      <p:graphicFrame>
        <p:nvGraphicFramePr>
          <p:cNvPr id="5" name="Content Placeholder 6"/>
          <p:cNvGraphicFramePr>
            <a:graphicFrameLocks/>
          </p:cNvGraphicFramePr>
          <p:nvPr>
            <p:extLst>
              <p:ext uri="{D42A27DB-BD31-4B8C-83A1-F6EECF244321}">
                <p14:modId xmlns:p14="http://schemas.microsoft.com/office/powerpoint/2010/main" val="2811921046"/>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Nazanin"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نتیجه‌گیری</a:t>
                      </a:r>
                      <a:endParaRPr lang="fa-IR" sz="1800" b="1" dirty="0" smtClean="0">
                        <a:solidFill>
                          <a:schemeClr val="tx1"/>
                        </a:solidFill>
                        <a:latin typeface="Times New Roman" pitchFamily="18" charset="0"/>
                        <a:cs typeface="B Nazanin"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B Nazanin" panose="00000400000000000000" pitchFamily="2" charset="-78"/>
                        </a:rPr>
                        <a:t>راهکار</a:t>
                      </a:r>
                      <a:r>
                        <a:rPr lang="fa-IR" sz="1800" dirty="0" smtClean="0">
                          <a:solidFill>
                            <a:schemeClr val="tx1"/>
                          </a:solidFill>
                          <a:cs typeface="B Nazanin" panose="00000400000000000000" pitchFamily="2" charset="-78"/>
                        </a:rPr>
                        <a:t> پیشنهادی</a:t>
                      </a:r>
                      <a:endParaRPr lang="en-US" sz="1800" dirty="0" smtClean="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B Nazanin" panose="00000400000000000000" pitchFamily="2" charset="-78"/>
                        </a:rPr>
                        <a:t>مرور کارهای قبلی</a:t>
                      </a:r>
                      <a:endParaRPr lang="en-US" sz="1800" dirty="0" smtClean="0">
                        <a:solidFill>
                          <a:schemeClr val="tx1"/>
                        </a:solidFill>
                        <a:cs typeface="B Nazanin" panose="00000400000000000000" pitchFamily="2" charset="-78"/>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B Titr" panose="00000700000000000000" pitchFamily="2" charset="-78"/>
                        </a:rPr>
                        <a:t>تعریف مساله</a:t>
                      </a:r>
                      <a:endParaRPr lang="en-US" sz="1800" dirty="0" smtClean="0">
                        <a:solidFill>
                          <a:schemeClr val="tx1"/>
                        </a:solidFill>
                        <a:cs typeface="B Titr" panose="00000700000000000000"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2451794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5</a:t>
            </a:fld>
            <a:endParaRPr lang="en-US" dirty="0">
              <a:solidFill>
                <a:srgbClr val="000000"/>
              </a:solidFill>
            </a:endParaRPr>
          </a:p>
        </p:txBody>
      </p:sp>
      <p:sp>
        <p:nvSpPr>
          <p:cNvPr id="39" name="Content Placeholder 2"/>
          <p:cNvSpPr>
            <a:spLocks noGrp="1"/>
          </p:cNvSpPr>
          <p:nvPr>
            <p:ph idx="1"/>
          </p:nvPr>
        </p:nvSpPr>
        <p:spPr>
          <a:xfrm>
            <a:off x="2189018" y="1019734"/>
            <a:ext cx="9522170" cy="5225491"/>
          </a:xfrm>
        </p:spPr>
        <p:txBody>
          <a:bodyPr/>
          <a:lstStyle/>
          <a:p>
            <a:pPr algn="just" rtl="1"/>
            <a:endParaRPr lang="fa-IR" sz="2000" dirty="0" smtClean="0"/>
          </a:p>
          <a:p>
            <a:pPr algn="just" rtl="1"/>
            <a:endParaRPr lang="en-US" sz="2000" dirty="0"/>
          </a:p>
          <a:p>
            <a:pPr algn="just" rtl="1"/>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1769319282"/>
              </p:ext>
            </p:extLst>
          </p:nvPr>
        </p:nvGraphicFramePr>
        <p:xfrm>
          <a:off x="72483" y="1120095"/>
          <a:ext cx="12047038" cy="4545931"/>
        </p:xfrm>
        <a:graphic>
          <a:graphicData uri="http://schemas.openxmlformats.org/drawingml/2006/table">
            <a:tbl>
              <a:tblPr firstRow="1" bandRow="1">
                <a:tableStyleId>{5C22544A-7EE6-4342-B048-85BDC9FD1C3A}</a:tableStyleId>
              </a:tblPr>
              <a:tblGrid>
                <a:gridCol w="3780264">
                  <a:extLst>
                    <a:ext uri="{9D8B030D-6E8A-4147-A177-3AD203B41FA5}">
                      <a16:colId xmlns:a16="http://schemas.microsoft.com/office/drawing/2014/main" val="20000"/>
                    </a:ext>
                  </a:extLst>
                </a:gridCol>
                <a:gridCol w="3978545">
                  <a:extLst>
                    <a:ext uri="{9D8B030D-6E8A-4147-A177-3AD203B41FA5}">
                      <a16:colId xmlns:a16="http://schemas.microsoft.com/office/drawing/2014/main" val="20001"/>
                    </a:ext>
                  </a:extLst>
                </a:gridCol>
                <a:gridCol w="642826">
                  <a:extLst>
                    <a:ext uri="{9D8B030D-6E8A-4147-A177-3AD203B41FA5}">
                      <a16:colId xmlns:a16="http://schemas.microsoft.com/office/drawing/2014/main" val="3020434773"/>
                    </a:ext>
                  </a:extLst>
                </a:gridCol>
                <a:gridCol w="3645403">
                  <a:extLst>
                    <a:ext uri="{9D8B030D-6E8A-4147-A177-3AD203B41FA5}">
                      <a16:colId xmlns:a16="http://schemas.microsoft.com/office/drawing/2014/main" val="20003"/>
                    </a:ext>
                  </a:extLst>
                </a:gridCol>
              </a:tblGrid>
              <a:tr h="459604">
                <a:tc>
                  <a:txBody>
                    <a:bodyPr/>
                    <a:lstStyle/>
                    <a:p>
                      <a:pPr marL="0" marR="0" algn="ctr" rtl="1">
                        <a:lnSpc>
                          <a:spcPct val="150000"/>
                        </a:lnSpc>
                        <a:spcBef>
                          <a:spcPts val="0"/>
                        </a:spcBef>
                        <a:spcAft>
                          <a:spcPts val="0"/>
                        </a:spcAft>
                      </a:pPr>
                      <a:r>
                        <a:rPr lang="fa-IR" sz="180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مزایا</a:t>
                      </a:r>
                      <a:endParaRPr lang="en-US" sz="1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50000"/>
                        </a:lnSpc>
                        <a:spcBef>
                          <a:spcPts val="0"/>
                        </a:spcBef>
                        <a:spcAft>
                          <a:spcPts val="0"/>
                        </a:spcAft>
                      </a:pPr>
                      <a:r>
                        <a:rPr lang="ar-SA" sz="1800" b="1" kern="1200" dirty="0" smtClean="0">
                          <a:solidFill>
                            <a:schemeClr val="tx1"/>
                          </a:solidFill>
                          <a:effectLst/>
                          <a:latin typeface="+mn-lt"/>
                          <a:ea typeface="+mn-ea"/>
                          <a:cs typeface="B Nazanin" panose="00000400000000000000" pitchFamily="2" charset="-78"/>
                        </a:rPr>
                        <a:t>روش</a:t>
                      </a:r>
                      <a:endParaRPr lang="en-US" sz="1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50000"/>
                        </a:lnSpc>
                        <a:spcBef>
                          <a:spcPts val="0"/>
                        </a:spcBef>
                        <a:spcAft>
                          <a:spcPts val="0"/>
                        </a:spcAft>
                      </a:pPr>
                      <a:r>
                        <a:rPr lang="ar-SA" sz="1800" b="1" kern="1200" dirty="0" smtClean="0">
                          <a:solidFill>
                            <a:schemeClr val="tx1"/>
                          </a:solidFill>
                          <a:effectLst/>
                          <a:latin typeface="+mn-lt"/>
                          <a:ea typeface="+mn-ea"/>
                          <a:cs typeface="B Nazanin" panose="00000400000000000000" pitchFamily="2" charset="-78"/>
                        </a:rPr>
                        <a:t>سال</a:t>
                      </a:r>
                      <a:endParaRPr lang="en-US" sz="1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50000"/>
                        </a:lnSpc>
                        <a:spcBef>
                          <a:spcPts val="0"/>
                        </a:spcBef>
                        <a:spcAft>
                          <a:spcPts val="0"/>
                        </a:spcAft>
                      </a:pPr>
                      <a:r>
                        <a:rPr lang="ar-SA" sz="1800" b="1" kern="1200" dirty="0" smtClean="0">
                          <a:solidFill>
                            <a:srgbClr val="C00000"/>
                          </a:solidFill>
                          <a:effectLst/>
                          <a:latin typeface="+mn-lt"/>
                          <a:ea typeface="+mn-ea"/>
                          <a:cs typeface="B Nazanin" panose="00000400000000000000" pitchFamily="2" charset="-78"/>
                        </a:rPr>
                        <a:t>عنوان مقاله</a:t>
                      </a:r>
                      <a:endParaRPr lang="en-US" sz="1400" dirty="0">
                        <a:solidFill>
                          <a:srgbClr val="C00000"/>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770378730"/>
                  </a:ext>
                </a:extLst>
              </a:tr>
              <a:tr h="940477">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srgbClr val="000000"/>
                          </a:solidFill>
                          <a:effectLst/>
                          <a:uLnTx/>
                          <a:uFillTx/>
                          <a:latin typeface="+mn-lt"/>
                          <a:ea typeface="+mn-ea"/>
                          <a:cs typeface="+mn-cs"/>
                        </a:rPr>
                        <a:t>برابرساز شبکه عصبی پیشنهادی در مقایسه با ساختارهای برابرساز کانال معمولی، کارایی </a:t>
                      </a:r>
                      <a:r>
                        <a:rPr kumimoji="0" lang="en-US" sz="1800" b="0" i="0" u="none" strike="noStrike" kern="1200" cap="none" spc="0" normalizeH="0" baseline="0" noProof="0" dirty="0" smtClean="0">
                          <a:ln>
                            <a:noFill/>
                          </a:ln>
                          <a:solidFill>
                            <a:srgbClr val="000000"/>
                          </a:solidFill>
                          <a:effectLst/>
                          <a:uLnTx/>
                          <a:uFillTx/>
                          <a:latin typeface="+mn-lt"/>
                          <a:ea typeface="+mn-ea"/>
                          <a:cs typeface="+mn-cs"/>
                        </a:rPr>
                        <a:t>BER</a:t>
                      </a:r>
                      <a:r>
                        <a:rPr kumimoji="0" lang="fa-IR" sz="1800" b="0" i="0" u="none" strike="noStrike" kern="1200" cap="none" spc="0" normalizeH="0" baseline="0" noProof="0" dirty="0" smtClean="0">
                          <a:ln>
                            <a:noFill/>
                          </a:ln>
                          <a:solidFill>
                            <a:srgbClr val="000000"/>
                          </a:solidFill>
                          <a:effectLst/>
                          <a:uLnTx/>
                          <a:uFillTx/>
                          <a:latin typeface="+mn-lt"/>
                          <a:ea typeface="+mn-ea"/>
                          <a:cs typeface="+mn-cs"/>
                        </a:rPr>
                        <a:t> و خصوصیات کلی بهتری را ارائه می دهد. </a:t>
                      </a: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marL="68580" marR="68580" marT="0" marB="0"/>
                </a:tc>
                <a:tc>
                  <a:txBody>
                    <a:bodyPr/>
                    <a:lstStyle/>
                    <a:p>
                      <a:pPr algn="just" rtl="1"/>
                      <a:r>
                        <a:rPr lang="fa-IR" sz="1800" kern="1200" dirty="0" smtClean="0">
                          <a:solidFill>
                            <a:schemeClr val="dk1"/>
                          </a:solidFill>
                          <a:effectLst/>
                          <a:latin typeface="+mn-lt"/>
                          <a:ea typeface="+mn-ea"/>
                          <a:cs typeface="+mn-cs"/>
                        </a:rPr>
                        <a:t>در [12]، کارایی سیستم</a:t>
                      </a:r>
                      <a:r>
                        <a:rPr lang="en-US" sz="1800" kern="1200" dirty="0" smtClean="0">
                          <a:solidFill>
                            <a:schemeClr val="dk1"/>
                          </a:solidFill>
                          <a:effectLst/>
                          <a:latin typeface="+mn-lt"/>
                          <a:ea typeface="+mn-ea"/>
                          <a:cs typeface="+mn-cs"/>
                        </a:rPr>
                        <a:t> OFDM </a:t>
                      </a:r>
                      <a:r>
                        <a:rPr lang="fa-IR" sz="1800" kern="1200" dirty="0" smtClean="0">
                          <a:solidFill>
                            <a:schemeClr val="dk1"/>
                          </a:solidFill>
                          <a:effectLst/>
                          <a:latin typeface="+mn-lt"/>
                          <a:ea typeface="+mn-ea"/>
                          <a:cs typeface="+mn-cs"/>
                        </a:rPr>
                        <a:t>در محیط چند منظوره مانند محو شدگی رایلی و محو شدگی رایسیان با</a:t>
                      </a:r>
                      <a:r>
                        <a:rPr lang="en-US" sz="1800" kern="1200" dirty="0" smtClean="0">
                          <a:solidFill>
                            <a:schemeClr val="dk1"/>
                          </a:solidFill>
                          <a:effectLst/>
                          <a:latin typeface="+mn-lt"/>
                          <a:ea typeface="+mn-ea"/>
                          <a:cs typeface="+mn-cs"/>
                        </a:rPr>
                        <a:t> AWGN </a:t>
                      </a:r>
                      <a:r>
                        <a:rPr lang="fa-IR" sz="1800" kern="1200" dirty="0" smtClean="0">
                          <a:solidFill>
                            <a:schemeClr val="dk1"/>
                          </a:solidFill>
                          <a:effectLst/>
                          <a:latin typeface="+mn-lt"/>
                          <a:ea typeface="+mn-ea"/>
                          <a:cs typeface="+mn-cs"/>
                        </a:rPr>
                        <a:t>بررسی شده است. </a:t>
                      </a:r>
                      <a:endParaRPr lang="en-US" dirty="0"/>
                    </a:p>
                  </a:txBody>
                  <a:tcPr marL="68580" marR="68580" marT="0" marB="0"/>
                </a:tc>
                <a:tc>
                  <a:txBody>
                    <a:bodyPr/>
                    <a:lstStyle/>
                    <a:p>
                      <a:pPr marL="0" marR="0" algn="ctr" rtl="1">
                        <a:lnSpc>
                          <a:spcPct val="150000"/>
                        </a:lnSpc>
                        <a:spcBef>
                          <a:spcPts val="0"/>
                        </a:spcBef>
                        <a:spcAft>
                          <a:spcPts val="0"/>
                        </a:spcAft>
                      </a:pPr>
                      <a:r>
                        <a:rPr lang="fa-IR" sz="1800" kern="1200" dirty="0" smtClean="0">
                          <a:solidFill>
                            <a:schemeClr val="tx1"/>
                          </a:solidFill>
                          <a:effectLst/>
                          <a:latin typeface="Times New Roman" panose="02020603050405020304" pitchFamily="18" charset="0"/>
                          <a:ea typeface="+mn-ea"/>
                          <a:cs typeface="B Nazanin" panose="00000400000000000000" pitchFamily="2" charset="-78"/>
                        </a:rPr>
                        <a:t>2009</a:t>
                      </a:r>
                      <a:endParaRPr lang="en-US" sz="1800" kern="1200" dirty="0">
                        <a:solidFill>
                          <a:schemeClr val="tx1"/>
                        </a:solidFill>
                        <a:effectLst/>
                        <a:latin typeface="Times New Roman" panose="02020603050405020304" pitchFamily="18" charset="0"/>
                        <a:ea typeface="+mn-ea"/>
                        <a:cs typeface="B Nazanin" panose="00000400000000000000" pitchFamily="2" charset="-78"/>
                      </a:endParaRPr>
                    </a:p>
                  </a:txBody>
                  <a:tcPr marL="68580" marR="68580" marT="0" marB="0"/>
                </a:tc>
                <a:tc>
                  <a:txBody>
                    <a:bodyPr/>
                    <a:lstStyle/>
                    <a:p>
                      <a:pPr marL="0" algn="just" defTabSz="914400" rtl="0" eaLnBrk="1" latinLnBrk="0" hangingPunct="1"/>
                      <a:r>
                        <a:rPr lang="en-US" sz="1800" kern="1200" dirty="0" smtClean="0">
                          <a:solidFill>
                            <a:srgbClr val="C00000"/>
                          </a:solidFill>
                          <a:effectLst/>
                          <a:latin typeface="+mn-lt"/>
                          <a:ea typeface="+mn-ea"/>
                          <a:cs typeface="+mn-cs"/>
                        </a:rPr>
                        <a:t>Performance analysis of neural network based time domain adaptive equalization for OFDM</a:t>
                      </a:r>
                      <a:endParaRPr lang="en-US" sz="180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3862350092"/>
                  </a:ext>
                </a:extLst>
              </a:tr>
              <a:tr h="1225610">
                <a:tc>
                  <a:txBody>
                    <a:bodyPr/>
                    <a:lstStyle/>
                    <a:p>
                      <a:pPr algn="r" rtl="1"/>
                      <a:r>
                        <a:rPr lang="en-US" sz="1800" kern="1200" dirty="0" smtClean="0">
                          <a:solidFill>
                            <a:schemeClr val="dk1"/>
                          </a:solidFill>
                          <a:effectLst/>
                          <a:latin typeface="+mn-lt"/>
                          <a:ea typeface="+mn-ea"/>
                          <a:cs typeface="+mn-cs"/>
                        </a:rPr>
                        <a:t> </a:t>
                      </a:r>
                      <a:r>
                        <a:rPr lang="fa-IR" sz="1800" kern="1200" dirty="0" smtClean="0">
                          <a:solidFill>
                            <a:schemeClr val="dk1"/>
                          </a:solidFill>
                          <a:effectLst/>
                          <a:latin typeface="+mn-lt"/>
                          <a:ea typeface="+mn-ea"/>
                          <a:cs typeface="+mn-cs"/>
                        </a:rPr>
                        <a:t>استفاده از </a:t>
                      </a:r>
                      <a:r>
                        <a:rPr lang="en-US" sz="1800" kern="1200" dirty="0" smtClean="0">
                          <a:solidFill>
                            <a:schemeClr val="dk1"/>
                          </a:solidFill>
                          <a:effectLst/>
                          <a:latin typeface="+mn-lt"/>
                          <a:ea typeface="+mn-ea"/>
                          <a:cs typeface="+mn-cs"/>
                        </a:rPr>
                        <a:t> ANN</a:t>
                      </a:r>
                      <a:r>
                        <a:rPr lang="fa-IR" sz="1800" kern="1200" dirty="0" smtClean="0">
                          <a:solidFill>
                            <a:schemeClr val="dk1"/>
                          </a:solidFill>
                          <a:effectLst/>
                          <a:latin typeface="+mn-lt"/>
                          <a:ea typeface="+mn-ea"/>
                          <a:cs typeface="+mn-cs"/>
                        </a:rPr>
                        <a:t>برای کانال محو کننده چند مسیره رایلی در محیط مدوله شده روش مؤثری برای بهبود احتمال</a:t>
                      </a:r>
                      <a:r>
                        <a:rPr lang="en-US" sz="1800" kern="1200" dirty="0" smtClean="0">
                          <a:solidFill>
                            <a:schemeClr val="dk1"/>
                          </a:solidFill>
                          <a:effectLst/>
                          <a:latin typeface="+mn-lt"/>
                          <a:ea typeface="+mn-ea"/>
                          <a:cs typeface="+mn-cs"/>
                        </a:rPr>
                        <a:t> BER </a:t>
                      </a:r>
                      <a:r>
                        <a:rPr lang="fa-IR" sz="1800" kern="1200" dirty="0" smtClean="0">
                          <a:solidFill>
                            <a:schemeClr val="dk1"/>
                          </a:solidFill>
                          <a:effectLst/>
                          <a:latin typeface="+mn-lt"/>
                          <a:ea typeface="+mn-ea"/>
                          <a:cs typeface="+mn-cs"/>
                        </a:rPr>
                        <a:t>در سیستم</a:t>
                      </a:r>
                      <a:r>
                        <a:rPr lang="en-US" sz="1800" kern="1200" dirty="0" smtClean="0">
                          <a:solidFill>
                            <a:schemeClr val="dk1"/>
                          </a:solidFill>
                          <a:effectLst/>
                          <a:latin typeface="+mn-lt"/>
                          <a:ea typeface="+mn-ea"/>
                          <a:cs typeface="+mn-cs"/>
                        </a:rPr>
                        <a:t> OFDM</a:t>
                      </a:r>
                      <a:r>
                        <a:rPr lang="fa-IR" sz="1800" kern="1200" dirty="0" smtClean="0">
                          <a:solidFill>
                            <a:schemeClr val="dk1"/>
                          </a:solidFill>
                          <a:effectLst/>
                          <a:latin typeface="+mn-lt"/>
                          <a:ea typeface="+mn-ea"/>
                          <a:cs typeface="+mn-cs"/>
                        </a:rPr>
                        <a:t>می</a:t>
                      </a:r>
                      <a:r>
                        <a:rPr lang="en-US" sz="1800" kern="1200" dirty="0" smtClean="0">
                          <a:solidFill>
                            <a:schemeClr val="dk1"/>
                          </a:solidFill>
                          <a:effectLst/>
                          <a:latin typeface="+mn-lt"/>
                          <a:ea typeface="+mn-ea"/>
                          <a:cs typeface="+mn-cs"/>
                        </a:rPr>
                        <a:t> </a:t>
                      </a:r>
                      <a:r>
                        <a:rPr lang="fa-IR" sz="1800" kern="1200" dirty="0" smtClean="0">
                          <a:solidFill>
                            <a:schemeClr val="dk1"/>
                          </a:solidFill>
                          <a:effectLst/>
                          <a:latin typeface="+mn-lt"/>
                          <a:ea typeface="+mn-ea"/>
                          <a:cs typeface="+mn-cs"/>
                        </a:rPr>
                        <a:t>باشد</a:t>
                      </a:r>
                      <a:endParaRPr lang="en-US" sz="1800" kern="1200" dirty="0">
                        <a:solidFill>
                          <a:schemeClr val="dk1"/>
                        </a:solidFill>
                        <a:effectLst/>
                        <a:latin typeface="+mn-lt"/>
                        <a:ea typeface="+mn-ea"/>
                        <a:cs typeface="+mn-cs"/>
                      </a:endParaRPr>
                    </a:p>
                  </a:txBody>
                  <a:tcPr marL="68580" marR="68580" marT="0" marB="0"/>
                </a:tc>
                <a:tc>
                  <a:txBody>
                    <a:bodyPr/>
                    <a:lstStyle/>
                    <a:p>
                      <a:pPr algn="just" rtl="1"/>
                      <a:r>
                        <a:rPr lang="fa-IR" sz="1800" kern="1200" dirty="0" smtClean="0">
                          <a:solidFill>
                            <a:schemeClr val="dk1"/>
                          </a:solidFill>
                          <a:effectLst/>
                          <a:latin typeface="+mn-lt"/>
                          <a:ea typeface="+mn-ea"/>
                          <a:cs typeface="+mn-cs"/>
                        </a:rPr>
                        <a:t>در[13]، از طریق کانال محو کننده رایلی یک روش تخمین کانال عصبی مصنوعی مبتنی بر الگوریتم آموزش لونبرگ</a:t>
                      </a:r>
                      <a:r>
                        <a:rPr lang="en-US" sz="1800" kern="1200" dirty="0" smtClean="0">
                          <a:solidFill>
                            <a:schemeClr val="dk1"/>
                          </a:solidFill>
                          <a:effectLst/>
                          <a:latin typeface="+mn-lt"/>
                          <a:ea typeface="+mn-ea"/>
                          <a:cs typeface="+mn-cs"/>
                        </a:rPr>
                        <a:t>-</a:t>
                      </a:r>
                      <a:r>
                        <a:rPr lang="fa-IR" sz="1800" kern="1200" dirty="0" smtClean="0">
                          <a:solidFill>
                            <a:schemeClr val="dk1"/>
                          </a:solidFill>
                          <a:effectLst/>
                          <a:latin typeface="+mn-lt"/>
                          <a:ea typeface="+mn-ea"/>
                          <a:cs typeface="+mn-cs"/>
                        </a:rPr>
                        <a:t>مارکارت برای سیستم های</a:t>
                      </a:r>
                      <a:r>
                        <a:rPr lang="en-US" sz="1800" kern="1200" dirty="0" smtClean="0">
                          <a:solidFill>
                            <a:schemeClr val="dk1"/>
                          </a:solidFill>
                          <a:effectLst/>
                          <a:latin typeface="+mn-lt"/>
                          <a:ea typeface="+mn-ea"/>
                          <a:cs typeface="+mn-cs"/>
                        </a:rPr>
                        <a:t> OFDM </a:t>
                      </a:r>
                      <a:r>
                        <a:rPr lang="fa-IR" sz="1800" kern="1200" dirty="0" smtClean="0">
                          <a:solidFill>
                            <a:schemeClr val="dk1"/>
                          </a:solidFill>
                          <a:effectLst/>
                          <a:latin typeface="+mn-lt"/>
                          <a:ea typeface="+mn-ea"/>
                          <a:cs typeface="+mn-cs"/>
                        </a:rPr>
                        <a:t>پیشنهاد شده است</a:t>
                      </a:r>
                      <a:endParaRPr lang="en-US" dirty="0"/>
                    </a:p>
                  </a:txBody>
                  <a:tcPr marL="68580" marR="68580" marT="0" marB="0"/>
                </a:tc>
                <a:tc>
                  <a:txBody>
                    <a:bodyPr/>
                    <a:lstStyle/>
                    <a:p>
                      <a:pPr algn="just" rtl="1"/>
                      <a:r>
                        <a:rPr lang="fa-IR" sz="1800" kern="1200" dirty="0" smtClean="0">
                          <a:solidFill>
                            <a:schemeClr val="tx1"/>
                          </a:solidFill>
                          <a:effectLst/>
                          <a:latin typeface="Times New Roman" panose="02020603050405020304" pitchFamily="18" charset="0"/>
                          <a:ea typeface="+mn-ea"/>
                          <a:cs typeface="B Nazanin" panose="00000400000000000000" pitchFamily="2" charset="-78"/>
                        </a:rPr>
                        <a:t>2012</a:t>
                      </a:r>
                      <a:endParaRPr lang="en-US" sz="1800" kern="1200" dirty="0">
                        <a:solidFill>
                          <a:schemeClr val="tx1"/>
                        </a:solidFill>
                        <a:effectLst/>
                        <a:latin typeface="Times New Roman" panose="02020603050405020304" pitchFamily="18" charset="0"/>
                        <a:ea typeface="+mn-ea"/>
                        <a:cs typeface="B Nazanin" panose="00000400000000000000" pitchFamily="2" charset="-78"/>
                      </a:endParaRPr>
                    </a:p>
                  </a:txBody>
                  <a:tcPr marL="68580" marR="68580" marT="0" marB="0"/>
                </a:tc>
                <a:tc>
                  <a:txBody>
                    <a:bodyPr/>
                    <a:lstStyle/>
                    <a:p>
                      <a:pPr marL="0" algn="just" defTabSz="914400" rtl="0" eaLnBrk="1" latinLnBrk="0" hangingPunct="1"/>
                      <a:r>
                        <a:rPr lang="en-US" sz="1800" kern="1200" dirty="0" smtClean="0">
                          <a:solidFill>
                            <a:srgbClr val="C00000"/>
                          </a:solidFill>
                          <a:effectLst/>
                          <a:latin typeface="+mn-lt"/>
                          <a:ea typeface="+mn-ea"/>
                          <a:cs typeface="+mn-cs"/>
                        </a:rPr>
                        <a:t>Artificial Neural Network Channel Estimation for OFDM System</a:t>
                      </a:r>
                      <a:endParaRPr lang="en-US" sz="180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3955513492"/>
                  </a:ext>
                </a:extLst>
              </a:tr>
              <a:tr h="459604">
                <a:tc>
                  <a:txBody>
                    <a:bodyPr/>
                    <a:lstStyle/>
                    <a:p>
                      <a:pPr algn="r" rtl="1"/>
                      <a:r>
                        <a:rPr lang="en-US" sz="1800" kern="1200" dirty="0" smtClean="0">
                          <a:solidFill>
                            <a:schemeClr val="dk1"/>
                          </a:solidFill>
                          <a:effectLst/>
                          <a:latin typeface="+mn-lt"/>
                          <a:ea typeface="+mn-ea"/>
                          <a:cs typeface="+mn-cs"/>
                        </a:rPr>
                        <a:t>OQAM-OFDM</a:t>
                      </a:r>
                      <a:r>
                        <a:rPr lang="fa-IR"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 </a:t>
                      </a:r>
                      <a:r>
                        <a:rPr lang="fa-IR" sz="1800" kern="1200" dirty="0" smtClean="0">
                          <a:solidFill>
                            <a:schemeClr val="dk1"/>
                          </a:solidFill>
                          <a:effectLst/>
                          <a:latin typeface="+mn-lt"/>
                          <a:ea typeface="+mn-ea"/>
                          <a:cs typeface="+mn-cs"/>
                        </a:rPr>
                        <a:t>کارایی طیفی بالاتری را ارائه می کند و از تداخل بین نمادی نیز جلوگیری می کند </a:t>
                      </a:r>
                      <a:endParaRPr lang="en-US" sz="1800" kern="1200" dirty="0">
                        <a:solidFill>
                          <a:schemeClr val="dk1"/>
                        </a:solidFill>
                        <a:effectLst/>
                        <a:latin typeface="+mn-lt"/>
                        <a:ea typeface="+mn-ea"/>
                        <a:cs typeface="+mn-cs"/>
                      </a:endParaRPr>
                    </a:p>
                  </a:txBody>
                  <a:tcPr marL="68580" marR="68580" marT="0" marB="0"/>
                </a:tc>
                <a:tc>
                  <a:txBody>
                    <a:bodyPr/>
                    <a:lstStyle/>
                    <a:p>
                      <a:pPr algn="just" rtl="1"/>
                      <a:r>
                        <a:rPr lang="fa-IR" sz="1800" kern="1200" dirty="0" smtClean="0">
                          <a:solidFill>
                            <a:schemeClr val="dk1"/>
                          </a:solidFill>
                          <a:effectLst/>
                          <a:latin typeface="+mn-lt"/>
                          <a:ea typeface="+mn-ea"/>
                          <a:cs typeface="+mn-cs"/>
                        </a:rPr>
                        <a:t>در[14]، روشی که برای کاهش </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PAPR</a:t>
                      </a:r>
                      <a:r>
                        <a:rPr lang="fa-IR" sz="1800" kern="1200" dirty="0" smtClean="0">
                          <a:solidFill>
                            <a:schemeClr val="dk1"/>
                          </a:solidFill>
                          <a:effectLst/>
                          <a:latin typeface="+mn-lt"/>
                          <a:ea typeface="+mn-ea"/>
                          <a:cs typeface="+mn-cs"/>
                        </a:rPr>
                        <a:t>در سیستم</a:t>
                      </a:r>
                      <a:r>
                        <a:rPr lang="en-US" sz="1800" kern="1200" dirty="0" smtClean="0">
                          <a:solidFill>
                            <a:schemeClr val="dk1"/>
                          </a:solidFill>
                          <a:effectLst/>
                          <a:latin typeface="+mn-lt"/>
                          <a:ea typeface="+mn-ea"/>
                          <a:cs typeface="+mn-cs"/>
                        </a:rPr>
                        <a:t> OFDM</a:t>
                      </a:r>
                      <a:r>
                        <a:rPr lang="fa-IR" sz="1800" kern="1200" dirty="0" smtClean="0">
                          <a:solidFill>
                            <a:schemeClr val="dk1"/>
                          </a:solidFill>
                          <a:effectLst/>
                          <a:latin typeface="+mn-lt"/>
                          <a:ea typeface="+mn-ea"/>
                          <a:cs typeface="+mn-cs"/>
                        </a:rPr>
                        <a:t> پیاده سازی شده است، که شبکه عصبی مصنوعی</a:t>
                      </a:r>
                      <a:r>
                        <a:rPr lang="en-US" sz="1800" kern="1200" dirty="0" smtClean="0">
                          <a:solidFill>
                            <a:schemeClr val="dk1"/>
                          </a:solidFill>
                          <a:effectLst/>
                          <a:latin typeface="+mn-lt"/>
                          <a:ea typeface="+mn-ea"/>
                          <a:cs typeface="+mn-cs"/>
                        </a:rPr>
                        <a:t> (NN) </a:t>
                      </a:r>
                      <a:r>
                        <a:rPr lang="fa-IR" sz="1800" kern="1200" dirty="0" smtClean="0">
                          <a:solidFill>
                            <a:schemeClr val="dk1"/>
                          </a:solidFill>
                          <a:effectLst/>
                          <a:latin typeface="+mn-lt"/>
                          <a:ea typeface="+mn-ea"/>
                          <a:cs typeface="+mn-cs"/>
                        </a:rPr>
                        <a:t>است </a:t>
                      </a:r>
                      <a:endParaRPr lang="en-US" dirty="0"/>
                    </a:p>
                  </a:txBody>
                  <a:tcPr marL="68580" marR="68580" marT="0" marB="0"/>
                </a:tc>
                <a:tc>
                  <a:txBody>
                    <a:bodyPr/>
                    <a:lstStyle/>
                    <a:p>
                      <a:r>
                        <a:rPr lang="fa-IR" sz="1800" kern="1200" dirty="0" smtClean="0">
                          <a:solidFill>
                            <a:schemeClr val="tx1"/>
                          </a:solidFill>
                          <a:effectLst/>
                          <a:latin typeface="Times New Roman" panose="02020603050405020304" pitchFamily="18" charset="0"/>
                          <a:ea typeface="+mn-ea"/>
                          <a:cs typeface="B Nazanin" panose="00000400000000000000" pitchFamily="2" charset="-78"/>
                        </a:rPr>
                        <a:t>2013</a:t>
                      </a:r>
                      <a:endParaRPr lang="en-US" sz="1800" kern="1200" dirty="0">
                        <a:solidFill>
                          <a:schemeClr val="tx1"/>
                        </a:solidFill>
                        <a:effectLst/>
                        <a:latin typeface="Times New Roman" panose="02020603050405020304" pitchFamily="18" charset="0"/>
                        <a:ea typeface="+mn-ea"/>
                        <a:cs typeface="B Nazanin" panose="00000400000000000000" pitchFamily="2" charset="-78"/>
                      </a:endParaRPr>
                    </a:p>
                  </a:txBody>
                  <a:tcPr marL="68580" marR="68580" marT="0" marB="0"/>
                </a:tc>
                <a:tc>
                  <a:txBody>
                    <a:bodyPr/>
                    <a:lstStyle/>
                    <a:p>
                      <a:pPr marL="0" algn="just" defTabSz="914400" rtl="0" eaLnBrk="1" latinLnBrk="0" hangingPunct="1"/>
                      <a:r>
                        <a:rPr lang="en-US" sz="1800" kern="1200" dirty="0" smtClean="0">
                          <a:solidFill>
                            <a:srgbClr val="C00000"/>
                          </a:solidFill>
                          <a:effectLst/>
                          <a:latin typeface="+mn-lt"/>
                          <a:ea typeface="+mn-ea"/>
                          <a:cs typeface="+mn-cs"/>
                        </a:rPr>
                        <a:t>PAPR reduction of OQAM-OFDM signals using segmental PTS scheme with low complexity</a:t>
                      </a:r>
                      <a:endParaRPr lang="en-US" sz="180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3462170534"/>
                  </a:ext>
                </a:extLst>
              </a:tr>
              <a:tr h="459604">
                <a:tc>
                  <a:txBody>
                    <a:bodyPr/>
                    <a:lstStyle/>
                    <a:p>
                      <a:pPr algn="r" rtl="1"/>
                      <a:r>
                        <a:rPr lang="fa-IR" sz="1800" kern="1200" dirty="0" smtClean="0">
                          <a:solidFill>
                            <a:schemeClr val="dk1"/>
                          </a:solidFill>
                          <a:effectLst/>
                          <a:latin typeface="+mn-lt"/>
                          <a:ea typeface="+mn-ea"/>
                          <a:cs typeface="+mn-cs"/>
                        </a:rPr>
                        <a:t>روش پیشنهادی به راحتی می تواند در سایر ارتباطات سیمی یا بی سیم گسترش یابد. </a:t>
                      </a:r>
                      <a:endParaRPr lang="en-US" sz="1800" kern="1200" dirty="0">
                        <a:solidFill>
                          <a:schemeClr val="dk1"/>
                        </a:solidFill>
                        <a:effectLst/>
                        <a:latin typeface="+mn-lt"/>
                        <a:ea typeface="+mn-ea"/>
                        <a:cs typeface="+mn-cs"/>
                      </a:endParaRPr>
                    </a:p>
                  </a:txBody>
                  <a:tcPr marL="68580" marR="68580" marT="0" marB="0"/>
                </a:tc>
                <a:tc>
                  <a:txBody>
                    <a:bodyPr/>
                    <a:lstStyle/>
                    <a:p>
                      <a:pPr algn="just" rtl="1"/>
                      <a:r>
                        <a:rPr lang="fa-IR" sz="1800" kern="1200" dirty="0" smtClean="0">
                          <a:solidFill>
                            <a:schemeClr val="dk1"/>
                          </a:solidFill>
                          <a:effectLst/>
                          <a:latin typeface="+mn-lt"/>
                          <a:ea typeface="+mn-ea"/>
                          <a:cs typeface="+mn-cs"/>
                        </a:rPr>
                        <a:t>در[15]، نویسندگان انتقال</a:t>
                      </a:r>
                      <a:r>
                        <a:rPr lang="en-US" sz="1800" kern="1200" dirty="0" smtClean="0">
                          <a:solidFill>
                            <a:schemeClr val="dk1"/>
                          </a:solidFill>
                          <a:effectLst/>
                          <a:latin typeface="+mn-lt"/>
                          <a:ea typeface="+mn-ea"/>
                          <a:cs typeface="+mn-cs"/>
                        </a:rPr>
                        <a:t> OFDM </a:t>
                      </a:r>
                      <a:r>
                        <a:rPr lang="fa-IR" sz="1800" kern="1200" dirty="0" smtClean="0">
                          <a:solidFill>
                            <a:schemeClr val="dk1"/>
                          </a:solidFill>
                          <a:effectLst/>
                          <a:latin typeface="+mn-lt"/>
                          <a:ea typeface="+mn-ea"/>
                          <a:cs typeface="+mn-cs"/>
                        </a:rPr>
                        <a:t>بدون</a:t>
                      </a:r>
                      <a:r>
                        <a:rPr lang="en-US" sz="1800" kern="1200" dirty="0" smtClean="0">
                          <a:solidFill>
                            <a:schemeClr val="dk1"/>
                          </a:solidFill>
                          <a:effectLst/>
                          <a:latin typeface="+mn-lt"/>
                          <a:ea typeface="+mn-ea"/>
                          <a:cs typeface="+mn-cs"/>
                        </a:rPr>
                        <a:t> CP </a:t>
                      </a:r>
                      <a:r>
                        <a:rPr lang="fa-IR" sz="1800" kern="1200" dirty="0" smtClean="0">
                          <a:solidFill>
                            <a:schemeClr val="dk1"/>
                          </a:solidFill>
                          <a:effectLst/>
                          <a:latin typeface="+mn-lt"/>
                          <a:ea typeface="+mn-ea"/>
                          <a:cs typeface="+mn-cs"/>
                        </a:rPr>
                        <a:t>را برای ارائه کارایی طیفی بالا پیشنهاد كرده اند. با استفاده از مدل شبکه عصبی عمیق پیشنهادی می توان به طور مؤثری با </a:t>
                      </a:r>
                      <a:r>
                        <a:rPr lang="en-US" sz="1800" kern="1200" dirty="0" smtClean="0">
                          <a:solidFill>
                            <a:schemeClr val="dk1"/>
                          </a:solidFill>
                          <a:effectLst/>
                          <a:latin typeface="+mn-lt"/>
                          <a:ea typeface="+mn-ea"/>
                          <a:cs typeface="+mn-cs"/>
                        </a:rPr>
                        <a:t>ISI </a:t>
                      </a:r>
                      <a:r>
                        <a:rPr lang="fa-IR"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 </a:t>
                      </a:r>
                      <a:r>
                        <a:rPr lang="fa-IR" sz="1800" kern="1200" dirty="0" smtClean="0">
                          <a:solidFill>
                            <a:schemeClr val="dk1"/>
                          </a:solidFill>
                          <a:effectLst/>
                          <a:latin typeface="+mn-lt"/>
                          <a:ea typeface="+mn-ea"/>
                          <a:cs typeface="+mn-cs"/>
                        </a:rPr>
                        <a:t>برخورد کرد</a:t>
                      </a:r>
                      <a:endParaRPr lang="en-US" dirty="0"/>
                    </a:p>
                  </a:txBody>
                  <a:tcPr marL="68580" marR="68580" marT="0" marB="0"/>
                </a:tc>
                <a:tc>
                  <a:txBody>
                    <a:bodyPr/>
                    <a:lstStyle/>
                    <a:p>
                      <a:r>
                        <a:rPr lang="fa-IR" sz="1800" kern="1200" dirty="0" smtClean="0">
                          <a:solidFill>
                            <a:schemeClr val="tx1"/>
                          </a:solidFill>
                          <a:effectLst/>
                          <a:latin typeface="Times New Roman" panose="02020603050405020304" pitchFamily="18" charset="0"/>
                          <a:ea typeface="+mn-ea"/>
                          <a:cs typeface="B Nazanin" panose="00000400000000000000" pitchFamily="2" charset="-78"/>
                        </a:rPr>
                        <a:t>2018</a:t>
                      </a:r>
                      <a:endParaRPr lang="en-US" sz="1800" kern="1200" dirty="0">
                        <a:solidFill>
                          <a:schemeClr val="tx1"/>
                        </a:solidFill>
                        <a:effectLst/>
                        <a:latin typeface="Times New Roman" panose="02020603050405020304" pitchFamily="18" charset="0"/>
                        <a:ea typeface="+mn-ea"/>
                        <a:cs typeface="B Nazanin" panose="00000400000000000000" pitchFamily="2" charset="-78"/>
                      </a:endParaRPr>
                    </a:p>
                  </a:txBody>
                  <a:tcPr marL="68580" marR="68580" marT="0" marB="0"/>
                </a:tc>
                <a:tc>
                  <a:txBody>
                    <a:bodyPr/>
                    <a:lstStyle/>
                    <a:p>
                      <a:pPr marL="0" algn="just" defTabSz="914400" rtl="0" eaLnBrk="1" latinLnBrk="0" hangingPunct="1"/>
                      <a:r>
                        <a:rPr lang="en-US" sz="1800" kern="1200" dirty="0" smtClean="0">
                          <a:solidFill>
                            <a:srgbClr val="C00000"/>
                          </a:solidFill>
                          <a:effectLst/>
                          <a:latin typeface="+mn-lt"/>
                          <a:ea typeface="+mn-ea"/>
                          <a:cs typeface="+mn-cs"/>
                        </a:rPr>
                        <a:t>Deep neural network for orthogonal frequency division multiplexing systems without cyclic prefix transmission</a:t>
                      </a:r>
                      <a:endParaRPr lang="en-US" sz="180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4228408696"/>
                  </a:ext>
                </a:extLst>
              </a:tr>
            </a:tbl>
          </a:graphicData>
        </a:graphic>
      </p:graphicFrame>
      <p:graphicFrame>
        <p:nvGraphicFramePr>
          <p:cNvPr id="7" name="Content Placeholder 6"/>
          <p:cNvGraphicFramePr>
            <a:graphicFrameLocks/>
          </p:cNvGraphicFramePr>
          <p:nvPr>
            <p:extLst>
              <p:ext uri="{D42A27DB-BD31-4B8C-83A1-F6EECF244321}">
                <p14:modId xmlns:p14="http://schemas.microsoft.com/office/powerpoint/2010/main" val="1051682113"/>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Nazanin"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نتیجه‌گیری</a:t>
                      </a:r>
                      <a:endParaRPr lang="fa-IR" sz="1800" b="1" dirty="0" smtClean="0">
                        <a:solidFill>
                          <a:schemeClr val="tx1"/>
                        </a:solidFill>
                        <a:latin typeface="Times New Roman" pitchFamily="18" charset="0"/>
                        <a:cs typeface="B Nazanin"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B Nazanin" panose="00000400000000000000" pitchFamily="2" charset="-78"/>
                        </a:rPr>
                        <a:t>راهکار</a:t>
                      </a:r>
                      <a:r>
                        <a:rPr lang="fa-IR" sz="1800" dirty="0" smtClean="0">
                          <a:solidFill>
                            <a:schemeClr val="tx1"/>
                          </a:solidFill>
                          <a:cs typeface="B Nazanin" panose="00000400000000000000" pitchFamily="2" charset="-78"/>
                        </a:rPr>
                        <a:t> پیشنهادی</a:t>
                      </a:r>
                      <a:endParaRPr lang="en-US" sz="1800" dirty="0" smtClean="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B Titr" panose="00000700000000000000" pitchFamily="2" charset="-78"/>
                        </a:rPr>
                        <a:t>مرور کارهای قبلی</a:t>
                      </a:r>
                      <a:endParaRPr lang="en-US" sz="1800" dirty="0" smtClean="0">
                        <a:solidFill>
                          <a:schemeClr val="tx1"/>
                        </a:solidFill>
                        <a:cs typeface="B Titr" panose="00000700000000000000" pitchFamily="2" charset="-78"/>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5041890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6</a:t>
            </a:fld>
            <a:endParaRPr lang="en-US" dirty="0">
              <a:solidFill>
                <a:srgbClr val="000000"/>
              </a:solidFill>
            </a:endParaRPr>
          </a:p>
        </p:txBody>
      </p:sp>
      <p:sp>
        <p:nvSpPr>
          <p:cNvPr id="39" name="Content Placeholder 2"/>
          <p:cNvSpPr>
            <a:spLocks noGrp="1"/>
          </p:cNvSpPr>
          <p:nvPr>
            <p:ph idx="1"/>
          </p:nvPr>
        </p:nvSpPr>
        <p:spPr>
          <a:xfrm>
            <a:off x="2189018" y="1019734"/>
            <a:ext cx="9522170" cy="5225491"/>
          </a:xfrm>
        </p:spPr>
        <p:txBody>
          <a:bodyPr/>
          <a:lstStyle/>
          <a:p>
            <a:pPr algn="just" rtl="1"/>
            <a:endParaRPr lang="fa-IR" sz="2000" dirty="0" smtClean="0"/>
          </a:p>
          <a:p>
            <a:pPr algn="just" rtl="1"/>
            <a:endParaRPr lang="en-US" sz="2000" dirty="0"/>
          </a:p>
          <a:p>
            <a:pPr algn="just" rtl="1"/>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4289064142"/>
              </p:ext>
            </p:extLst>
          </p:nvPr>
        </p:nvGraphicFramePr>
        <p:xfrm>
          <a:off x="144965" y="1019734"/>
          <a:ext cx="12047038" cy="4702734"/>
        </p:xfrm>
        <a:graphic>
          <a:graphicData uri="http://schemas.openxmlformats.org/drawingml/2006/table">
            <a:tbl>
              <a:tblPr firstRow="1" bandRow="1">
                <a:tableStyleId>{5C22544A-7EE6-4342-B048-85BDC9FD1C3A}</a:tableStyleId>
              </a:tblPr>
              <a:tblGrid>
                <a:gridCol w="3780264">
                  <a:extLst>
                    <a:ext uri="{9D8B030D-6E8A-4147-A177-3AD203B41FA5}">
                      <a16:colId xmlns:a16="http://schemas.microsoft.com/office/drawing/2014/main" val="20000"/>
                    </a:ext>
                  </a:extLst>
                </a:gridCol>
                <a:gridCol w="3978545">
                  <a:extLst>
                    <a:ext uri="{9D8B030D-6E8A-4147-A177-3AD203B41FA5}">
                      <a16:colId xmlns:a16="http://schemas.microsoft.com/office/drawing/2014/main" val="20001"/>
                    </a:ext>
                  </a:extLst>
                </a:gridCol>
                <a:gridCol w="642826">
                  <a:extLst>
                    <a:ext uri="{9D8B030D-6E8A-4147-A177-3AD203B41FA5}">
                      <a16:colId xmlns:a16="http://schemas.microsoft.com/office/drawing/2014/main" val="3020434773"/>
                    </a:ext>
                  </a:extLst>
                </a:gridCol>
                <a:gridCol w="3645403">
                  <a:extLst>
                    <a:ext uri="{9D8B030D-6E8A-4147-A177-3AD203B41FA5}">
                      <a16:colId xmlns:a16="http://schemas.microsoft.com/office/drawing/2014/main" val="20003"/>
                    </a:ext>
                  </a:extLst>
                </a:gridCol>
              </a:tblGrid>
              <a:tr h="459604">
                <a:tc>
                  <a:txBody>
                    <a:bodyPr/>
                    <a:lstStyle/>
                    <a:p>
                      <a:pPr marL="0" marR="0" algn="ctr" rtl="1">
                        <a:lnSpc>
                          <a:spcPct val="150000"/>
                        </a:lnSpc>
                        <a:spcBef>
                          <a:spcPts val="0"/>
                        </a:spcBef>
                        <a:spcAft>
                          <a:spcPts val="0"/>
                        </a:spcAft>
                      </a:pPr>
                      <a:r>
                        <a:rPr lang="fa-IR" sz="180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مزایا</a:t>
                      </a:r>
                      <a:endParaRPr lang="en-US" sz="1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50000"/>
                        </a:lnSpc>
                        <a:spcBef>
                          <a:spcPts val="0"/>
                        </a:spcBef>
                        <a:spcAft>
                          <a:spcPts val="0"/>
                        </a:spcAft>
                      </a:pPr>
                      <a:r>
                        <a:rPr lang="ar-SA" sz="1800" b="1" kern="1200" dirty="0" smtClean="0">
                          <a:solidFill>
                            <a:schemeClr val="tx1"/>
                          </a:solidFill>
                          <a:effectLst/>
                          <a:latin typeface="+mn-lt"/>
                          <a:ea typeface="+mn-ea"/>
                          <a:cs typeface="B Nazanin" panose="00000400000000000000" pitchFamily="2" charset="-78"/>
                        </a:rPr>
                        <a:t>روش</a:t>
                      </a:r>
                      <a:endParaRPr lang="en-US" sz="1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50000"/>
                        </a:lnSpc>
                        <a:spcBef>
                          <a:spcPts val="0"/>
                        </a:spcBef>
                        <a:spcAft>
                          <a:spcPts val="0"/>
                        </a:spcAft>
                      </a:pPr>
                      <a:r>
                        <a:rPr lang="ar-SA" sz="1800" b="1" kern="1200" dirty="0" smtClean="0">
                          <a:solidFill>
                            <a:schemeClr val="tx1"/>
                          </a:solidFill>
                          <a:effectLst/>
                          <a:latin typeface="+mn-lt"/>
                          <a:ea typeface="+mn-ea"/>
                          <a:cs typeface="B Nazanin" panose="00000400000000000000" pitchFamily="2" charset="-78"/>
                        </a:rPr>
                        <a:t>سال</a:t>
                      </a:r>
                      <a:endParaRPr lang="en-US" sz="1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50000"/>
                        </a:lnSpc>
                        <a:spcBef>
                          <a:spcPts val="0"/>
                        </a:spcBef>
                        <a:spcAft>
                          <a:spcPts val="0"/>
                        </a:spcAft>
                      </a:pPr>
                      <a:r>
                        <a:rPr lang="ar-SA" sz="1800" b="1" kern="1200" dirty="0" smtClean="0">
                          <a:solidFill>
                            <a:schemeClr val="tx1"/>
                          </a:solidFill>
                          <a:effectLst/>
                          <a:latin typeface="+mn-lt"/>
                          <a:ea typeface="+mn-ea"/>
                          <a:cs typeface="B Nazanin" panose="00000400000000000000" pitchFamily="2" charset="-78"/>
                        </a:rPr>
                        <a:t>عنوان مقاله</a:t>
                      </a:r>
                      <a:endParaRPr lang="en-US" sz="1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770378730"/>
                  </a:ext>
                </a:extLst>
              </a:tr>
              <a:tr h="940477">
                <a:tc>
                  <a:txBody>
                    <a:bodyPr/>
                    <a:lstStyle/>
                    <a:p>
                      <a:pPr algn="just" rtl="1"/>
                      <a:r>
                        <a:rPr lang="fa-IR" sz="1800" kern="1200" dirty="0" smtClean="0">
                          <a:solidFill>
                            <a:schemeClr val="dk1"/>
                          </a:solidFill>
                          <a:effectLst/>
                          <a:latin typeface="+mn-lt"/>
                          <a:ea typeface="+mn-ea"/>
                          <a:cs typeface="+mn-cs"/>
                        </a:rPr>
                        <a:t>طرح های ارائه شده نسبت به طرح</a:t>
                      </a:r>
                      <a:r>
                        <a:rPr lang="en-US" sz="1800" kern="1200" dirty="0" smtClean="0">
                          <a:solidFill>
                            <a:schemeClr val="dk1"/>
                          </a:solidFill>
                          <a:effectLst/>
                          <a:latin typeface="+mn-lt"/>
                          <a:ea typeface="+mn-ea"/>
                          <a:cs typeface="+mn-cs"/>
                        </a:rPr>
                        <a:t> LMS </a:t>
                      </a:r>
                      <a:r>
                        <a:rPr lang="fa-IR" sz="1800" kern="1200" dirty="0" smtClean="0">
                          <a:solidFill>
                            <a:schemeClr val="dk1"/>
                          </a:solidFill>
                          <a:effectLst/>
                          <a:latin typeface="+mn-lt"/>
                          <a:ea typeface="+mn-ea"/>
                          <a:cs typeface="+mn-cs"/>
                        </a:rPr>
                        <a:t>معمولی در محیط نویز دار کارایی بهتری را ارائه می دهد</a:t>
                      </a:r>
                      <a:r>
                        <a:rPr lang="en-US" sz="1800" kern="1200" dirty="0" smtClean="0">
                          <a:solidFill>
                            <a:schemeClr val="dk1"/>
                          </a:solidFill>
                          <a:effectLst/>
                          <a:latin typeface="+mn-lt"/>
                          <a:ea typeface="+mn-ea"/>
                          <a:cs typeface="+mn-cs"/>
                        </a:rPr>
                        <a:t>.</a:t>
                      </a:r>
                      <a:endParaRPr lang="en-US" sz="1800" kern="1200" dirty="0">
                        <a:solidFill>
                          <a:schemeClr val="dk1"/>
                        </a:solidFill>
                        <a:effectLst/>
                        <a:latin typeface="+mn-lt"/>
                        <a:ea typeface="+mn-ea"/>
                        <a:cs typeface="+mn-cs"/>
                      </a:endParaRPr>
                    </a:p>
                  </a:txBody>
                  <a:tcPr marL="68580" marR="68580" marT="0" marB="0"/>
                </a:tc>
                <a:tc>
                  <a:txBody>
                    <a:bodyPr/>
                    <a:lstStyle/>
                    <a:p>
                      <a:pPr algn="just" rtl="1"/>
                      <a:r>
                        <a:rPr lang="fa-IR" sz="1800" kern="1200" dirty="0" smtClean="0">
                          <a:solidFill>
                            <a:schemeClr val="dk1"/>
                          </a:solidFill>
                          <a:effectLst/>
                          <a:latin typeface="+mn-lt"/>
                          <a:ea typeface="+mn-ea"/>
                          <a:cs typeface="+mn-cs"/>
                        </a:rPr>
                        <a:t>در[16]، نویسندگان یک شبکه عصبی مبتنی بر پرسپترون چند لایه</a:t>
                      </a:r>
                      <a:r>
                        <a:rPr lang="en-US" sz="1800" kern="1200" dirty="0" smtClean="0">
                          <a:solidFill>
                            <a:schemeClr val="dk1"/>
                          </a:solidFill>
                          <a:effectLst/>
                          <a:latin typeface="+mn-lt"/>
                          <a:ea typeface="+mn-ea"/>
                          <a:cs typeface="+mn-cs"/>
                        </a:rPr>
                        <a:t> (MLP) </a:t>
                      </a:r>
                      <a:r>
                        <a:rPr lang="fa-IR" sz="1800" kern="1200" dirty="0" smtClean="0">
                          <a:solidFill>
                            <a:schemeClr val="dk1"/>
                          </a:solidFill>
                          <a:effectLst/>
                          <a:latin typeface="+mn-lt"/>
                          <a:ea typeface="+mn-ea"/>
                          <a:cs typeface="+mn-cs"/>
                        </a:rPr>
                        <a:t>ایجاد کرده اند که برای تخمین ویژگی های کانال سیستم</a:t>
                      </a:r>
                      <a:r>
                        <a:rPr lang="en-US" sz="1800" kern="1200" dirty="0" smtClean="0">
                          <a:solidFill>
                            <a:schemeClr val="dk1"/>
                          </a:solidFill>
                          <a:effectLst/>
                          <a:latin typeface="+mn-lt"/>
                          <a:ea typeface="+mn-ea"/>
                          <a:cs typeface="+mn-cs"/>
                        </a:rPr>
                        <a:t> OFDM </a:t>
                      </a:r>
                      <a:r>
                        <a:rPr lang="fa-IR" sz="1800" kern="1200" dirty="0" smtClean="0">
                          <a:solidFill>
                            <a:schemeClr val="dk1"/>
                          </a:solidFill>
                          <a:effectLst/>
                          <a:latin typeface="+mn-lt"/>
                          <a:ea typeface="+mn-ea"/>
                          <a:cs typeface="+mn-cs"/>
                        </a:rPr>
                        <a:t>با الگوریتم پس انتشاری</a:t>
                      </a:r>
                      <a:r>
                        <a:rPr lang="en-US" sz="1800" kern="1200" dirty="0" smtClean="0">
                          <a:solidFill>
                            <a:schemeClr val="dk1"/>
                          </a:solidFill>
                          <a:effectLst/>
                          <a:latin typeface="+mn-lt"/>
                          <a:ea typeface="+mn-ea"/>
                          <a:cs typeface="+mn-cs"/>
                        </a:rPr>
                        <a:t> (BP) </a:t>
                      </a:r>
                      <a:r>
                        <a:rPr lang="fa-IR" sz="1800" kern="1200" dirty="0" smtClean="0">
                          <a:solidFill>
                            <a:schemeClr val="dk1"/>
                          </a:solidFill>
                          <a:effectLst/>
                          <a:latin typeface="+mn-lt"/>
                          <a:ea typeface="+mn-ea"/>
                          <a:cs typeface="+mn-cs"/>
                        </a:rPr>
                        <a:t>آموزش داده شده است. </a:t>
                      </a:r>
                      <a:endParaRPr lang="en-US" dirty="0"/>
                    </a:p>
                  </a:txBody>
                  <a:tcPr marL="68580" marR="68580" marT="0" marB="0"/>
                </a:tc>
                <a:tc>
                  <a:txBody>
                    <a:bodyPr/>
                    <a:lstStyle/>
                    <a:p>
                      <a:pPr marL="0" marR="0" algn="ctr" rtl="1">
                        <a:lnSpc>
                          <a:spcPct val="150000"/>
                        </a:lnSpc>
                        <a:spcBef>
                          <a:spcPts val="0"/>
                        </a:spcBef>
                        <a:spcAft>
                          <a:spcPts val="0"/>
                        </a:spcAft>
                      </a:pPr>
                      <a:r>
                        <a:rPr lang="fa-IR" sz="1800" kern="1200" dirty="0" smtClean="0">
                          <a:solidFill>
                            <a:schemeClr val="tx1"/>
                          </a:solidFill>
                          <a:effectLst/>
                          <a:latin typeface="Times New Roman" panose="02020603050405020304" pitchFamily="18" charset="0"/>
                          <a:ea typeface="+mn-ea"/>
                          <a:cs typeface="B Nazanin" panose="00000400000000000000" pitchFamily="2" charset="-78"/>
                        </a:rPr>
                        <a:t>2016</a:t>
                      </a:r>
                      <a:endParaRPr lang="en-US" sz="1800" kern="1200" dirty="0">
                        <a:solidFill>
                          <a:schemeClr val="tx1"/>
                        </a:solidFill>
                        <a:effectLst/>
                        <a:latin typeface="Times New Roman" panose="02020603050405020304" pitchFamily="18" charset="0"/>
                        <a:ea typeface="+mn-ea"/>
                        <a:cs typeface="B Nazanin" panose="00000400000000000000" pitchFamily="2" charset="-78"/>
                      </a:endParaRPr>
                    </a:p>
                  </a:txBody>
                  <a:tcPr marL="68580" marR="68580" marT="0" marB="0"/>
                </a:tc>
                <a:tc>
                  <a:txBody>
                    <a:bodyPr/>
                    <a:lstStyle/>
                    <a:p>
                      <a:pPr marL="0" algn="just" defTabSz="914400" rtl="0" eaLnBrk="1" latinLnBrk="0" hangingPunct="1"/>
                      <a:r>
                        <a:rPr lang="en-US" sz="1800" kern="1200" dirty="0" smtClean="0">
                          <a:solidFill>
                            <a:srgbClr val="C00000"/>
                          </a:solidFill>
                          <a:effectLst/>
                          <a:latin typeface="+mn-lt"/>
                          <a:ea typeface="+mn-ea"/>
                          <a:cs typeface="+mn-cs"/>
                        </a:rPr>
                        <a:t>A neural network based channel estimation scheme for OFDM system</a:t>
                      </a:r>
                      <a:endParaRPr lang="en-US" sz="180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3862350092"/>
                  </a:ext>
                </a:extLst>
              </a:tr>
              <a:tr h="1225610">
                <a:tc>
                  <a:txBody>
                    <a:bodyPr/>
                    <a:lstStyle/>
                    <a:p>
                      <a:pPr algn="just" rtl="1"/>
                      <a:r>
                        <a:rPr lang="fa-IR" sz="1800" kern="1200" dirty="0" smtClean="0">
                          <a:solidFill>
                            <a:schemeClr val="dk1"/>
                          </a:solidFill>
                          <a:effectLst/>
                          <a:latin typeface="+mn-lt"/>
                          <a:ea typeface="+mn-ea"/>
                          <a:cs typeface="+mn-cs"/>
                        </a:rPr>
                        <a:t>طرح پیشنهادی با قابلیت کاهش</a:t>
                      </a:r>
                      <a:r>
                        <a:rPr lang="en-US" sz="1800" kern="1200" dirty="0" smtClean="0">
                          <a:solidFill>
                            <a:schemeClr val="dk1"/>
                          </a:solidFill>
                          <a:effectLst/>
                          <a:latin typeface="+mn-lt"/>
                          <a:ea typeface="+mn-ea"/>
                          <a:cs typeface="+mn-cs"/>
                        </a:rPr>
                        <a:t> PAPR </a:t>
                      </a:r>
                      <a:r>
                        <a:rPr lang="fa-IR" sz="1800" kern="1200" dirty="0" smtClean="0">
                          <a:solidFill>
                            <a:schemeClr val="dk1"/>
                          </a:solidFill>
                          <a:effectLst/>
                          <a:latin typeface="+mn-lt"/>
                          <a:ea typeface="+mn-ea"/>
                          <a:cs typeface="+mn-cs"/>
                        </a:rPr>
                        <a:t>مشابه در مقایسه با سایر روش های مبتنی بر</a:t>
                      </a:r>
                      <a:r>
                        <a:rPr lang="en-US" sz="1800" kern="1200" dirty="0" smtClean="0">
                          <a:solidFill>
                            <a:schemeClr val="dk1"/>
                          </a:solidFill>
                          <a:effectLst/>
                          <a:latin typeface="+mn-lt"/>
                          <a:ea typeface="+mn-ea"/>
                          <a:cs typeface="+mn-cs"/>
                        </a:rPr>
                        <a:t> ACE </a:t>
                      </a:r>
                      <a:r>
                        <a:rPr lang="fa-IR" sz="1800" kern="1200" dirty="0" smtClean="0">
                          <a:solidFill>
                            <a:schemeClr val="dk1"/>
                          </a:solidFill>
                          <a:effectLst/>
                          <a:latin typeface="+mn-lt"/>
                          <a:ea typeface="+mn-ea"/>
                          <a:cs typeface="+mn-cs"/>
                        </a:rPr>
                        <a:t>با پیچیدگی پایین تر به پیشرفت قابل توجهی در کارایی </a:t>
                      </a:r>
                      <a:r>
                        <a:rPr lang="en-US" sz="1800" kern="1200" dirty="0" smtClean="0">
                          <a:solidFill>
                            <a:schemeClr val="dk1"/>
                          </a:solidFill>
                          <a:effectLst/>
                          <a:latin typeface="+mn-lt"/>
                          <a:ea typeface="+mn-ea"/>
                          <a:cs typeface="+mn-cs"/>
                        </a:rPr>
                        <a:t> BER</a:t>
                      </a:r>
                      <a:r>
                        <a:rPr lang="fa-IR" sz="1800" kern="1200" dirty="0" smtClean="0">
                          <a:solidFill>
                            <a:schemeClr val="dk1"/>
                          </a:solidFill>
                          <a:effectLst/>
                          <a:latin typeface="+mn-lt"/>
                          <a:ea typeface="+mn-ea"/>
                          <a:cs typeface="+mn-cs"/>
                        </a:rPr>
                        <a:t>دست یافته است.</a:t>
                      </a:r>
                      <a:endParaRPr lang="en-US" sz="1800" kern="1200" dirty="0">
                        <a:solidFill>
                          <a:schemeClr val="dk1"/>
                        </a:solidFill>
                        <a:effectLst/>
                        <a:latin typeface="+mn-lt"/>
                        <a:ea typeface="+mn-ea"/>
                        <a:cs typeface="+mn-cs"/>
                      </a:endParaRPr>
                    </a:p>
                  </a:txBody>
                  <a:tcPr marL="68580" marR="68580" marT="0" marB="0"/>
                </a:tc>
                <a:tc>
                  <a:txBody>
                    <a:bodyPr/>
                    <a:lstStyle/>
                    <a:p>
                      <a:pPr algn="just" rtl="1"/>
                      <a:r>
                        <a:rPr lang="fa-IR" sz="1800" kern="1200" dirty="0" smtClean="0">
                          <a:solidFill>
                            <a:schemeClr val="dk1"/>
                          </a:solidFill>
                          <a:effectLst/>
                          <a:latin typeface="+mn-lt"/>
                          <a:ea typeface="+mn-ea"/>
                          <a:cs typeface="+mn-cs"/>
                        </a:rPr>
                        <a:t>در[17]، نویسندگان روش کاهش جدید</a:t>
                      </a:r>
                      <a:r>
                        <a:rPr lang="en-US" sz="1800" kern="1200" dirty="0" smtClean="0">
                          <a:solidFill>
                            <a:schemeClr val="dk1"/>
                          </a:solidFill>
                          <a:effectLst/>
                          <a:latin typeface="+mn-lt"/>
                          <a:ea typeface="+mn-ea"/>
                          <a:cs typeface="+mn-cs"/>
                        </a:rPr>
                        <a:t> ACE PAPR </a:t>
                      </a:r>
                      <a:r>
                        <a:rPr lang="fa-IR" sz="1800" kern="1200" dirty="0" smtClean="0">
                          <a:solidFill>
                            <a:schemeClr val="dk1"/>
                          </a:solidFill>
                          <a:effectLst/>
                          <a:latin typeface="+mn-lt"/>
                          <a:ea typeface="+mn-ea"/>
                          <a:cs typeface="+mn-cs"/>
                        </a:rPr>
                        <a:t>را بر اساس فرستنده</a:t>
                      </a:r>
                      <a:r>
                        <a:rPr lang="en-US" sz="1800" kern="1200" dirty="0" smtClean="0">
                          <a:solidFill>
                            <a:schemeClr val="dk1"/>
                          </a:solidFill>
                          <a:effectLst/>
                          <a:latin typeface="+mn-lt"/>
                          <a:ea typeface="+mn-ea"/>
                          <a:cs typeface="+mn-cs"/>
                        </a:rPr>
                        <a:t> NN </a:t>
                      </a:r>
                      <a:r>
                        <a:rPr lang="fa-IR" sz="1800" kern="1200" dirty="0" smtClean="0">
                          <a:solidFill>
                            <a:schemeClr val="dk1"/>
                          </a:solidFill>
                          <a:effectLst/>
                          <a:latin typeface="+mn-lt"/>
                          <a:ea typeface="+mn-ea"/>
                          <a:cs typeface="+mn-cs"/>
                        </a:rPr>
                        <a:t>و گیرنده</a:t>
                      </a:r>
                      <a:r>
                        <a:rPr lang="en-US" sz="1800" kern="1200" dirty="0" smtClean="0">
                          <a:solidFill>
                            <a:schemeClr val="dk1"/>
                          </a:solidFill>
                          <a:effectLst/>
                          <a:latin typeface="+mn-lt"/>
                          <a:ea typeface="+mn-ea"/>
                          <a:cs typeface="+mn-cs"/>
                        </a:rPr>
                        <a:t> NN </a:t>
                      </a:r>
                      <a:r>
                        <a:rPr lang="fa-IR" sz="1800" kern="1200" dirty="0" smtClean="0">
                          <a:solidFill>
                            <a:schemeClr val="dk1"/>
                          </a:solidFill>
                          <a:effectLst/>
                          <a:latin typeface="+mn-lt"/>
                          <a:ea typeface="+mn-ea"/>
                          <a:cs typeface="+mn-cs"/>
                        </a:rPr>
                        <a:t>با پیچیدگی محاسباتی کم پیشنهاد کرده اند.</a:t>
                      </a:r>
                      <a:endParaRPr lang="en-US" dirty="0"/>
                    </a:p>
                  </a:txBody>
                  <a:tcPr marL="68580" marR="68580" marT="0" marB="0"/>
                </a:tc>
                <a:tc>
                  <a:txBody>
                    <a:bodyPr/>
                    <a:lstStyle/>
                    <a:p>
                      <a:pPr algn="just" rtl="1"/>
                      <a:r>
                        <a:rPr lang="fa-IR" sz="1800" kern="1200" dirty="0" smtClean="0">
                          <a:solidFill>
                            <a:schemeClr val="tx1"/>
                          </a:solidFill>
                          <a:effectLst/>
                          <a:latin typeface="Times New Roman" panose="02020603050405020304" pitchFamily="18" charset="0"/>
                          <a:ea typeface="+mn-ea"/>
                          <a:cs typeface="B Nazanin" panose="00000400000000000000" pitchFamily="2" charset="-78"/>
                        </a:rPr>
                        <a:t>2014</a:t>
                      </a:r>
                      <a:endParaRPr lang="en-US" sz="1800" kern="1200" dirty="0">
                        <a:solidFill>
                          <a:schemeClr val="tx1"/>
                        </a:solidFill>
                        <a:effectLst/>
                        <a:latin typeface="Times New Roman" panose="02020603050405020304" pitchFamily="18" charset="0"/>
                        <a:ea typeface="+mn-ea"/>
                        <a:cs typeface="B Nazanin" panose="00000400000000000000" pitchFamily="2" charset="-78"/>
                      </a:endParaRPr>
                    </a:p>
                  </a:txBody>
                  <a:tcPr marL="68580" marR="68580" marT="0" marB="0"/>
                </a:tc>
                <a:tc>
                  <a:txBody>
                    <a:bodyPr/>
                    <a:lstStyle/>
                    <a:p>
                      <a:pPr marL="0" algn="just" defTabSz="914400" rtl="0" eaLnBrk="1" latinLnBrk="0" hangingPunct="1"/>
                      <a:r>
                        <a:rPr lang="en-US" sz="1800" kern="1200" dirty="0" smtClean="0">
                          <a:solidFill>
                            <a:srgbClr val="C00000"/>
                          </a:solidFill>
                          <a:effectLst/>
                          <a:latin typeface="+mn-lt"/>
                          <a:ea typeface="+mn-ea"/>
                          <a:cs typeface="+mn-cs"/>
                        </a:rPr>
                        <a:t>A low complexity PAPR reduction scheme for OFDM systems via neural networks</a:t>
                      </a:r>
                      <a:endParaRPr lang="en-US" sz="180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3955513492"/>
                  </a:ext>
                </a:extLst>
              </a:tr>
              <a:tr h="459604">
                <a:tc>
                  <a:txBody>
                    <a:bodyPr/>
                    <a:lstStyle/>
                    <a:p>
                      <a:pPr algn="just" rtl="1"/>
                      <a:r>
                        <a:rPr lang="fa-IR" sz="1800" kern="1200" dirty="0" smtClean="0">
                          <a:solidFill>
                            <a:schemeClr val="dk1"/>
                          </a:solidFill>
                          <a:effectLst/>
                          <a:latin typeface="+mn-lt"/>
                          <a:ea typeface="+mn-ea"/>
                          <a:cs typeface="+mn-cs"/>
                        </a:rPr>
                        <a:t>طرح پیشنهادی، با ماژول های اضافی</a:t>
                      </a:r>
                      <a:r>
                        <a:rPr lang="en-US" sz="1800" kern="1200" dirty="0" smtClean="0">
                          <a:solidFill>
                            <a:schemeClr val="dk1"/>
                          </a:solidFill>
                          <a:effectLst/>
                          <a:latin typeface="+mn-lt"/>
                          <a:ea typeface="+mn-ea"/>
                          <a:cs typeface="+mn-cs"/>
                        </a:rPr>
                        <a:t> NN </a:t>
                      </a:r>
                      <a:r>
                        <a:rPr lang="fa-IR" sz="1800" kern="1200" dirty="0" smtClean="0">
                          <a:solidFill>
                            <a:schemeClr val="dk1"/>
                          </a:solidFill>
                          <a:effectLst/>
                          <a:latin typeface="+mn-lt"/>
                          <a:ea typeface="+mn-ea"/>
                          <a:cs typeface="+mn-cs"/>
                        </a:rPr>
                        <a:t>، در سیستم هایی با مدولاسیون با اندازه های فلکی بسیار بزرگ نتایج کارایی</a:t>
                      </a:r>
                      <a:r>
                        <a:rPr lang="en-US" sz="1800" kern="1200" dirty="0" smtClean="0">
                          <a:solidFill>
                            <a:schemeClr val="dk1"/>
                          </a:solidFill>
                          <a:effectLst/>
                          <a:latin typeface="+mn-lt"/>
                          <a:ea typeface="+mn-ea"/>
                          <a:cs typeface="+mn-cs"/>
                        </a:rPr>
                        <a:t> BER </a:t>
                      </a:r>
                      <a:r>
                        <a:rPr lang="fa-IR" sz="1800" kern="1200" dirty="0" smtClean="0">
                          <a:solidFill>
                            <a:schemeClr val="dk1"/>
                          </a:solidFill>
                          <a:effectLst/>
                          <a:latin typeface="+mn-lt"/>
                          <a:ea typeface="+mn-ea"/>
                          <a:cs typeface="+mn-cs"/>
                        </a:rPr>
                        <a:t>بهبود یافته ای را به دست آورد</a:t>
                      </a:r>
                      <a:endParaRPr lang="en-US" sz="1800" kern="1200" dirty="0">
                        <a:solidFill>
                          <a:schemeClr val="dk1"/>
                        </a:solidFill>
                        <a:effectLst/>
                        <a:latin typeface="+mn-lt"/>
                        <a:ea typeface="+mn-ea"/>
                        <a:cs typeface="+mn-cs"/>
                      </a:endParaRPr>
                    </a:p>
                  </a:txBody>
                  <a:tcPr marL="68580" marR="68580" marT="0" marB="0"/>
                </a:tc>
                <a:tc>
                  <a:txBody>
                    <a:bodyPr/>
                    <a:lstStyle/>
                    <a:p>
                      <a:pPr algn="just" rtl="1"/>
                      <a:r>
                        <a:rPr lang="fa-IR" sz="1800" kern="1200" dirty="0" smtClean="0">
                          <a:solidFill>
                            <a:schemeClr val="dk1"/>
                          </a:solidFill>
                          <a:effectLst/>
                          <a:latin typeface="+mn-lt"/>
                          <a:ea typeface="+mn-ea"/>
                          <a:cs typeface="+mn-cs"/>
                        </a:rPr>
                        <a:t>در[18]، نویسندگان یک روش جدید</a:t>
                      </a:r>
                      <a:r>
                        <a:rPr lang="en-US" sz="1800" kern="1200" dirty="0" smtClean="0">
                          <a:solidFill>
                            <a:schemeClr val="dk1"/>
                          </a:solidFill>
                          <a:effectLst/>
                          <a:latin typeface="+mn-lt"/>
                          <a:ea typeface="+mn-ea"/>
                          <a:cs typeface="+mn-cs"/>
                        </a:rPr>
                        <a:t> CF </a:t>
                      </a:r>
                      <a:r>
                        <a:rPr lang="fa-IR" sz="1800" kern="1200" dirty="0" smtClean="0">
                          <a:solidFill>
                            <a:schemeClr val="dk1"/>
                          </a:solidFill>
                          <a:effectLst/>
                          <a:latin typeface="+mn-lt"/>
                          <a:ea typeface="+mn-ea"/>
                          <a:cs typeface="+mn-cs"/>
                        </a:rPr>
                        <a:t>مبتنی بر نگاشت</a:t>
                      </a:r>
                      <a:r>
                        <a:rPr lang="en-US" sz="1800" kern="1200" dirty="0" smtClean="0">
                          <a:solidFill>
                            <a:schemeClr val="dk1"/>
                          </a:solidFill>
                          <a:effectLst/>
                          <a:latin typeface="+mn-lt"/>
                          <a:ea typeface="+mn-ea"/>
                          <a:cs typeface="+mn-cs"/>
                        </a:rPr>
                        <a:t> NN-SCF </a:t>
                      </a:r>
                      <a:r>
                        <a:rPr lang="fa-IR" sz="1800" kern="1200" dirty="0" smtClean="0">
                          <a:solidFill>
                            <a:schemeClr val="dk1"/>
                          </a:solidFill>
                          <a:effectLst/>
                          <a:latin typeface="+mn-lt"/>
                          <a:ea typeface="+mn-ea"/>
                          <a:cs typeface="+mn-cs"/>
                        </a:rPr>
                        <a:t>ارائه کرده اند </a:t>
                      </a:r>
                      <a:endParaRPr lang="en-US" dirty="0"/>
                    </a:p>
                  </a:txBody>
                  <a:tcPr marL="68580" marR="68580" marT="0" marB="0"/>
                </a:tc>
                <a:tc>
                  <a:txBody>
                    <a:bodyPr/>
                    <a:lstStyle/>
                    <a:p>
                      <a:r>
                        <a:rPr lang="fa-IR" sz="1800" kern="1200" dirty="0" smtClean="0">
                          <a:solidFill>
                            <a:schemeClr val="tx1"/>
                          </a:solidFill>
                          <a:effectLst/>
                          <a:latin typeface="Times New Roman" panose="02020603050405020304" pitchFamily="18" charset="0"/>
                          <a:ea typeface="+mn-ea"/>
                          <a:cs typeface="B Nazanin" panose="00000400000000000000" pitchFamily="2" charset="-78"/>
                        </a:rPr>
                        <a:t>2015</a:t>
                      </a:r>
                      <a:endParaRPr lang="en-US" sz="1800" kern="1200" dirty="0">
                        <a:solidFill>
                          <a:schemeClr val="tx1"/>
                        </a:solidFill>
                        <a:effectLst/>
                        <a:latin typeface="Times New Roman" panose="02020603050405020304" pitchFamily="18" charset="0"/>
                        <a:ea typeface="+mn-ea"/>
                        <a:cs typeface="B Nazanin" panose="00000400000000000000" pitchFamily="2" charset="-78"/>
                      </a:endParaRPr>
                    </a:p>
                  </a:txBody>
                  <a:tcPr marL="68580" marR="68580" marT="0" marB="0"/>
                </a:tc>
                <a:tc>
                  <a:txBody>
                    <a:bodyPr/>
                    <a:lstStyle/>
                    <a:p>
                      <a:pPr marL="0" algn="just" defTabSz="914400" rtl="0" eaLnBrk="1" latinLnBrk="0" hangingPunct="1"/>
                      <a:r>
                        <a:rPr lang="en-US" sz="1800" kern="1200" dirty="0" smtClean="0">
                          <a:solidFill>
                            <a:srgbClr val="C00000"/>
                          </a:solidFill>
                          <a:effectLst/>
                          <a:latin typeface="+mn-lt"/>
                          <a:ea typeface="+mn-ea"/>
                          <a:cs typeface="+mn-cs"/>
                        </a:rPr>
                        <a:t>Neural network based simplified clipping and filtering technique for PAPR reduction of OFDM signals</a:t>
                      </a:r>
                      <a:endParaRPr lang="en-US" sz="180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3462170534"/>
                  </a:ext>
                </a:extLst>
              </a:tr>
              <a:tr h="459604">
                <a:tc>
                  <a:txBody>
                    <a:bodyPr/>
                    <a:lstStyle/>
                    <a:p>
                      <a:pPr algn="just" rtl="1"/>
                      <a:r>
                        <a:rPr lang="fa-IR" sz="1800" kern="1200" dirty="0" smtClean="0">
                          <a:solidFill>
                            <a:schemeClr val="dk1"/>
                          </a:solidFill>
                          <a:effectLst/>
                          <a:latin typeface="+mn-lt"/>
                          <a:ea typeface="+mn-ea"/>
                          <a:cs typeface="+mn-cs"/>
                        </a:rPr>
                        <a:t>الگوریتم پیشنهادی از الگوریتم</a:t>
                      </a:r>
                      <a:r>
                        <a:rPr lang="en-US" sz="1800" kern="1200" dirty="0" smtClean="0">
                          <a:solidFill>
                            <a:schemeClr val="dk1"/>
                          </a:solidFill>
                          <a:effectLst/>
                          <a:latin typeface="+mn-lt"/>
                          <a:ea typeface="+mn-ea"/>
                          <a:cs typeface="+mn-cs"/>
                        </a:rPr>
                        <a:t> LS </a:t>
                      </a:r>
                      <a:r>
                        <a:rPr lang="fa-IR" sz="1800" kern="1200" dirty="0" smtClean="0">
                          <a:solidFill>
                            <a:schemeClr val="dk1"/>
                          </a:solidFill>
                          <a:effectLst/>
                          <a:latin typeface="+mn-lt"/>
                          <a:ea typeface="+mn-ea"/>
                          <a:cs typeface="+mn-cs"/>
                        </a:rPr>
                        <a:t>بهتر عمل می کند و با الگوریتم</a:t>
                      </a:r>
                      <a:r>
                        <a:rPr lang="en-US" sz="1800" kern="1200" dirty="0" smtClean="0">
                          <a:solidFill>
                            <a:schemeClr val="dk1"/>
                          </a:solidFill>
                          <a:effectLst/>
                          <a:latin typeface="+mn-lt"/>
                          <a:ea typeface="+mn-ea"/>
                          <a:cs typeface="+mn-cs"/>
                        </a:rPr>
                        <a:t> MMSE </a:t>
                      </a:r>
                      <a:r>
                        <a:rPr lang="fa-IR" sz="1800" kern="1200" dirty="0" smtClean="0">
                          <a:solidFill>
                            <a:schemeClr val="dk1"/>
                          </a:solidFill>
                          <a:effectLst/>
                          <a:latin typeface="+mn-lt"/>
                          <a:ea typeface="+mn-ea"/>
                          <a:cs typeface="+mn-cs"/>
                        </a:rPr>
                        <a:t>مطابقت دارد</a:t>
                      </a:r>
                      <a:r>
                        <a:rPr lang="en-US" sz="1800" kern="1200" dirty="0" smtClean="0">
                          <a:solidFill>
                            <a:schemeClr val="dk1"/>
                          </a:solidFill>
                          <a:effectLst/>
                          <a:latin typeface="+mn-lt"/>
                          <a:ea typeface="+mn-ea"/>
                          <a:cs typeface="+mn-cs"/>
                        </a:rPr>
                        <a:t>.</a:t>
                      </a:r>
                      <a:endParaRPr lang="en-US" sz="1800" kern="1200" dirty="0">
                        <a:solidFill>
                          <a:schemeClr val="dk1"/>
                        </a:solidFill>
                        <a:effectLst/>
                        <a:latin typeface="+mn-lt"/>
                        <a:ea typeface="+mn-ea"/>
                        <a:cs typeface="+mn-cs"/>
                      </a:endParaRPr>
                    </a:p>
                  </a:txBody>
                  <a:tcPr marL="68580" marR="68580" marT="0" marB="0"/>
                </a:tc>
                <a:tc>
                  <a:txBody>
                    <a:bodyPr/>
                    <a:lstStyle/>
                    <a:p>
                      <a:pPr algn="just" rtl="1"/>
                      <a:r>
                        <a:rPr lang="fa-IR" sz="1800" kern="1200" dirty="0" smtClean="0">
                          <a:solidFill>
                            <a:schemeClr val="dk1"/>
                          </a:solidFill>
                          <a:effectLst/>
                          <a:latin typeface="+mn-lt"/>
                          <a:ea typeface="+mn-ea"/>
                          <a:cs typeface="+mn-cs"/>
                        </a:rPr>
                        <a:t>در[19]، یک شبکه عصبی پس انتشاری را برای تخمین کانال و سیگنال های جبران با الگوریتم ژنتیک را برای بهبود کارایی و نرخ همگرایی ترکیب کرده اند</a:t>
                      </a:r>
                      <a:endParaRPr lang="en-US" dirty="0"/>
                    </a:p>
                  </a:txBody>
                  <a:tcPr marL="68580" marR="68580" marT="0" marB="0"/>
                </a:tc>
                <a:tc>
                  <a:txBody>
                    <a:bodyPr/>
                    <a:lstStyle/>
                    <a:p>
                      <a:r>
                        <a:rPr lang="fa-IR" sz="1800" kern="1200" dirty="0" smtClean="0">
                          <a:solidFill>
                            <a:schemeClr val="tx1"/>
                          </a:solidFill>
                          <a:effectLst/>
                          <a:latin typeface="Times New Roman" panose="02020603050405020304" pitchFamily="18" charset="0"/>
                          <a:ea typeface="+mn-ea"/>
                          <a:cs typeface="B Nazanin" panose="00000400000000000000" pitchFamily="2" charset="-78"/>
                        </a:rPr>
                        <a:t>2016</a:t>
                      </a:r>
                      <a:endParaRPr lang="en-US" sz="1800" kern="1200" dirty="0">
                        <a:solidFill>
                          <a:schemeClr val="tx1"/>
                        </a:solidFill>
                        <a:effectLst/>
                        <a:latin typeface="Times New Roman" panose="02020603050405020304" pitchFamily="18" charset="0"/>
                        <a:ea typeface="+mn-ea"/>
                        <a:cs typeface="B Nazanin" panose="00000400000000000000" pitchFamily="2" charset="-78"/>
                      </a:endParaRPr>
                    </a:p>
                  </a:txBody>
                  <a:tcPr marL="68580" marR="68580" marT="0" marB="0"/>
                </a:tc>
                <a:tc>
                  <a:txBody>
                    <a:bodyPr/>
                    <a:lstStyle/>
                    <a:p>
                      <a:pPr marL="0" algn="just" defTabSz="914400" rtl="0" eaLnBrk="1" latinLnBrk="0" hangingPunct="1"/>
                      <a:r>
                        <a:rPr lang="en-US" sz="1800" kern="1200" dirty="0" smtClean="0">
                          <a:solidFill>
                            <a:srgbClr val="C00000"/>
                          </a:solidFill>
                          <a:effectLst/>
                          <a:latin typeface="+mn-lt"/>
                          <a:ea typeface="+mn-ea"/>
                          <a:cs typeface="+mn-cs"/>
                        </a:rPr>
                        <a:t>Channel estimation in OFDM systems using neural network technology combined with a genetic algorithm</a:t>
                      </a:r>
                      <a:endParaRPr lang="en-US" sz="180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4228408696"/>
                  </a:ext>
                </a:extLst>
              </a:tr>
            </a:tbl>
          </a:graphicData>
        </a:graphic>
      </p:graphicFrame>
      <p:graphicFrame>
        <p:nvGraphicFramePr>
          <p:cNvPr id="7" name="Content Placeholder 6"/>
          <p:cNvGraphicFramePr>
            <a:graphicFrameLocks/>
          </p:cNvGraphicFramePr>
          <p:nvPr>
            <p:extLst>
              <p:ext uri="{D42A27DB-BD31-4B8C-83A1-F6EECF244321}">
                <p14:modId xmlns:p14="http://schemas.microsoft.com/office/powerpoint/2010/main" val="1051682113"/>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Nazanin"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نتیجه‌گیری</a:t>
                      </a:r>
                      <a:endParaRPr lang="fa-IR" sz="1800" b="1" dirty="0" smtClean="0">
                        <a:solidFill>
                          <a:schemeClr val="tx1"/>
                        </a:solidFill>
                        <a:latin typeface="Times New Roman" pitchFamily="18" charset="0"/>
                        <a:cs typeface="B Nazanin"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B Nazanin" panose="00000400000000000000" pitchFamily="2" charset="-78"/>
                        </a:rPr>
                        <a:t>راهکار</a:t>
                      </a:r>
                      <a:r>
                        <a:rPr lang="fa-IR" sz="1800" dirty="0" smtClean="0">
                          <a:solidFill>
                            <a:schemeClr val="tx1"/>
                          </a:solidFill>
                          <a:cs typeface="B Nazanin" panose="00000400000000000000" pitchFamily="2" charset="-78"/>
                        </a:rPr>
                        <a:t> پیشنهادی</a:t>
                      </a:r>
                      <a:endParaRPr lang="en-US" sz="1800" dirty="0" smtClean="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B Titr" panose="00000700000000000000" pitchFamily="2" charset="-78"/>
                        </a:rPr>
                        <a:t>مرور کارهای قبلی</a:t>
                      </a:r>
                      <a:endParaRPr lang="en-US" sz="1800" dirty="0" smtClean="0">
                        <a:solidFill>
                          <a:schemeClr val="tx1"/>
                        </a:solidFill>
                        <a:cs typeface="B Titr" panose="00000700000000000000" pitchFamily="2" charset="-78"/>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906701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7</a:t>
            </a:fld>
            <a:endParaRPr lang="en-US" dirty="0">
              <a:solidFill>
                <a:srgbClr val="000000"/>
              </a:solidFill>
            </a:endParaRPr>
          </a:p>
        </p:txBody>
      </p:sp>
      <p:sp>
        <p:nvSpPr>
          <p:cNvPr id="39" name="Content Placeholder 2"/>
          <p:cNvSpPr>
            <a:spLocks noGrp="1"/>
          </p:cNvSpPr>
          <p:nvPr>
            <p:ph idx="1"/>
          </p:nvPr>
        </p:nvSpPr>
        <p:spPr>
          <a:xfrm>
            <a:off x="2189018" y="1019734"/>
            <a:ext cx="9522170" cy="5225491"/>
          </a:xfrm>
        </p:spPr>
        <p:txBody>
          <a:bodyPr/>
          <a:lstStyle/>
          <a:p>
            <a:pPr algn="just" rtl="1"/>
            <a:endParaRPr lang="fa-IR" sz="2000" dirty="0" smtClean="0"/>
          </a:p>
          <a:p>
            <a:pPr algn="just" rtl="1"/>
            <a:endParaRPr lang="en-US" sz="2000" dirty="0"/>
          </a:p>
          <a:p>
            <a:pPr algn="just" rtl="1"/>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4187831591"/>
              </p:ext>
            </p:extLst>
          </p:nvPr>
        </p:nvGraphicFramePr>
        <p:xfrm>
          <a:off x="144965" y="888642"/>
          <a:ext cx="12047038" cy="5251374"/>
        </p:xfrm>
        <a:graphic>
          <a:graphicData uri="http://schemas.openxmlformats.org/drawingml/2006/table">
            <a:tbl>
              <a:tblPr firstRow="1" bandRow="1">
                <a:tableStyleId>{5C22544A-7EE6-4342-B048-85BDC9FD1C3A}</a:tableStyleId>
              </a:tblPr>
              <a:tblGrid>
                <a:gridCol w="3780264">
                  <a:extLst>
                    <a:ext uri="{9D8B030D-6E8A-4147-A177-3AD203B41FA5}">
                      <a16:colId xmlns:a16="http://schemas.microsoft.com/office/drawing/2014/main" val="20000"/>
                    </a:ext>
                  </a:extLst>
                </a:gridCol>
                <a:gridCol w="3978545">
                  <a:extLst>
                    <a:ext uri="{9D8B030D-6E8A-4147-A177-3AD203B41FA5}">
                      <a16:colId xmlns:a16="http://schemas.microsoft.com/office/drawing/2014/main" val="20001"/>
                    </a:ext>
                  </a:extLst>
                </a:gridCol>
                <a:gridCol w="642826">
                  <a:extLst>
                    <a:ext uri="{9D8B030D-6E8A-4147-A177-3AD203B41FA5}">
                      <a16:colId xmlns:a16="http://schemas.microsoft.com/office/drawing/2014/main" val="3020434773"/>
                    </a:ext>
                  </a:extLst>
                </a:gridCol>
                <a:gridCol w="3645403">
                  <a:extLst>
                    <a:ext uri="{9D8B030D-6E8A-4147-A177-3AD203B41FA5}">
                      <a16:colId xmlns:a16="http://schemas.microsoft.com/office/drawing/2014/main" val="20003"/>
                    </a:ext>
                  </a:extLst>
                </a:gridCol>
              </a:tblGrid>
              <a:tr h="459604">
                <a:tc>
                  <a:txBody>
                    <a:bodyPr/>
                    <a:lstStyle/>
                    <a:p>
                      <a:pPr marL="0" marR="0" algn="ctr" rtl="1">
                        <a:lnSpc>
                          <a:spcPct val="150000"/>
                        </a:lnSpc>
                        <a:spcBef>
                          <a:spcPts val="0"/>
                        </a:spcBef>
                        <a:spcAft>
                          <a:spcPts val="0"/>
                        </a:spcAft>
                      </a:pPr>
                      <a:r>
                        <a:rPr lang="fa-IR" sz="180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مزایا</a:t>
                      </a:r>
                      <a:endParaRPr lang="en-US" sz="1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50000"/>
                        </a:lnSpc>
                        <a:spcBef>
                          <a:spcPts val="0"/>
                        </a:spcBef>
                        <a:spcAft>
                          <a:spcPts val="0"/>
                        </a:spcAft>
                      </a:pPr>
                      <a:r>
                        <a:rPr lang="ar-SA" sz="1800" b="1" kern="1200" dirty="0" smtClean="0">
                          <a:solidFill>
                            <a:schemeClr val="tx1"/>
                          </a:solidFill>
                          <a:effectLst/>
                          <a:latin typeface="+mn-lt"/>
                          <a:ea typeface="+mn-ea"/>
                          <a:cs typeface="B Nazanin" panose="00000400000000000000" pitchFamily="2" charset="-78"/>
                        </a:rPr>
                        <a:t>روش</a:t>
                      </a:r>
                      <a:endParaRPr lang="en-US" sz="1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50000"/>
                        </a:lnSpc>
                        <a:spcBef>
                          <a:spcPts val="0"/>
                        </a:spcBef>
                        <a:spcAft>
                          <a:spcPts val="0"/>
                        </a:spcAft>
                      </a:pPr>
                      <a:r>
                        <a:rPr lang="ar-SA" sz="1800" b="1" kern="1200" dirty="0" smtClean="0">
                          <a:solidFill>
                            <a:schemeClr val="tx1"/>
                          </a:solidFill>
                          <a:effectLst/>
                          <a:latin typeface="+mn-lt"/>
                          <a:ea typeface="+mn-ea"/>
                          <a:cs typeface="B Nazanin" panose="00000400000000000000" pitchFamily="2" charset="-78"/>
                        </a:rPr>
                        <a:t>سال</a:t>
                      </a:r>
                      <a:endParaRPr lang="en-US" sz="1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50000"/>
                        </a:lnSpc>
                        <a:spcBef>
                          <a:spcPts val="0"/>
                        </a:spcBef>
                        <a:spcAft>
                          <a:spcPts val="0"/>
                        </a:spcAft>
                      </a:pPr>
                      <a:r>
                        <a:rPr lang="ar-SA" sz="1800" b="1" kern="1200" dirty="0" smtClean="0">
                          <a:solidFill>
                            <a:schemeClr val="tx1"/>
                          </a:solidFill>
                          <a:effectLst/>
                          <a:latin typeface="+mn-lt"/>
                          <a:ea typeface="+mn-ea"/>
                          <a:cs typeface="B Nazanin" panose="00000400000000000000" pitchFamily="2" charset="-78"/>
                        </a:rPr>
                        <a:t>عنوان مقاله</a:t>
                      </a:r>
                      <a:endParaRPr lang="en-US" sz="1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770378730"/>
                  </a:ext>
                </a:extLst>
              </a:tr>
              <a:tr h="940477">
                <a:tc>
                  <a:txBody>
                    <a:bodyPr/>
                    <a:lstStyle/>
                    <a:p>
                      <a:pPr algn="just" rtl="1"/>
                      <a:r>
                        <a:rPr lang="fa-IR" sz="1800" kern="1200" dirty="0" smtClean="0">
                          <a:solidFill>
                            <a:schemeClr val="dk1"/>
                          </a:solidFill>
                          <a:effectLst/>
                          <a:latin typeface="+mn-lt"/>
                          <a:ea typeface="+mn-ea"/>
                          <a:cs typeface="+mn-cs"/>
                        </a:rPr>
                        <a:t>طرح پیشنهادی برای تکمیل برخی از دیگر روشهای کاهش</a:t>
                      </a:r>
                      <a:r>
                        <a:rPr lang="en-US" sz="1800" kern="1200" dirty="0" smtClean="0">
                          <a:solidFill>
                            <a:schemeClr val="dk1"/>
                          </a:solidFill>
                          <a:effectLst/>
                          <a:latin typeface="+mn-lt"/>
                          <a:ea typeface="+mn-ea"/>
                          <a:cs typeface="+mn-cs"/>
                        </a:rPr>
                        <a:t> PAPR </a:t>
                      </a:r>
                      <a:r>
                        <a:rPr lang="fa-IR" sz="1800" kern="1200" dirty="0" smtClean="0">
                          <a:solidFill>
                            <a:schemeClr val="dk1"/>
                          </a:solidFill>
                          <a:effectLst/>
                          <a:latin typeface="+mn-lt"/>
                          <a:ea typeface="+mn-ea"/>
                          <a:cs typeface="+mn-cs"/>
                        </a:rPr>
                        <a:t>با نرخ کم و پیچیدگی کم مناسب است</a:t>
                      </a:r>
                      <a:endParaRPr lang="en-US" sz="1800" kern="1200" dirty="0">
                        <a:solidFill>
                          <a:schemeClr val="dk1"/>
                        </a:solidFill>
                        <a:effectLst/>
                        <a:latin typeface="+mn-lt"/>
                        <a:ea typeface="+mn-ea"/>
                        <a:cs typeface="+mn-cs"/>
                      </a:endParaRPr>
                    </a:p>
                  </a:txBody>
                  <a:tcPr marL="68580" marR="68580" marT="0" marB="0"/>
                </a:tc>
                <a:tc>
                  <a:txBody>
                    <a:bodyPr/>
                    <a:lstStyle/>
                    <a:p>
                      <a:pPr algn="just" rtl="1"/>
                      <a:r>
                        <a:rPr lang="fa-IR" sz="1800" kern="1200" dirty="0" smtClean="0">
                          <a:solidFill>
                            <a:schemeClr val="dk1"/>
                          </a:solidFill>
                          <a:effectLst/>
                          <a:latin typeface="+mn-lt"/>
                          <a:ea typeface="+mn-ea"/>
                          <a:cs typeface="+mn-cs"/>
                        </a:rPr>
                        <a:t>در[20]، در درجه اول با استفاده از شبکه عصبی مصنوعی پیش خور، طرحی برای کاهش نرخ توان اوج به متوسط</a:t>
                      </a:r>
                      <a:r>
                        <a:rPr lang="en-US" sz="1800" kern="1200" dirty="0" smtClean="0">
                          <a:solidFill>
                            <a:schemeClr val="dk1"/>
                          </a:solidFill>
                          <a:effectLst/>
                          <a:latin typeface="+mn-lt"/>
                          <a:ea typeface="+mn-ea"/>
                          <a:cs typeface="+mn-cs"/>
                        </a:rPr>
                        <a:t> ​​(PAPR) </a:t>
                      </a:r>
                      <a:r>
                        <a:rPr lang="fa-IR" sz="1800" kern="1200" dirty="0" smtClean="0">
                          <a:solidFill>
                            <a:schemeClr val="dk1"/>
                          </a:solidFill>
                          <a:effectLst/>
                          <a:latin typeface="+mn-lt"/>
                          <a:ea typeface="+mn-ea"/>
                          <a:cs typeface="+mn-cs"/>
                        </a:rPr>
                        <a:t>و همزمان نرخ خطای بیتی در مالتی پلکس تقسیم فرکانس متعامد پیشنهاد و تحلیل شده است. </a:t>
                      </a:r>
                      <a:endParaRPr lang="en-US" dirty="0"/>
                    </a:p>
                  </a:txBody>
                  <a:tcPr marL="68580" marR="68580" marT="0" marB="0"/>
                </a:tc>
                <a:tc>
                  <a:txBody>
                    <a:bodyPr/>
                    <a:lstStyle/>
                    <a:p>
                      <a:pPr marL="0" marR="0" algn="ctr" rtl="1">
                        <a:lnSpc>
                          <a:spcPct val="150000"/>
                        </a:lnSpc>
                        <a:spcBef>
                          <a:spcPts val="0"/>
                        </a:spcBef>
                        <a:spcAft>
                          <a:spcPts val="0"/>
                        </a:spcAft>
                      </a:pPr>
                      <a:r>
                        <a:rPr lang="fa-IR" sz="1800" kern="1200" dirty="0" smtClean="0">
                          <a:solidFill>
                            <a:schemeClr val="tx1"/>
                          </a:solidFill>
                          <a:effectLst/>
                          <a:latin typeface="Times New Roman" panose="02020603050405020304" pitchFamily="18" charset="0"/>
                          <a:ea typeface="+mn-ea"/>
                          <a:cs typeface="B Nazanin" panose="00000400000000000000" pitchFamily="2" charset="-78"/>
                        </a:rPr>
                        <a:t>2014</a:t>
                      </a:r>
                      <a:endParaRPr lang="en-US" sz="1800" kern="1200" dirty="0">
                        <a:solidFill>
                          <a:schemeClr val="tx1"/>
                        </a:solidFill>
                        <a:effectLst/>
                        <a:latin typeface="Times New Roman" panose="02020603050405020304" pitchFamily="18" charset="0"/>
                        <a:ea typeface="+mn-ea"/>
                        <a:cs typeface="B Nazanin" panose="00000400000000000000" pitchFamily="2" charset="-78"/>
                      </a:endParaRPr>
                    </a:p>
                  </a:txBody>
                  <a:tcPr marL="68580" marR="68580" marT="0" marB="0"/>
                </a:tc>
                <a:tc>
                  <a:txBody>
                    <a:bodyPr/>
                    <a:lstStyle/>
                    <a:p>
                      <a:pPr marL="0" algn="just" defTabSz="914400" rtl="0" eaLnBrk="1" latinLnBrk="0" hangingPunct="1"/>
                      <a:r>
                        <a:rPr lang="en-US" sz="1800" kern="1200" dirty="0" smtClean="0">
                          <a:solidFill>
                            <a:srgbClr val="C00000"/>
                          </a:solidFill>
                          <a:effectLst/>
                          <a:latin typeface="+mn-lt"/>
                          <a:ea typeface="+mn-ea"/>
                          <a:cs typeface="+mn-cs"/>
                        </a:rPr>
                        <a:t>OFDM link with a better performance using artificial neural network</a:t>
                      </a:r>
                      <a:endParaRPr lang="en-US" sz="180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3862350092"/>
                  </a:ext>
                </a:extLst>
              </a:tr>
              <a:tr h="1225610">
                <a:tc>
                  <a:txBody>
                    <a:bodyPr/>
                    <a:lstStyle/>
                    <a:p>
                      <a:pPr algn="just" rtl="1"/>
                      <a:r>
                        <a:rPr lang="fa-IR" sz="1800" kern="1200" dirty="0" smtClean="0">
                          <a:solidFill>
                            <a:schemeClr val="dk1"/>
                          </a:solidFill>
                          <a:effectLst/>
                          <a:latin typeface="+mn-lt"/>
                          <a:ea typeface="+mn-ea"/>
                          <a:cs typeface="+mn-cs"/>
                        </a:rPr>
                        <a:t>شبکه عصبی</a:t>
                      </a:r>
                      <a:r>
                        <a:rPr lang="en-US" sz="1800" kern="1200" dirty="0" smtClean="0">
                          <a:solidFill>
                            <a:schemeClr val="dk1"/>
                          </a:solidFill>
                          <a:effectLst/>
                          <a:latin typeface="+mn-lt"/>
                          <a:ea typeface="+mn-ea"/>
                          <a:cs typeface="+mn-cs"/>
                        </a:rPr>
                        <a:t> MLP </a:t>
                      </a:r>
                      <a:r>
                        <a:rPr lang="fa-IR" sz="1800" kern="1200" dirty="0" smtClean="0">
                          <a:solidFill>
                            <a:schemeClr val="dk1"/>
                          </a:solidFill>
                          <a:effectLst/>
                          <a:latin typeface="+mn-lt"/>
                          <a:ea typeface="+mn-ea"/>
                          <a:cs typeface="+mn-cs"/>
                        </a:rPr>
                        <a:t>نسبت به الگوریتم</a:t>
                      </a:r>
                      <a:r>
                        <a:rPr lang="en-US" sz="1800" kern="1200" dirty="0" smtClean="0">
                          <a:solidFill>
                            <a:schemeClr val="dk1"/>
                          </a:solidFill>
                          <a:effectLst/>
                          <a:latin typeface="+mn-lt"/>
                          <a:ea typeface="+mn-ea"/>
                          <a:cs typeface="+mn-cs"/>
                        </a:rPr>
                        <a:t> LS </a:t>
                      </a:r>
                      <a:r>
                        <a:rPr lang="fa-IR" sz="1800" kern="1200" dirty="0" smtClean="0">
                          <a:solidFill>
                            <a:schemeClr val="dk1"/>
                          </a:solidFill>
                          <a:effectLst/>
                          <a:latin typeface="+mn-lt"/>
                          <a:ea typeface="+mn-ea"/>
                          <a:cs typeface="+mn-cs"/>
                        </a:rPr>
                        <a:t>و شبکه عصبی</a:t>
                      </a:r>
                      <a:r>
                        <a:rPr lang="en-US" sz="1800" kern="1200" dirty="0" smtClean="0">
                          <a:solidFill>
                            <a:schemeClr val="dk1"/>
                          </a:solidFill>
                          <a:effectLst/>
                          <a:latin typeface="+mn-lt"/>
                          <a:ea typeface="+mn-ea"/>
                          <a:cs typeface="+mn-cs"/>
                        </a:rPr>
                        <a:t> RBF </a:t>
                      </a:r>
                      <a:r>
                        <a:rPr lang="fa-IR" sz="1800" kern="1200" dirty="0" smtClean="0">
                          <a:solidFill>
                            <a:schemeClr val="dk1"/>
                          </a:solidFill>
                          <a:effectLst/>
                          <a:latin typeface="+mn-lt"/>
                          <a:ea typeface="+mn-ea"/>
                          <a:cs typeface="+mn-cs"/>
                        </a:rPr>
                        <a:t>عملکرد بهتری دارد و کارایی آن نزدیک به الگوریتم</a:t>
                      </a:r>
                      <a:r>
                        <a:rPr lang="en-US" sz="1800" kern="1200" dirty="0" smtClean="0">
                          <a:solidFill>
                            <a:schemeClr val="dk1"/>
                          </a:solidFill>
                          <a:effectLst/>
                          <a:latin typeface="+mn-lt"/>
                          <a:ea typeface="+mn-ea"/>
                          <a:cs typeface="+mn-cs"/>
                        </a:rPr>
                        <a:t> MMSE </a:t>
                      </a:r>
                      <a:r>
                        <a:rPr lang="fa-IR" sz="1800" kern="1200" dirty="0" smtClean="0">
                          <a:solidFill>
                            <a:schemeClr val="dk1"/>
                          </a:solidFill>
                          <a:effectLst/>
                          <a:latin typeface="+mn-lt"/>
                          <a:ea typeface="+mn-ea"/>
                          <a:cs typeface="+mn-cs"/>
                        </a:rPr>
                        <a:t>و پاسخهای ضربه ای کانال کامل، نزدیک است.</a:t>
                      </a:r>
                      <a:endParaRPr lang="en-US" sz="1800" kern="1200" dirty="0">
                        <a:solidFill>
                          <a:schemeClr val="dk1"/>
                        </a:solidFill>
                        <a:effectLst/>
                        <a:latin typeface="+mn-lt"/>
                        <a:ea typeface="+mn-ea"/>
                        <a:cs typeface="+mn-cs"/>
                      </a:endParaRPr>
                    </a:p>
                  </a:txBody>
                  <a:tcPr marL="68580" marR="68580" marT="0" marB="0"/>
                </a:tc>
                <a:tc>
                  <a:txBody>
                    <a:bodyPr/>
                    <a:lstStyle/>
                    <a:p>
                      <a:pPr algn="just" rtl="1"/>
                      <a:r>
                        <a:rPr lang="fa-IR" sz="1800" kern="1200" dirty="0" smtClean="0">
                          <a:solidFill>
                            <a:schemeClr val="dk1"/>
                          </a:solidFill>
                          <a:effectLst/>
                          <a:latin typeface="+mn-lt"/>
                          <a:ea typeface="+mn-ea"/>
                          <a:cs typeface="+mn-cs"/>
                        </a:rPr>
                        <a:t>در[21]، شبکه عصبی پرسپترون چند لایه</a:t>
                      </a:r>
                      <a:r>
                        <a:rPr lang="en-US" sz="1800" kern="1200" dirty="0" smtClean="0">
                          <a:solidFill>
                            <a:schemeClr val="dk1"/>
                          </a:solidFill>
                          <a:effectLst/>
                          <a:latin typeface="+mn-lt"/>
                          <a:ea typeface="+mn-ea"/>
                          <a:cs typeface="+mn-cs"/>
                        </a:rPr>
                        <a:t> (MLP) </a:t>
                      </a:r>
                      <a:r>
                        <a:rPr lang="fa-IR" sz="1800" kern="1200" dirty="0" smtClean="0">
                          <a:solidFill>
                            <a:schemeClr val="dk1"/>
                          </a:solidFill>
                          <a:effectLst/>
                          <a:latin typeface="+mn-lt"/>
                          <a:ea typeface="+mn-ea"/>
                          <a:cs typeface="+mn-cs"/>
                        </a:rPr>
                        <a:t>با الگوریتم یادگیری پس انتشاری</a:t>
                      </a:r>
                      <a:r>
                        <a:rPr lang="en-US" sz="1800" kern="1200" dirty="0" smtClean="0">
                          <a:solidFill>
                            <a:schemeClr val="dk1"/>
                          </a:solidFill>
                          <a:effectLst/>
                          <a:latin typeface="+mn-lt"/>
                          <a:ea typeface="+mn-ea"/>
                          <a:cs typeface="+mn-cs"/>
                        </a:rPr>
                        <a:t> (BP) </a:t>
                      </a:r>
                      <a:r>
                        <a:rPr lang="fa-IR" sz="1800" kern="1200" dirty="0" smtClean="0">
                          <a:solidFill>
                            <a:schemeClr val="dk1"/>
                          </a:solidFill>
                          <a:effectLst/>
                          <a:latin typeface="+mn-lt"/>
                          <a:ea typeface="+mn-ea"/>
                          <a:cs typeface="+mn-cs"/>
                        </a:rPr>
                        <a:t>به عنوان یک تخمین‌گر کانال برای سیستم های</a:t>
                      </a:r>
                      <a:r>
                        <a:rPr lang="en-US" sz="1800" kern="1200" dirty="0" smtClean="0">
                          <a:solidFill>
                            <a:schemeClr val="dk1"/>
                          </a:solidFill>
                          <a:effectLst/>
                          <a:latin typeface="+mn-lt"/>
                          <a:ea typeface="+mn-ea"/>
                          <a:cs typeface="+mn-cs"/>
                        </a:rPr>
                        <a:t> OFDM </a:t>
                      </a:r>
                      <a:r>
                        <a:rPr lang="fa-IR" sz="1800" kern="1200" dirty="0" smtClean="0">
                          <a:solidFill>
                            <a:schemeClr val="dk1"/>
                          </a:solidFill>
                          <a:effectLst/>
                          <a:latin typeface="+mn-lt"/>
                          <a:ea typeface="+mn-ea"/>
                          <a:cs typeface="+mn-cs"/>
                        </a:rPr>
                        <a:t>پیشنهاد شده است</a:t>
                      </a:r>
                      <a:endParaRPr lang="en-US" dirty="0"/>
                    </a:p>
                  </a:txBody>
                  <a:tcPr marL="68580" marR="68580" marT="0" marB="0"/>
                </a:tc>
                <a:tc>
                  <a:txBody>
                    <a:bodyPr/>
                    <a:lstStyle/>
                    <a:p>
                      <a:pPr algn="just" rtl="1"/>
                      <a:r>
                        <a:rPr lang="fa-IR" sz="1800" kern="1200" dirty="0" smtClean="0">
                          <a:solidFill>
                            <a:schemeClr val="tx1"/>
                          </a:solidFill>
                          <a:effectLst/>
                          <a:latin typeface="Times New Roman" panose="02020603050405020304" pitchFamily="18" charset="0"/>
                          <a:ea typeface="+mn-ea"/>
                          <a:cs typeface="B Nazanin" panose="00000400000000000000" pitchFamily="2" charset="-78"/>
                        </a:rPr>
                        <a:t>2010</a:t>
                      </a:r>
                      <a:endParaRPr lang="en-US" sz="1800" kern="1200" dirty="0">
                        <a:solidFill>
                          <a:schemeClr val="tx1"/>
                        </a:solidFill>
                        <a:effectLst/>
                        <a:latin typeface="Times New Roman" panose="02020603050405020304" pitchFamily="18" charset="0"/>
                        <a:ea typeface="+mn-ea"/>
                        <a:cs typeface="B Nazanin" panose="00000400000000000000" pitchFamily="2" charset="-78"/>
                      </a:endParaRPr>
                    </a:p>
                  </a:txBody>
                  <a:tcPr marL="68580" marR="68580" marT="0" marB="0"/>
                </a:tc>
                <a:tc>
                  <a:txBody>
                    <a:bodyPr/>
                    <a:lstStyle/>
                    <a:p>
                      <a:pPr marL="0" algn="just" defTabSz="914400" rtl="0" eaLnBrk="1" latinLnBrk="0" hangingPunct="1"/>
                      <a:r>
                        <a:rPr lang="en-US" sz="1800" kern="1200" dirty="0" smtClean="0">
                          <a:solidFill>
                            <a:srgbClr val="C00000"/>
                          </a:solidFill>
                          <a:effectLst/>
                          <a:latin typeface="+mn-lt"/>
                          <a:ea typeface="+mn-ea"/>
                          <a:cs typeface="+mn-cs"/>
                        </a:rPr>
                        <a:t>Back propagation neural network approach for channel estimation in OFDM system</a:t>
                      </a:r>
                      <a:endParaRPr lang="en-US" sz="180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3955513492"/>
                  </a:ext>
                </a:extLst>
              </a:tr>
              <a:tr h="459604">
                <a:tc>
                  <a:txBody>
                    <a:bodyPr/>
                    <a:lstStyle/>
                    <a:p>
                      <a:pPr algn="just" rtl="1"/>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این</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طرح</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که</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برای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هر</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تعداد</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حامل</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فرعی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نیز</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معتبر</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است</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عملکرد</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بهتری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نسبت</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به</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کارهای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قبلی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دارد</a:t>
                      </a:r>
                      <a:endParaRPr lang="en-US" sz="1800" kern="1200" dirty="0">
                        <a:solidFill>
                          <a:schemeClr val="dk1"/>
                        </a:solidFill>
                        <a:effectLst/>
                        <a:latin typeface="+mn-lt"/>
                        <a:ea typeface="+mn-ea"/>
                        <a:cs typeface="+mn-cs"/>
                      </a:endParaRPr>
                    </a:p>
                  </a:txBody>
                  <a:tcPr marL="68580" marR="68580" marT="0" marB="0"/>
                </a:tc>
                <a:tc>
                  <a:txBody>
                    <a:bodyPr/>
                    <a:lstStyle/>
                    <a:p>
                      <a:pPr algn="just" rtl="1"/>
                      <a:r>
                        <a:rPr lang="fa-IR" sz="1800" kern="1200" dirty="0" smtClean="0">
                          <a:solidFill>
                            <a:schemeClr val="dk1"/>
                          </a:solidFill>
                          <a:effectLst/>
                          <a:latin typeface="+mn-lt"/>
                          <a:ea typeface="+mn-ea"/>
                          <a:cs typeface="+mn-cs"/>
                        </a:rPr>
                        <a:t>در[22]، یک الگوریتم جدید برای کاهش نوسانات پوشش در سیگنال های</a:t>
                      </a:r>
                      <a:r>
                        <a:rPr lang="en-US" sz="1800" kern="1200" dirty="0" smtClean="0">
                          <a:solidFill>
                            <a:schemeClr val="dk1"/>
                          </a:solidFill>
                          <a:effectLst/>
                          <a:latin typeface="+mn-lt"/>
                          <a:ea typeface="+mn-ea"/>
                          <a:cs typeface="+mn-cs"/>
                        </a:rPr>
                        <a:t> OFDM </a:t>
                      </a:r>
                      <a:r>
                        <a:rPr lang="fa-IR" sz="1800" kern="1200" dirty="0" smtClean="0">
                          <a:solidFill>
                            <a:schemeClr val="dk1"/>
                          </a:solidFill>
                          <a:effectLst/>
                          <a:latin typeface="+mn-lt"/>
                          <a:ea typeface="+mn-ea"/>
                          <a:cs typeface="+mn-cs"/>
                        </a:rPr>
                        <a:t>شرح داده شده است. </a:t>
                      </a:r>
                      <a:endParaRPr lang="en-US" dirty="0"/>
                    </a:p>
                  </a:txBody>
                  <a:tcPr marL="68580" marR="68580" marT="0" marB="0"/>
                </a:tc>
                <a:tc>
                  <a:txBody>
                    <a:bodyPr/>
                    <a:lstStyle/>
                    <a:p>
                      <a:r>
                        <a:rPr lang="fa-IR" sz="1800" kern="1200" dirty="0" smtClean="0">
                          <a:solidFill>
                            <a:schemeClr val="tx1"/>
                          </a:solidFill>
                          <a:effectLst/>
                          <a:latin typeface="Times New Roman" panose="02020603050405020304" pitchFamily="18" charset="0"/>
                          <a:ea typeface="+mn-ea"/>
                          <a:cs typeface="B Nazanin" panose="00000400000000000000" pitchFamily="2" charset="-78"/>
                        </a:rPr>
                        <a:t>2010</a:t>
                      </a:r>
                      <a:endParaRPr lang="en-US" sz="1800" kern="1200" dirty="0">
                        <a:solidFill>
                          <a:schemeClr val="tx1"/>
                        </a:solidFill>
                        <a:effectLst/>
                        <a:latin typeface="Times New Roman" panose="02020603050405020304" pitchFamily="18" charset="0"/>
                        <a:ea typeface="+mn-ea"/>
                        <a:cs typeface="B Nazanin" panose="00000400000000000000" pitchFamily="2" charset="-78"/>
                      </a:endParaRPr>
                    </a:p>
                  </a:txBody>
                  <a:tcPr marL="68580" marR="68580" marT="0" marB="0"/>
                </a:tc>
                <a:tc>
                  <a:txBody>
                    <a:bodyPr/>
                    <a:lstStyle/>
                    <a:p>
                      <a:pPr marL="0" algn="just" defTabSz="914400" rtl="0" eaLnBrk="1" latinLnBrk="0" hangingPunct="1"/>
                      <a:r>
                        <a:rPr lang="en-US" sz="1800" kern="1200" dirty="0" smtClean="0">
                          <a:solidFill>
                            <a:srgbClr val="C00000"/>
                          </a:solidFill>
                          <a:effectLst/>
                          <a:latin typeface="+mn-lt"/>
                          <a:ea typeface="+mn-ea"/>
                          <a:cs typeface="+mn-cs"/>
                        </a:rPr>
                        <a:t>Reduction of power envelope fluctuations in OFDM signals by using neural networks</a:t>
                      </a:r>
                      <a:endParaRPr lang="en-US" sz="180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3462170534"/>
                  </a:ext>
                </a:extLst>
              </a:tr>
              <a:tr h="459604">
                <a:tc>
                  <a:txBody>
                    <a:bodyPr/>
                    <a:lstStyle/>
                    <a:p>
                      <a:pPr algn="just" rtl="1"/>
                      <a:r>
                        <a:rPr lang="en-US" sz="1400" dirty="0" smtClean="0">
                          <a:effectLst/>
                          <a:latin typeface="Times New Roman" panose="02020603050405020304" pitchFamily="18" charset="0"/>
                          <a:ea typeface="Calibri" panose="020F0502020204030204" pitchFamily="34" charset="0"/>
                          <a:cs typeface="B Nazanin" panose="00000400000000000000" pitchFamily="2" charset="-78"/>
                        </a:rPr>
                        <a:t>RBFNN-NLE</a:t>
                      </a:r>
                      <a:r>
                        <a:rPr lang="en-US" sz="1800" dirty="0" smtClean="0">
                          <a:effectLst/>
                          <a:latin typeface="B Nazanin" panose="00000400000000000000" pitchFamily="2" charset="-78"/>
                          <a:ea typeface="Calibri" panose="020F0502020204030204" pitchFamily="34" charset="0"/>
                        </a:rPr>
                        <a:t> </a:t>
                      </a:r>
                      <a:r>
                        <a:rPr lang="fa-IR" sz="1800" dirty="0" smtClean="0">
                          <a:effectLst/>
                          <a:latin typeface="B Nazanin" panose="00000400000000000000" pitchFamily="2" charset="-78"/>
                          <a:ea typeface="Calibri" panose="020F0502020204030204" pitchFamily="34" charset="0"/>
                        </a:rPr>
                        <a:t>پیشنهادی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تنها</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با 3 درصد</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سربار</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در</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آموزش</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بیش از</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4 دسی بل </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بهبود</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عملکرد را</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از</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نظر فاکتور</a:t>
                      </a:r>
                      <a:r>
                        <a:rPr lang="en-US" sz="1400" dirty="0" smtClean="0">
                          <a:effectLst/>
                          <a:latin typeface="Times New Roman" panose="02020603050405020304" pitchFamily="18" charset="0"/>
                          <a:ea typeface="Calibri" panose="020F0502020204030204" pitchFamily="34" charset="0"/>
                          <a:cs typeface="B Nazanin" panose="00000400000000000000" pitchFamily="2" charset="-78"/>
                        </a:rPr>
                        <a:t> Q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برای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انتقال</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70 گیگابیت در ثانیه</a:t>
                      </a:r>
                      <a:r>
                        <a:rPr lang="en-US" sz="1400" dirty="0" smtClean="0">
                          <a:effectLst/>
                          <a:latin typeface="Times New Roman" panose="02020603050405020304" pitchFamily="18" charset="0"/>
                          <a:ea typeface="Calibri" panose="020F0502020204030204" pitchFamily="34" charset="0"/>
                          <a:cs typeface="B Nazanin" panose="00000400000000000000" pitchFamily="2" charset="-78"/>
                        </a:rPr>
                        <a:t> 16-QAM CO-OFDM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 در طول</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1000</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کیلومتر</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(10×100 کیلومتر) فیبر</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ارائه</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داده</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است</a:t>
                      </a:r>
                      <a:endParaRPr lang="en-US" sz="1800" kern="1200" dirty="0">
                        <a:solidFill>
                          <a:schemeClr val="dk1"/>
                        </a:solidFill>
                        <a:effectLst/>
                        <a:latin typeface="+mn-lt"/>
                        <a:ea typeface="+mn-ea"/>
                        <a:cs typeface="+mn-cs"/>
                      </a:endParaRPr>
                    </a:p>
                  </a:txBody>
                  <a:tcPr marL="68580" marR="68580" marT="0" marB="0"/>
                </a:tc>
                <a:tc>
                  <a:txBody>
                    <a:bodyPr/>
                    <a:lstStyle/>
                    <a:p>
                      <a:pPr algn="just" rtl="1"/>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در[23]، یک</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شبکه</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عصبی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با</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عملکرد پایه</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شعاعی</a:t>
                      </a:r>
                      <a:r>
                        <a:rPr lang="en-US" sz="1400" dirty="0" smtClean="0">
                          <a:effectLst/>
                          <a:latin typeface="Times New Roman" panose="02020603050405020304" pitchFamily="18" charset="0"/>
                          <a:ea typeface="Calibri" panose="020F0502020204030204" pitchFamily="34" charset="0"/>
                          <a:cs typeface="B Nazanin" panose="00000400000000000000" pitchFamily="2" charset="-78"/>
                        </a:rPr>
                        <a:t> (RBFNN)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مبتنی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بر</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برابرساز</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غیرخطی</a:t>
                      </a:r>
                      <a:r>
                        <a:rPr lang="en-US" sz="1400" dirty="0" smtClean="0">
                          <a:effectLst/>
                          <a:latin typeface="Times New Roman" panose="02020603050405020304" pitchFamily="18" charset="0"/>
                          <a:ea typeface="Calibri" panose="020F0502020204030204" pitchFamily="34" charset="0"/>
                          <a:cs typeface="B Nazanin" panose="00000400000000000000" pitchFamily="2" charset="-78"/>
                        </a:rPr>
                        <a:t> (NLE)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برای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سیستم</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های</a:t>
                      </a:r>
                      <a:r>
                        <a:rPr lang="en-US" sz="1400" dirty="0" smtClean="0">
                          <a:effectLst/>
                          <a:latin typeface="Times New Roman" panose="02020603050405020304" pitchFamily="18" charset="0"/>
                          <a:ea typeface="Calibri" panose="020F0502020204030204" pitchFamily="34" charset="0"/>
                          <a:cs typeface="B Nazanin" panose="00000400000000000000" pitchFamily="2" charset="-78"/>
                        </a:rPr>
                        <a:t> OFDM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نوری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منسجم</a:t>
                      </a:r>
                      <a:r>
                        <a:rPr lang="en-US" sz="1400" dirty="0" smtClean="0">
                          <a:effectLst/>
                          <a:latin typeface="Times New Roman" panose="02020603050405020304" pitchFamily="18" charset="0"/>
                          <a:ea typeface="Calibri" panose="020F0502020204030204" pitchFamily="34" charset="0"/>
                          <a:cs typeface="B Nazanin" panose="00000400000000000000" pitchFamily="2" charset="-78"/>
                        </a:rPr>
                        <a:t> (CO-OFDM)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پیشنهاد</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شده است</a:t>
                      </a:r>
                      <a:endParaRPr lang="en-US" dirty="0"/>
                    </a:p>
                  </a:txBody>
                  <a:tcPr marL="68580" marR="68580" marT="0" marB="0"/>
                </a:tc>
                <a:tc>
                  <a:txBody>
                    <a:bodyPr/>
                    <a:lstStyle/>
                    <a:p>
                      <a:r>
                        <a:rPr lang="fa-IR" sz="1800" kern="1200" dirty="0" smtClean="0">
                          <a:solidFill>
                            <a:schemeClr val="tx1"/>
                          </a:solidFill>
                          <a:effectLst/>
                          <a:latin typeface="Times New Roman" panose="02020603050405020304" pitchFamily="18" charset="0"/>
                          <a:ea typeface="+mn-ea"/>
                          <a:cs typeface="B Nazanin" panose="00000400000000000000" pitchFamily="2" charset="-78"/>
                        </a:rPr>
                        <a:t>2016</a:t>
                      </a:r>
                      <a:endParaRPr lang="en-US" sz="1800" kern="1200" dirty="0">
                        <a:solidFill>
                          <a:schemeClr val="tx1"/>
                        </a:solidFill>
                        <a:effectLst/>
                        <a:latin typeface="Times New Roman" panose="02020603050405020304" pitchFamily="18" charset="0"/>
                        <a:ea typeface="+mn-ea"/>
                        <a:cs typeface="B Nazanin" panose="00000400000000000000" pitchFamily="2" charset="-78"/>
                      </a:endParaRPr>
                    </a:p>
                  </a:txBody>
                  <a:tcPr marL="68580" marR="68580" marT="0" marB="0"/>
                </a:tc>
                <a:tc>
                  <a:txBody>
                    <a:bodyPr/>
                    <a:lstStyle/>
                    <a:p>
                      <a:pPr marL="0" algn="just" defTabSz="914400" rtl="0" eaLnBrk="1" latinLnBrk="0" hangingPunct="1"/>
                      <a:r>
                        <a:rPr lang="en-US" sz="1800" kern="1200" dirty="0" smtClean="0">
                          <a:solidFill>
                            <a:srgbClr val="C00000"/>
                          </a:solidFill>
                          <a:effectLst/>
                          <a:latin typeface="+mn-lt"/>
                          <a:ea typeface="+mn-ea"/>
                          <a:cs typeface="+mn-cs"/>
                        </a:rPr>
                        <a:t>Radial basis function neural network nonlinear equalizer for 16-QAM coherent optical OFDM</a:t>
                      </a:r>
                      <a:endParaRPr lang="en-US" sz="180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4228408696"/>
                  </a:ext>
                </a:extLst>
              </a:tr>
            </a:tbl>
          </a:graphicData>
        </a:graphic>
      </p:graphicFrame>
      <p:graphicFrame>
        <p:nvGraphicFramePr>
          <p:cNvPr id="7" name="Content Placeholder 6"/>
          <p:cNvGraphicFramePr>
            <a:graphicFrameLocks/>
          </p:cNvGraphicFramePr>
          <p:nvPr>
            <p:extLst>
              <p:ext uri="{D42A27DB-BD31-4B8C-83A1-F6EECF244321}">
                <p14:modId xmlns:p14="http://schemas.microsoft.com/office/powerpoint/2010/main" val="1051682113"/>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Nazanin"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نتیجه‌گیری</a:t>
                      </a:r>
                      <a:endParaRPr lang="fa-IR" sz="1800" b="1" dirty="0" smtClean="0">
                        <a:solidFill>
                          <a:schemeClr val="tx1"/>
                        </a:solidFill>
                        <a:latin typeface="Times New Roman" pitchFamily="18" charset="0"/>
                        <a:cs typeface="B Nazanin"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B Nazanin" panose="00000400000000000000" pitchFamily="2" charset="-78"/>
                        </a:rPr>
                        <a:t>راهکار</a:t>
                      </a:r>
                      <a:r>
                        <a:rPr lang="fa-IR" sz="1800" dirty="0" smtClean="0">
                          <a:solidFill>
                            <a:schemeClr val="tx1"/>
                          </a:solidFill>
                          <a:cs typeface="B Nazanin" panose="00000400000000000000" pitchFamily="2" charset="-78"/>
                        </a:rPr>
                        <a:t> پیشنهادی</a:t>
                      </a:r>
                      <a:endParaRPr lang="en-US" sz="1800" dirty="0" smtClean="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B Titr" panose="00000700000000000000" pitchFamily="2" charset="-78"/>
                        </a:rPr>
                        <a:t>مرور کارهای قبلی</a:t>
                      </a:r>
                      <a:endParaRPr lang="en-US" sz="1800" dirty="0" smtClean="0">
                        <a:solidFill>
                          <a:schemeClr val="tx1"/>
                        </a:solidFill>
                        <a:cs typeface="B Titr" panose="00000700000000000000" pitchFamily="2" charset="-78"/>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603585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8</a:t>
            </a:fld>
            <a:endParaRPr lang="en-US" dirty="0">
              <a:solidFill>
                <a:srgbClr val="000000"/>
              </a:solidFill>
            </a:endParaRPr>
          </a:p>
        </p:txBody>
      </p:sp>
      <p:sp>
        <p:nvSpPr>
          <p:cNvPr id="39" name="Content Placeholder 2"/>
          <p:cNvSpPr>
            <a:spLocks noGrp="1"/>
          </p:cNvSpPr>
          <p:nvPr>
            <p:ph idx="1"/>
          </p:nvPr>
        </p:nvSpPr>
        <p:spPr>
          <a:xfrm>
            <a:off x="2189018" y="1019734"/>
            <a:ext cx="9522170" cy="5225491"/>
          </a:xfrm>
        </p:spPr>
        <p:txBody>
          <a:bodyPr/>
          <a:lstStyle/>
          <a:p>
            <a:pPr algn="just" rtl="1"/>
            <a:endParaRPr lang="fa-IR" sz="2000" dirty="0" smtClean="0"/>
          </a:p>
          <a:p>
            <a:pPr algn="just" rtl="1"/>
            <a:endParaRPr lang="en-US" sz="2000" dirty="0"/>
          </a:p>
          <a:p>
            <a:pPr algn="just" rtl="1"/>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3655166971"/>
              </p:ext>
            </p:extLst>
          </p:nvPr>
        </p:nvGraphicFramePr>
        <p:xfrm>
          <a:off x="144965" y="888642"/>
          <a:ext cx="12047038" cy="3879774"/>
        </p:xfrm>
        <a:graphic>
          <a:graphicData uri="http://schemas.openxmlformats.org/drawingml/2006/table">
            <a:tbl>
              <a:tblPr firstRow="1" bandRow="1">
                <a:tableStyleId>{5C22544A-7EE6-4342-B048-85BDC9FD1C3A}</a:tableStyleId>
              </a:tblPr>
              <a:tblGrid>
                <a:gridCol w="3780264">
                  <a:extLst>
                    <a:ext uri="{9D8B030D-6E8A-4147-A177-3AD203B41FA5}">
                      <a16:colId xmlns:a16="http://schemas.microsoft.com/office/drawing/2014/main" val="20000"/>
                    </a:ext>
                  </a:extLst>
                </a:gridCol>
                <a:gridCol w="3978545">
                  <a:extLst>
                    <a:ext uri="{9D8B030D-6E8A-4147-A177-3AD203B41FA5}">
                      <a16:colId xmlns:a16="http://schemas.microsoft.com/office/drawing/2014/main" val="20001"/>
                    </a:ext>
                  </a:extLst>
                </a:gridCol>
                <a:gridCol w="642826">
                  <a:extLst>
                    <a:ext uri="{9D8B030D-6E8A-4147-A177-3AD203B41FA5}">
                      <a16:colId xmlns:a16="http://schemas.microsoft.com/office/drawing/2014/main" val="3020434773"/>
                    </a:ext>
                  </a:extLst>
                </a:gridCol>
                <a:gridCol w="3645403">
                  <a:extLst>
                    <a:ext uri="{9D8B030D-6E8A-4147-A177-3AD203B41FA5}">
                      <a16:colId xmlns:a16="http://schemas.microsoft.com/office/drawing/2014/main" val="20003"/>
                    </a:ext>
                  </a:extLst>
                </a:gridCol>
              </a:tblGrid>
              <a:tr h="459604">
                <a:tc>
                  <a:txBody>
                    <a:bodyPr/>
                    <a:lstStyle/>
                    <a:p>
                      <a:pPr marL="0" marR="0" algn="ctr" rtl="1">
                        <a:lnSpc>
                          <a:spcPct val="150000"/>
                        </a:lnSpc>
                        <a:spcBef>
                          <a:spcPts val="0"/>
                        </a:spcBef>
                        <a:spcAft>
                          <a:spcPts val="0"/>
                        </a:spcAft>
                      </a:pPr>
                      <a:r>
                        <a:rPr lang="fa-IR" sz="180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مزایا</a:t>
                      </a:r>
                      <a:endParaRPr lang="en-US" sz="1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50000"/>
                        </a:lnSpc>
                        <a:spcBef>
                          <a:spcPts val="0"/>
                        </a:spcBef>
                        <a:spcAft>
                          <a:spcPts val="0"/>
                        </a:spcAft>
                      </a:pPr>
                      <a:r>
                        <a:rPr lang="ar-SA" sz="1800" b="1" kern="1200" dirty="0" smtClean="0">
                          <a:solidFill>
                            <a:schemeClr val="tx1"/>
                          </a:solidFill>
                          <a:effectLst/>
                          <a:latin typeface="+mn-lt"/>
                          <a:ea typeface="+mn-ea"/>
                          <a:cs typeface="B Nazanin" panose="00000400000000000000" pitchFamily="2" charset="-78"/>
                        </a:rPr>
                        <a:t>روش</a:t>
                      </a:r>
                      <a:endParaRPr lang="en-US" sz="1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50000"/>
                        </a:lnSpc>
                        <a:spcBef>
                          <a:spcPts val="0"/>
                        </a:spcBef>
                        <a:spcAft>
                          <a:spcPts val="0"/>
                        </a:spcAft>
                      </a:pPr>
                      <a:r>
                        <a:rPr lang="ar-SA" sz="1800" b="1" kern="1200" dirty="0" smtClean="0">
                          <a:solidFill>
                            <a:schemeClr val="tx1"/>
                          </a:solidFill>
                          <a:effectLst/>
                          <a:latin typeface="+mn-lt"/>
                          <a:ea typeface="+mn-ea"/>
                          <a:cs typeface="B Nazanin" panose="00000400000000000000" pitchFamily="2" charset="-78"/>
                        </a:rPr>
                        <a:t>سال</a:t>
                      </a:r>
                      <a:endParaRPr lang="en-US" sz="1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50000"/>
                        </a:lnSpc>
                        <a:spcBef>
                          <a:spcPts val="0"/>
                        </a:spcBef>
                        <a:spcAft>
                          <a:spcPts val="0"/>
                        </a:spcAft>
                      </a:pPr>
                      <a:r>
                        <a:rPr lang="ar-SA" sz="1800" b="1" kern="1200" dirty="0" smtClean="0">
                          <a:solidFill>
                            <a:schemeClr val="tx1"/>
                          </a:solidFill>
                          <a:effectLst/>
                          <a:latin typeface="+mn-lt"/>
                          <a:ea typeface="+mn-ea"/>
                          <a:cs typeface="B Nazanin" panose="00000400000000000000" pitchFamily="2" charset="-78"/>
                        </a:rPr>
                        <a:t>عنوان مقاله</a:t>
                      </a:r>
                      <a:endParaRPr lang="en-US" sz="1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770378730"/>
                  </a:ext>
                </a:extLst>
              </a:tr>
              <a:tr h="940477">
                <a:tc>
                  <a:txBody>
                    <a:bodyPr/>
                    <a:lstStyle/>
                    <a:p>
                      <a:pPr algn="just" rtl="1"/>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این</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روش</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امکان</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جلوگیری</a:t>
                      </a:r>
                      <a:r>
                        <a:rPr lang="fa-IR" sz="1400" dirty="0" smtClean="0">
                          <a:effectLst/>
                          <a:ea typeface="Calibri" panose="020F0502020204030204" pitchFamily="34" charset="0"/>
                          <a:cs typeface="Times New Roman" panose="02020603050405020304" pitchFamily="18" charset="0"/>
                        </a:rPr>
                        <a:t> </a:t>
                      </a:r>
                      <a:r>
                        <a:rPr lang="en-US" sz="1400" dirty="0" smtClean="0">
                          <a:effectLst/>
                          <a:latin typeface="Times New Roman" panose="02020603050405020304" pitchFamily="18" charset="0"/>
                          <a:ea typeface="Calibri" panose="020F0502020204030204" pitchFamily="34" charset="0"/>
                          <a:cs typeface="B Nazanin" panose="00000400000000000000" pitchFamily="2" charset="-78"/>
                        </a:rPr>
                        <a:t>PAPR</a:t>
                      </a:r>
                      <a:r>
                        <a:rPr lang="fa-IR" sz="1400" dirty="0" smtClean="0">
                          <a:effectLst/>
                          <a:latin typeface="Times New Roman" panose="02020603050405020304" pitchFamily="18" charset="0"/>
                          <a:ea typeface="Calibri" panose="020F0502020204030204" pitchFamily="34" charset="0"/>
                          <a:cs typeface="B Nazanin" panose="00000400000000000000" pitchFamily="2" charset="-78"/>
                        </a:rPr>
                        <a:t> </a:t>
                      </a:r>
                      <a:r>
                        <a:rPr lang="en-US" sz="1400" dirty="0" smtClean="0">
                          <a:effectLst/>
                          <a:latin typeface="Times New Roman" panose="02020603050405020304" pitchFamily="18" charset="0"/>
                          <a:ea typeface="Calibri" panose="020F0502020204030204" pitchFamily="34" charset="0"/>
                          <a:cs typeface="B Nazanin" panose="00000400000000000000" pitchFamily="2" charset="-78"/>
                        </a:rPr>
                        <a:t> </a:t>
                      </a:r>
                      <a:r>
                        <a:rPr lang="en-US" sz="1800" dirty="0" smtClean="0">
                          <a:effectLst/>
                          <a:latin typeface="B Nazanin" panose="00000400000000000000" pitchFamily="2" charset="-78"/>
                          <a:ea typeface="Calibri" panose="020F0502020204030204" pitchFamily="34" charset="0"/>
                        </a:rPr>
                        <a:t> </a:t>
                      </a:r>
                      <a:r>
                        <a:rPr lang="fa-IR" sz="1800" dirty="0" smtClean="0">
                          <a:effectLst/>
                          <a:latin typeface="B Nazanin" panose="00000400000000000000" pitchFamily="2" charset="-78"/>
                          <a:ea typeface="Calibri" panose="020F0502020204030204" pitchFamily="34" charset="0"/>
                        </a:rPr>
                        <a:t>کارآمد</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و</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بدون</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استفاده</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از</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اطلاعات</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جانبی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را فراهم می کند.</a:t>
                      </a:r>
                      <a:endParaRPr lang="en-US" sz="1800" kern="1200" dirty="0">
                        <a:solidFill>
                          <a:schemeClr val="dk1"/>
                        </a:solidFill>
                        <a:effectLst/>
                        <a:latin typeface="+mn-lt"/>
                        <a:ea typeface="+mn-ea"/>
                        <a:cs typeface="+mn-cs"/>
                      </a:endParaRPr>
                    </a:p>
                  </a:txBody>
                  <a:tcPr marL="68580" marR="68580" marT="0" marB="0"/>
                </a:tc>
                <a:tc>
                  <a:txBody>
                    <a:bodyPr/>
                    <a:lstStyle/>
                    <a:p>
                      <a:pPr algn="just" rtl="1"/>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در[24]، یک</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روش</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کاهش</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اوج توان</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پیشنهاد</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شده</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که</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تزریق</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تون را</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با</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یک</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شبکه</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عصبی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ترکیب می کند. </a:t>
                      </a:r>
                      <a:endParaRPr lang="en-US" dirty="0"/>
                    </a:p>
                  </a:txBody>
                  <a:tcPr marL="68580" marR="68580" marT="0" marB="0"/>
                </a:tc>
                <a:tc>
                  <a:txBody>
                    <a:bodyPr/>
                    <a:lstStyle/>
                    <a:p>
                      <a:pPr marL="0" marR="0" algn="ctr" rtl="1">
                        <a:lnSpc>
                          <a:spcPct val="150000"/>
                        </a:lnSpc>
                        <a:spcBef>
                          <a:spcPts val="0"/>
                        </a:spcBef>
                        <a:spcAft>
                          <a:spcPts val="0"/>
                        </a:spcAft>
                      </a:pPr>
                      <a:r>
                        <a:rPr lang="fa-IR" sz="1800" kern="1200" dirty="0" smtClean="0">
                          <a:solidFill>
                            <a:schemeClr val="tx1"/>
                          </a:solidFill>
                          <a:effectLst/>
                          <a:latin typeface="Times New Roman" panose="02020603050405020304" pitchFamily="18" charset="0"/>
                          <a:ea typeface="+mn-ea"/>
                          <a:cs typeface="B Nazanin" panose="00000400000000000000" pitchFamily="2" charset="-78"/>
                        </a:rPr>
                        <a:t>2008</a:t>
                      </a:r>
                      <a:endParaRPr lang="en-US" sz="1800" kern="1200" dirty="0">
                        <a:solidFill>
                          <a:schemeClr val="tx1"/>
                        </a:solidFill>
                        <a:effectLst/>
                        <a:latin typeface="Times New Roman" panose="02020603050405020304" pitchFamily="18" charset="0"/>
                        <a:ea typeface="+mn-ea"/>
                        <a:cs typeface="B Nazanin" panose="00000400000000000000" pitchFamily="2" charset="-78"/>
                      </a:endParaRPr>
                    </a:p>
                  </a:txBody>
                  <a:tcPr marL="68580" marR="68580" marT="0" marB="0"/>
                </a:tc>
                <a:tc>
                  <a:txBody>
                    <a:bodyPr/>
                    <a:lstStyle/>
                    <a:p>
                      <a:pPr marL="0" algn="just" defTabSz="914400" rtl="0" eaLnBrk="1" latinLnBrk="0" hangingPunct="1"/>
                      <a:r>
                        <a:rPr lang="en-US" sz="1800" kern="1200" dirty="0" smtClean="0">
                          <a:solidFill>
                            <a:srgbClr val="C00000"/>
                          </a:solidFill>
                          <a:effectLst/>
                          <a:latin typeface="+mn-lt"/>
                          <a:ea typeface="+mn-ea"/>
                          <a:cs typeface="+mn-cs"/>
                        </a:rPr>
                        <a:t>PAPR reduction of OFDM signal by neural networks without side information and its FPGA implementation</a:t>
                      </a:r>
                      <a:endParaRPr lang="en-US" sz="180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3862350092"/>
                  </a:ext>
                </a:extLst>
              </a:tr>
              <a:tr h="1225610">
                <a:tc>
                  <a:txBody>
                    <a:bodyPr/>
                    <a:lstStyle/>
                    <a:p>
                      <a:pPr algn="just" rtl="1"/>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نشان</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می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دهد</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که</a:t>
                      </a:r>
                      <a:r>
                        <a:rPr lang="en-US" sz="1400" dirty="0" smtClean="0">
                          <a:effectLst/>
                          <a:latin typeface="Times New Roman" panose="02020603050405020304" pitchFamily="18" charset="0"/>
                          <a:ea typeface="Calibri" panose="020F0502020204030204" pitchFamily="34" charset="0"/>
                          <a:cs typeface="B Nazanin" panose="00000400000000000000" pitchFamily="2" charset="-78"/>
                        </a:rPr>
                        <a:t>  PAPR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و</a:t>
                      </a:r>
                      <a:r>
                        <a:rPr lang="en-US" sz="1400" dirty="0" smtClean="0">
                          <a:effectLst/>
                          <a:latin typeface="Times New Roman" panose="02020603050405020304" pitchFamily="18" charset="0"/>
                          <a:ea typeface="Calibri" panose="020F0502020204030204" pitchFamily="34" charset="0"/>
                          <a:cs typeface="B Nazanin" panose="00000400000000000000" pitchFamily="2" charset="-78"/>
                        </a:rPr>
                        <a:t> BER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می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توانند</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پس</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از</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استفاده</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از</a:t>
                      </a:r>
                      <a:r>
                        <a:rPr lang="en-US" sz="1400" dirty="0" smtClean="0">
                          <a:effectLst/>
                          <a:latin typeface="Times New Roman" panose="02020603050405020304" pitchFamily="18" charset="0"/>
                          <a:ea typeface="Calibri" panose="020F0502020204030204" pitchFamily="34" charset="0"/>
                          <a:cs typeface="B Nazanin" panose="00000400000000000000" pitchFamily="2" charset="-78"/>
                        </a:rPr>
                        <a:t> NN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ها</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به</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طور</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قابل</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توجهی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بهبود</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یابند</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اعوجاج</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و</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نویزهای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کانال</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با</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استفاده</a:t>
                      </a:r>
                      <a:r>
                        <a:rPr lang="en-US" sz="1400" dirty="0" smtClean="0">
                          <a:effectLst/>
                          <a:latin typeface="Times New Roman" panose="02020603050405020304" pitchFamily="18" charset="0"/>
                          <a:ea typeface="Calibri" panose="020F0502020204030204" pitchFamily="34" charset="0"/>
                          <a:cs typeface="B Nazanin" panose="00000400000000000000" pitchFamily="2" charset="-78"/>
                        </a:rPr>
                        <a:t> NN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ازطریق</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فرآیند</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یادگیری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به</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طور</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مؤثری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جبران</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می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شود</a:t>
                      </a:r>
                      <a:r>
                        <a:rPr lang="fa-IR" sz="1800" kern="1200" dirty="0" smtClean="0">
                          <a:solidFill>
                            <a:schemeClr val="dk1"/>
                          </a:solidFill>
                          <a:effectLst/>
                          <a:latin typeface="+mn-lt"/>
                          <a:ea typeface="+mn-ea"/>
                          <a:cs typeface="+mn-cs"/>
                        </a:rPr>
                        <a:t>.</a:t>
                      </a:r>
                      <a:endParaRPr lang="en-US" sz="1800" kern="1200" dirty="0">
                        <a:solidFill>
                          <a:schemeClr val="dk1"/>
                        </a:solidFill>
                        <a:effectLst/>
                        <a:latin typeface="+mn-lt"/>
                        <a:ea typeface="+mn-ea"/>
                        <a:cs typeface="+mn-cs"/>
                      </a:endParaRPr>
                    </a:p>
                  </a:txBody>
                  <a:tcPr marL="68580" marR="68580" marT="0" marB="0"/>
                </a:tc>
                <a:tc>
                  <a:txBody>
                    <a:bodyPr/>
                    <a:lstStyle/>
                    <a:p>
                      <a:pPr algn="just" rtl="1"/>
                      <a:r>
                        <a:rPr lang="fa-IR" sz="1800" kern="1200" dirty="0" smtClean="0">
                          <a:solidFill>
                            <a:schemeClr val="dk1"/>
                          </a:solidFill>
                          <a:effectLst/>
                          <a:latin typeface="+mn-lt"/>
                          <a:ea typeface="+mn-ea"/>
                          <a:cs typeface="+mn-cs"/>
                        </a:rPr>
                        <a:t>در[25]، نویسندگان شبکه های عصبی</a:t>
                      </a:r>
                      <a:r>
                        <a:rPr lang="en-US" sz="1800" kern="1200" dirty="0" smtClean="0">
                          <a:solidFill>
                            <a:schemeClr val="dk1"/>
                          </a:solidFill>
                          <a:effectLst/>
                          <a:latin typeface="+mn-lt"/>
                          <a:ea typeface="+mn-ea"/>
                          <a:cs typeface="+mn-cs"/>
                        </a:rPr>
                        <a:t> (NN) </a:t>
                      </a:r>
                      <a:r>
                        <a:rPr lang="fa-IR" sz="1800" kern="1200" dirty="0" smtClean="0">
                          <a:solidFill>
                            <a:schemeClr val="dk1"/>
                          </a:solidFill>
                          <a:effectLst/>
                          <a:latin typeface="+mn-lt"/>
                          <a:ea typeface="+mn-ea"/>
                          <a:cs typeface="+mn-cs"/>
                        </a:rPr>
                        <a:t>را برای بهبود کارایی انتقال سیگنال های تقسیم فرکانس متعامد نوری مالتی پلکس شده</a:t>
                      </a:r>
                      <a:r>
                        <a:rPr lang="en-US" sz="1800" kern="1200" dirty="0" smtClean="0">
                          <a:solidFill>
                            <a:schemeClr val="dk1"/>
                          </a:solidFill>
                          <a:effectLst/>
                          <a:latin typeface="+mn-lt"/>
                          <a:ea typeface="+mn-ea"/>
                          <a:cs typeface="+mn-cs"/>
                        </a:rPr>
                        <a:t> (O-OFDM) </a:t>
                      </a:r>
                      <a:r>
                        <a:rPr lang="fa-IR" sz="1800" kern="1200" dirty="0" smtClean="0">
                          <a:solidFill>
                            <a:schemeClr val="dk1"/>
                          </a:solidFill>
                          <a:effectLst/>
                          <a:latin typeface="+mn-lt"/>
                          <a:ea typeface="+mn-ea"/>
                          <a:cs typeface="+mn-cs"/>
                        </a:rPr>
                        <a:t>پیشنهاد و استفاده می کنند.</a:t>
                      </a:r>
                      <a:endParaRPr lang="en-US" dirty="0"/>
                    </a:p>
                  </a:txBody>
                  <a:tcPr marL="68580" marR="68580" marT="0" marB="0"/>
                </a:tc>
                <a:tc>
                  <a:txBody>
                    <a:bodyPr/>
                    <a:lstStyle/>
                    <a:p>
                      <a:pPr algn="just" rtl="1"/>
                      <a:r>
                        <a:rPr lang="fa-IR" sz="1800" kern="1200" dirty="0" smtClean="0">
                          <a:solidFill>
                            <a:schemeClr val="tx1"/>
                          </a:solidFill>
                          <a:effectLst/>
                          <a:latin typeface="Times New Roman" panose="02020603050405020304" pitchFamily="18" charset="0"/>
                          <a:ea typeface="+mn-ea"/>
                          <a:cs typeface="B Nazanin" panose="00000400000000000000" pitchFamily="2" charset="-78"/>
                        </a:rPr>
                        <a:t>2019</a:t>
                      </a:r>
                      <a:endParaRPr lang="en-US" sz="1800" kern="1200" dirty="0">
                        <a:solidFill>
                          <a:schemeClr val="tx1"/>
                        </a:solidFill>
                        <a:effectLst/>
                        <a:latin typeface="Times New Roman" panose="02020603050405020304" pitchFamily="18" charset="0"/>
                        <a:ea typeface="+mn-ea"/>
                        <a:cs typeface="B Nazanin" panose="00000400000000000000" pitchFamily="2" charset="-78"/>
                      </a:endParaRPr>
                    </a:p>
                  </a:txBody>
                  <a:tcPr marL="68580" marR="68580" marT="0" marB="0"/>
                </a:tc>
                <a:tc>
                  <a:txBody>
                    <a:bodyPr/>
                    <a:lstStyle/>
                    <a:p>
                      <a:pPr marL="0" algn="just" defTabSz="914400" rtl="0" eaLnBrk="1" latinLnBrk="0" hangingPunct="1"/>
                      <a:r>
                        <a:rPr lang="en-US" sz="1800" kern="1200" dirty="0" smtClean="0">
                          <a:solidFill>
                            <a:srgbClr val="C00000"/>
                          </a:solidFill>
                          <a:effectLst/>
                          <a:latin typeface="+mn-lt"/>
                          <a:ea typeface="+mn-ea"/>
                          <a:cs typeface="+mn-cs"/>
                        </a:rPr>
                        <a:t>Neural Networks for PAPR Reduction in Optical OFDM Signal Transmission</a:t>
                      </a:r>
                      <a:endParaRPr lang="en-US" sz="180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3955513492"/>
                  </a:ext>
                </a:extLst>
              </a:tr>
              <a:tr h="459604">
                <a:tc>
                  <a:txBody>
                    <a:bodyPr/>
                    <a:lstStyle/>
                    <a:p>
                      <a:pPr algn="just" rtl="1"/>
                      <a:r>
                        <a:rPr lang="en-US" sz="1800" kern="1200" dirty="0" smtClean="0">
                          <a:solidFill>
                            <a:schemeClr val="dk1"/>
                          </a:solidFill>
                          <a:effectLst/>
                          <a:latin typeface="+mn-lt"/>
                          <a:ea typeface="+mn-ea"/>
                          <a:cs typeface="+mn-cs"/>
                        </a:rPr>
                        <a:t>NN </a:t>
                      </a:r>
                      <a:r>
                        <a:rPr lang="fa-IR" sz="1800" kern="1200" dirty="0" smtClean="0">
                          <a:solidFill>
                            <a:schemeClr val="dk1"/>
                          </a:solidFill>
                          <a:effectLst/>
                          <a:latin typeface="+mn-lt"/>
                          <a:ea typeface="+mn-ea"/>
                          <a:cs typeface="+mn-cs"/>
                        </a:rPr>
                        <a:t>پیشنهادی نسبت به نمونه معمولی پیچیدگی محاسباتی کمتری دارد. تعداد</a:t>
                      </a:r>
                      <a:r>
                        <a:rPr lang="en-US" sz="1800" kern="1200" dirty="0" smtClean="0">
                          <a:solidFill>
                            <a:schemeClr val="dk1"/>
                          </a:solidFill>
                          <a:effectLst/>
                          <a:latin typeface="+mn-lt"/>
                          <a:ea typeface="+mn-ea"/>
                          <a:cs typeface="+mn-cs"/>
                        </a:rPr>
                        <a:t> IFFT </a:t>
                      </a:r>
                      <a:r>
                        <a:rPr lang="fa-IR" sz="1800" kern="1200" dirty="0" smtClean="0">
                          <a:solidFill>
                            <a:schemeClr val="dk1"/>
                          </a:solidFill>
                          <a:effectLst/>
                          <a:latin typeface="+mn-lt"/>
                          <a:ea typeface="+mn-ea"/>
                          <a:cs typeface="+mn-cs"/>
                        </a:rPr>
                        <a:t>در</a:t>
                      </a:r>
                      <a:r>
                        <a:rPr lang="en-US" sz="1800" kern="1200" dirty="0" smtClean="0">
                          <a:solidFill>
                            <a:schemeClr val="dk1"/>
                          </a:solidFill>
                          <a:effectLst/>
                          <a:latin typeface="+mn-lt"/>
                          <a:ea typeface="+mn-ea"/>
                          <a:cs typeface="+mn-cs"/>
                        </a:rPr>
                        <a:t> NN </a:t>
                      </a:r>
                      <a:r>
                        <a:rPr lang="fa-IR" sz="1800" kern="1200" dirty="0" smtClean="0">
                          <a:solidFill>
                            <a:schemeClr val="dk1"/>
                          </a:solidFill>
                          <a:effectLst/>
                          <a:latin typeface="+mn-lt"/>
                          <a:ea typeface="+mn-ea"/>
                          <a:cs typeface="+mn-cs"/>
                        </a:rPr>
                        <a:t>را می توان به نصف کاهش داد و زمان محاسباتی را نیز می توان تا 32.7 درصد کاهش داد.</a:t>
                      </a:r>
                      <a:endParaRPr lang="en-US" sz="1800" kern="1200" dirty="0">
                        <a:solidFill>
                          <a:schemeClr val="dk1"/>
                        </a:solidFill>
                        <a:effectLst/>
                        <a:latin typeface="+mn-lt"/>
                        <a:ea typeface="+mn-ea"/>
                        <a:cs typeface="+mn-cs"/>
                      </a:endParaRPr>
                    </a:p>
                  </a:txBody>
                  <a:tcPr marL="68580" marR="68580" marT="0" marB="0"/>
                </a:tc>
                <a:tc>
                  <a:txBody>
                    <a:bodyPr/>
                    <a:lstStyle/>
                    <a:p>
                      <a:pPr algn="just" rtl="1"/>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در[26]، یک</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شبکه</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عصبی</a:t>
                      </a:r>
                      <a:r>
                        <a:rPr lang="en-US" sz="1400" dirty="0" smtClean="0">
                          <a:effectLst/>
                          <a:latin typeface="Times New Roman" panose="02020603050405020304" pitchFamily="18" charset="0"/>
                          <a:ea typeface="Calibri" panose="020F0502020204030204" pitchFamily="34" charset="0"/>
                          <a:cs typeface="B Nazanin" panose="00000400000000000000" pitchFamily="2" charset="-78"/>
                        </a:rPr>
                        <a:t> (NN)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برای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کاهش</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اوج توان</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سیگنال</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های مالتی پلکس</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تقسیم</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فرکانس</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متعامد</a:t>
                      </a:r>
                      <a:r>
                        <a:rPr lang="en-US" sz="1400" dirty="0" smtClean="0">
                          <a:effectLst/>
                          <a:latin typeface="Times New Roman" panose="02020603050405020304" pitchFamily="18" charset="0"/>
                          <a:ea typeface="Calibri" panose="020F0502020204030204" pitchFamily="34" charset="0"/>
                          <a:cs typeface="B Nazanin" panose="00000400000000000000" pitchFamily="2" charset="-78"/>
                        </a:rPr>
                        <a:t> (OFDM)</a:t>
                      </a:r>
                      <a:r>
                        <a:rPr lang="fa-IR" sz="1400" dirty="0" smtClean="0">
                          <a:effectLst/>
                          <a:latin typeface="Times New Roman" panose="02020603050405020304" pitchFamily="18" charset="0"/>
                          <a:ea typeface="Calibri" panose="020F0502020204030204" pitchFamily="34" charset="0"/>
                          <a:cs typeface="B Nazanin" panose="00000400000000000000" pitchFamily="2" charset="-78"/>
                        </a:rPr>
                        <a:t> </a:t>
                      </a:r>
                      <a:r>
                        <a:rPr lang="en-US" sz="1400" dirty="0" smtClean="0">
                          <a:effectLst/>
                          <a:latin typeface="Times New Roman" panose="02020603050405020304" pitchFamily="18" charset="0"/>
                          <a:ea typeface="Calibri" panose="020F0502020204030204" pitchFamily="34" charset="0"/>
                          <a:cs typeface="B Nazanin" panose="00000400000000000000" pitchFamily="2" charset="-78"/>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بهبود</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یافته</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تا</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مانع پیچیدگی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محاسباتی</a:t>
                      </a:r>
                      <a:r>
                        <a:rPr lang="fa-IR" sz="1400" dirty="0" smtClean="0">
                          <a:effectLst/>
                          <a:ea typeface="Calibri" panose="020F0502020204030204" pitchFamily="34" charset="0"/>
                          <a:cs typeface="Times New Roman" panose="02020603050405020304" pitchFamily="18" charset="0"/>
                        </a:rPr>
                        <a:t> </a:t>
                      </a:r>
                      <a:r>
                        <a:rPr lang="fa-IR" sz="1800" dirty="0" smtClean="0">
                          <a:effectLst/>
                          <a:latin typeface="Times New Roman" panose="02020603050405020304" pitchFamily="18" charset="0"/>
                          <a:ea typeface="Calibri" panose="020F0502020204030204" pitchFamily="34" charset="0"/>
                          <a:cs typeface="B Nazanin" panose="00000400000000000000" pitchFamily="2" charset="-78"/>
                        </a:rPr>
                        <a:t>شود.</a:t>
                      </a:r>
                      <a:r>
                        <a:rPr lang="fa-IR" sz="1400" dirty="0" smtClean="0">
                          <a:effectLst/>
                          <a:ea typeface="Calibri" panose="020F0502020204030204" pitchFamily="34" charset="0"/>
                          <a:cs typeface="Times New Roman" panose="02020603050405020304" pitchFamily="18" charset="0"/>
                        </a:rPr>
                        <a:t> </a:t>
                      </a:r>
                      <a:endParaRPr lang="en-US" dirty="0"/>
                    </a:p>
                  </a:txBody>
                  <a:tcPr marL="68580" marR="68580" marT="0" marB="0"/>
                </a:tc>
                <a:tc>
                  <a:txBody>
                    <a:bodyPr/>
                    <a:lstStyle/>
                    <a:p>
                      <a:r>
                        <a:rPr lang="fa-IR" sz="1800" kern="1200" dirty="0" smtClean="0">
                          <a:solidFill>
                            <a:schemeClr val="tx1"/>
                          </a:solidFill>
                          <a:effectLst/>
                          <a:latin typeface="Times New Roman" panose="02020603050405020304" pitchFamily="18" charset="0"/>
                          <a:ea typeface="+mn-ea"/>
                          <a:cs typeface="B Nazanin" panose="00000400000000000000" pitchFamily="2" charset="-78"/>
                        </a:rPr>
                        <a:t>2008</a:t>
                      </a:r>
                      <a:endParaRPr lang="en-US" sz="1800" kern="1200" dirty="0">
                        <a:solidFill>
                          <a:schemeClr val="tx1"/>
                        </a:solidFill>
                        <a:effectLst/>
                        <a:latin typeface="Times New Roman" panose="02020603050405020304" pitchFamily="18" charset="0"/>
                        <a:ea typeface="+mn-ea"/>
                        <a:cs typeface="B Nazanin" panose="00000400000000000000" pitchFamily="2" charset="-78"/>
                      </a:endParaRPr>
                    </a:p>
                  </a:txBody>
                  <a:tcPr marL="68580" marR="68580" marT="0" marB="0"/>
                </a:tc>
                <a:tc>
                  <a:txBody>
                    <a:bodyPr/>
                    <a:lstStyle/>
                    <a:p>
                      <a:pPr marL="0" algn="just" defTabSz="914400" rtl="0" eaLnBrk="1" latinLnBrk="0" hangingPunct="1"/>
                      <a:r>
                        <a:rPr lang="en-US" sz="1800" kern="1200" dirty="0" smtClean="0">
                          <a:solidFill>
                            <a:srgbClr val="C00000"/>
                          </a:solidFill>
                          <a:effectLst/>
                          <a:latin typeface="+mn-lt"/>
                          <a:ea typeface="+mn-ea"/>
                          <a:cs typeface="+mn-cs"/>
                        </a:rPr>
                        <a:t>Complexity suppression of neural networks for PAPR reduction of OFDM signal and its FPGA implementation</a:t>
                      </a:r>
                      <a:endParaRPr lang="en-US" sz="180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4228408696"/>
                  </a:ext>
                </a:extLst>
              </a:tr>
            </a:tbl>
          </a:graphicData>
        </a:graphic>
      </p:graphicFrame>
      <p:graphicFrame>
        <p:nvGraphicFramePr>
          <p:cNvPr id="7" name="Content Placeholder 6"/>
          <p:cNvGraphicFramePr>
            <a:graphicFrameLocks/>
          </p:cNvGraphicFramePr>
          <p:nvPr>
            <p:extLst>
              <p:ext uri="{D42A27DB-BD31-4B8C-83A1-F6EECF244321}">
                <p14:modId xmlns:p14="http://schemas.microsoft.com/office/powerpoint/2010/main" val="1051682113"/>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Nazanin"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نتیجه‌گیری</a:t>
                      </a:r>
                      <a:endParaRPr lang="fa-IR" sz="1800" b="1" dirty="0" smtClean="0">
                        <a:solidFill>
                          <a:schemeClr val="tx1"/>
                        </a:solidFill>
                        <a:latin typeface="Times New Roman" pitchFamily="18" charset="0"/>
                        <a:cs typeface="B Nazanin"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B Nazanin" panose="00000400000000000000" pitchFamily="2" charset="-78"/>
                        </a:rPr>
                        <a:t>راهکار</a:t>
                      </a:r>
                      <a:r>
                        <a:rPr lang="fa-IR" sz="1800" dirty="0" smtClean="0">
                          <a:solidFill>
                            <a:schemeClr val="tx1"/>
                          </a:solidFill>
                          <a:cs typeface="B Nazanin" panose="00000400000000000000" pitchFamily="2" charset="-78"/>
                        </a:rPr>
                        <a:t> پیشنهادی</a:t>
                      </a:r>
                      <a:endParaRPr lang="en-US" sz="1800" dirty="0" smtClean="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B Titr" panose="00000700000000000000" pitchFamily="2" charset="-78"/>
                        </a:rPr>
                        <a:t>مرور کارهای قبلی</a:t>
                      </a:r>
                      <a:endParaRPr lang="en-US" sz="1800" dirty="0" smtClean="0">
                        <a:solidFill>
                          <a:schemeClr val="tx1"/>
                        </a:solidFill>
                        <a:cs typeface="B Titr" panose="00000700000000000000" pitchFamily="2" charset="-78"/>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8809628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pPr>
              <a:defRPr/>
            </a:pPr>
            <a:fld id="{5DBB3879-38B0-47FC-A6C9-0BC71804C174}" type="slidenum">
              <a:rPr lang="ar-SA" smtClean="0">
                <a:solidFill>
                  <a:srgbClr val="000000"/>
                </a:solidFill>
              </a:rPr>
              <a:pPr>
                <a:defRPr/>
              </a:pPr>
              <a:t>9</a:t>
            </a:fld>
            <a:endParaRPr lang="en-US" dirty="0">
              <a:solidFill>
                <a:srgbClr val="000000"/>
              </a:solidFill>
            </a:endParaRPr>
          </a:p>
        </p:txBody>
      </p:sp>
      <p:sp>
        <p:nvSpPr>
          <p:cNvPr id="39" name="Content Placeholder 2"/>
          <p:cNvSpPr>
            <a:spLocks noGrp="1"/>
          </p:cNvSpPr>
          <p:nvPr>
            <p:ph idx="1"/>
          </p:nvPr>
        </p:nvSpPr>
        <p:spPr>
          <a:xfrm>
            <a:off x="2189018" y="1019734"/>
            <a:ext cx="9522170" cy="5225491"/>
          </a:xfrm>
        </p:spPr>
        <p:txBody>
          <a:bodyPr/>
          <a:lstStyle/>
          <a:p>
            <a:pPr algn="just" rtl="1"/>
            <a:endParaRPr lang="fa-IR" sz="2000" dirty="0" smtClean="0"/>
          </a:p>
          <a:p>
            <a:pPr algn="just" rtl="1"/>
            <a:endParaRPr lang="en-US" sz="2000" dirty="0"/>
          </a:p>
          <a:p>
            <a:pPr algn="just" rtl="1"/>
            <a:endParaRPr lang="en-US" sz="2000" dirty="0"/>
          </a:p>
        </p:txBody>
      </p:sp>
      <p:graphicFrame>
        <p:nvGraphicFramePr>
          <p:cNvPr id="7" name="Content Placeholder 6"/>
          <p:cNvGraphicFramePr>
            <a:graphicFrameLocks/>
          </p:cNvGraphicFramePr>
          <p:nvPr>
            <p:extLst>
              <p:ext uri="{D42A27DB-BD31-4B8C-83A1-F6EECF244321}">
                <p14:modId xmlns:p14="http://schemas.microsoft.com/office/powerpoint/2010/main" val="1051682113"/>
              </p:ext>
            </p:extLst>
          </p:nvPr>
        </p:nvGraphicFramePr>
        <p:xfrm>
          <a:off x="1" y="376527"/>
          <a:ext cx="12192002" cy="512115"/>
        </p:xfrm>
        <a:graphic>
          <a:graphicData uri="http://schemas.openxmlformats.org/drawingml/2006/table">
            <a:tbl>
              <a:tblPr firstRow="1" bandRow="1"/>
              <a:tblGrid>
                <a:gridCol w="1487423">
                  <a:extLst>
                    <a:ext uri="{9D8B030D-6E8A-4147-A177-3AD203B41FA5}">
                      <a16:colId xmlns:a16="http://schemas.microsoft.com/office/drawing/2014/main" val="20000"/>
                    </a:ext>
                  </a:extLst>
                </a:gridCol>
                <a:gridCol w="1267968">
                  <a:extLst>
                    <a:ext uri="{9D8B030D-6E8A-4147-A177-3AD203B41FA5}">
                      <a16:colId xmlns:a16="http://schemas.microsoft.com/office/drawing/2014/main" val="20001"/>
                    </a:ext>
                  </a:extLst>
                </a:gridCol>
                <a:gridCol w="1914144">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01952">
                  <a:extLst>
                    <a:ext uri="{9D8B030D-6E8A-4147-A177-3AD203B41FA5}">
                      <a16:colId xmlns:a16="http://schemas.microsoft.com/office/drawing/2014/main" val="20004"/>
                    </a:ext>
                  </a:extLst>
                </a:gridCol>
                <a:gridCol w="1525031">
                  <a:extLst>
                    <a:ext uri="{9D8B030D-6E8A-4147-A177-3AD203B41FA5}">
                      <a16:colId xmlns:a16="http://schemas.microsoft.com/office/drawing/2014/main" val="20005"/>
                    </a:ext>
                  </a:extLst>
                </a:gridCol>
                <a:gridCol w="1657084">
                  <a:extLst>
                    <a:ext uri="{9D8B030D-6E8A-4147-A177-3AD203B41FA5}">
                      <a16:colId xmlns:a16="http://schemas.microsoft.com/office/drawing/2014/main" val="20006"/>
                    </a:ext>
                  </a:extLst>
                </a:gridCol>
              </a:tblGrid>
              <a:tr h="512115">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dirty="0" smtClean="0">
                          <a:solidFill>
                            <a:schemeClr val="tx1"/>
                          </a:solidFill>
                          <a:latin typeface="Times New Roman" pitchFamily="18" charset="0"/>
                          <a:cs typeface="B Nazanin" pitchFamily="2" charset="-78"/>
                        </a:rPr>
                        <a:t>منابع</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نتیجه‌گیری</a:t>
                      </a:r>
                      <a:endParaRPr lang="fa-IR" sz="1800" b="1" dirty="0" smtClean="0">
                        <a:solidFill>
                          <a:schemeClr val="tx1"/>
                        </a:solidFill>
                        <a:latin typeface="Times New Roman" pitchFamily="18" charset="0"/>
                        <a:cs typeface="B Nazanin" pitchFamily="2" charset="-78"/>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b="1" smtClean="0">
                          <a:solidFill>
                            <a:schemeClr val="tx1"/>
                          </a:solidFill>
                          <a:latin typeface="Times New Roman" pitchFamily="18" charset="0"/>
                          <a:cs typeface="B Nazanin" pitchFamily="2" charset="-78"/>
                        </a:rPr>
                        <a:t>نتایج و ارزیابی</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 typeface="Arial" pitchFamily="34" charset="0"/>
                        <a:buNone/>
                        <a:tabLst/>
                        <a:defRPr/>
                      </a:pPr>
                      <a:r>
                        <a:rPr lang="fa-IR" sz="1800" dirty="0" err="1" smtClean="0">
                          <a:solidFill>
                            <a:schemeClr val="tx1"/>
                          </a:solidFill>
                          <a:cs typeface="B Nazanin" panose="00000400000000000000" pitchFamily="2" charset="-78"/>
                        </a:rPr>
                        <a:t>راهکار</a:t>
                      </a:r>
                      <a:r>
                        <a:rPr lang="fa-IR" sz="1800" dirty="0" smtClean="0">
                          <a:solidFill>
                            <a:schemeClr val="tx1"/>
                          </a:solidFill>
                          <a:cs typeface="B Nazanin" panose="00000400000000000000" pitchFamily="2" charset="-78"/>
                        </a:rPr>
                        <a:t> پیشنهادی</a:t>
                      </a:r>
                      <a:endParaRPr lang="en-US" sz="1800" dirty="0" smtClean="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r" defTabSz="914400" rtl="1" eaLnBrk="1" latinLnBrk="0" hangingPunct="1">
                        <a:defRPr sz="1800" b="1" kern="1200">
                          <a:solidFill>
                            <a:schemeClr val="lt1"/>
                          </a:solidFill>
                          <a:latin typeface="Times New Roman"/>
                          <a:ea typeface=""/>
                          <a:cs typeface="B Nazanin"/>
                        </a:defRPr>
                      </a:lvl1pPr>
                      <a:lvl2pPr marL="457200" algn="r" defTabSz="914400" rtl="1" eaLnBrk="1" latinLnBrk="0" hangingPunct="1">
                        <a:defRPr sz="1800" b="1" kern="1200">
                          <a:solidFill>
                            <a:schemeClr val="lt1"/>
                          </a:solidFill>
                          <a:latin typeface="Times New Roman"/>
                          <a:ea typeface=""/>
                          <a:cs typeface="B Nazanin"/>
                        </a:defRPr>
                      </a:lvl2pPr>
                      <a:lvl3pPr marL="914400" algn="r" defTabSz="914400" rtl="1" eaLnBrk="1" latinLnBrk="0" hangingPunct="1">
                        <a:defRPr sz="1800" b="1" kern="1200">
                          <a:solidFill>
                            <a:schemeClr val="lt1"/>
                          </a:solidFill>
                          <a:latin typeface="Times New Roman"/>
                          <a:ea typeface=""/>
                          <a:cs typeface="B Nazanin"/>
                        </a:defRPr>
                      </a:lvl3pPr>
                      <a:lvl4pPr marL="1371600" algn="r" defTabSz="914400" rtl="1" eaLnBrk="1" latinLnBrk="0" hangingPunct="1">
                        <a:defRPr sz="1800" b="1" kern="1200">
                          <a:solidFill>
                            <a:schemeClr val="lt1"/>
                          </a:solidFill>
                          <a:latin typeface="Times New Roman"/>
                          <a:ea typeface=""/>
                          <a:cs typeface="B Nazanin"/>
                        </a:defRPr>
                      </a:lvl4pPr>
                      <a:lvl5pPr marL="1828800" algn="r" defTabSz="914400" rtl="1" eaLnBrk="1" latinLnBrk="0" hangingPunct="1">
                        <a:defRPr sz="1800" b="1" kern="1200">
                          <a:solidFill>
                            <a:schemeClr val="lt1"/>
                          </a:solidFill>
                          <a:latin typeface="Times New Roman"/>
                          <a:ea typeface=""/>
                          <a:cs typeface="B Nazanin"/>
                        </a:defRPr>
                      </a:lvl5pPr>
                      <a:lvl6pPr marL="2286000" algn="r" defTabSz="914400" rtl="1" eaLnBrk="1" latinLnBrk="0" hangingPunct="1">
                        <a:defRPr sz="1800" b="1" kern="1200">
                          <a:solidFill>
                            <a:schemeClr val="lt1"/>
                          </a:solidFill>
                          <a:latin typeface="Times New Roman"/>
                          <a:ea typeface=""/>
                          <a:cs typeface="B Nazanin"/>
                        </a:defRPr>
                      </a:lvl6pPr>
                      <a:lvl7pPr marL="2743200" algn="r" defTabSz="914400" rtl="1" eaLnBrk="1" latinLnBrk="0" hangingPunct="1">
                        <a:defRPr sz="1800" b="1" kern="1200">
                          <a:solidFill>
                            <a:schemeClr val="lt1"/>
                          </a:solidFill>
                          <a:latin typeface="Times New Roman"/>
                          <a:ea typeface=""/>
                          <a:cs typeface="B Nazanin"/>
                        </a:defRPr>
                      </a:lvl7pPr>
                      <a:lvl8pPr marL="3200400" algn="r" defTabSz="914400" rtl="1" eaLnBrk="1" latinLnBrk="0" hangingPunct="1">
                        <a:defRPr sz="1800" b="1" kern="1200">
                          <a:solidFill>
                            <a:schemeClr val="lt1"/>
                          </a:solidFill>
                          <a:latin typeface="Times New Roman"/>
                          <a:ea typeface=""/>
                          <a:cs typeface="B Nazanin"/>
                        </a:defRPr>
                      </a:lvl8pPr>
                      <a:lvl9pPr marL="3657600" algn="r" defTabSz="914400" rtl="1" eaLnBrk="1" latinLnBrk="0" hangingPunct="1">
                        <a:defRPr sz="1800" b="1" kern="1200">
                          <a:solidFill>
                            <a:schemeClr val="lt1"/>
                          </a:solidFill>
                          <a:latin typeface="Times New Roman"/>
                          <a:ea typeface=""/>
                          <a:cs typeface="B Nazanin"/>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cs typeface="B Titr" panose="00000700000000000000" pitchFamily="2" charset="-78"/>
                        </a:rPr>
                        <a:t>مرور کارهای قبلی</a:t>
                      </a:r>
                      <a:endParaRPr lang="en-US" sz="1800" dirty="0" smtClean="0">
                        <a:solidFill>
                          <a:schemeClr val="tx1"/>
                        </a:solidFill>
                        <a:cs typeface="B Titr" panose="00000700000000000000" pitchFamily="2" charset="-78"/>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cs typeface="+mn-cs"/>
                        </a:rPr>
                        <a:t>تعریف مساله</a:t>
                      </a:r>
                      <a:endParaRPr lang="en-US" sz="1800" dirty="0" smtClean="0">
                        <a:solidFill>
                          <a:schemeClr val="tx1"/>
                        </a:solidFill>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a-IR" sz="1800" b="1" u="none" dirty="0" smtClean="0">
                          <a:solidFill>
                            <a:schemeClr val="tx1"/>
                          </a:solidFill>
                          <a:cs typeface="+mn-cs"/>
                        </a:rPr>
                        <a:t>مقدمه</a:t>
                      </a:r>
                      <a:endParaRPr lang="en-US" sz="1800" b="1" u="none" dirty="0">
                        <a:solidFill>
                          <a:schemeClr val="tx1"/>
                        </a:solidFill>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bl>
          </a:graphicData>
        </a:graphic>
      </p:graphicFrame>
      <p:sp>
        <p:nvSpPr>
          <p:cNvPr id="6" name="Rectangle 5"/>
          <p:cNvSpPr/>
          <p:nvPr/>
        </p:nvSpPr>
        <p:spPr>
          <a:xfrm>
            <a:off x="2107475" y="888642"/>
            <a:ext cx="9603714" cy="3327578"/>
          </a:xfrm>
          <a:prstGeom prst="rect">
            <a:avLst/>
          </a:prstGeom>
        </p:spPr>
        <p:txBody>
          <a:bodyPr wrap="square">
            <a:spAutoFit/>
          </a:bodyPr>
          <a:lstStyle/>
          <a:p>
            <a:pPr marL="342900" indent="-342900" algn="justLow" rtl="1">
              <a:lnSpc>
                <a:spcPct val="150000"/>
              </a:lnSpc>
              <a:spcBef>
                <a:spcPts val="200"/>
              </a:spcBef>
              <a:buFont typeface="Wingdings" panose="05000000000000000000" pitchFamily="2" charset="2"/>
              <a:buChar char="q"/>
            </a:pPr>
            <a:r>
              <a:rPr lang="fa-IR" sz="2000" b="1" dirty="0">
                <a:solidFill>
                  <a:srgbClr val="C00000"/>
                </a:solidFill>
                <a:latin typeface="Times New Roman" panose="02020603050405020304" pitchFamily="18" charset="0"/>
                <a:ea typeface="Times New Roman" panose="02020603050405020304" pitchFamily="18" charset="0"/>
                <a:cs typeface="B Nazanin" panose="00000400000000000000" pitchFamily="2" charset="-78"/>
              </a:rPr>
              <a:t>چالش‌های موجود</a:t>
            </a:r>
            <a:endParaRPr lang="en-US" sz="2000" b="1" dirty="0">
              <a:solidFill>
                <a:srgbClr val="C00000"/>
              </a:solidFill>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lgn="just" rtl="1">
              <a:lnSpc>
                <a:spcPct val="150000"/>
              </a:lnSpc>
              <a:spcBef>
                <a:spcPts val="0"/>
              </a:spcBef>
              <a:spcAft>
                <a:spcPts val="1000"/>
              </a:spcAft>
              <a:buFont typeface="Symbol" panose="05050102010706020507" pitchFamily="18" charset="2"/>
              <a:buChar char=""/>
            </a:pPr>
            <a:r>
              <a:rPr lang="fa-IR" sz="2000" dirty="0">
                <a:latin typeface="Times New Roman" panose="02020603050405020304" pitchFamily="18" charset="0"/>
                <a:ea typeface="Calibri" panose="020F0502020204030204" pitchFamily="34" charset="0"/>
                <a:cs typeface="B Nazanin" panose="00000400000000000000" pitchFamily="2" charset="-78"/>
              </a:rPr>
              <a:t>شیفت</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داپلر</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بر</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کارایی</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سیستم</a:t>
            </a:r>
            <a:r>
              <a:rPr lang="en-US" sz="1600" dirty="0">
                <a:latin typeface="Times New Roman" panose="02020603050405020304" pitchFamily="18" charset="0"/>
                <a:ea typeface="Calibri" panose="020F0502020204030204" pitchFamily="34" charset="0"/>
                <a:cs typeface="B Nazanin" panose="00000400000000000000" pitchFamily="2" charset="-78"/>
              </a:rPr>
              <a:t> OFDM </a:t>
            </a:r>
            <a:r>
              <a:rPr lang="fa-IR" sz="2000" dirty="0">
                <a:latin typeface="Times New Roman" panose="02020603050405020304" pitchFamily="18" charset="0"/>
                <a:ea typeface="Calibri" panose="020F0502020204030204" pitchFamily="34" charset="0"/>
                <a:cs typeface="B Nazanin" panose="00000400000000000000" pitchFamily="2" charset="-78"/>
              </a:rPr>
              <a:t>تأثیر</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می</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گذارد</a:t>
            </a:r>
            <a:r>
              <a:rPr lang="en-US" sz="1600" dirty="0">
                <a:latin typeface="Times New Roman" panose="02020603050405020304" pitchFamily="18" charset="0"/>
                <a:ea typeface="Calibri" panose="020F0502020204030204" pitchFamily="34" charset="0"/>
                <a:cs typeface="B Nazanin" panose="00000400000000000000" pitchFamily="2" charset="-78"/>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1000"/>
              </a:spcAft>
              <a:buFont typeface="Symbol" panose="05050102010706020507" pitchFamily="18" charset="2"/>
              <a:buChar char=""/>
            </a:pPr>
            <a:r>
              <a:rPr lang="fa-IR" sz="2000" dirty="0">
                <a:latin typeface="Times New Roman" panose="02020603050405020304" pitchFamily="18" charset="0"/>
                <a:ea typeface="Calibri" panose="020F0502020204030204" pitchFamily="34" charset="0"/>
                <a:cs typeface="B Nazanin" panose="00000400000000000000" pitchFamily="2" charset="-78"/>
              </a:rPr>
              <a:t>این روش</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نسبت</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نرخ توان</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اوج</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به</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متوسط</a:t>
            </a:r>
            <a:r>
              <a:rPr lang="en-US" sz="1600" dirty="0">
                <a:latin typeface="Times New Roman" panose="02020603050405020304" pitchFamily="18" charset="0"/>
                <a:ea typeface="Calibri" panose="020F0502020204030204" pitchFamily="34" charset="0"/>
                <a:cs typeface="B Nazanin" panose="00000400000000000000" pitchFamily="2" charset="-78"/>
              </a:rPr>
              <a:t> ​​(PAPR) </a:t>
            </a:r>
            <a:r>
              <a:rPr lang="fa-IR" sz="2000" dirty="0">
                <a:latin typeface="Times New Roman" panose="02020603050405020304" pitchFamily="18" charset="0"/>
                <a:ea typeface="Calibri" panose="020F0502020204030204" pitchFamily="34" charset="0"/>
                <a:cs typeface="B Nazanin" panose="00000400000000000000" pitchFamily="2" charset="-78"/>
              </a:rPr>
              <a:t>بالایی دارد</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که</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بر</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بازده</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تقویت</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کننده</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تأثیر</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می</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گذارد</a:t>
            </a:r>
            <a:r>
              <a:rPr lang="en-US" sz="1600" dirty="0">
                <a:latin typeface="Times New Roman" panose="02020603050405020304" pitchFamily="18" charset="0"/>
                <a:ea typeface="Calibri" panose="020F0502020204030204" pitchFamily="34" charset="0"/>
                <a:cs typeface="B Nazanin" panose="00000400000000000000" pitchFamily="2" charset="-78"/>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1000"/>
              </a:spcAft>
              <a:buFont typeface="Symbol" panose="05050102010706020507" pitchFamily="18" charset="2"/>
              <a:buChar char=""/>
            </a:pPr>
            <a:r>
              <a:rPr lang="fa-IR" sz="2000" dirty="0">
                <a:latin typeface="Times New Roman" panose="02020603050405020304" pitchFamily="18" charset="0"/>
                <a:ea typeface="Calibri" panose="020F0502020204030204" pitchFamily="34" charset="0"/>
                <a:cs typeface="B Nazanin" panose="00000400000000000000" pitchFamily="2" charset="-78"/>
              </a:rPr>
              <a:t>این روش نسبت</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به</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سیستم</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های</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حامل</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منفرد</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به</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انحراف</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و</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آفست</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فرکانس</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حامل</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حساس</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تر</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است</a:t>
            </a:r>
            <a:r>
              <a:rPr lang="en-US" sz="1600" dirty="0">
                <a:latin typeface="Times New Roman" panose="02020603050405020304" pitchFamily="18" charset="0"/>
                <a:ea typeface="Calibri" panose="020F0502020204030204" pitchFamily="34" charset="0"/>
                <a:cs typeface="B Nazanin" panose="00000400000000000000" pitchFamily="2" charset="-78"/>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1000"/>
              </a:spcAft>
              <a:buFont typeface="Symbol" panose="05050102010706020507" pitchFamily="18" charset="2"/>
              <a:buChar char=""/>
            </a:pPr>
            <a:r>
              <a:rPr lang="fa-IR" sz="2000" dirty="0">
                <a:latin typeface="Times New Roman" panose="02020603050405020304" pitchFamily="18" charset="0"/>
                <a:ea typeface="Calibri" panose="020F0502020204030204" pitchFamily="34" charset="0"/>
                <a:cs typeface="B Nazanin" panose="00000400000000000000" pitchFamily="2" charset="-78"/>
              </a:rPr>
              <a:t>این روش در</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مقایسه</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با</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سایر</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روشهای</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مدولاسیون</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به</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توان</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انتقال</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بیشتری</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نیاز</a:t>
            </a:r>
            <a:r>
              <a:rPr lang="fa-IR" sz="1600" dirty="0">
                <a:latin typeface="Calibri" panose="020F0502020204030204" pitchFamily="34" charset="0"/>
                <a:ea typeface="Calibri" panose="020F0502020204030204" pitchFamily="34" charset="0"/>
                <a:cs typeface="Times New Roman" panose="02020603050405020304" pitchFamily="18" charset="0"/>
              </a:rPr>
              <a:t> </a:t>
            </a:r>
            <a:r>
              <a:rPr lang="fa-IR" sz="2000" dirty="0">
                <a:latin typeface="Times New Roman" panose="02020603050405020304" pitchFamily="18" charset="0"/>
                <a:ea typeface="Calibri" panose="020F0502020204030204" pitchFamily="34" charset="0"/>
                <a:cs typeface="B Nazanin" panose="00000400000000000000" pitchFamily="2" charset="-78"/>
              </a:rPr>
              <a:t>دارد</a:t>
            </a:r>
            <a:r>
              <a:rPr lang="en-US" sz="1600" dirty="0" smtClean="0">
                <a:latin typeface="Times New Roman" panose="02020603050405020304" pitchFamily="18" charset="0"/>
                <a:ea typeface="Calibri" panose="020F0502020204030204" pitchFamily="34" charset="0"/>
                <a:cs typeface="B Nazanin" panose="00000400000000000000" pitchFamily="2" charset="-78"/>
              </a:rPr>
              <a:t>.</a:t>
            </a:r>
            <a:r>
              <a:rPr lang="en-US" dirty="0" smtClean="0">
                <a:latin typeface="Times New Roman" panose="02020603050405020304" pitchFamily="18" charset="0"/>
                <a:ea typeface="Calibri" panose="020F0502020204030204" pitchFamily="34" charset="0"/>
                <a:cs typeface="B Nazanin" panose="00000400000000000000" pitchFamily="2" charset="-78"/>
              </a:rPr>
              <a:t>.</a:t>
            </a:r>
            <a:r>
              <a:rPr lang="fa-IR" sz="2000" dirty="0" smtClean="0">
                <a:latin typeface="B Nazanin" panose="00000400000000000000" pitchFamily="2" charset="-78"/>
                <a:ea typeface="Calibri" panose="020F0502020204030204" pitchFamily="34" charset="0"/>
                <a:cs typeface="B Nazanin" panose="00000400000000000000" pitchFamily="2" charset="-78"/>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marR="0" lvl="0" algn="just" rtl="1">
              <a:lnSpc>
                <a:spcPct val="150000"/>
              </a:lnSpc>
              <a:spcBef>
                <a:spcPts val="0"/>
              </a:spcBef>
              <a:spcAft>
                <a:spcPts val="10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854413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a13a1cea625e35eb595b22bd03d01ed654e59"/>
</p:tagLst>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yfont">
      <a:majorFont>
        <a:latin typeface="Times New Roman"/>
        <a:ea typeface=""/>
        <a:cs typeface="B Nazanin"/>
      </a:majorFont>
      <a:minorFont>
        <a:latin typeface="Times New Roman"/>
        <a:ea typeface=""/>
        <a:cs typeface="B Nazani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yfont">
      <a:majorFont>
        <a:latin typeface="Times New Roman"/>
        <a:ea typeface=""/>
        <a:cs typeface="B Nazanin"/>
      </a:majorFont>
      <a:minorFont>
        <a:latin typeface="Times New Roman"/>
        <a:ea typeface=""/>
        <a:cs typeface="B Nazani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yfont">
      <a:majorFont>
        <a:latin typeface="Times New Roman"/>
        <a:ea typeface=""/>
        <a:cs typeface="B Nazanin"/>
      </a:majorFont>
      <a:minorFont>
        <a:latin typeface="Times New Roman"/>
        <a:ea typeface=""/>
        <a:cs typeface="B Nazani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yfont">
      <a:majorFont>
        <a:latin typeface="Times New Roman"/>
        <a:ea typeface=""/>
        <a:cs typeface="B Nazanin"/>
      </a:majorFont>
      <a:minorFont>
        <a:latin typeface="Times New Roman"/>
        <a:ea typeface=""/>
        <a:cs typeface="B Nazani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yfont">
      <a:majorFont>
        <a:latin typeface="Times New Roman"/>
        <a:ea typeface=""/>
        <a:cs typeface="B Nazanin"/>
      </a:majorFont>
      <a:minorFont>
        <a:latin typeface="Times New Roman"/>
        <a:ea typeface=""/>
        <a:cs typeface="B Nazani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yfont">
      <a:majorFont>
        <a:latin typeface="Times New Roman"/>
        <a:ea typeface=""/>
        <a:cs typeface="B Nazanin"/>
      </a:majorFont>
      <a:minorFont>
        <a:latin typeface="Times New Roman"/>
        <a:ea typeface=""/>
        <a:cs typeface="B Nazani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yfont">
      <a:majorFont>
        <a:latin typeface="Times New Roman"/>
        <a:ea typeface=""/>
        <a:cs typeface="B Nazanin"/>
      </a:majorFont>
      <a:minorFont>
        <a:latin typeface="Times New Roman"/>
        <a:ea typeface=""/>
        <a:cs typeface="B Nazani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9576</TotalTime>
  <Words>3061</Words>
  <Application>Microsoft Office PowerPoint</Application>
  <PresentationFormat>Widescreen</PresentationFormat>
  <Paragraphs>469</Paragraphs>
  <Slides>26</Slides>
  <Notes>25</Notes>
  <HiddenSlides>0</HiddenSlides>
  <MMClips>0</MMClips>
  <ScaleCrop>false</ScaleCrop>
  <HeadingPairs>
    <vt:vector size="6" baseType="variant">
      <vt:variant>
        <vt:lpstr>Fonts Used</vt:lpstr>
      </vt:variant>
      <vt:variant>
        <vt:i4>15</vt:i4>
      </vt:variant>
      <vt:variant>
        <vt:lpstr>Theme</vt:lpstr>
      </vt:variant>
      <vt:variant>
        <vt:i4>8</vt:i4>
      </vt:variant>
      <vt:variant>
        <vt:lpstr>Slide Titles</vt:lpstr>
      </vt:variant>
      <vt:variant>
        <vt:i4>26</vt:i4>
      </vt:variant>
    </vt:vector>
  </HeadingPairs>
  <TitlesOfParts>
    <vt:vector size="49" baseType="lpstr">
      <vt:lpstr>MS Mincho</vt:lpstr>
      <vt:lpstr>Courier New</vt:lpstr>
      <vt:lpstr>nazanin</vt:lpstr>
      <vt:lpstr>B Nazanin</vt:lpstr>
      <vt:lpstr>B Titr</vt:lpstr>
      <vt:lpstr>Times New Roman</vt:lpstr>
      <vt:lpstr>Wingdings</vt:lpstr>
      <vt:lpstr>Calibri</vt:lpstr>
      <vt:lpstr>Symbol</vt:lpstr>
      <vt:lpstr>Cambria Math</vt:lpstr>
      <vt:lpstr>Arial</vt:lpstr>
      <vt:lpstr>B Koodak</vt:lpstr>
      <vt:lpstr>Cambria</vt:lpstr>
      <vt:lpstr>Andalus</vt:lpstr>
      <vt:lpstr>IranNastaliq</vt:lpstr>
      <vt:lpstr>1_Diseño predeterminado</vt:lpstr>
      <vt:lpstr>Custom Design</vt:lpstr>
      <vt:lpstr>1_Custom Design</vt:lpstr>
      <vt:lpstr>2_Custom Design</vt:lpstr>
      <vt:lpstr>3_Custom Design</vt:lpstr>
      <vt:lpstr>4_Custom Design</vt:lpstr>
      <vt:lpstr>5_Custom Design</vt:lpstr>
      <vt:lpstr>6_Custom Design</vt:lpstr>
      <vt:lpstr>   بکارگیری شبکه عصبی بهبود یافته بر اساس الگوریتم ژنتیکی اصلاح شده برای کاهش  PAPR  در سیستم های  OFDM       </vt:lpstr>
      <vt:lpstr>فهرست مطالب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Azam</dc:creator>
  <cp:lastModifiedBy>leila lotus</cp:lastModifiedBy>
  <cp:revision>520</cp:revision>
  <dcterms:created xsi:type="dcterms:W3CDTF">2013-12-28T18:50:32Z</dcterms:created>
  <dcterms:modified xsi:type="dcterms:W3CDTF">2020-08-31T16:00:07Z</dcterms:modified>
</cp:coreProperties>
</file>