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  <p:sldMasterId id="2147483696" r:id="rId2"/>
  </p:sldMasterIdLst>
  <p:sldIdLst>
    <p:sldId id="256" r:id="rId3"/>
    <p:sldId id="257" r:id="rId4"/>
    <p:sldId id="572" r:id="rId5"/>
    <p:sldId id="560" r:id="rId6"/>
    <p:sldId id="561" r:id="rId7"/>
    <p:sldId id="562" r:id="rId8"/>
    <p:sldId id="563" r:id="rId9"/>
    <p:sldId id="564" r:id="rId10"/>
    <p:sldId id="565" r:id="rId11"/>
    <p:sldId id="566" r:id="rId12"/>
    <p:sldId id="567" r:id="rId13"/>
    <p:sldId id="568" r:id="rId14"/>
    <p:sldId id="569" r:id="rId15"/>
    <p:sldId id="570" r:id="rId16"/>
    <p:sldId id="571" r:id="rId1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0963" autoAdjust="0"/>
  </p:normalViewPr>
  <p:slideViewPr>
    <p:cSldViewPr>
      <p:cViewPr varScale="1">
        <p:scale>
          <a:sx n="90" d="100"/>
          <a:sy n="90" d="100"/>
        </p:scale>
        <p:origin x="546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269777-D1DD-4430-AE18-170BCB594F60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pPr rtl="1"/>
          <a:endParaRPr lang="ar-IQ"/>
        </a:p>
      </dgm:t>
    </dgm:pt>
    <dgm:pt modelId="{3F52A382-D127-400F-A36E-45F49CA5BEE5}">
      <dgm:prSet custT="1"/>
      <dgm:spPr/>
      <dgm:t>
        <a:bodyPr/>
        <a:lstStyle/>
        <a:p>
          <a:pPr rtl="1"/>
          <a:endParaRPr lang="ar-IQ" sz="2400" dirty="0"/>
        </a:p>
      </dgm:t>
    </dgm:pt>
    <dgm:pt modelId="{0FCB6A15-B507-4228-A2DA-1D76ECD8B204}" type="sibTrans" cxnId="{6640E556-3B76-4A16-A7F3-B19474BE64CD}">
      <dgm:prSet/>
      <dgm:spPr/>
      <dgm:t>
        <a:bodyPr/>
        <a:lstStyle/>
        <a:p>
          <a:pPr rtl="1"/>
          <a:endParaRPr lang="ar-IQ"/>
        </a:p>
      </dgm:t>
    </dgm:pt>
    <dgm:pt modelId="{E0C4BD2D-0B7D-4444-ADFD-C0B787650242}" type="parTrans" cxnId="{6640E556-3B76-4A16-A7F3-B19474BE64CD}">
      <dgm:prSet/>
      <dgm:spPr/>
      <dgm:t>
        <a:bodyPr/>
        <a:lstStyle/>
        <a:p>
          <a:pPr rtl="1"/>
          <a:endParaRPr lang="ar-IQ"/>
        </a:p>
      </dgm:t>
    </dgm:pt>
    <dgm:pt modelId="{FA67E190-24DC-46DE-95E3-C63D00372229}" type="pres">
      <dgm:prSet presAssocID="{C7269777-D1DD-4430-AE18-170BCB594F60}" presName="Name0" presStyleCnt="0">
        <dgm:presLayoutVars>
          <dgm:chMax/>
          <dgm:chPref/>
          <dgm:dir/>
        </dgm:presLayoutVars>
      </dgm:prSet>
      <dgm:spPr/>
    </dgm:pt>
    <dgm:pt modelId="{EDEB59B1-53B0-4182-AB76-4A6DFABB0263}" type="pres">
      <dgm:prSet presAssocID="{3F52A382-D127-400F-A36E-45F49CA5BEE5}" presName="parenttextcomposite" presStyleCnt="0"/>
      <dgm:spPr/>
    </dgm:pt>
    <dgm:pt modelId="{9D74ACD5-6A34-4E06-804A-6AD03B7186A9}" type="pres">
      <dgm:prSet presAssocID="{3F52A382-D127-400F-A36E-45F49CA5BEE5}" presName="parenttext" presStyleLbl="revTx" presStyleIdx="0" presStyleCnt="1" custLinFactNeighborX="-2090" custLinFactNeighborY="45236">
        <dgm:presLayoutVars>
          <dgm:chMax/>
          <dgm:chPref val="2"/>
          <dgm:bulletEnabled val="1"/>
        </dgm:presLayoutVars>
      </dgm:prSet>
      <dgm:spPr/>
    </dgm:pt>
    <dgm:pt modelId="{3451102F-0699-43F0-B571-2523AAB8A485}" type="pres">
      <dgm:prSet presAssocID="{3F52A382-D127-400F-A36E-45F49CA5BEE5}" presName="parallelogramComposite" presStyleCnt="0"/>
      <dgm:spPr/>
    </dgm:pt>
    <dgm:pt modelId="{686F2F71-7E85-4F57-9AFE-11559B82AB0E}" type="pres">
      <dgm:prSet presAssocID="{3F52A382-D127-400F-A36E-45F49CA5BEE5}" presName="parallelogram1" presStyleLbl="alignNode1" presStyleIdx="0" presStyleCnt="7"/>
      <dgm:spPr/>
    </dgm:pt>
    <dgm:pt modelId="{3E6B0457-CC51-4551-8FB1-9093B69EF9D0}" type="pres">
      <dgm:prSet presAssocID="{3F52A382-D127-400F-A36E-45F49CA5BEE5}" presName="parallelogram2" presStyleLbl="alignNode1" presStyleIdx="1" presStyleCnt="7"/>
      <dgm:spPr/>
    </dgm:pt>
    <dgm:pt modelId="{9E0B1543-4FF7-4103-883D-D6B1CDE02275}" type="pres">
      <dgm:prSet presAssocID="{3F52A382-D127-400F-A36E-45F49CA5BEE5}" presName="parallelogram3" presStyleLbl="alignNode1" presStyleIdx="2" presStyleCnt="7"/>
      <dgm:spPr/>
    </dgm:pt>
    <dgm:pt modelId="{176D8C58-DF51-41B1-B573-228943F5DB36}" type="pres">
      <dgm:prSet presAssocID="{3F52A382-D127-400F-A36E-45F49CA5BEE5}" presName="parallelogram4" presStyleLbl="alignNode1" presStyleIdx="3" presStyleCnt="7" custLinFactNeighborX="-14081" custLinFactNeighborY="18126"/>
      <dgm:spPr/>
    </dgm:pt>
    <dgm:pt modelId="{BD163682-370F-4740-803E-5F2FA4CC2835}" type="pres">
      <dgm:prSet presAssocID="{3F52A382-D127-400F-A36E-45F49CA5BEE5}" presName="parallelogram5" presStyleLbl="alignNode1" presStyleIdx="4" presStyleCnt="7"/>
      <dgm:spPr/>
    </dgm:pt>
    <dgm:pt modelId="{2237F384-58E6-459C-91B8-79650CDC78FE}" type="pres">
      <dgm:prSet presAssocID="{3F52A382-D127-400F-A36E-45F49CA5BEE5}" presName="parallelogram6" presStyleLbl="alignNode1" presStyleIdx="5" presStyleCnt="7"/>
      <dgm:spPr/>
    </dgm:pt>
    <dgm:pt modelId="{FBB6183B-A0D7-4FB8-8991-76FFE7CF3C7D}" type="pres">
      <dgm:prSet presAssocID="{3F52A382-D127-400F-A36E-45F49CA5BEE5}" presName="parallelogram7" presStyleLbl="alignNode1" presStyleIdx="6" presStyleCnt="7"/>
      <dgm:spPr/>
    </dgm:pt>
  </dgm:ptLst>
  <dgm:cxnLst>
    <dgm:cxn modelId="{CAC8F106-0BF8-4295-9E27-B6E81259975C}" type="presOf" srcId="{C7269777-D1DD-4430-AE18-170BCB594F60}" destId="{FA67E190-24DC-46DE-95E3-C63D00372229}" srcOrd="0" destOrd="0" presId="urn:microsoft.com/office/officeart/2008/layout/VerticalAccentList"/>
    <dgm:cxn modelId="{6640E556-3B76-4A16-A7F3-B19474BE64CD}" srcId="{C7269777-D1DD-4430-AE18-170BCB594F60}" destId="{3F52A382-D127-400F-A36E-45F49CA5BEE5}" srcOrd="0" destOrd="0" parTransId="{E0C4BD2D-0B7D-4444-ADFD-C0B787650242}" sibTransId="{0FCB6A15-B507-4228-A2DA-1D76ECD8B204}"/>
    <dgm:cxn modelId="{57A930B9-7A7E-4D1C-AB7E-61C74DCC9C30}" type="presOf" srcId="{3F52A382-D127-400F-A36E-45F49CA5BEE5}" destId="{9D74ACD5-6A34-4E06-804A-6AD03B7186A9}" srcOrd="0" destOrd="0" presId="urn:microsoft.com/office/officeart/2008/layout/VerticalAccentList"/>
    <dgm:cxn modelId="{9EA5F8E1-3365-407A-8C13-D87508D3B929}" type="presParOf" srcId="{FA67E190-24DC-46DE-95E3-C63D00372229}" destId="{EDEB59B1-53B0-4182-AB76-4A6DFABB0263}" srcOrd="0" destOrd="0" presId="urn:microsoft.com/office/officeart/2008/layout/VerticalAccentList"/>
    <dgm:cxn modelId="{3784F1EB-8A43-4D09-AC01-7B2C6FCF49DF}" type="presParOf" srcId="{EDEB59B1-53B0-4182-AB76-4A6DFABB0263}" destId="{9D74ACD5-6A34-4E06-804A-6AD03B7186A9}" srcOrd="0" destOrd="0" presId="urn:microsoft.com/office/officeart/2008/layout/VerticalAccentList"/>
    <dgm:cxn modelId="{AA3D0664-A688-46D0-8546-F072CFAF2677}" type="presParOf" srcId="{FA67E190-24DC-46DE-95E3-C63D00372229}" destId="{3451102F-0699-43F0-B571-2523AAB8A485}" srcOrd="1" destOrd="0" presId="urn:microsoft.com/office/officeart/2008/layout/VerticalAccentList"/>
    <dgm:cxn modelId="{13D4866C-F70D-44E8-BEDC-320067CCC1CC}" type="presParOf" srcId="{3451102F-0699-43F0-B571-2523AAB8A485}" destId="{686F2F71-7E85-4F57-9AFE-11559B82AB0E}" srcOrd="0" destOrd="0" presId="urn:microsoft.com/office/officeart/2008/layout/VerticalAccentList"/>
    <dgm:cxn modelId="{41E330F8-D2B9-462E-A3EF-843A3DE3512C}" type="presParOf" srcId="{3451102F-0699-43F0-B571-2523AAB8A485}" destId="{3E6B0457-CC51-4551-8FB1-9093B69EF9D0}" srcOrd="1" destOrd="0" presId="urn:microsoft.com/office/officeart/2008/layout/VerticalAccentList"/>
    <dgm:cxn modelId="{DE581044-8D9D-4BB2-8D70-91BA6E084C40}" type="presParOf" srcId="{3451102F-0699-43F0-B571-2523AAB8A485}" destId="{9E0B1543-4FF7-4103-883D-D6B1CDE02275}" srcOrd="2" destOrd="0" presId="urn:microsoft.com/office/officeart/2008/layout/VerticalAccentList"/>
    <dgm:cxn modelId="{1B31DFB1-2174-40CC-9196-311D08091111}" type="presParOf" srcId="{3451102F-0699-43F0-B571-2523AAB8A485}" destId="{176D8C58-DF51-41B1-B573-228943F5DB36}" srcOrd="3" destOrd="0" presId="urn:microsoft.com/office/officeart/2008/layout/VerticalAccentList"/>
    <dgm:cxn modelId="{1E945767-B939-4970-A8EB-6391E71FECA4}" type="presParOf" srcId="{3451102F-0699-43F0-B571-2523AAB8A485}" destId="{BD163682-370F-4740-803E-5F2FA4CC2835}" srcOrd="4" destOrd="0" presId="urn:microsoft.com/office/officeart/2008/layout/VerticalAccentList"/>
    <dgm:cxn modelId="{255A83C6-21C1-4D7A-9BD7-AB5DE9FACF1F}" type="presParOf" srcId="{3451102F-0699-43F0-B571-2523AAB8A485}" destId="{2237F384-58E6-459C-91B8-79650CDC78FE}" srcOrd="5" destOrd="0" presId="urn:microsoft.com/office/officeart/2008/layout/VerticalAccentList"/>
    <dgm:cxn modelId="{5CD2A26F-CFAA-4D1A-9468-263C35CE711C}" type="presParOf" srcId="{3451102F-0699-43F0-B571-2523AAB8A485}" destId="{FBB6183B-A0D7-4FB8-8991-76FFE7CF3C7D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269777-D1DD-4430-AE18-170BCB594F60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pPr rtl="1"/>
          <a:endParaRPr lang="ar-IQ"/>
        </a:p>
      </dgm:t>
    </dgm:pt>
    <dgm:pt modelId="{3F52A382-D127-400F-A36E-45F49CA5BEE5}">
      <dgm:prSet custT="1"/>
      <dgm:spPr/>
      <dgm:t>
        <a:bodyPr/>
        <a:lstStyle/>
        <a:p>
          <a:pPr rtl="1"/>
          <a:r>
            <a:rPr lang="ar-IQ" sz="2400" b="1" dirty="0"/>
            <a:t>الحقوق المتعلقة بمهنة التحاليل الطبية</a:t>
          </a:r>
          <a:r>
            <a:rPr lang="ar-SA" sz="2400" b="1" dirty="0"/>
            <a:t> </a:t>
          </a:r>
          <a:endParaRPr lang="ar-IQ" sz="2400" dirty="0"/>
        </a:p>
      </dgm:t>
    </dgm:pt>
    <dgm:pt modelId="{E0C4BD2D-0B7D-4444-ADFD-C0B787650242}" type="parTrans" cxnId="{6640E556-3B76-4A16-A7F3-B19474BE64CD}">
      <dgm:prSet/>
      <dgm:spPr/>
      <dgm:t>
        <a:bodyPr/>
        <a:lstStyle/>
        <a:p>
          <a:pPr rtl="1"/>
          <a:endParaRPr lang="ar-IQ"/>
        </a:p>
      </dgm:t>
    </dgm:pt>
    <dgm:pt modelId="{0FCB6A15-B507-4228-A2DA-1D76ECD8B204}" type="sibTrans" cxnId="{6640E556-3B76-4A16-A7F3-B19474BE64CD}">
      <dgm:prSet/>
      <dgm:spPr/>
      <dgm:t>
        <a:bodyPr/>
        <a:lstStyle/>
        <a:p>
          <a:pPr rtl="1"/>
          <a:endParaRPr lang="ar-IQ"/>
        </a:p>
      </dgm:t>
    </dgm:pt>
    <dgm:pt modelId="{FA67E190-24DC-46DE-95E3-C63D00372229}" type="pres">
      <dgm:prSet presAssocID="{C7269777-D1DD-4430-AE18-170BCB594F60}" presName="Name0" presStyleCnt="0">
        <dgm:presLayoutVars>
          <dgm:chMax/>
          <dgm:chPref/>
          <dgm:dir/>
        </dgm:presLayoutVars>
      </dgm:prSet>
      <dgm:spPr/>
    </dgm:pt>
    <dgm:pt modelId="{EDEB59B1-53B0-4182-AB76-4A6DFABB0263}" type="pres">
      <dgm:prSet presAssocID="{3F52A382-D127-400F-A36E-45F49CA5BEE5}" presName="parenttextcomposite" presStyleCnt="0"/>
      <dgm:spPr/>
    </dgm:pt>
    <dgm:pt modelId="{9D74ACD5-6A34-4E06-804A-6AD03B7186A9}" type="pres">
      <dgm:prSet presAssocID="{3F52A382-D127-400F-A36E-45F49CA5BEE5}" presName="parenttext" presStyleLbl="revTx" presStyleIdx="0" presStyleCnt="1">
        <dgm:presLayoutVars>
          <dgm:chMax/>
          <dgm:chPref val="2"/>
          <dgm:bulletEnabled val="1"/>
        </dgm:presLayoutVars>
      </dgm:prSet>
      <dgm:spPr/>
    </dgm:pt>
    <dgm:pt modelId="{3451102F-0699-43F0-B571-2523AAB8A485}" type="pres">
      <dgm:prSet presAssocID="{3F52A382-D127-400F-A36E-45F49CA5BEE5}" presName="parallelogramComposite" presStyleCnt="0"/>
      <dgm:spPr/>
    </dgm:pt>
    <dgm:pt modelId="{686F2F71-7E85-4F57-9AFE-11559B82AB0E}" type="pres">
      <dgm:prSet presAssocID="{3F52A382-D127-400F-A36E-45F49CA5BEE5}" presName="parallelogram1" presStyleLbl="alignNode1" presStyleIdx="0" presStyleCnt="7"/>
      <dgm:spPr/>
    </dgm:pt>
    <dgm:pt modelId="{3E6B0457-CC51-4551-8FB1-9093B69EF9D0}" type="pres">
      <dgm:prSet presAssocID="{3F52A382-D127-400F-A36E-45F49CA5BEE5}" presName="parallelogram2" presStyleLbl="alignNode1" presStyleIdx="1" presStyleCnt="7"/>
      <dgm:spPr/>
    </dgm:pt>
    <dgm:pt modelId="{9E0B1543-4FF7-4103-883D-D6B1CDE02275}" type="pres">
      <dgm:prSet presAssocID="{3F52A382-D127-400F-A36E-45F49CA5BEE5}" presName="parallelogram3" presStyleLbl="alignNode1" presStyleIdx="2" presStyleCnt="7"/>
      <dgm:spPr/>
    </dgm:pt>
    <dgm:pt modelId="{176D8C58-DF51-41B1-B573-228943F5DB36}" type="pres">
      <dgm:prSet presAssocID="{3F52A382-D127-400F-A36E-45F49CA5BEE5}" presName="parallelogram4" presStyleLbl="alignNode1" presStyleIdx="3" presStyleCnt="7"/>
      <dgm:spPr/>
    </dgm:pt>
    <dgm:pt modelId="{BD163682-370F-4740-803E-5F2FA4CC2835}" type="pres">
      <dgm:prSet presAssocID="{3F52A382-D127-400F-A36E-45F49CA5BEE5}" presName="parallelogram5" presStyleLbl="alignNode1" presStyleIdx="4" presStyleCnt="7"/>
      <dgm:spPr/>
    </dgm:pt>
    <dgm:pt modelId="{2237F384-58E6-459C-91B8-79650CDC78FE}" type="pres">
      <dgm:prSet presAssocID="{3F52A382-D127-400F-A36E-45F49CA5BEE5}" presName="parallelogram6" presStyleLbl="alignNode1" presStyleIdx="5" presStyleCnt="7"/>
      <dgm:spPr/>
    </dgm:pt>
    <dgm:pt modelId="{FBB6183B-A0D7-4FB8-8991-76FFE7CF3C7D}" type="pres">
      <dgm:prSet presAssocID="{3F52A382-D127-400F-A36E-45F49CA5BEE5}" presName="parallelogram7" presStyleLbl="alignNode1" presStyleIdx="6" presStyleCnt="7"/>
      <dgm:spPr/>
    </dgm:pt>
  </dgm:ptLst>
  <dgm:cxnLst>
    <dgm:cxn modelId="{CAC8F106-0BF8-4295-9E27-B6E81259975C}" type="presOf" srcId="{C7269777-D1DD-4430-AE18-170BCB594F60}" destId="{FA67E190-24DC-46DE-95E3-C63D00372229}" srcOrd="0" destOrd="0" presId="urn:microsoft.com/office/officeart/2008/layout/VerticalAccentList"/>
    <dgm:cxn modelId="{6640E556-3B76-4A16-A7F3-B19474BE64CD}" srcId="{C7269777-D1DD-4430-AE18-170BCB594F60}" destId="{3F52A382-D127-400F-A36E-45F49CA5BEE5}" srcOrd="0" destOrd="0" parTransId="{E0C4BD2D-0B7D-4444-ADFD-C0B787650242}" sibTransId="{0FCB6A15-B507-4228-A2DA-1D76ECD8B204}"/>
    <dgm:cxn modelId="{57A930B9-7A7E-4D1C-AB7E-61C74DCC9C30}" type="presOf" srcId="{3F52A382-D127-400F-A36E-45F49CA5BEE5}" destId="{9D74ACD5-6A34-4E06-804A-6AD03B7186A9}" srcOrd="0" destOrd="0" presId="urn:microsoft.com/office/officeart/2008/layout/VerticalAccentList"/>
    <dgm:cxn modelId="{9EA5F8E1-3365-407A-8C13-D87508D3B929}" type="presParOf" srcId="{FA67E190-24DC-46DE-95E3-C63D00372229}" destId="{EDEB59B1-53B0-4182-AB76-4A6DFABB0263}" srcOrd="0" destOrd="0" presId="urn:microsoft.com/office/officeart/2008/layout/VerticalAccentList"/>
    <dgm:cxn modelId="{3784F1EB-8A43-4D09-AC01-7B2C6FCF49DF}" type="presParOf" srcId="{EDEB59B1-53B0-4182-AB76-4A6DFABB0263}" destId="{9D74ACD5-6A34-4E06-804A-6AD03B7186A9}" srcOrd="0" destOrd="0" presId="urn:microsoft.com/office/officeart/2008/layout/VerticalAccentList"/>
    <dgm:cxn modelId="{AA3D0664-A688-46D0-8546-F072CFAF2677}" type="presParOf" srcId="{FA67E190-24DC-46DE-95E3-C63D00372229}" destId="{3451102F-0699-43F0-B571-2523AAB8A485}" srcOrd="1" destOrd="0" presId="urn:microsoft.com/office/officeart/2008/layout/VerticalAccentList"/>
    <dgm:cxn modelId="{13D4866C-F70D-44E8-BEDC-320067CCC1CC}" type="presParOf" srcId="{3451102F-0699-43F0-B571-2523AAB8A485}" destId="{686F2F71-7E85-4F57-9AFE-11559B82AB0E}" srcOrd="0" destOrd="0" presId="urn:microsoft.com/office/officeart/2008/layout/VerticalAccentList"/>
    <dgm:cxn modelId="{41E330F8-D2B9-462E-A3EF-843A3DE3512C}" type="presParOf" srcId="{3451102F-0699-43F0-B571-2523AAB8A485}" destId="{3E6B0457-CC51-4551-8FB1-9093B69EF9D0}" srcOrd="1" destOrd="0" presId="urn:microsoft.com/office/officeart/2008/layout/VerticalAccentList"/>
    <dgm:cxn modelId="{DE581044-8D9D-4BB2-8D70-91BA6E084C40}" type="presParOf" srcId="{3451102F-0699-43F0-B571-2523AAB8A485}" destId="{9E0B1543-4FF7-4103-883D-D6B1CDE02275}" srcOrd="2" destOrd="0" presId="urn:microsoft.com/office/officeart/2008/layout/VerticalAccentList"/>
    <dgm:cxn modelId="{1B31DFB1-2174-40CC-9196-311D08091111}" type="presParOf" srcId="{3451102F-0699-43F0-B571-2523AAB8A485}" destId="{176D8C58-DF51-41B1-B573-228943F5DB36}" srcOrd="3" destOrd="0" presId="urn:microsoft.com/office/officeart/2008/layout/VerticalAccentList"/>
    <dgm:cxn modelId="{1E945767-B939-4970-A8EB-6391E71FECA4}" type="presParOf" srcId="{3451102F-0699-43F0-B571-2523AAB8A485}" destId="{BD163682-370F-4740-803E-5F2FA4CC2835}" srcOrd="4" destOrd="0" presId="urn:microsoft.com/office/officeart/2008/layout/VerticalAccentList"/>
    <dgm:cxn modelId="{255A83C6-21C1-4D7A-9BD7-AB5DE9FACF1F}" type="presParOf" srcId="{3451102F-0699-43F0-B571-2523AAB8A485}" destId="{2237F384-58E6-459C-91B8-79650CDC78FE}" srcOrd="5" destOrd="0" presId="urn:microsoft.com/office/officeart/2008/layout/VerticalAccentList"/>
    <dgm:cxn modelId="{5CD2A26F-CFAA-4D1A-9468-263C35CE711C}" type="presParOf" srcId="{3451102F-0699-43F0-B571-2523AAB8A485}" destId="{FBB6183B-A0D7-4FB8-8991-76FFE7CF3C7D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4ACD5-6A34-4E06-804A-6AD03B7186A9}">
      <dsp:nvSpPr>
        <dsp:cNvPr id="0" name=""/>
        <dsp:cNvSpPr/>
      </dsp:nvSpPr>
      <dsp:spPr>
        <a:xfrm>
          <a:off x="366675" y="282589"/>
          <a:ext cx="5078310" cy="4616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IQ" sz="2400" kern="1200" dirty="0"/>
        </a:p>
      </dsp:txBody>
      <dsp:txXfrm>
        <a:off x="366675" y="282589"/>
        <a:ext cx="5078310" cy="461664"/>
      </dsp:txXfrm>
    </dsp:sp>
    <dsp:sp modelId="{686F2F71-7E85-4F57-9AFE-11559B82AB0E}">
      <dsp:nvSpPr>
        <dsp:cNvPr id="0" name=""/>
        <dsp:cNvSpPr/>
      </dsp:nvSpPr>
      <dsp:spPr>
        <a:xfrm>
          <a:off x="472811" y="535415"/>
          <a:ext cx="961651" cy="160275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6B0457-CC51-4551-8FB1-9093B69EF9D0}">
      <dsp:nvSpPr>
        <dsp:cNvPr id="0" name=""/>
        <dsp:cNvSpPr/>
      </dsp:nvSpPr>
      <dsp:spPr>
        <a:xfrm>
          <a:off x="1490559" y="535415"/>
          <a:ext cx="961651" cy="160275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5932"/>
            <a:satOff val="-7832"/>
            <a:lumOff val="5841"/>
            <a:alphaOff val="0"/>
          </a:schemeClr>
        </a:solidFill>
        <a:ln w="19050" cap="rnd" cmpd="sng" algn="ctr">
          <a:solidFill>
            <a:schemeClr val="accent1">
              <a:shade val="80000"/>
              <a:hueOff val="-5932"/>
              <a:satOff val="-7832"/>
              <a:lumOff val="58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B1543-4FF7-4103-883D-D6B1CDE02275}">
      <dsp:nvSpPr>
        <dsp:cNvPr id="0" name=""/>
        <dsp:cNvSpPr/>
      </dsp:nvSpPr>
      <dsp:spPr>
        <a:xfrm>
          <a:off x="2508307" y="535415"/>
          <a:ext cx="961651" cy="160275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11865"/>
            <a:satOff val="-15663"/>
            <a:lumOff val="11681"/>
            <a:alphaOff val="0"/>
          </a:schemeClr>
        </a:solidFill>
        <a:ln w="19050" cap="rnd" cmpd="sng" algn="ctr">
          <a:solidFill>
            <a:schemeClr val="accent1">
              <a:shade val="80000"/>
              <a:hueOff val="-11865"/>
              <a:satOff val="-15663"/>
              <a:lumOff val="116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6D8C58-DF51-41B1-B573-228943F5DB36}">
      <dsp:nvSpPr>
        <dsp:cNvPr id="0" name=""/>
        <dsp:cNvSpPr/>
      </dsp:nvSpPr>
      <dsp:spPr>
        <a:xfrm>
          <a:off x="3390644" y="564466"/>
          <a:ext cx="961651" cy="160275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17797"/>
            <a:satOff val="-23495"/>
            <a:lumOff val="17522"/>
            <a:alphaOff val="0"/>
          </a:schemeClr>
        </a:solidFill>
        <a:ln w="19050" cap="rnd" cmpd="sng" algn="ctr">
          <a:solidFill>
            <a:schemeClr val="accent1">
              <a:shade val="80000"/>
              <a:hueOff val="-17797"/>
              <a:satOff val="-23495"/>
              <a:lumOff val="175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63682-370F-4740-803E-5F2FA4CC2835}">
      <dsp:nvSpPr>
        <dsp:cNvPr id="0" name=""/>
        <dsp:cNvSpPr/>
      </dsp:nvSpPr>
      <dsp:spPr>
        <a:xfrm>
          <a:off x="4543802" y="535415"/>
          <a:ext cx="961651" cy="160275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23729"/>
            <a:satOff val="-31327"/>
            <a:lumOff val="23362"/>
            <a:alphaOff val="0"/>
          </a:schemeClr>
        </a:solidFill>
        <a:ln w="19050" cap="rnd" cmpd="sng" algn="ctr">
          <a:solidFill>
            <a:schemeClr val="accent1">
              <a:shade val="80000"/>
              <a:hueOff val="-23729"/>
              <a:satOff val="-31327"/>
              <a:lumOff val="233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7F384-58E6-459C-91B8-79650CDC78FE}">
      <dsp:nvSpPr>
        <dsp:cNvPr id="0" name=""/>
        <dsp:cNvSpPr/>
      </dsp:nvSpPr>
      <dsp:spPr>
        <a:xfrm>
          <a:off x="5561550" y="535415"/>
          <a:ext cx="961651" cy="160275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29662"/>
            <a:satOff val="-39158"/>
            <a:lumOff val="29202"/>
            <a:alphaOff val="0"/>
          </a:schemeClr>
        </a:solidFill>
        <a:ln w="19050" cap="rnd" cmpd="sng" algn="ctr">
          <a:solidFill>
            <a:schemeClr val="accent1">
              <a:shade val="80000"/>
              <a:hueOff val="-29662"/>
              <a:satOff val="-39158"/>
              <a:lumOff val="292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6183B-A0D7-4FB8-8991-76FFE7CF3C7D}">
      <dsp:nvSpPr>
        <dsp:cNvPr id="0" name=""/>
        <dsp:cNvSpPr/>
      </dsp:nvSpPr>
      <dsp:spPr>
        <a:xfrm>
          <a:off x="6579297" y="535415"/>
          <a:ext cx="961651" cy="160275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35594"/>
            <a:satOff val="-46990"/>
            <a:lumOff val="35043"/>
            <a:alphaOff val="0"/>
          </a:schemeClr>
        </a:solidFill>
        <a:ln w="19050" cap="rnd" cmpd="sng" algn="ctr">
          <a:solidFill>
            <a:schemeClr val="accent1">
              <a:shade val="80000"/>
              <a:hueOff val="-35594"/>
              <a:satOff val="-46990"/>
              <a:lumOff val="350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4ACD5-6A34-4E06-804A-6AD03B7186A9}">
      <dsp:nvSpPr>
        <dsp:cNvPr id="0" name=""/>
        <dsp:cNvSpPr/>
      </dsp:nvSpPr>
      <dsp:spPr>
        <a:xfrm>
          <a:off x="481783" y="73126"/>
          <a:ext cx="5073351" cy="461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IQ" sz="2400" b="1" kern="1200" dirty="0"/>
            <a:t>الحقوق المتعلقة بمهنة التحاليل الطبية</a:t>
          </a:r>
          <a:r>
            <a:rPr lang="ar-SA" sz="2400" b="1" kern="1200" dirty="0"/>
            <a:t> </a:t>
          </a:r>
          <a:endParaRPr lang="ar-IQ" sz="2400" kern="1200" dirty="0"/>
        </a:p>
      </dsp:txBody>
      <dsp:txXfrm>
        <a:off x="481783" y="73126"/>
        <a:ext cx="5073351" cy="461213"/>
      </dsp:txXfrm>
    </dsp:sp>
    <dsp:sp modelId="{686F2F71-7E85-4F57-9AFE-11559B82AB0E}">
      <dsp:nvSpPr>
        <dsp:cNvPr id="0" name=""/>
        <dsp:cNvSpPr/>
      </dsp:nvSpPr>
      <dsp:spPr>
        <a:xfrm>
          <a:off x="481783" y="534340"/>
          <a:ext cx="971846" cy="161974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6B0457-CC51-4551-8FB1-9093B69EF9D0}">
      <dsp:nvSpPr>
        <dsp:cNvPr id="0" name=""/>
        <dsp:cNvSpPr/>
      </dsp:nvSpPr>
      <dsp:spPr>
        <a:xfrm>
          <a:off x="1510321" y="534340"/>
          <a:ext cx="971846" cy="161974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5932"/>
            <a:satOff val="-7832"/>
            <a:lumOff val="5841"/>
            <a:alphaOff val="0"/>
          </a:schemeClr>
        </a:solidFill>
        <a:ln w="19050" cap="rnd" cmpd="sng" algn="ctr">
          <a:solidFill>
            <a:schemeClr val="accent1">
              <a:shade val="80000"/>
              <a:hueOff val="-5932"/>
              <a:satOff val="-7832"/>
              <a:lumOff val="58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B1543-4FF7-4103-883D-D6B1CDE02275}">
      <dsp:nvSpPr>
        <dsp:cNvPr id="0" name=""/>
        <dsp:cNvSpPr/>
      </dsp:nvSpPr>
      <dsp:spPr>
        <a:xfrm>
          <a:off x="2538859" y="534340"/>
          <a:ext cx="971846" cy="161974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11865"/>
            <a:satOff val="-15663"/>
            <a:lumOff val="11681"/>
            <a:alphaOff val="0"/>
          </a:schemeClr>
        </a:solidFill>
        <a:ln w="19050" cap="rnd" cmpd="sng" algn="ctr">
          <a:solidFill>
            <a:schemeClr val="accent1">
              <a:shade val="80000"/>
              <a:hueOff val="-11865"/>
              <a:satOff val="-15663"/>
              <a:lumOff val="116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6D8C58-DF51-41B1-B573-228943F5DB36}">
      <dsp:nvSpPr>
        <dsp:cNvPr id="0" name=""/>
        <dsp:cNvSpPr/>
      </dsp:nvSpPr>
      <dsp:spPr>
        <a:xfrm>
          <a:off x="3567397" y="534340"/>
          <a:ext cx="971846" cy="161974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17797"/>
            <a:satOff val="-23495"/>
            <a:lumOff val="17522"/>
            <a:alphaOff val="0"/>
          </a:schemeClr>
        </a:solidFill>
        <a:ln w="19050" cap="rnd" cmpd="sng" algn="ctr">
          <a:solidFill>
            <a:schemeClr val="accent1">
              <a:shade val="80000"/>
              <a:hueOff val="-17797"/>
              <a:satOff val="-23495"/>
              <a:lumOff val="175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63682-370F-4740-803E-5F2FA4CC2835}">
      <dsp:nvSpPr>
        <dsp:cNvPr id="0" name=""/>
        <dsp:cNvSpPr/>
      </dsp:nvSpPr>
      <dsp:spPr>
        <a:xfrm>
          <a:off x="4595935" y="534340"/>
          <a:ext cx="971846" cy="161974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23729"/>
            <a:satOff val="-31327"/>
            <a:lumOff val="23362"/>
            <a:alphaOff val="0"/>
          </a:schemeClr>
        </a:solidFill>
        <a:ln w="19050" cap="rnd" cmpd="sng" algn="ctr">
          <a:solidFill>
            <a:schemeClr val="accent1">
              <a:shade val="80000"/>
              <a:hueOff val="-23729"/>
              <a:satOff val="-31327"/>
              <a:lumOff val="233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7F384-58E6-459C-91B8-79650CDC78FE}">
      <dsp:nvSpPr>
        <dsp:cNvPr id="0" name=""/>
        <dsp:cNvSpPr/>
      </dsp:nvSpPr>
      <dsp:spPr>
        <a:xfrm>
          <a:off x="5624473" y="534340"/>
          <a:ext cx="971846" cy="161974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29662"/>
            <a:satOff val="-39158"/>
            <a:lumOff val="29202"/>
            <a:alphaOff val="0"/>
          </a:schemeClr>
        </a:solidFill>
        <a:ln w="19050" cap="rnd" cmpd="sng" algn="ctr">
          <a:solidFill>
            <a:schemeClr val="accent1">
              <a:shade val="80000"/>
              <a:hueOff val="-29662"/>
              <a:satOff val="-39158"/>
              <a:lumOff val="292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6183B-A0D7-4FB8-8991-76FFE7CF3C7D}">
      <dsp:nvSpPr>
        <dsp:cNvPr id="0" name=""/>
        <dsp:cNvSpPr/>
      </dsp:nvSpPr>
      <dsp:spPr>
        <a:xfrm>
          <a:off x="6653011" y="534340"/>
          <a:ext cx="971846" cy="161974"/>
        </a:xfrm>
        <a:prstGeom prst="parallelogram">
          <a:avLst>
            <a:gd name="adj" fmla="val 140840"/>
          </a:avLst>
        </a:prstGeom>
        <a:solidFill>
          <a:schemeClr val="accent1">
            <a:shade val="80000"/>
            <a:hueOff val="-35594"/>
            <a:satOff val="-46990"/>
            <a:lumOff val="35043"/>
            <a:alphaOff val="0"/>
          </a:schemeClr>
        </a:solidFill>
        <a:ln w="19050" cap="rnd" cmpd="sng" algn="ctr">
          <a:solidFill>
            <a:schemeClr val="accent1">
              <a:shade val="80000"/>
              <a:hueOff val="-35594"/>
              <a:satOff val="-46990"/>
              <a:lumOff val="350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452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521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0586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7182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499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9952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8652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1141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5396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0967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615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6775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160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4896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7865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5958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21771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9289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00518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03183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10930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6807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19921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64685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92948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13257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34705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44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726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740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711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716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251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63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7545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86063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powerpoint.sage-fox.com/" TargetMode="External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jpe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3029391" y="3139936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cap="all" dirty="0">
                <a:effectLst>
                  <a:reflection blurRad="12700" stA="50000" endPos="50000" dist="5004" dir="5400000" sy="-100000"/>
                </a:effectLst>
              </a:rPr>
              <a:t>الحقوق المتعلقة بمهنة التحاليل الطبية</a:t>
            </a:r>
            <a:endParaRPr lang="en-US" sz="3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7C78A8-F778-42D8-851D-2A6A2719D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81175" cy="190500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A7E52614-E08F-4C38-B0B0-6E6F234095D8}"/>
              </a:ext>
            </a:extLst>
          </p:cNvPr>
          <p:cNvGrpSpPr>
            <a:grpSpLocks noChangeAspect="1"/>
          </p:cNvGrpSpPr>
          <p:nvPr/>
        </p:nvGrpSpPr>
        <p:grpSpPr>
          <a:xfrm>
            <a:off x="3287688" y="4375310"/>
            <a:ext cx="5316055" cy="1265302"/>
            <a:chOff x="3055171" y="1968652"/>
            <a:chExt cx="6044035" cy="2069578"/>
          </a:xfrm>
        </p:grpSpPr>
        <p:sp>
          <p:nvSpPr>
            <p:cNvPr id="10" name="Rounded Rectangle 21">
              <a:extLst>
                <a:ext uri="{FF2B5EF4-FFF2-40B4-BE49-F238E27FC236}">
                  <a16:creationId xmlns:a16="http://schemas.microsoft.com/office/drawing/2014/main" id="{677F5236-D809-42A4-A94C-FBC3D53649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55171" y="1968652"/>
              <a:ext cx="6044035" cy="2069578"/>
            </a:xfrm>
            <a:prstGeom prst="roundRect">
              <a:avLst>
                <a:gd name="adj" fmla="val 4263"/>
              </a:avLst>
            </a:prstGeom>
            <a:solidFill>
              <a:srgbClr val="4C4F54">
                <a:alpha val="60000"/>
              </a:srgbClr>
            </a:solidFill>
            <a:ln w="6350" cap="flat" cmpd="sng" algn="ctr">
              <a:solidFill>
                <a:sysClr val="window" lastClr="FFFFFF">
                  <a:alpha val="20000"/>
                </a:sysClr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3169519-BD22-49A7-94BE-53EC8B58E935}"/>
                </a:ext>
              </a:extLst>
            </p:cNvPr>
            <p:cNvGrpSpPr/>
            <p:nvPr/>
          </p:nvGrpSpPr>
          <p:grpSpPr>
            <a:xfrm>
              <a:off x="3652086" y="2595307"/>
              <a:ext cx="4392840" cy="983389"/>
              <a:chOff x="5686609" y="5147771"/>
              <a:chExt cx="4392840" cy="983389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9ADA1EE-22BB-460F-AC19-DBA66164F473}"/>
                  </a:ext>
                </a:extLst>
              </p:cNvPr>
              <p:cNvGrpSpPr/>
              <p:nvPr/>
            </p:nvGrpSpPr>
            <p:grpSpPr>
              <a:xfrm>
                <a:off x="5686609" y="6039714"/>
                <a:ext cx="4392840" cy="91446"/>
                <a:chOff x="5222350" y="3500541"/>
                <a:chExt cx="2928559" cy="91446"/>
              </a:xfrm>
            </p:grpSpPr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90D7F936-A659-4BC4-8CEB-2C475C6BA885}"/>
                    </a:ext>
                  </a:extLst>
                </p:cNvPr>
                <p:cNvSpPr/>
                <p:nvPr/>
              </p:nvSpPr>
              <p:spPr>
                <a:xfrm>
                  <a:off x="5222350" y="3500547"/>
                  <a:ext cx="655320" cy="91440"/>
                </a:xfrm>
                <a:prstGeom prst="rect">
                  <a:avLst/>
                </a:prstGeom>
                <a:solidFill>
                  <a:srgbClr val="34738D"/>
                </a:solidFill>
                <a:ln w="6350" cap="flat" cmpd="sng" algn="ctr">
                  <a:noFill/>
                  <a:prstDash val="solid"/>
                  <a:miter lim="800000"/>
                </a:ln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E742C089-9EEA-4484-9634-032B165C61B3}"/>
                    </a:ext>
                  </a:extLst>
                </p:cNvPr>
                <p:cNvSpPr/>
                <p:nvPr/>
              </p:nvSpPr>
              <p:spPr>
                <a:xfrm>
                  <a:off x="5884927" y="3500545"/>
                  <a:ext cx="655320" cy="91440"/>
                </a:xfrm>
                <a:prstGeom prst="rect">
                  <a:avLst/>
                </a:prstGeom>
                <a:solidFill>
                  <a:srgbClr val="189A80"/>
                </a:solidFill>
                <a:ln w="6350" cap="flat" cmpd="sng" algn="ctr">
                  <a:noFill/>
                  <a:prstDash val="solid"/>
                  <a:miter lim="800000"/>
                </a:ln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A9100CBF-EF1C-4A72-9136-5872C25751E2}"/>
                    </a:ext>
                  </a:extLst>
                </p:cNvPr>
                <p:cNvSpPr/>
                <p:nvPr/>
              </p:nvSpPr>
              <p:spPr>
                <a:xfrm>
                  <a:off x="6552228" y="3500543"/>
                  <a:ext cx="655320" cy="91440"/>
                </a:xfrm>
                <a:prstGeom prst="rect">
                  <a:avLst/>
                </a:prstGeom>
                <a:solidFill>
                  <a:srgbClr val="56595E"/>
                </a:solidFill>
                <a:ln w="6350" cap="flat" cmpd="sng" algn="ctr">
                  <a:noFill/>
                  <a:prstDash val="solid"/>
                  <a:miter lim="800000"/>
                </a:ln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DB23FAF7-0D82-4BD6-A9CF-112EC6E3107B}"/>
                    </a:ext>
                  </a:extLst>
                </p:cNvPr>
                <p:cNvSpPr/>
                <p:nvPr/>
              </p:nvSpPr>
              <p:spPr>
                <a:xfrm>
                  <a:off x="7214806" y="3500541"/>
                  <a:ext cx="936103" cy="74780"/>
                </a:xfrm>
                <a:prstGeom prst="rect">
                  <a:avLst/>
                </a:prstGeom>
                <a:solidFill>
                  <a:srgbClr val="D34132"/>
                </a:solidFill>
                <a:ln w="6350" cap="flat" cmpd="sng" algn="ctr">
                  <a:noFill/>
                  <a:prstDash val="solid"/>
                  <a:miter lim="800000"/>
                </a:ln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6" name="TextBox 15">
                <a:hlinkClick r:id="rId3"/>
                <a:extLst>
                  <a:ext uri="{FF2B5EF4-FFF2-40B4-BE49-F238E27FC236}">
                    <a16:creationId xmlns:a16="http://schemas.microsoft.com/office/drawing/2014/main" id="{80392863-1560-4F9F-94B2-86AFE6FDBDBA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824777" y="5147771"/>
                <a:ext cx="3376993" cy="956482"/>
              </a:xfrm>
              <a:prstGeom prst="rect">
                <a:avLst/>
              </a:prstGeom>
              <a:noFill/>
              <a:effectLst/>
            </p:spPr>
            <p:txBody>
              <a:bodyPr wrap="square" rtlCol="0" anchor="ctr" anchorCtr="1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IQ" sz="3200" i="1" u="none" strike="noStrike" kern="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95000"/>
                      </a:prstClr>
                    </a:solidFill>
                    <a:effectLst/>
                    <a:uLnTx/>
                    <a:uFillTx/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م. م. حيدر جواد الجنابيي</a:t>
                </a:r>
                <a:endParaRPr kumimoji="0" lang="en-US" sz="3200" i="1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</a:prstClr>
                  </a:solidFill>
                  <a:effectLst/>
                  <a:uLnTx/>
                  <a:uFillTx/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</p:txBody>
          </p:sp>
        </p:grp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BB6A66B2-1660-4BF6-A84A-0DF94960A5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954" y="4409863"/>
            <a:ext cx="1141021" cy="91060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5A1BDDEF-ADD5-429A-844D-1D53CA20F2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0504994"/>
              </p:ext>
            </p:extLst>
          </p:nvPr>
        </p:nvGraphicFramePr>
        <p:xfrm>
          <a:off x="2089118" y="3449752"/>
          <a:ext cx="8013761" cy="769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17262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22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A7E954-52E8-40FD-B30F-89D9CA2A7C22}"/>
              </a:ext>
            </a:extLst>
          </p:cNvPr>
          <p:cNvSpPr txBox="1"/>
          <p:nvPr/>
        </p:nvSpPr>
        <p:spPr>
          <a:xfrm>
            <a:off x="5087888" y="1340768"/>
            <a:ext cx="6889860" cy="4392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en-US" sz="20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ar-SA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الحرائق والتعامل مع المواد القابلة للانفجار</a:t>
            </a:r>
            <a:endParaRPr lang="en-US" sz="2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endParaRPr lang="en-US" sz="16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250000"/>
              </a:lnSpc>
              <a:spcAft>
                <a:spcPts val="10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ا. توفير مخارج الطوارئ وأن تكون خالية من أية إعاقات.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250000"/>
              </a:lnSpc>
              <a:spcAft>
                <a:spcPts val="10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توفير المواد المستعملة في اطفاء الحرائق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250000"/>
              </a:lnSpc>
              <a:spcAft>
                <a:spcPts val="1000"/>
              </a:spcAft>
            </a:pPr>
            <a:r>
              <a:rPr lang="fa-I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عدم التدخين بالقرب من المواد القابلة للاشتعال .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250000"/>
              </a:lnSpc>
              <a:spcAft>
                <a:spcPts val="10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4.تخزين المواد القابلة للانفجار بصورة سليمة.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15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B54C020-6470-464B-84C3-B9BDCF77BC2E}"/>
              </a:ext>
            </a:extLst>
          </p:cNvPr>
          <p:cNvSpPr txBox="1"/>
          <p:nvPr/>
        </p:nvSpPr>
        <p:spPr>
          <a:xfrm>
            <a:off x="5879976" y="1412776"/>
            <a:ext cx="6097772" cy="2248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en-US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ar-IQ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-المخاطر المتعلقة بالمواد المشعة :</a:t>
            </a: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endParaRPr lang="ar-IQ" sz="20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طرق تخزين جيدة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طرق التخلص منها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٣. المتابعة المستمرة لمستوى الإشعاعات الصادرة منها 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759B54-2866-4F6F-91DE-540E19A40377}"/>
              </a:ext>
            </a:extLst>
          </p:cNvPr>
          <p:cNvSpPr txBox="1"/>
          <p:nvPr/>
        </p:nvSpPr>
        <p:spPr>
          <a:xfrm>
            <a:off x="5802272" y="3789040"/>
            <a:ext cx="6150934" cy="26950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en-US" sz="20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ar-IQ" sz="20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بيئة العمل " المكان "</a:t>
            </a: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endParaRPr lang="ar-IQ" sz="20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المحافظة على درجة حرارة وكذلك نسبة رطوبة مناسبتين.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۲. 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توفير الإضاءة الكافية.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٣. توفير التهوية المناسبة.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وجود کواتم للصوت حول الأجهزة التي تنبعث منها ضوضاء.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95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A59392-1194-4208-8C99-00A195C7E5B3}"/>
              </a:ext>
            </a:extLst>
          </p:cNvPr>
          <p:cNvSpPr txBox="1"/>
          <p:nvPr/>
        </p:nvSpPr>
        <p:spPr>
          <a:xfrm>
            <a:off x="5879976" y="1340768"/>
            <a:ext cx="6097772" cy="3281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en-US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ar-IQ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المخازن:</a:t>
            </a: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endParaRPr lang="ar-IQ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ar-S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مكان متسع به إضاءة وتهوية جيدة.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۲. </a:t>
            </a:r>
            <a:r>
              <a:rPr lang="ar-S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ترتيب وتصنيف المواد بصورة جيدة.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٣. سجلات ورقية والكترونية.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4. التخلص من المواد غير المستعملة.</a:t>
            </a:r>
            <a:endParaRPr lang="ar-IQ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 التخلص من الاجهزة التالفة.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436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A65AE7-CDFC-4951-B519-743E716E9C4D}"/>
              </a:ext>
            </a:extLst>
          </p:cNvPr>
          <p:cNvSpPr txBox="1"/>
          <p:nvPr/>
        </p:nvSpPr>
        <p:spPr>
          <a:xfrm>
            <a:off x="5879976" y="1556792"/>
            <a:ext cx="6097772" cy="489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ثانيا: ضمان الحقوق المادية والمعنوية للعاملين: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385292-C363-41A6-9E44-3FB49461E683}"/>
              </a:ext>
            </a:extLst>
          </p:cNvPr>
          <p:cNvSpPr txBox="1"/>
          <p:nvPr/>
        </p:nvSpPr>
        <p:spPr>
          <a:xfrm>
            <a:off x="5909989" y="2187152"/>
            <a:ext cx="6097772" cy="2624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اشعار اخصائي التحاليل الطبية بأهميتهم في المجال الطبي.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توفير دخل مريح حتى يتمكن العامل من العيش بكرامة.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٣. توفير تأمين صحي للعامل ولأسرته.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ضمان توفير تقاعد له بعد بلوغه سن التقاعد ولأسرته بعد وفاته.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ہ. حوافز تشجيعية للموظفين المتميزين.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المساعدة - ما أمكن - في توفير مسكن ووسيلة نقل.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826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611B3D-CFE5-4EE9-AFC1-EF60430D5DB3}"/>
              </a:ext>
            </a:extLst>
          </p:cNvPr>
          <p:cNvSpPr txBox="1"/>
          <p:nvPr/>
        </p:nvSpPr>
        <p:spPr>
          <a:xfrm>
            <a:off x="5807968" y="1556792"/>
            <a:ext cx="6097772" cy="489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4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ثالثا: تطوير الكفاءة العلمية والمهنية</a:t>
            </a:r>
            <a:r>
              <a:rPr lang="ar-IQ" sz="24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BEE773-8995-4A35-82B4-19222EEFA8CA}"/>
              </a:ext>
            </a:extLst>
          </p:cNvPr>
          <p:cNvSpPr txBox="1"/>
          <p:nvPr/>
        </p:nvSpPr>
        <p:spPr>
          <a:xfrm>
            <a:off x="5787752" y="2362455"/>
            <a:ext cx="6097772" cy="2938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15000"/>
              </a:lnSpc>
              <a:buFont typeface="+mj-lt"/>
              <a:buAutoNum type="arabicPeriod"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التدريب والتعليم المستمر لمواكبة المستجدات.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buFont typeface="+mj-lt"/>
              <a:buAutoNum type="arabicPeriod"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التشجيع على حضور المؤتمرات العلمية.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buFont typeface="+mj-lt"/>
              <a:buAutoNum type="arabicPeriod"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التشجيع على الاشتراك في عضوية المؤسسات الفنية.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buFont typeface="+mj-lt"/>
              <a:buAutoNum type="arabicPeriod"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منح فرصة للمتميزين لإكمال  دراساتهم العليا 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buFont typeface="+mj-lt"/>
              <a:buAutoNum type="arabicPeriod"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السعي للحصول على منح دراسية.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buFont typeface="+mj-lt"/>
              <a:buAutoNum type="arabicPeriod"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توفير مكتبة ورقية والكترونية في مكان العمل 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buFont typeface="+mj-lt"/>
              <a:buAutoNum type="arabicPeriod"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الاشتراك في الدوريات المتخصصة.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معرفة القوانين التي تنظم عمل مهنة التحاليل الطبية والالتزام بها في ممارستهم العملية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44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1A0335-392C-44E2-8AA8-D41D42636135}"/>
              </a:ext>
            </a:extLst>
          </p:cNvPr>
          <p:cNvSpPr txBox="1"/>
          <p:nvPr/>
        </p:nvSpPr>
        <p:spPr>
          <a:xfrm>
            <a:off x="5879976" y="1484784"/>
            <a:ext cx="6097772" cy="489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 الحقوق المتعلقة بالمجتمع 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96052A-9BE2-4A5F-9D57-08A8B80C9C29}"/>
              </a:ext>
            </a:extLst>
          </p:cNvPr>
          <p:cNvSpPr txBox="1"/>
          <p:nvPr/>
        </p:nvSpPr>
        <p:spPr>
          <a:xfrm>
            <a:off x="4223792" y="3429000"/>
            <a:ext cx="77539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 الحقوق المتعلقة بالمرضى والمتعاملين مع أخصائي التحاليل الطبية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92975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37FB5AE7-F5A4-4BEA-8AE3-9B67B183E2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7622355"/>
              </p:ext>
            </p:extLst>
          </p:nvPr>
        </p:nvGraphicFramePr>
        <p:xfrm>
          <a:off x="2399983" y="188640"/>
          <a:ext cx="8106641" cy="769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E6416E4-0B58-4B28-9558-A4726111F6AF}"/>
              </a:ext>
            </a:extLst>
          </p:cNvPr>
          <p:cNvSpPr txBox="1"/>
          <p:nvPr/>
        </p:nvSpPr>
        <p:spPr>
          <a:xfrm>
            <a:off x="5735960" y="2132856"/>
            <a:ext cx="6097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rtl="1"/>
            <a:r>
              <a:rPr lang="ar-IQ" sz="1800" b="1" dirty="0"/>
              <a:t>1</a:t>
            </a:r>
            <a:r>
              <a:rPr lang="ar-IQ" sz="2400" b="1" dirty="0"/>
              <a:t>- </a:t>
            </a:r>
            <a:r>
              <a:rPr lang="ar-SA" sz="2400" b="1" dirty="0"/>
              <a:t>حقوق متعلقة بالعاملين في مهنة التحاليل</a:t>
            </a:r>
            <a:endParaRPr lang="ar-IQ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7801B4-560E-4AFE-9BDB-690B375B1990}"/>
              </a:ext>
            </a:extLst>
          </p:cNvPr>
          <p:cNvSpPr txBox="1"/>
          <p:nvPr/>
        </p:nvSpPr>
        <p:spPr>
          <a:xfrm>
            <a:off x="5731655" y="2996952"/>
            <a:ext cx="6097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IQ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ar-SA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حقوق متعلقة بالمجتمع</a:t>
            </a:r>
            <a:endParaRPr lang="ar-IQ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5EF3E3-4448-4498-BC82-257797D228E5}"/>
              </a:ext>
            </a:extLst>
          </p:cNvPr>
          <p:cNvSpPr txBox="1"/>
          <p:nvPr/>
        </p:nvSpPr>
        <p:spPr>
          <a:xfrm>
            <a:off x="5731655" y="4078814"/>
            <a:ext cx="60977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IQ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ar-S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حقوق </a:t>
            </a:r>
            <a:r>
              <a:rPr lang="ar-IQ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</a:t>
            </a:r>
            <a:r>
              <a:rPr lang="ar-S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لمرضى والمتعاملين مع أخصائي التحاليل الطبية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1140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9402D0-EB28-4F35-933C-0A487FF23DEA}"/>
              </a:ext>
            </a:extLst>
          </p:cNvPr>
          <p:cNvSpPr txBox="1"/>
          <p:nvPr/>
        </p:nvSpPr>
        <p:spPr>
          <a:xfrm>
            <a:off x="5591944" y="2060260"/>
            <a:ext cx="6241310" cy="3367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4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امثلة على الأخطار المحتملة:</a:t>
            </a:r>
            <a:endParaRPr lang="en-US" sz="2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الحرائق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شرب أو ابتلاع مواد سامة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التعرض المستمر لجرعات قليلة من المواد السامة لها تأثيرات ضارة على المدى البعيد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 التعرض لعوامل تسبب الإصابة بالأمراض المعدية التي تسببها البكتيريا والفيروسات والطفيليات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الإصابة بالجروح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BE252F-4E5A-4F76-A2DF-20E2BE1070CB}"/>
              </a:ext>
            </a:extLst>
          </p:cNvPr>
          <p:cNvSpPr txBox="1"/>
          <p:nvPr/>
        </p:nvSpPr>
        <p:spPr>
          <a:xfrm>
            <a:off x="3071664" y="332656"/>
            <a:ext cx="8330020" cy="489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أولا : توفير بيئة آمنة في مكان العمل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Safe Environment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1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B1897A-24A7-4548-86BF-1E5D255A305B}"/>
              </a:ext>
            </a:extLst>
          </p:cNvPr>
          <p:cNvSpPr txBox="1"/>
          <p:nvPr/>
        </p:nvSpPr>
        <p:spPr>
          <a:xfrm>
            <a:off x="3431704" y="1412776"/>
            <a:ext cx="8546044" cy="3177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أهم الاسباب التي تمهد لوقوع الاصابات :</a:t>
            </a:r>
            <a:r>
              <a:rPr lang="ar-SA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عدم المعرفة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التسرع في العمل والارتباك</a:t>
            </a:r>
            <a:r>
              <a:rPr lang="ar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الإهمال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الحكم الخاطئ على الأشياء</a:t>
            </a:r>
            <a:r>
              <a:rPr lang="ar-S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وقد أظهرت الإحصائيات أن العاملين في المختبرات من فئة الشباب هم أكثر عرضة من غيرهم للتعرض الحوادث</a:t>
            </a:r>
            <a:r>
              <a:rPr lang="ar-S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30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60E170-0C5D-4848-A15E-0760EBCDAAD0}"/>
              </a:ext>
            </a:extLst>
          </p:cNvPr>
          <p:cNvSpPr txBox="1"/>
          <p:nvPr/>
        </p:nvSpPr>
        <p:spPr>
          <a:xfrm>
            <a:off x="5807968" y="1734177"/>
            <a:ext cx="6097772" cy="4389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الوقاية من المخاطر:</a:t>
            </a: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endParaRPr lang="ar-IQ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تقع مسئولية سلامة العاملين في المختبر على إدارة المختبر ولكي تمنع وقوع الحوادث من البداية يجب عليها عمل الآتي: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توفير بيئة عمل آمنة ومحببة للعاملين.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التقيد بمعايير الأمان والسلامة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وضع سياسة فعالة لتطبيق المعايير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توفير المواد والأجهزة اللازمة لضمان سلامة العاملين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عمل دورات للعاملين في مجال الأمان والسلامة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مراجعة كل الحوادث التي تقع وتوثيقها لتلافيها مستقبلا.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9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95648A-2872-4040-8E8C-3F265F5F595E}"/>
              </a:ext>
            </a:extLst>
          </p:cNvPr>
          <p:cNvSpPr txBox="1"/>
          <p:nvPr/>
        </p:nvSpPr>
        <p:spPr>
          <a:xfrm>
            <a:off x="5879976" y="1340768"/>
            <a:ext cx="6097772" cy="423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ومن هنا كان لزاما على إدارة المختبر خاصة المختبرات الكبيرة</a:t>
            </a:r>
            <a:endParaRPr lang="en-US" sz="1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65D2F0-ABAE-4299-81F8-BEF135805A57}"/>
              </a:ext>
            </a:extLst>
          </p:cNvPr>
          <p:cNvSpPr txBox="1"/>
          <p:nvPr/>
        </p:nvSpPr>
        <p:spPr>
          <a:xfrm>
            <a:off x="4079776" y="2348880"/>
            <a:ext cx="7897972" cy="1213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rtl="1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أن تعين مسئولا عن الأمان والسلامة داخل المختبر "ضابط السلامة "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Safety Officer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</a:t>
            </a:r>
            <a:endParaRPr lang="ar-IQ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أن تعمل على وضع كتيب به كافة المعلومات المتعلقة بالأمان والسلامة "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Safety Manual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02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477A38-3ED6-48A1-AF08-5ED2A7B8A6D6}"/>
              </a:ext>
            </a:extLst>
          </p:cNvPr>
          <p:cNvSpPr txBox="1"/>
          <p:nvPr/>
        </p:nvSpPr>
        <p:spPr>
          <a:xfrm>
            <a:off x="4079776" y="1234296"/>
            <a:ext cx="8079908" cy="4070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IQ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ويشتمل الكتيب علـــى المعلومات التالية:</a:t>
            </a: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endParaRPr lang="ar-IQ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أسماء المس</a:t>
            </a:r>
            <a:r>
              <a:rPr lang="ar-IQ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ؤو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لين عن المختبر وهواتفهم ومن ضمنهم ضابط السلامة 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خرائط تبين مخارج الطوارئ توضع في أماكن يرتادها الجميع.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أرقام هواتف المطافئ والإسعاف.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الخطوات المتبعة في توثيق الحوادث.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قواعد الوقاية في التعامل مع المواد الخطرة مثل المواد البيولوجية ، الكيمائية ، المشعة ، مخلفات المختبر.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الأخطار المتعلقة بالتيار الكهربائي وكيفية التعامل معها 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قواعد الإسعافات الأولية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Aid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194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245242-09CA-4A86-906B-B329696336F0}"/>
              </a:ext>
            </a:extLst>
          </p:cNvPr>
          <p:cNvSpPr txBox="1"/>
          <p:nvPr/>
        </p:nvSpPr>
        <p:spPr>
          <a:xfrm>
            <a:off x="2075006" y="260648"/>
            <a:ext cx="8041988" cy="489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القواعد المتعلقة بالسلامة المهنية </a:t>
            </a: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Occupational Safety</a:t>
            </a:r>
            <a:r>
              <a:rPr lang="ar-SA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' داخل المختبر:</a:t>
            </a:r>
            <a:endParaRPr lang="en-US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758D48-FA09-479D-9F6F-CB746C6D9DEB}"/>
              </a:ext>
            </a:extLst>
          </p:cNvPr>
          <p:cNvSpPr txBox="1"/>
          <p:nvPr/>
        </p:nvSpPr>
        <p:spPr>
          <a:xfrm>
            <a:off x="5822016" y="1268760"/>
            <a:ext cx="6145618" cy="423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السلامة البيولوجية "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Biological Safety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D6F454-B7EA-4719-824F-9BE1E2275BB3}"/>
              </a:ext>
            </a:extLst>
          </p:cNvPr>
          <p:cNvSpPr txBox="1"/>
          <p:nvPr/>
        </p:nvSpPr>
        <p:spPr>
          <a:xfrm>
            <a:off x="1055440" y="1908298"/>
            <a:ext cx="10912194" cy="48582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ا. يمنع منعا باتا التدخين ، الأكل ، الشرب ، وضع مساحيق التجميل ، العدسات اللاصقة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داخل المختبرات وللتأكيد على هذا الأمر يجب وضع ملصقات مكتوب عليها عبارات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تحذيرية لمنع تلك الأمور.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العناية بغسل اليدين باستمرار باستعمال مواد مطهرة خاصة بعد التعامل مع المواد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الملونة ، المواد السامة، الكيماويات الخطرة.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۳. </a:t>
            </a: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عدم شفط المحاليل بواسطة الفم.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عدم تخزين الطعام في ثلاجات المختبر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5- ارتداء المعطف أثناء العمل.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التخلص من النفايات " الحقن ، الزجاج ، الأدوات الملوثة،) المنصوص عليها في كتيب الأمان والسلامة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٧. اتخاذ الإجراءات اللازمة لوقاية العاملين من الأمراض المعدية " مثل تطعيم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Hepatitis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وكذلك أثناء تعاملهم مع المرضى.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9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4C7469-6161-4361-B3B7-C83924B1E2AE}"/>
              </a:ext>
            </a:extLst>
          </p:cNvPr>
          <p:cNvSpPr txBox="1"/>
          <p:nvPr/>
        </p:nvSpPr>
        <p:spPr>
          <a:xfrm>
            <a:off x="4151784" y="1268760"/>
            <a:ext cx="7871650" cy="4283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ar-IQ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السلامة المتعلقة بالمخاطر الكيمياوية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وجود دش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Shower</a:t>
            </a: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في المختبر لغسيل الجسم وآخر للعينات.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كتابة المعلومات اللازمة على كل زجاجة في المختبر تحوي مواد كيماوية أو كواشف أو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محاليل تم تحضيرها.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۳. </a:t>
            </a: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عدم استعمال أية مواد لا تكون معروفة أو لا يكون هناك معلومات عنها على الزجاجة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وجود حامل خاص لوضع المواد الخطرة فيه أثناء نقلها من مكان لآخر.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وجود مخزن ملائم تنطبق عليه الشروط المتعارف عليها .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تزويد العاملين بالمعلومات الضرورية للتعامل مع المخاطر الكيماوية.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78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2_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2227</TotalTime>
  <Words>866</Words>
  <Application>Microsoft Office PowerPoint</Application>
  <PresentationFormat>Widescreen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Arabic Typesetting</vt:lpstr>
      <vt:lpstr>Arial</vt:lpstr>
      <vt:lpstr>Calibri</vt:lpstr>
      <vt:lpstr>Century Gothic</vt:lpstr>
      <vt:lpstr>Wingdings 3</vt:lpstr>
      <vt:lpstr>1_أيون</vt:lpstr>
      <vt:lpstr>2_أيون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alswede</dc:creator>
  <cp:lastModifiedBy>Maher</cp:lastModifiedBy>
  <cp:revision>58</cp:revision>
  <dcterms:created xsi:type="dcterms:W3CDTF">2020-10-19T19:10:52Z</dcterms:created>
  <dcterms:modified xsi:type="dcterms:W3CDTF">2021-02-21T08:48:29Z</dcterms:modified>
</cp:coreProperties>
</file>