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70" r:id="rId15"/>
    <p:sldId id="269" r:id="rId16"/>
    <p:sldId id="271" r:id="rId17"/>
    <p:sldId id="272" r:id="rId18"/>
    <p:sldId id="273" r:id="rId19"/>
    <p:sldId id="274" r:id="rId20"/>
    <p:sldId id="275" r:id="rId21"/>
    <p:sldId id="279" r:id="rId22"/>
    <p:sldId id="276" r:id="rId23"/>
    <p:sldId id="277" r:id="rId24"/>
    <p:sldId id="278" r:id="rId25"/>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9159-AD10-40D1-9190-F90D2C815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17A9E8F5-214F-4463-A5DA-A27A1674C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21BE7464-67C0-4836-98BC-198C43C0B8D1}"/>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5" name="Footer Placeholder 4">
            <a:extLst>
              <a:ext uri="{FF2B5EF4-FFF2-40B4-BE49-F238E27FC236}">
                <a16:creationId xmlns:a16="http://schemas.microsoft.com/office/drawing/2014/main" id="{8235F0B6-20AB-4127-915F-86C8EE0412D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063FE29-B31F-456E-9AB8-797530BDF516}"/>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04775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8BFE-DCA9-4C0C-A24B-F3ACF2CC7DE0}"/>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472DF98B-ECF4-44DF-A103-58B3690195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936C35A6-15E5-43CE-B1B8-DADD6CF295C5}"/>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5" name="Footer Placeholder 4">
            <a:extLst>
              <a:ext uri="{FF2B5EF4-FFF2-40B4-BE49-F238E27FC236}">
                <a16:creationId xmlns:a16="http://schemas.microsoft.com/office/drawing/2014/main" id="{B402ACC2-8999-468D-B20F-CEAD0400EA8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A6D9FA9-680F-47CF-BFE8-A632F2E2F74E}"/>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6478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1CDD3-6B0C-4DEF-895F-8997D9020F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A2C726C2-8F7D-458B-B7AE-6DCAEDDE6D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8E2E36D7-8AB8-4996-97A3-F321F3DD612D}"/>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5" name="Footer Placeholder 4">
            <a:extLst>
              <a:ext uri="{FF2B5EF4-FFF2-40B4-BE49-F238E27FC236}">
                <a16:creationId xmlns:a16="http://schemas.microsoft.com/office/drawing/2014/main" id="{BB058575-0A48-4FFD-B817-E562A5D51D47}"/>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68AACDC-07AC-46BC-AB26-CA52545267FF}"/>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6061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E688-E374-4432-BD91-A814442F8EBF}"/>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34C0F168-7010-4FD1-8A53-6F6349500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F455D99-3651-4094-B84B-96C3CEAB03F5}"/>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5" name="Footer Placeholder 4">
            <a:extLst>
              <a:ext uri="{FF2B5EF4-FFF2-40B4-BE49-F238E27FC236}">
                <a16:creationId xmlns:a16="http://schemas.microsoft.com/office/drawing/2014/main" id="{FF544CB6-1014-406D-BB66-6EFAAF8DCF86}"/>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30E9754-C9DB-46E0-85A9-F3D3E4A0F461}"/>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48897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D9F9-DAA3-49FF-8D32-36F791638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06C91C0D-9502-4EC0-9E17-77B0DACB6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0F92-C7A7-4DAA-9E83-7C090342F975}"/>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5" name="Footer Placeholder 4">
            <a:extLst>
              <a:ext uri="{FF2B5EF4-FFF2-40B4-BE49-F238E27FC236}">
                <a16:creationId xmlns:a16="http://schemas.microsoft.com/office/drawing/2014/main" id="{4E17E32E-2067-447A-B802-BFE3A802508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215D9FC9-16A6-4105-BBE1-2F2FE50752B5}"/>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285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964E-EA6C-4626-965D-A4CD44F2CBFB}"/>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A7DFDB96-BE73-46C1-8A2A-7D3A5665B7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7256E0C4-FF15-43BB-B4B4-BDD7E1083F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003BF9E3-2F6A-4AD3-BAE0-B899AA705278}"/>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6" name="Footer Placeholder 5">
            <a:extLst>
              <a:ext uri="{FF2B5EF4-FFF2-40B4-BE49-F238E27FC236}">
                <a16:creationId xmlns:a16="http://schemas.microsoft.com/office/drawing/2014/main" id="{8365FF5A-D9F9-48AF-97D9-521DCF730E8B}"/>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C4EA4179-C7B2-496F-8090-D2F64F29CC1E}"/>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47240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0C9C-1782-4405-9A39-084F8862E6C8}"/>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03E1CCB5-0F60-434F-97C7-C3F72C261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5FE4B9-3E1D-4BA6-A249-FB961252A6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19A17081-FA02-4B57-90DF-624A84AC20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BDF7E1-1858-4CF1-8FDD-33EA1E0EFC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CAA013B7-8256-4DA2-BD5C-83F6ADCAB7C9}"/>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8" name="Footer Placeholder 7">
            <a:extLst>
              <a:ext uri="{FF2B5EF4-FFF2-40B4-BE49-F238E27FC236}">
                <a16:creationId xmlns:a16="http://schemas.microsoft.com/office/drawing/2014/main" id="{74493E94-90F5-4A27-B6A3-B7121AB4D99E}"/>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9625463D-F733-428D-9FCE-9E487C093167}"/>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428947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40BA-67C3-450B-9E70-F9E4F2FBDCEF}"/>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035A5FA7-3E10-4157-BA22-6CE8A0789F91}"/>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4" name="Footer Placeholder 3">
            <a:extLst>
              <a:ext uri="{FF2B5EF4-FFF2-40B4-BE49-F238E27FC236}">
                <a16:creationId xmlns:a16="http://schemas.microsoft.com/office/drawing/2014/main" id="{DE8665FA-7731-4BAA-9FE4-2B68B11F7786}"/>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065B2494-703E-426E-9320-DEB83D07DC08}"/>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107336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17DCD-E1E4-479B-B48D-6EBBD76A4C1A}"/>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3" name="Footer Placeholder 2">
            <a:extLst>
              <a:ext uri="{FF2B5EF4-FFF2-40B4-BE49-F238E27FC236}">
                <a16:creationId xmlns:a16="http://schemas.microsoft.com/office/drawing/2014/main" id="{38753013-CDE9-4948-BBDA-B491855697F1}"/>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AA77CCD4-6EC4-4939-A50E-3B62F985D521}"/>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101173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8C4D-CBB6-46D5-840D-60428D5A3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88CC77B1-A0C5-401D-B430-7E2016CA0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E41E45B4-416C-4D7E-9066-2280D56A8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AD6B0-048A-4FB2-87B0-B2C994124E25}"/>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6" name="Footer Placeholder 5">
            <a:extLst>
              <a:ext uri="{FF2B5EF4-FFF2-40B4-BE49-F238E27FC236}">
                <a16:creationId xmlns:a16="http://schemas.microsoft.com/office/drawing/2014/main" id="{A138079E-35FA-407B-B993-3B321C2B6D50}"/>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AD0DC35B-36D3-433C-B0D1-FFC4226C4AA7}"/>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411228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3B67-9D27-4E22-BB4E-D10B0C00D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96F9FCE8-A664-4709-933A-D51F4308D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D88673E4-3969-49B3-A578-E82D4ADA6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FB17E-15CB-4C8C-B304-2DD16D2EB0B7}"/>
              </a:ext>
            </a:extLst>
          </p:cNvPr>
          <p:cNvSpPr>
            <a:spLocks noGrp="1"/>
          </p:cNvSpPr>
          <p:nvPr>
            <p:ph type="dt" sz="half" idx="10"/>
          </p:nvPr>
        </p:nvSpPr>
        <p:spPr/>
        <p:txBody>
          <a:bodyPr/>
          <a:lstStyle/>
          <a:p>
            <a:fld id="{B529686F-A987-44D7-B396-88842EA82DAC}" type="datetimeFigureOut">
              <a:rPr lang="ar-IQ" smtClean="0"/>
              <a:t>29/03/1443</a:t>
            </a:fld>
            <a:endParaRPr lang="ar-IQ"/>
          </a:p>
        </p:txBody>
      </p:sp>
      <p:sp>
        <p:nvSpPr>
          <p:cNvPr id="6" name="Footer Placeholder 5">
            <a:extLst>
              <a:ext uri="{FF2B5EF4-FFF2-40B4-BE49-F238E27FC236}">
                <a16:creationId xmlns:a16="http://schemas.microsoft.com/office/drawing/2014/main" id="{1396364B-C724-49D3-ABAA-BA61BB1B1F9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C9ECAE1-4302-4C89-A35B-89F7D17B897C}"/>
              </a:ext>
            </a:extLst>
          </p:cNvPr>
          <p:cNvSpPr>
            <a:spLocks noGrp="1"/>
          </p:cNvSpPr>
          <p:nvPr>
            <p:ph type="sldNum" sz="quarter" idx="12"/>
          </p:nvPr>
        </p:nvSpPr>
        <p:spPr/>
        <p:txBody>
          <a:bodyPr/>
          <a:lstStyle/>
          <a:p>
            <a:fld id="{937D4356-E5D4-412C-A2A4-988358E3A7D5}" type="slidenum">
              <a:rPr lang="ar-IQ" smtClean="0"/>
              <a:t>‹#›</a:t>
            </a:fld>
            <a:endParaRPr lang="ar-IQ"/>
          </a:p>
        </p:txBody>
      </p:sp>
    </p:spTree>
    <p:extLst>
      <p:ext uri="{BB962C8B-B14F-4D97-AF65-F5344CB8AC3E}">
        <p14:creationId xmlns:p14="http://schemas.microsoft.com/office/powerpoint/2010/main" val="276119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858E1-83C8-4484-91CC-74544FF35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1CD62D2D-D63E-4500-8475-3997E6669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2C22D5D4-3318-491F-BE75-4A0B66747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9686F-A987-44D7-B396-88842EA82DAC}" type="datetimeFigureOut">
              <a:rPr lang="ar-IQ" smtClean="0"/>
              <a:t>29/03/1443</a:t>
            </a:fld>
            <a:endParaRPr lang="ar-IQ"/>
          </a:p>
        </p:txBody>
      </p:sp>
      <p:sp>
        <p:nvSpPr>
          <p:cNvPr id="5" name="Footer Placeholder 4">
            <a:extLst>
              <a:ext uri="{FF2B5EF4-FFF2-40B4-BE49-F238E27FC236}">
                <a16:creationId xmlns:a16="http://schemas.microsoft.com/office/drawing/2014/main" id="{A8225193-5885-4492-A52F-85848DF21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27403913-7BDD-4BF4-86A1-448B4B1FA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D4356-E5D4-412C-A2A4-988358E3A7D5}" type="slidenum">
              <a:rPr lang="ar-IQ" smtClean="0"/>
              <a:t>‹#›</a:t>
            </a:fld>
            <a:endParaRPr lang="ar-IQ"/>
          </a:p>
        </p:txBody>
      </p:sp>
    </p:spTree>
    <p:extLst>
      <p:ext uri="{BB962C8B-B14F-4D97-AF65-F5344CB8AC3E}">
        <p14:creationId xmlns:p14="http://schemas.microsoft.com/office/powerpoint/2010/main" val="114508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AA270-D991-4AEF-B9A0-730C11465EBA}"/>
              </a:ext>
            </a:extLst>
          </p:cNvPr>
          <p:cNvSpPr>
            <a:spLocks noGrp="1"/>
          </p:cNvSpPr>
          <p:nvPr>
            <p:ph type="ctrTitle"/>
          </p:nvPr>
        </p:nvSpPr>
        <p:spPr>
          <a:xfrm>
            <a:off x="1523999" y="2168666"/>
            <a:ext cx="9144000" cy="2177779"/>
          </a:xfrm>
        </p:spPr>
        <p:txBody>
          <a:bodyPr>
            <a:normAutofit/>
          </a:bodyPr>
          <a:lstStyle/>
          <a:p>
            <a:r>
              <a:rPr lang="en-US" sz="4000" dirty="0" err="1">
                <a:latin typeface="Algerian" panose="04020705040A02060702" pitchFamily="82" charset="0"/>
              </a:rPr>
              <a:t>lec</a:t>
            </a:r>
            <a:r>
              <a:rPr lang="en-US" sz="4000" dirty="0">
                <a:latin typeface="Algerian" panose="04020705040A02060702" pitchFamily="82" charset="0"/>
              </a:rPr>
              <a:t> 3</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2800" dirty="0">
                <a:solidFill>
                  <a:srgbClr val="FF0000"/>
                </a:solidFill>
                <a:latin typeface="Algerian" panose="04020705040A02060702" pitchFamily="82" charset="0"/>
              </a:rPr>
              <a:t>Solution Using Mixed Solvent System</a:t>
            </a:r>
            <a:br>
              <a:rPr lang="en-US" sz="2800" dirty="0">
                <a:solidFill>
                  <a:srgbClr val="FF0000"/>
                </a:solidFill>
                <a:latin typeface="Algerian" panose="04020705040A02060702" pitchFamily="82" charset="0"/>
              </a:rPr>
            </a:br>
            <a:r>
              <a:rPr lang="en-US" sz="2800" dirty="0">
                <a:solidFill>
                  <a:srgbClr val="FF0000"/>
                </a:solidFill>
                <a:latin typeface="Algerian" panose="04020705040A02060702" pitchFamily="82" charset="0"/>
              </a:rPr>
              <a:t>(Elixirs and Spirits)</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A9921FD3-76C5-43AC-A291-8CFED6F4A267}"/>
              </a:ext>
            </a:extLst>
          </p:cNvPr>
          <p:cNvSpPr>
            <a:spLocks noGrp="1"/>
          </p:cNvSpPr>
          <p:nvPr>
            <p:ph type="subTitle" idx="1"/>
          </p:nvPr>
        </p:nvSpPr>
        <p:spPr>
          <a:xfrm>
            <a:off x="1524000" y="4689334"/>
            <a:ext cx="9144000" cy="1655762"/>
          </a:xfrm>
        </p:spPr>
        <p:txBody>
          <a:bodyPr/>
          <a:lstStyle/>
          <a:p>
            <a:r>
              <a:rPr lang="en-US" dirty="0">
                <a:cs typeface="+mj-cs"/>
              </a:rPr>
              <a:t>Stage: 3/ 1st course</a:t>
            </a:r>
          </a:p>
          <a:p>
            <a:r>
              <a:rPr lang="en-US" dirty="0">
                <a:cs typeface="+mj-cs"/>
              </a:rPr>
              <a:t>Dr. Ameer S. Sahib</a:t>
            </a:r>
            <a:endParaRPr lang="ar-IQ" dirty="0">
              <a:cs typeface="+mj-cs"/>
            </a:endParaRPr>
          </a:p>
        </p:txBody>
      </p:sp>
      <p:pic>
        <p:nvPicPr>
          <p:cNvPr id="6" name="Picture 5">
            <a:extLst>
              <a:ext uri="{FF2B5EF4-FFF2-40B4-BE49-F238E27FC236}">
                <a16:creationId xmlns:a16="http://schemas.microsoft.com/office/drawing/2014/main" id="{5C7E563E-E2CE-4BA0-8884-C6D02CD6A6CF}"/>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E39A35C4-123C-454D-9B56-5490CCD512B3}"/>
              </a:ext>
            </a:extLst>
          </p:cNvPr>
          <p:cNvPicPr>
            <a:picLocks noChangeAspect="1"/>
          </p:cNvPicPr>
          <p:nvPr/>
        </p:nvPicPr>
        <p:blipFill>
          <a:blip r:embed="rId3"/>
          <a:stretch>
            <a:fillRect/>
          </a:stretch>
        </p:blipFill>
        <p:spPr>
          <a:xfrm>
            <a:off x="9308892" y="249608"/>
            <a:ext cx="2424289" cy="2261948"/>
          </a:xfrm>
          <a:prstGeom prst="rect">
            <a:avLst/>
          </a:prstGeom>
        </p:spPr>
      </p:pic>
    </p:spTree>
    <p:extLst>
      <p:ext uri="{BB962C8B-B14F-4D97-AF65-F5344CB8AC3E}">
        <p14:creationId xmlns:p14="http://schemas.microsoft.com/office/powerpoint/2010/main" val="57640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F32702-FD4C-4799-87EE-9164885AF68C}"/>
              </a:ext>
            </a:extLst>
          </p:cNvPr>
          <p:cNvSpPr txBox="1"/>
          <p:nvPr/>
        </p:nvSpPr>
        <p:spPr>
          <a:xfrm>
            <a:off x="199868" y="2397947"/>
            <a:ext cx="5692514" cy="4031873"/>
          </a:xfrm>
          <a:prstGeom prst="rect">
            <a:avLst/>
          </a:prstGeom>
          <a:noFill/>
          <a:ln w="38100">
            <a:solidFill>
              <a:schemeClr val="accent6">
                <a:lumMod val="60000"/>
                <a:lumOff val="40000"/>
              </a:schemeClr>
            </a:solidFill>
          </a:ln>
        </p:spPr>
        <p:txBody>
          <a:bodyPr wrap="square">
            <a:spAutoFit/>
          </a:bodyPr>
          <a:lstStyle/>
          <a:p>
            <a:pPr algn="l" rtl="0"/>
            <a:r>
              <a:rPr lang="en-GB" sz="3200" dirty="0">
                <a:solidFill>
                  <a:srgbClr val="FF0000"/>
                </a:solidFill>
              </a:rPr>
              <a:t>Phenobarbital elixir</a:t>
            </a:r>
          </a:p>
          <a:p>
            <a:pPr algn="l" rtl="0">
              <a:buNone/>
            </a:pPr>
            <a:r>
              <a:rPr lang="en-GB" sz="3200" dirty="0"/>
              <a:t>Phenobarbital    ........ 4gm</a:t>
            </a:r>
          </a:p>
          <a:p>
            <a:pPr algn="l" rtl="0">
              <a:buNone/>
            </a:pPr>
            <a:r>
              <a:rPr lang="en-GB" sz="3200" dirty="0"/>
              <a:t>Orange oil            ....... 0.25ml</a:t>
            </a:r>
          </a:p>
          <a:p>
            <a:pPr algn="l" rtl="0">
              <a:buNone/>
            </a:pPr>
            <a:r>
              <a:rPr lang="en-GB" sz="3200" dirty="0"/>
              <a:t>Propylene glycol ....... 100ml</a:t>
            </a:r>
          </a:p>
          <a:p>
            <a:pPr algn="l" rtl="0">
              <a:buNone/>
            </a:pPr>
            <a:r>
              <a:rPr lang="en-GB" sz="3200" dirty="0"/>
              <a:t>Alcohol                 ....... 200 ml</a:t>
            </a:r>
          </a:p>
          <a:p>
            <a:pPr algn="l" rtl="0">
              <a:buNone/>
            </a:pPr>
            <a:r>
              <a:rPr lang="en-GB" sz="3200" dirty="0"/>
              <a:t>Sorbitol solution ....... 600 ml</a:t>
            </a:r>
          </a:p>
          <a:p>
            <a:pPr algn="l" rtl="0">
              <a:buNone/>
            </a:pPr>
            <a:r>
              <a:rPr lang="en-GB" sz="3200" dirty="0"/>
              <a:t>Colouring agent     ....... Q.S.</a:t>
            </a:r>
          </a:p>
          <a:p>
            <a:pPr algn="l" rtl="0">
              <a:buNone/>
            </a:pPr>
            <a:r>
              <a:rPr lang="en-GB" sz="3200" dirty="0"/>
              <a:t>Purified water </a:t>
            </a:r>
            <a:r>
              <a:rPr lang="en-GB" sz="3200" dirty="0" err="1"/>
              <a:t>q.s</a:t>
            </a:r>
            <a:r>
              <a:rPr lang="en-GB" sz="3200" dirty="0"/>
              <a:t>........ 1000ml</a:t>
            </a:r>
          </a:p>
        </p:txBody>
      </p:sp>
      <p:sp>
        <p:nvSpPr>
          <p:cNvPr id="5" name="TextBox 4">
            <a:extLst>
              <a:ext uri="{FF2B5EF4-FFF2-40B4-BE49-F238E27FC236}">
                <a16:creationId xmlns:a16="http://schemas.microsoft.com/office/drawing/2014/main" id="{7C2DD1F2-E309-4625-9DDC-EFA485A13E61}"/>
              </a:ext>
            </a:extLst>
          </p:cNvPr>
          <p:cNvSpPr txBox="1"/>
          <p:nvPr/>
        </p:nvSpPr>
        <p:spPr>
          <a:xfrm>
            <a:off x="5892384" y="428177"/>
            <a:ext cx="6099748" cy="6001643"/>
          </a:xfrm>
          <a:prstGeom prst="rect">
            <a:avLst/>
          </a:prstGeom>
          <a:noFill/>
          <a:ln w="38100">
            <a:solidFill>
              <a:schemeClr val="accent6">
                <a:lumMod val="60000"/>
                <a:lumOff val="40000"/>
              </a:schemeClr>
            </a:solidFill>
          </a:ln>
        </p:spPr>
        <p:txBody>
          <a:bodyPr wrap="square">
            <a:spAutoFit/>
          </a:bodyPr>
          <a:lstStyle/>
          <a:p>
            <a:pPr algn="l"/>
            <a:r>
              <a:rPr lang="en-US" sz="3200" dirty="0">
                <a:solidFill>
                  <a:srgbClr val="FF0000"/>
                </a:solidFill>
              </a:rPr>
              <a:t>Theophylline Elixir</a:t>
            </a:r>
          </a:p>
          <a:p>
            <a:pPr algn="l"/>
            <a:r>
              <a:rPr lang="en-US" sz="3200" dirty="0"/>
              <a:t>Theophylline                  5.3 g</a:t>
            </a:r>
          </a:p>
          <a:p>
            <a:pPr algn="l"/>
            <a:r>
              <a:rPr lang="en-US" sz="3200" dirty="0"/>
              <a:t>Citric acid                        10g</a:t>
            </a:r>
          </a:p>
          <a:p>
            <a:pPr algn="l"/>
            <a:r>
              <a:rPr lang="en-US" sz="3200" dirty="0"/>
              <a:t>Liquid glucose                 44g</a:t>
            </a:r>
          </a:p>
          <a:p>
            <a:pPr algn="l"/>
            <a:r>
              <a:rPr lang="en-US" sz="3200" dirty="0"/>
              <a:t>Syrup                                132mL</a:t>
            </a:r>
          </a:p>
          <a:p>
            <a:pPr algn="l"/>
            <a:r>
              <a:rPr lang="en-US" sz="3200" dirty="0"/>
              <a:t>Glycerin                            50mL</a:t>
            </a:r>
          </a:p>
          <a:p>
            <a:pPr algn="l"/>
            <a:r>
              <a:rPr lang="en-US" sz="3200" dirty="0"/>
              <a:t>Sorbitol solution             324mL</a:t>
            </a:r>
          </a:p>
          <a:p>
            <a:pPr algn="l"/>
            <a:r>
              <a:rPr lang="en-US" sz="3200" dirty="0"/>
              <a:t>Alcohol                             200mL</a:t>
            </a:r>
          </a:p>
          <a:p>
            <a:pPr algn="l"/>
            <a:r>
              <a:rPr lang="en-US" sz="3200" dirty="0"/>
              <a:t>Saccharin sodium           5g</a:t>
            </a:r>
          </a:p>
          <a:p>
            <a:pPr algn="l"/>
            <a:r>
              <a:rPr lang="en-US" sz="3200" dirty="0"/>
              <a:t>Lemon oil                         0.5g</a:t>
            </a:r>
          </a:p>
          <a:p>
            <a:pPr algn="l"/>
            <a:r>
              <a:rPr lang="en-US" sz="3200" dirty="0"/>
              <a:t>FD&amp;C Yellow No. 5          0.1g</a:t>
            </a:r>
          </a:p>
          <a:p>
            <a:pPr algn="l"/>
            <a:r>
              <a:rPr lang="en-US" sz="3200" dirty="0"/>
              <a:t>Purified water, to make 1,000mL</a:t>
            </a:r>
            <a:endParaRPr lang="ar-IQ" sz="3200" dirty="0"/>
          </a:p>
        </p:txBody>
      </p:sp>
      <p:sp>
        <p:nvSpPr>
          <p:cNvPr id="6" name="TextBox 5">
            <a:extLst>
              <a:ext uri="{FF2B5EF4-FFF2-40B4-BE49-F238E27FC236}">
                <a16:creationId xmlns:a16="http://schemas.microsoft.com/office/drawing/2014/main" id="{47E66CD7-27F5-42AE-887B-2D4DED26C9C1}"/>
              </a:ext>
            </a:extLst>
          </p:cNvPr>
          <p:cNvSpPr txBox="1"/>
          <p:nvPr/>
        </p:nvSpPr>
        <p:spPr>
          <a:xfrm>
            <a:off x="1107396" y="772951"/>
            <a:ext cx="3877457" cy="954107"/>
          </a:xfrm>
          <a:prstGeom prst="rect">
            <a:avLst/>
          </a:prstGeom>
          <a:solidFill>
            <a:srgbClr val="FFFF00"/>
          </a:solidFill>
        </p:spPr>
        <p:txBody>
          <a:bodyPr wrap="square" rtlCol="1">
            <a:spAutoFit/>
          </a:bodyPr>
          <a:lstStyle/>
          <a:p>
            <a:r>
              <a:rPr lang="en-US" sz="2800" dirty="0"/>
              <a:t>What is the role of each constituent?</a:t>
            </a:r>
            <a:endParaRPr lang="ar-IQ" sz="2800" dirty="0"/>
          </a:p>
        </p:txBody>
      </p:sp>
    </p:spTree>
    <p:extLst>
      <p:ext uri="{BB962C8B-B14F-4D97-AF65-F5344CB8AC3E}">
        <p14:creationId xmlns:p14="http://schemas.microsoft.com/office/powerpoint/2010/main" val="57197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6DD0DD-419B-4F40-8CDB-65B02F2DB968}"/>
              </a:ext>
            </a:extLst>
          </p:cNvPr>
          <p:cNvSpPr txBox="1"/>
          <p:nvPr/>
        </p:nvSpPr>
        <p:spPr>
          <a:xfrm>
            <a:off x="378502" y="212573"/>
            <a:ext cx="6093500" cy="830997"/>
          </a:xfrm>
          <a:prstGeom prst="rect">
            <a:avLst/>
          </a:prstGeom>
          <a:noFill/>
        </p:spPr>
        <p:txBody>
          <a:bodyPr wrap="square">
            <a:spAutoFit/>
          </a:bodyPr>
          <a:lstStyle/>
          <a:p>
            <a:r>
              <a:rPr lang="en-GB" sz="4800" dirty="0">
                <a:solidFill>
                  <a:srgbClr val="C00000"/>
                </a:solidFill>
              </a:rPr>
              <a:t>Classification of elixirs </a:t>
            </a:r>
            <a:endParaRPr lang="ar-IQ" sz="4800" dirty="0">
              <a:solidFill>
                <a:srgbClr val="C00000"/>
              </a:solidFill>
            </a:endParaRPr>
          </a:p>
        </p:txBody>
      </p:sp>
      <p:sp>
        <p:nvSpPr>
          <p:cNvPr id="5" name="TextBox 4">
            <a:extLst>
              <a:ext uri="{FF2B5EF4-FFF2-40B4-BE49-F238E27FC236}">
                <a16:creationId xmlns:a16="http://schemas.microsoft.com/office/drawing/2014/main" id="{8714F317-0216-4601-B50D-16C00681FA78}"/>
              </a:ext>
            </a:extLst>
          </p:cNvPr>
          <p:cNvSpPr txBox="1"/>
          <p:nvPr/>
        </p:nvSpPr>
        <p:spPr>
          <a:xfrm>
            <a:off x="378502" y="1043570"/>
            <a:ext cx="11103964" cy="5509200"/>
          </a:xfrm>
          <a:prstGeom prst="rect">
            <a:avLst/>
          </a:prstGeom>
          <a:noFill/>
        </p:spPr>
        <p:txBody>
          <a:bodyPr wrap="square">
            <a:spAutoFit/>
          </a:bodyPr>
          <a:lstStyle/>
          <a:p>
            <a:pPr marL="514350" indent="-514350" algn="l" rtl="0">
              <a:buFont typeface="+mj-lt"/>
              <a:buAutoNum type="arabicPeriod"/>
            </a:pPr>
            <a:r>
              <a:rPr lang="en-GB" sz="3200" b="1" dirty="0">
                <a:solidFill>
                  <a:srgbClr val="FF0000"/>
                </a:solidFill>
              </a:rPr>
              <a:t>Non medicated elixirs </a:t>
            </a:r>
          </a:p>
          <a:p>
            <a:pPr lvl="2"/>
            <a:r>
              <a:rPr lang="en-GB" sz="3200" dirty="0"/>
              <a:t>Which is used as vehicles in preparing medicated elixir either by</a:t>
            </a:r>
          </a:p>
          <a:p>
            <a:pPr marL="624078" indent="-514350" algn="l" rtl="0">
              <a:buFont typeface="Arial" panose="020B0604020202020204" pitchFamily="34" charset="0"/>
              <a:buChar char="•"/>
            </a:pPr>
            <a:r>
              <a:rPr lang="en-GB" sz="3200" dirty="0"/>
              <a:t>The addition of a therapeutic agent to a pleasant tasting vehicle</a:t>
            </a:r>
          </a:p>
          <a:p>
            <a:pPr marL="624078" indent="-514350" algn="l" rtl="0">
              <a:buFont typeface="Arial" panose="020B0604020202020204" pitchFamily="34" charset="0"/>
              <a:buChar char="•"/>
            </a:pPr>
            <a:r>
              <a:rPr lang="en-GB" sz="3200" dirty="0"/>
              <a:t>The dilution of an existing medicated elixir</a:t>
            </a:r>
          </a:p>
          <a:p>
            <a:pPr marL="624078" indent="-514350" algn="l" rtl="0">
              <a:buFont typeface="Arial" panose="020B0604020202020204" pitchFamily="34" charset="0"/>
              <a:buChar char="•"/>
            </a:pPr>
            <a:endParaRPr lang="en-GB" sz="3200" dirty="0"/>
          </a:p>
          <a:p>
            <a:pPr algn="l" rtl="0">
              <a:buNone/>
            </a:pPr>
            <a:r>
              <a:rPr lang="en-GB" sz="3200" dirty="0"/>
              <a:t>The three most commonly used non medicated elixirs were:</a:t>
            </a:r>
          </a:p>
          <a:p>
            <a:pPr marL="624078" indent="-514350" algn="l" rtl="0">
              <a:buAutoNum type="arabicPeriod"/>
            </a:pPr>
            <a:r>
              <a:rPr lang="en-GB" sz="3200" dirty="0"/>
              <a:t>Aromatic elixir</a:t>
            </a:r>
          </a:p>
          <a:p>
            <a:pPr marL="624078" indent="-514350" algn="l" rtl="0">
              <a:buAutoNum type="arabicPeriod"/>
            </a:pPr>
            <a:r>
              <a:rPr lang="en-GB" sz="3200" dirty="0"/>
              <a:t>Compound benzaldehyde elixir </a:t>
            </a:r>
          </a:p>
          <a:p>
            <a:pPr marL="624078" indent="-514350" algn="l" rtl="0">
              <a:buAutoNum type="arabicPeriod"/>
            </a:pPr>
            <a:r>
              <a:rPr lang="en-GB" sz="3200" dirty="0"/>
              <a:t>Iso-</a:t>
            </a:r>
            <a:r>
              <a:rPr lang="en-GB" sz="3200" dirty="0" err="1"/>
              <a:t>alcohoic</a:t>
            </a:r>
            <a:r>
              <a:rPr lang="en-GB" sz="3200" dirty="0"/>
              <a:t> elixir  </a:t>
            </a:r>
          </a:p>
        </p:txBody>
      </p:sp>
    </p:spTree>
    <p:extLst>
      <p:ext uri="{BB962C8B-B14F-4D97-AF65-F5344CB8AC3E}">
        <p14:creationId xmlns:p14="http://schemas.microsoft.com/office/powerpoint/2010/main" val="247887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8F97-6019-4F85-8046-D7BE01311FA4}"/>
              </a:ext>
            </a:extLst>
          </p:cNvPr>
          <p:cNvSpPr>
            <a:spLocks noGrp="1"/>
          </p:cNvSpPr>
          <p:nvPr>
            <p:ph type="title"/>
          </p:nvPr>
        </p:nvSpPr>
        <p:spPr>
          <a:xfrm>
            <a:off x="479685" y="365125"/>
            <a:ext cx="11287594" cy="2474393"/>
          </a:xfrm>
          <a:ln w="28575">
            <a:solidFill>
              <a:schemeClr val="accent6">
                <a:lumMod val="40000"/>
                <a:lumOff val="60000"/>
              </a:schemeClr>
            </a:solidFill>
          </a:ln>
        </p:spPr>
        <p:txBody>
          <a:bodyPr>
            <a:normAutofit/>
          </a:bodyPr>
          <a:lstStyle/>
          <a:p>
            <a:r>
              <a:rPr lang="en-GB" dirty="0">
                <a:highlight>
                  <a:srgbClr val="FFFF00"/>
                </a:highlight>
              </a:rPr>
              <a:t>Aromatic elixir USP</a:t>
            </a:r>
            <a:br>
              <a:rPr lang="en-GB" dirty="0"/>
            </a:br>
            <a:r>
              <a:rPr lang="en-GB" sz="3100" b="1" dirty="0"/>
              <a:t>It consists of </a:t>
            </a:r>
            <a:r>
              <a:rPr lang="en-GB" sz="3100" b="1" dirty="0">
                <a:solidFill>
                  <a:srgbClr val="C00000"/>
                </a:solidFill>
              </a:rPr>
              <a:t>compound orange spirit</a:t>
            </a:r>
            <a:r>
              <a:rPr lang="en-GB" sz="3100" b="1" dirty="0"/>
              <a:t>, </a:t>
            </a:r>
            <a:r>
              <a:rPr lang="en-GB" sz="3100" b="1" dirty="0">
                <a:solidFill>
                  <a:srgbClr val="FF0000"/>
                </a:solidFill>
              </a:rPr>
              <a:t>syrup</a:t>
            </a:r>
            <a:r>
              <a:rPr lang="en-GB" sz="3100" b="1" dirty="0"/>
              <a:t>, </a:t>
            </a:r>
            <a:r>
              <a:rPr lang="en-GB" sz="3100" b="1" dirty="0">
                <a:solidFill>
                  <a:srgbClr val="002060"/>
                </a:solidFill>
              </a:rPr>
              <a:t>alcohol</a:t>
            </a:r>
            <a:r>
              <a:rPr lang="en-GB" sz="3100" b="1" dirty="0"/>
              <a:t>, </a:t>
            </a:r>
            <a:r>
              <a:rPr lang="en-GB" sz="3100" b="1" dirty="0">
                <a:solidFill>
                  <a:srgbClr val="FF0000"/>
                </a:solidFill>
              </a:rPr>
              <a:t>water</a:t>
            </a:r>
            <a:r>
              <a:rPr lang="en-GB" sz="3100" b="1" dirty="0"/>
              <a:t>, and </a:t>
            </a:r>
            <a:r>
              <a:rPr lang="en-GB" sz="3100" b="1" dirty="0">
                <a:solidFill>
                  <a:srgbClr val="FF0000"/>
                </a:solidFill>
              </a:rPr>
              <a:t>talc</a:t>
            </a:r>
            <a:r>
              <a:rPr lang="en-GB" sz="3100" b="1" dirty="0"/>
              <a:t>. There is about 10-20% loss in volume due to repeated filtration, also the presence of syrup and talc make slow filtration. So, </a:t>
            </a:r>
            <a:r>
              <a:rPr lang="en-GB" sz="3100" b="1" dirty="0">
                <a:solidFill>
                  <a:srgbClr val="FF0000"/>
                </a:solidFill>
              </a:rPr>
              <a:t>Dissolve the sugar in the filtrate to increase the rate of filtration</a:t>
            </a:r>
            <a:endParaRPr lang="ar-IQ" sz="3100" b="1" dirty="0">
              <a:solidFill>
                <a:srgbClr val="FF0000"/>
              </a:solidFill>
            </a:endParaRPr>
          </a:p>
        </p:txBody>
      </p:sp>
      <p:sp>
        <p:nvSpPr>
          <p:cNvPr id="3" name="Content Placeholder 2">
            <a:extLst>
              <a:ext uri="{FF2B5EF4-FFF2-40B4-BE49-F238E27FC236}">
                <a16:creationId xmlns:a16="http://schemas.microsoft.com/office/drawing/2014/main" id="{71EC7E63-3697-4CE7-9B0D-42E26954326F}"/>
              </a:ext>
            </a:extLst>
          </p:cNvPr>
          <p:cNvSpPr>
            <a:spLocks noGrp="1"/>
          </p:cNvSpPr>
          <p:nvPr>
            <p:ph sz="half" idx="1"/>
          </p:nvPr>
        </p:nvSpPr>
        <p:spPr>
          <a:xfrm>
            <a:off x="374755" y="3597639"/>
            <a:ext cx="5692515" cy="2579324"/>
          </a:xfrm>
          <a:ln w="28575">
            <a:solidFill>
              <a:schemeClr val="accent6">
                <a:lumMod val="40000"/>
                <a:lumOff val="60000"/>
              </a:schemeClr>
            </a:solidFill>
          </a:ln>
        </p:spPr>
        <p:txBody>
          <a:bodyPr>
            <a:normAutofit fontScale="85000" lnSpcReduction="20000"/>
          </a:bodyPr>
          <a:lstStyle/>
          <a:p>
            <a:pPr marL="0" indent="0">
              <a:buNone/>
            </a:pPr>
            <a:r>
              <a:rPr lang="en-GB" sz="4200" b="1" dirty="0">
                <a:highlight>
                  <a:srgbClr val="FFFF00"/>
                </a:highlight>
                <a:latin typeface="+mj-lt"/>
                <a:ea typeface="+mj-ea"/>
                <a:cs typeface="+mj-cs"/>
              </a:rPr>
              <a:t>Compound benzaldehyde elixir, NF</a:t>
            </a:r>
          </a:p>
          <a:p>
            <a:pPr marL="0" indent="0">
              <a:buNone/>
            </a:pPr>
            <a:endParaRPr lang="en-GB" sz="3100" b="1" dirty="0">
              <a:highlight>
                <a:srgbClr val="FFFF00"/>
              </a:highlight>
              <a:latin typeface="+mj-lt"/>
              <a:ea typeface="+mj-ea"/>
              <a:cs typeface="+mj-cs"/>
            </a:endParaRPr>
          </a:p>
          <a:p>
            <a:pPr marL="0" indent="0" algn="just">
              <a:buNone/>
            </a:pPr>
            <a:r>
              <a:rPr lang="en-GB" sz="3100" b="1" dirty="0">
                <a:latin typeface="+mj-lt"/>
                <a:ea typeface="+mj-ea"/>
                <a:cs typeface="+mj-cs"/>
              </a:rPr>
              <a:t>Is prepared by simple solution and is used when a bitter almond-like </a:t>
            </a:r>
            <a:r>
              <a:rPr lang="en-GB" sz="3100" b="1" dirty="0" err="1">
                <a:latin typeface="+mj-lt"/>
                <a:ea typeface="+mj-ea"/>
                <a:cs typeface="+mj-cs"/>
              </a:rPr>
              <a:t>flavor</a:t>
            </a:r>
            <a:r>
              <a:rPr lang="en-GB" sz="3100" b="1" dirty="0">
                <a:latin typeface="+mj-lt"/>
                <a:ea typeface="+mj-ea"/>
                <a:cs typeface="+mj-cs"/>
              </a:rPr>
              <a:t> is desired.</a:t>
            </a:r>
            <a:endParaRPr lang="ar-IQ" sz="3100" b="1" dirty="0">
              <a:latin typeface="+mj-lt"/>
              <a:ea typeface="+mj-ea"/>
              <a:cs typeface="+mj-cs"/>
            </a:endParaRPr>
          </a:p>
        </p:txBody>
      </p:sp>
      <p:sp>
        <p:nvSpPr>
          <p:cNvPr id="4" name="Content Placeholder 3">
            <a:extLst>
              <a:ext uri="{FF2B5EF4-FFF2-40B4-BE49-F238E27FC236}">
                <a16:creationId xmlns:a16="http://schemas.microsoft.com/office/drawing/2014/main" id="{7FD7AA3B-FB8E-46B0-A251-C973D6E2844B}"/>
              </a:ext>
            </a:extLst>
          </p:cNvPr>
          <p:cNvSpPr>
            <a:spLocks noGrp="1"/>
          </p:cNvSpPr>
          <p:nvPr>
            <p:ph sz="half" idx="2"/>
          </p:nvPr>
        </p:nvSpPr>
        <p:spPr>
          <a:xfrm>
            <a:off x="6074764" y="2890865"/>
            <a:ext cx="5692515" cy="3854707"/>
          </a:xfrm>
          <a:ln w="28575">
            <a:solidFill>
              <a:schemeClr val="accent6">
                <a:lumMod val="40000"/>
                <a:lumOff val="60000"/>
              </a:schemeClr>
            </a:solidFill>
          </a:ln>
        </p:spPr>
        <p:txBody>
          <a:bodyPr>
            <a:normAutofit fontScale="85000" lnSpcReduction="20000"/>
          </a:bodyPr>
          <a:lstStyle/>
          <a:p>
            <a:pPr marL="0" indent="0">
              <a:buNone/>
            </a:pPr>
            <a:r>
              <a:rPr lang="en-GB" sz="4200" b="1" dirty="0">
                <a:highlight>
                  <a:srgbClr val="FFFF00"/>
                </a:highlight>
                <a:latin typeface="+mj-lt"/>
                <a:ea typeface="+mj-ea"/>
                <a:cs typeface="+mj-cs"/>
              </a:rPr>
              <a:t>Iso-Alcoholic Elixir, NF</a:t>
            </a:r>
          </a:p>
          <a:p>
            <a:pPr marL="0" indent="0">
              <a:buNone/>
            </a:pPr>
            <a:endParaRPr lang="en-GB" sz="3100" b="1" dirty="0">
              <a:highlight>
                <a:srgbClr val="FFFF00"/>
              </a:highlight>
              <a:latin typeface="+mj-lt"/>
              <a:ea typeface="+mj-ea"/>
              <a:cs typeface="+mj-cs"/>
            </a:endParaRPr>
          </a:p>
          <a:p>
            <a:pPr algn="just" rtl="0"/>
            <a:r>
              <a:rPr lang="en-GB" sz="3200" dirty="0"/>
              <a:t>It is composed of two separate parts, low alcoholic elixir with an alcohol content of 8 to 10 percent, and high alcoholic elixir with an alcohol content of 73 to 78 percent.</a:t>
            </a:r>
          </a:p>
          <a:p>
            <a:pPr algn="just" rtl="0"/>
            <a:r>
              <a:rPr lang="en-GB" sz="3200" dirty="0"/>
              <a:t>By mixing two solutions, the final product may be obtained which has an alcoholic content within the ranges required for elixirs.</a:t>
            </a:r>
            <a:endParaRPr lang="ar-IQ" sz="3200" dirty="0"/>
          </a:p>
        </p:txBody>
      </p:sp>
    </p:spTree>
    <p:extLst>
      <p:ext uri="{BB962C8B-B14F-4D97-AF65-F5344CB8AC3E}">
        <p14:creationId xmlns:p14="http://schemas.microsoft.com/office/powerpoint/2010/main" val="395293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75E60B-B8B8-4499-8FC1-A7E0851A1C18}"/>
              </a:ext>
            </a:extLst>
          </p:cNvPr>
          <p:cNvSpPr txBox="1"/>
          <p:nvPr/>
        </p:nvSpPr>
        <p:spPr>
          <a:xfrm>
            <a:off x="408482" y="362474"/>
            <a:ext cx="6093500" cy="830997"/>
          </a:xfrm>
          <a:prstGeom prst="rect">
            <a:avLst/>
          </a:prstGeom>
          <a:noFill/>
        </p:spPr>
        <p:txBody>
          <a:bodyPr wrap="square">
            <a:spAutoFit/>
          </a:bodyPr>
          <a:lstStyle/>
          <a:p>
            <a:r>
              <a:rPr lang="en-GB" sz="4800" dirty="0">
                <a:solidFill>
                  <a:srgbClr val="C00000"/>
                </a:solidFill>
              </a:rPr>
              <a:t>Medicated Elixirs </a:t>
            </a:r>
            <a:endParaRPr lang="ar-IQ" sz="4800" dirty="0">
              <a:solidFill>
                <a:srgbClr val="C00000"/>
              </a:solidFill>
            </a:endParaRPr>
          </a:p>
        </p:txBody>
      </p:sp>
      <p:sp>
        <p:nvSpPr>
          <p:cNvPr id="5" name="TextBox 4">
            <a:extLst>
              <a:ext uri="{FF2B5EF4-FFF2-40B4-BE49-F238E27FC236}">
                <a16:creationId xmlns:a16="http://schemas.microsoft.com/office/drawing/2014/main" id="{7105AE7F-E242-4FE7-A948-9F8026F665A6}"/>
              </a:ext>
            </a:extLst>
          </p:cNvPr>
          <p:cNvSpPr txBox="1"/>
          <p:nvPr/>
        </p:nvSpPr>
        <p:spPr>
          <a:xfrm>
            <a:off x="259205" y="1187729"/>
            <a:ext cx="11673590" cy="5016758"/>
          </a:xfrm>
          <a:prstGeom prst="rect">
            <a:avLst/>
          </a:prstGeom>
          <a:noFill/>
        </p:spPr>
        <p:txBody>
          <a:bodyPr wrap="square">
            <a:spAutoFit/>
          </a:bodyPr>
          <a:lstStyle/>
          <a:p>
            <a:pPr algn="l" rtl="0"/>
            <a:r>
              <a:rPr lang="en-GB" sz="3200" dirty="0"/>
              <a:t>Medicated elixirs which have therapeutic action, e.g. Phenobarbital elixir.</a:t>
            </a:r>
          </a:p>
          <a:p>
            <a:pPr algn="l" rtl="0"/>
            <a:endParaRPr lang="en-GB" sz="3200" dirty="0"/>
          </a:p>
          <a:p>
            <a:pPr algn="l" rtl="0"/>
            <a:r>
              <a:rPr lang="en-GB" sz="3200" dirty="0"/>
              <a:t>Medicated elixirs can be described by further classifying them according to their therapeutic activity.</a:t>
            </a:r>
          </a:p>
          <a:p>
            <a:pPr algn="l" rtl="0"/>
            <a:endParaRPr lang="en-GB" sz="3200" dirty="0"/>
          </a:p>
          <a:p>
            <a:pPr algn="l" rtl="0"/>
            <a:r>
              <a:rPr lang="en-GB" sz="3200" dirty="0"/>
              <a:t>1.  Antihistamine elixirs (e.g. diphenhydramine HCL elixir)</a:t>
            </a:r>
          </a:p>
          <a:p>
            <a:pPr algn="l" rtl="0"/>
            <a:r>
              <a:rPr lang="en-GB" sz="3200" dirty="0"/>
              <a:t>2. Sedatives and Hypnotics elixirs (e.g. phenobarbital elixir)</a:t>
            </a:r>
          </a:p>
          <a:p>
            <a:r>
              <a:rPr lang="en-GB" sz="3200" dirty="0"/>
              <a:t>3. Expectorants and cough preparation (e.g. </a:t>
            </a:r>
            <a:r>
              <a:rPr lang="en-GB" sz="3200" dirty="0" err="1"/>
              <a:t>Terpin</a:t>
            </a:r>
            <a:r>
              <a:rPr lang="en-GB" sz="3200" dirty="0"/>
              <a:t> Hydrate Elixir, NF).</a:t>
            </a:r>
          </a:p>
          <a:p>
            <a:pPr algn="l" rtl="0"/>
            <a:r>
              <a:rPr lang="en-GB" sz="3200" dirty="0"/>
              <a:t>4. Miscellaneous medicated elixirs</a:t>
            </a:r>
            <a:endParaRPr lang="ar-IQ" sz="3200" dirty="0"/>
          </a:p>
        </p:txBody>
      </p:sp>
    </p:spTree>
    <p:extLst>
      <p:ext uri="{BB962C8B-B14F-4D97-AF65-F5344CB8AC3E}">
        <p14:creationId xmlns:p14="http://schemas.microsoft.com/office/powerpoint/2010/main" val="29851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A7EF-6B21-4F19-91B1-29E4561D3921}"/>
              </a:ext>
            </a:extLst>
          </p:cNvPr>
          <p:cNvSpPr>
            <a:spLocks noGrp="1"/>
          </p:cNvSpPr>
          <p:nvPr>
            <p:ph type="title"/>
          </p:nvPr>
        </p:nvSpPr>
        <p:spPr>
          <a:xfrm>
            <a:off x="373505" y="215224"/>
            <a:ext cx="10515600" cy="549275"/>
          </a:xfrm>
        </p:spPr>
        <p:txBody>
          <a:bodyPr>
            <a:noAutofit/>
          </a:bodyPr>
          <a:lstStyle/>
          <a:p>
            <a:r>
              <a:rPr lang="en-US" dirty="0">
                <a:solidFill>
                  <a:srgbClr val="FF0000"/>
                </a:solidFill>
                <a:latin typeface="Andalus" panose="02020603050405020304" pitchFamily="18" charset="-78"/>
                <a:ea typeface="+mn-ea"/>
                <a:cs typeface="Andalus" panose="02020603050405020304" pitchFamily="18" charset="-78"/>
              </a:rPr>
              <a:t>Spirits </a:t>
            </a:r>
            <a:endParaRPr lang="ar-IQ" dirty="0">
              <a:solidFill>
                <a:srgbClr val="FF0000"/>
              </a:solidFill>
              <a:latin typeface="Andalus" panose="02020603050405020304" pitchFamily="18" charset="-78"/>
              <a:ea typeface="+mn-ea"/>
              <a:cs typeface="Andalus" panose="02020603050405020304" pitchFamily="18" charset="-78"/>
            </a:endParaRPr>
          </a:p>
        </p:txBody>
      </p:sp>
      <p:sp>
        <p:nvSpPr>
          <p:cNvPr id="4" name="TextBox 3">
            <a:extLst>
              <a:ext uri="{FF2B5EF4-FFF2-40B4-BE49-F238E27FC236}">
                <a16:creationId xmlns:a16="http://schemas.microsoft.com/office/drawing/2014/main" id="{D48B052E-6B8F-4F91-AEFB-D936B4BC35EA}"/>
              </a:ext>
            </a:extLst>
          </p:cNvPr>
          <p:cNvSpPr txBox="1"/>
          <p:nvPr/>
        </p:nvSpPr>
        <p:spPr>
          <a:xfrm>
            <a:off x="373505" y="1012954"/>
            <a:ext cx="11444990" cy="4401205"/>
          </a:xfrm>
          <a:prstGeom prst="rect">
            <a:avLst/>
          </a:prstGeom>
          <a:noFill/>
        </p:spPr>
        <p:txBody>
          <a:bodyPr wrap="square">
            <a:spAutoFit/>
          </a:bodyPr>
          <a:lstStyle/>
          <a:p>
            <a:pPr marL="457200" indent="-457200" algn="l" rtl="0">
              <a:buFont typeface="Arial" panose="020B0604020202020204" pitchFamily="34" charset="0"/>
              <a:buChar char="•"/>
            </a:pPr>
            <a:r>
              <a:rPr lang="en-US" sz="2800" dirty="0"/>
              <a:t>Spirits are alcoholic or hydroalcoholic solutions of </a:t>
            </a:r>
            <a:r>
              <a:rPr lang="en-US" sz="2800" dirty="0">
                <a:solidFill>
                  <a:srgbClr val="FF0000"/>
                </a:solidFill>
              </a:rPr>
              <a:t>volatile substances</a:t>
            </a:r>
            <a:r>
              <a:rPr lang="en-US" sz="2800" dirty="0"/>
              <a:t>.</a:t>
            </a:r>
          </a:p>
          <a:p>
            <a:pPr marL="457200" indent="-457200" algn="l" rtl="0">
              <a:buFont typeface="Arial" panose="020B0604020202020204" pitchFamily="34" charset="0"/>
              <a:buChar char="•"/>
            </a:pPr>
            <a:r>
              <a:rPr lang="en-US" sz="2800" dirty="0"/>
              <a:t>Generally, the alcohol concentration of spirits is rather high, usually over </a:t>
            </a:r>
            <a:r>
              <a:rPr lang="en-US" sz="2800" dirty="0">
                <a:solidFill>
                  <a:srgbClr val="FF0000"/>
                </a:solidFill>
              </a:rPr>
              <a:t>60%.</a:t>
            </a:r>
          </a:p>
          <a:p>
            <a:pPr marL="457200" indent="-457200" algn="l" rtl="0">
              <a:buFont typeface="Arial" panose="020B0604020202020204" pitchFamily="34" charset="0"/>
              <a:buChar char="•"/>
            </a:pPr>
            <a:r>
              <a:rPr lang="en-US" sz="2800" dirty="0"/>
              <a:t>Because of the greater solubility of </a:t>
            </a:r>
            <a:r>
              <a:rPr lang="en-US" sz="2800" dirty="0">
                <a:solidFill>
                  <a:srgbClr val="FF0000"/>
                </a:solidFill>
              </a:rPr>
              <a:t>aromatic substances </a:t>
            </a:r>
            <a:r>
              <a:rPr lang="en-US" sz="2800" dirty="0"/>
              <a:t>in alcohol than in water, spirits can contain a greater concentration of these materials than corresponding aromatic waters.</a:t>
            </a:r>
          </a:p>
          <a:p>
            <a:pPr marL="457200" indent="-457200" algn="l" rtl="0">
              <a:buFont typeface="Arial" panose="020B0604020202020204" pitchFamily="34" charset="0"/>
              <a:buChar char="•"/>
            </a:pPr>
            <a:r>
              <a:rPr lang="en-US" sz="2800" dirty="0"/>
              <a:t>The amount of volatile materials in spirits varies greatly and no fixed percentage can be given</a:t>
            </a:r>
          </a:p>
          <a:p>
            <a:pPr marL="457200" indent="-457200" algn="l" rtl="0">
              <a:buFont typeface="Arial" panose="020B0604020202020204" pitchFamily="34" charset="0"/>
              <a:buChar char="•"/>
            </a:pPr>
            <a:r>
              <a:rPr lang="en-US" sz="2800" dirty="0"/>
              <a:t>The alcohol content varies. The lowest percentage is in Aromatic Ammonia Spirit (62 to 68 %). The highest is in Camphor Spirit (80 to 87 %).</a:t>
            </a:r>
            <a:endParaRPr lang="ar-IQ" sz="2800" dirty="0"/>
          </a:p>
        </p:txBody>
      </p:sp>
    </p:spTree>
    <p:extLst>
      <p:ext uri="{BB962C8B-B14F-4D97-AF65-F5344CB8AC3E}">
        <p14:creationId xmlns:p14="http://schemas.microsoft.com/office/powerpoint/2010/main" val="167756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958F33-8377-49C8-9533-879C169AD6AA}"/>
              </a:ext>
            </a:extLst>
          </p:cNvPr>
          <p:cNvSpPr txBox="1"/>
          <p:nvPr/>
        </p:nvSpPr>
        <p:spPr>
          <a:xfrm>
            <a:off x="529028" y="1585131"/>
            <a:ext cx="11133944" cy="3108543"/>
          </a:xfrm>
          <a:prstGeom prst="rect">
            <a:avLst/>
          </a:prstGeom>
          <a:noFill/>
        </p:spPr>
        <p:txBody>
          <a:bodyPr wrap="square">
            <a:spAutoFit/>
          </a:bodyPr>
          <a:lstStyle/>
          <a:p>
            <a:pPr algn="l" rtl="0"/>
            <a:r>
              <a:rPr lang="en-US" sz="2800" dirty="0"/>
              <a:t>When mixed with water or with an aqueous preparation, the volatile substances present in spirit</a:t>
            </a:r>
            <a:r>
              <a:rPr lang="en-GB" sz="2800" dirty="0"/>
              <a:t>s</a:t>
            </a:r>
            <a:r>
              <a:rPr lang="en-US" sz="2800" dirty="0"/>
              <a:t> generally separate from solution and form a </a:t>
            </a:r>
            <a:r>
              <a:rPr lang="en-US" sz="2800" dirty="0">
                <a:solidFill>
                  <a:srgbClr val="FF0000"/>
                </a:solidFill>
              </a:rPr>
              <a:t>milky</a:t>
            </a:r>
            <a:r>
              <a:rPr lang="en-US" sz="2800" dirty="0"/>
              <a:t> preparation. In order  to avoid this turbidity,</a:t>
            </a:r>
          </a:p>
          <a:p>
            <a:pPr algn="l" rtl="0"/>
            <a:endParaRPr lang="en-US" sz="2800" dirty="0"/>
          </a:p>
          <a:p>
            <a:pPr algn="l" rtl="0"/>
            <a:r>
              <a:rPr lang="en-US" sz="2800" dirty="0"/>
              <a:t>1. Water except as specified in the formula, should be avoided.</a:t>
            </a:r>
          </a:p>
          <a:p>
            <a:pPr algn="l" rtl="0"/>
            <a:r>
              <a:rPr lang="en-US" sz="2800" dirty="0"/>
              <a:t>2. Graduates and other equipment used should be </a:t>
            </a:r>
            <a:r>
              <a:rPr lang="en-US" sz="2800" dirty="0">
                <a:solidFill>
                  <a:srgbClr val="FF0000"/>
                </a:solidFill>
              </a:rPr>
              <a:t>dry</a:t>
            </a:r>
            <a:r>
              <a:rPr lang="en-US" sz="2800" dirty="0"/>
              <a:t>.</a:t>
            </a:r>
          </a:p>
          <a:p>
            <a:pPr algn="l" rtl="0"/>
            <a:r>
              <a:rPr lang="en-US" sz="2800" dirty="0"/>
              <a:t>3. </a:t>
            </a:r>
            <a:r>
              <a:rPr lang="en-US" sz="2800" dirty="0">
                <a:solidFill>
                  <a:srgbClr val="FF0000"/>
                </a:solidFill>
              </a:rPr>
              <a:t>Filter paper </a:t>
            </a:r>
            <a:r>
              <a:rPr lang="en-US" sz="2800" dirty="0"/>
              <a:t>should be moistened with alcohol.</a:t>
            </a:r>
            <a:endParaRPr lang="ar-IQ" sz="2800" dirty="0"/>
          </a:p>
        </p:txBody>
      </p:sp>
      <p:sp>
        <p:nvSpPr>
          <p:cNvPr id="4" name="TextBox 3">
            <a:extLst>
              <a:ext uri="{FF2B5EF4-FFF2-40B4-BE49-F238E27FC236}">
                <a16:creationId xmlns:a16="http://schemas.microsoft.com/office/drawing/2014/main" id="{764FA433-ACFF-40C6-8941-BC7CC1D10319}"/>
              </a:ext>
            </a:extLst>
          </p:cNvPr>
          <p:cNvSpPr txBox="1"/>
          <p:nvPr/>
        </p:nvSpPr>
        <p:spPr>
          <a:xfrm>
            <a:off x="899410" y="449705"/>
            <a:ext cx="4676931" cy="584775"/>
          </a:xfrm>
          <a:prstGeom prst="rect">
            <a:avLst/>
          </a:prstGeom>
          <a:noFill/>
        </p:spPr>
        <p:txBody>
          <a:bodyPr wrap="square" rtlCol="1">
            <a:spAutoFit/>
          </a:bodyPr>
          <a:lstStyle/>
          <a:p>
            <a:r>
              <a:rPr lang="en-US" sz="3200" b="1" dirty="0">
                <a:solidFill>
                  <a:srgbClr val="C00000"/>
                </a:solidFill>
              </a:rPr>
              <a:t>Problem of separation</a:t>
            </a:r>
            <a:endParaRPr lang="ar-IQ" sz="3200" b="1" dirty="0">
              <a:solidFill>
                <a:srgbClr val="C00000"/>
              </a:solidFill>
            </a:endParaRPr>
          </a:p>
        </p:txBody>
      </p:sp>
      <p:pic>
        <p:nvPicPr>
          <p:cNvPr id="2" name="Picture 1">
            <a:extLst>
              <a:ext uri="{FF2B5EF4-FFF2-40B4-BE49-F238E27FC236}">
                <a16:creationId xmlns:a16="http://schemas.microsoft.com/office/drawing/2014/main" id="{A773C304-00D5-4C48-8AF0-3CB11D778504}"/>
              </a:ext>
            </a:extLst>
          </p:cNvPr>
          <p:cNvPicPr>
            <a:picLocks noChangeAspect="1"/>
          </p:cNvPicPr>
          <p:nvPr/>
        </p:nvPicPr>
        <p:blipFill>
          <a:blip r:embed="rId2"/>
          <a:stretch>
            <a:fillRect/>
          </a:stretch>
        </p:blipFill>
        <p:spPr>
          <a:xfrm>
            <a:off x="9563725" y="3968619"/>
            <a:ext cx="2367900" cy="2551412"/>
          </a:xfrm>
          <a:prstGeom prst="rect">
            <a:avLst/>
          </a:prstGeom>
        </p:spPr>
      </p:pic>
    </p:spTree>
    <p:extLst>
      <p:ext uri="{BB962C8B-B14F-4D97-AF65-F5344CB8AC3E}">
        <p14:creationId xmlns:p14="http://schemas.microsoft.com/office/powerpoint/2010/main" val="134700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D92A9-2331-4E93-86FF-EA2A2158C6E5}"/>
              </a:ext>
            </a:extLst>
          </p:cNvPr>
          <p:cNvSpPr txBox="1"/>
          <p:nvPr/>
        </p:nvSpPr>
        <p:spPr>
          <a:xfrm>
            <a:off x="513413" y="407444"/>
            <a:ext cx="6093500" cy="584775"/>
          </a:xfrm>
          <a:prstGeom prst="rect">
            <a:avLst/>
          </a:prstGeom>
          <a:noFill/>
        </p:spPr>
        <p:txBody>
          <a:bodyPr wrap="square">
            <a:spAutoFit/>
          </a:bodyPr>
          <a:lstStyle/>
          <a:p>
            <a:r>
              <a:rPr lang="en-US" sz="3200" b="1" dirty="0">
                <a:solidFill>
                  <a:srgbClr val="C00000"/>
                </a:solidFill>
              </a:rPr>
              <a:t>Methods used to prepare Spirits</a:t>
            </a:r>
            <a:endParaRPr lang="ar-IQ" sz="3200" b="1" dirty="0">
              <a:solidFill>
                <a:srgbClr val="C00000"/>
              </a:solidFill>
            </a:endParaRPr>
          </a:p>
        </p:txBody>
      </p:sp>
      <p:sp>
        <p:nvSpPr>
          <p:cNvPr id="5" name="TextBox 4">
            <a:extLst>
              <a:ext uri="{FF2B5EF4-FFF2-40B4-BE49-F238E27FC236}">
                <a16:creationId xmlns:a16="http://schemas.microsoft.com/office/drawing/2014/main" id="{35D1BFFB-826C-436F-A743-98A536DF59C1}"/>
              </a:ext>
            </a:extLst>
          </p:cNvPr>
          <p:cNvSpPr txBox="1"/>
          <p:nvPr/>
        </p:nvSpPr>
        <p:spPr>
          <a:xfrm>
            <a:off x="513413" y="1366973"/>
            <a:ext cx="10894102" cy="4524315"/>
          </a:xfrm>
          <a:prstGeom prst="rect">
            <a:avLst/>
          </a:prstGeom>
          <a:noFill/>
        </p:spPr>
        <p:txBody>
          <a:bodyPr wrap="square">
            <a:spAutoFit/>
          </a:bodyPr>
          <a:lstStyle/>
          <a:p>
            <a:pPr algn="l" rtl="0"/>
            <a:r>
              <a:rPr lang="en-US" sz="3200" dirty="0"/>
              <a:t>The introduction of spirit into pharmacy and medicine was brought about by the development of </a:t>
            </a:r>
            <a:r>
              <a:rPr lang="en-US" sz="3200" dirty="0">
                <a:solidFill>
                  <a:srgbClr val="FF0000"/>
                </a:solidFill>
              </a:rPr>
              <a:t>distillation</a:t>
            </a:r>
            <a:r>
              <a:rPr lang="en-US" sz="3200" dirty="0"/>
              <a:t> procedures.</a:t>
            </a:r>
          </a:p>
          <a:p>
            <a:pPr algn="l" rtl="0"/>
            <a:endParaRPr lang="en-US" sz="3200" dirty="0"/>
          </a:p>
          <a:p>
            <a:pPr algn="l" rtl="0"/>
            <a:r>
              <a:rPr lang="en-US" sz="3200" dirty="0"/>
              <a:t>Depending on the materials utilized, spirits may be prepared by:</a:t>
            </a:r>
          </a:p>
          <a:p>
            <a:pPr algn="l" rtl="0"/>
            <a:endParaRPr lang="en-US" sz="3200" dirty="0"/>
          </a:p>
          <a:p>
            <a:pPr algn="l" rtl="0"/>
            <a:r>
              <a:rPr lang="en-US" sz="3200" dirty="0"/>
              <a:t>1. Simple solution</a:t>
            </a:r>
          </a:p>
          <a:p>
            <a:pPr algn="l" rtl="0"/>
            <a:r>
              <a:rPr lang="en-US" sz="3200" dirty="0"/>
              <a:t>2. Solution by maceration</a:t>
            </a:r>
          </a:p>
          <a:p>
            <a:pPr algn="l" rtl="0"/>
            <a:r>
              <a:rPr lang="en-US" sz="3200" dirty="0"/>
              <a:t>3. Distillation</a:t>
            </a:r>
          </a:p>
          <a:p>
            <a:pPr algn="l" rtl="0"/>
            <a:r>
              <a:rPr lang="en-US" sz="3200" dirty="0"/>
              <a:t>4. Chemical reaction</a:t>
            </a:r>
            <a:endParaRPr lang="ar-IQ" sz="3200" dirty="0"/>
          </a:p>
        </p:txBody>
      </p:sp>
    </p:spTree>
    <p:extLst>
      <p:ext uri="{BB962C8B-B14F-4D97-AF65-F5344CB8AC3E}">
        <p14:creationId xmlns:p14="http://schemas.microsoft.com/office/powerpoint/2010/main" val="85315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FC5DA0-6FBD-45DC-8E0C-D9A47AD392B9}"/>
              </a:ext>
            </a:extLst>
          </p:cNvPr>
          <p:cNvPicPr>
            <a:picLocks noChangeAspect="1"/>
          </p:cNvPicPr>
          <p:nvPr/>
        </p:nvPicPr>
        <p:blipFill>
          <a:blip r:embed="rId2"/>
          <a:stretch>
            <a:fillRect/>
          </a:stretch>
        </p:blipFill>
        <p:spPr>
          <a:xfrm>
            <a:off x="253583" y="464694"/>
            <a:ext cx="5216577" cy="5216577"/>
          </a:xfrm>
          <a:prstGeom prst="rect">
            <a:avLst/>
          </a:prstGeom>
        </p:spPr>
      </p:pic>
      <p:grpSp>
        <p:nvGrpSpPr>
          <p:cNvPr id="6" name="Group 5">
            <a:extLst>
              <a:ext uri="{FF2B5EF4-FFF2-40B4-BE49-F238E27FC236}">
                <a16:creationId xmlns:a16="http://schemas.microsoft.com/office/drawing/2014/main" id="{BB75FBE2-6D20-4108-8F03-B4C2E222DE0E}"/>
              </a:ext>
            </a:extLst>
          </p:cNvPr>
          <p:cNvGrpSpPr/>
          <p:nvPr/>
        </p:nvGrpSpPr>
        <p:grpSpPr>
          <a:xfrm>
            <a:off x="5611077" y="754692"/>
            <a:ext cx="6580923" cy="4825396"/>
            <a:chOff x="5611077" y="754692"/>
            <a:chExt cx="6580923" cy="4825396"/>
          </a:xfrm>
        </p:grpSpPr>
        <p:pic>
          <p:nvPicPr>
            <p:cNvPr id="4" name="Picture 3">
              <a:extLst>
                <a:ext uri="{FF2B5EF4-FFF2-40B4-BE49-F238E27FC236}">
                  <a16:creationId xmlns:a16="http://schemas.microsoft.com/office/drawing/2014/main" id="{9B1A960A-79E2-4C66-864F-88296C201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077" y="1277912"/>
              <a:ext cx="6580923" cy="4302176"/>
            </a:xfrm>
            <a:prstGeom prst="rect">
              <a:avLst/>
            </a:prstGeom>
          </p:spPr>
        </p:pic>
        <p:sp>
          <p:nvSpPr>
            <p:cNvPr id="5" name="TextBox 4">
              <a:extLst>
                <a:ext uri="{FF2B5EF4-FFF2-40B4-BE49-F238E27FC236}">
                  <a16:creationId xmlns:a16="http://schemas.microsoft.com/office/drawing/2014/main" id="{11A9A61E-2407-4F58-A613-5429C473B0C1}"/>
                </a:ext>
              </a:extLst>
            </p:cNvPr>
            <p:cNvSpPr txBox="1"/>
            <p:nvPr/>
          </p:nvSpPr>
          <p:spPr>
            <a:xfrm>
              <a:off x="7345180" y="754692"/>
              <a:ext cx="2128603" cy="523220"/>
            </a:xfrm>
            <a:prstGeom prst="rect">
              <a:avLst/>
            </a:prstGeom>
            <a:noFill/>
          </p:spPr>
          <p:txBody>
            <a:bodyPr wrap="square" rtlCol="1">
              <a:spAutoFit/>
            </a:bodyPr>
            <a:lstStyle/>
            <a:p>
              <a:r>
                <a:rPr lang="en-US" sz="2800" b="1" dirty="0"/>
                <a:t>Maceration </a:t>
              </a:r>
              <a:endParaRPr lang="ar-IQ" sz="2800" b="1" dirty="0"/>
            </a:p>
          </p:txBody>
        </p:sp>
      </p:grpSp>
    </p:spTree>
    <p:extLst>
      <p:ext uri="{BB962C8B-B14F-4D97-AF65-F5344CB8AC3E}">
        <p14:creationId xmlns:p14="http://schemas.microsoft.com/office/powerpoint/2010/main" val="359669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7DC587-9B48-4AB2-B7A8-C63DB3A451AA}"/>
              </a:ext>
            </a:extLst>
          </p:cNvPr>
          <p:cNvSpPr txBox="1"/>
          <p:nvPr/>
        </p:nvSpPr>
        <p:spPr>
          <a:xfrm>
            <a:off x="333532" y="272533"/>
            <a:ext cx="6093500" cy="584775"/>
          </a:xfrm>
          <a:prstGeom prst="rect">
            <a:avLst/>
          </a:prstGeom>
          <a:noFill/>
        </p:spPr>
        <p:txBody>
          <a:bodyPr wrap="square">
            <a:spAutoFit/>
          </a:bodyPr>
          <a:lstStyle/>
          <a:p>
            <a:r>
              <a:rPr lang="en-US" sz="3200" b="1" dirty="0">
                <a:solidFill>
                  <a:srgbClr val="C00000"/>
                </a:solidFill>
              </a:rPr>
              <a:t>Uses of Spirits</a:t>
            </a:r>
            <a:endParaRPr lang="ar-IQ" sz="3200" b="1" dirty="0">
              <a:solidFill>
                <a:srgbClr val="C00000"/>
              </a:solidFill>
            </a:endParaRPr>
          </a:p>
        </p:txBody>
      </p:sp>
      <p:sp>
        <p:nvSpPr>
          <p:cNvPr id="5" name="TextBox 4">
            <a:extLst>
              <a:ext uri="{FF2B5EF4-FFF2-40B4-BE49-F238E27FC236}">
                <a16:creationId xmlns:a16="http://schemas.microsoft.com/office/drawing/2014/main" id="{6C72165F-6941-4079-B282-AE197C0DCACA}"/>
              </a:ext>
            </a:extLst>
          </p:cNvPr>
          <p:cNvSpPr txBox="1"/>
          <p:nvPr/>
        </p:nvSpPr>
        <p:spPr>
          <a:xfrm>
            <a:off x="333532" y="1146433"/>
            <a:ext cx="11283845" cy="5262979"/>
          </a:xfrm>
          <a:prstGeom prst="rect">
            <a:avLst/>
          </a:prstGeom>
          <a:noFill/>
        </p:spPr>
        <p:txBody>
          <a:bodyPr wrap="square">
            <a:spAutoFit/>
          </a:bodyPr>
          <a:lstStyle/>
          <a:p>
            <a:pPr lvl="1" algn="just"/>
            <a:r>
              <a:rPr lang="en-US" sz="2800" dirty="0"/>
              <a:t>Spirits may be used pharmaceutically as </a:t>
            </a:r>
            <a:r>
              <a:rPr lang="en-US" sz="2800" dirty="0">
                <a:solidFill>
                  <a:srgbClr val="FF0000"/>
                </a:solidFill>
              </a:rPr>
              <a:t>flavoring agent </a:t>
            </a:r>
            <a:r>
              <a:rPr lang="en-US" sz="2800" dirty="0"/>
              <a:t>and medicinally for the </a:t>
            </a:r>
            <a:r>
              <a:rPr lang="en-US" sz="2800" dirty="0">
                <a:solidFill>
                  <a:srgbClr val="FF0000"/>
                </a:solidFill>
              </a:rPr>
              <a:t>therapeutic value of aromatic solute</a:t>
            </a:r>
            <a:r>
              <a:rPr lang="en-US" sz="2800" dirty="0"/>
              <a:t>.</a:t>
            </a:r>
          </a:p>
          <a:p>
            <a:pPr marL="457200" indent="-457200" algn="just" rtl="0">
              <a:buFont typeface="Arial" panose="020B0604020202020204" pitchFamily="34" charset="0"/>
              <a:buChar char="•"/>
            </a:pPr>
            <a:endParaRPr lang="en-US" sz="2800" dirty="0"/>
          </a:p>
          <a:p>
            <a:pPr marL="457200" indent="-457200" algn="just" rtl="0">
              <a:buFont typeface="Arial" panose="020B0604020202020204" pitchFamily="34" charset="0"/>
              <a:buChar char="•"/>
            </a:pPr>
            <a:r>
              <a:rPr lang="en-US" sz="2800" dirty="0"/>
              <a:t>As flavoring agents they are used to impart the flavor of their solute to other pharmaceutical preparations.</a:t>
            </a:r>
          </a:p>
          <a:p>
            <a:pPr marL="457200" indent="-457200" algn="just" rtl="0">
              <a:buFont typeface="Arial" panose="020B0604020202020204" pitchFamily="34" charset="0"/>
              <a:buChar char="•"/>
            </a:pPr>
            <a:endParaRPr lang="en-US" sz="2800" dirty="0"/>
          </a:p>
          <a:p>
            <a:pPr marL="457200" indent="-457200" algn="just" rtl="0">
              <a:buFont typeface="Arial" panose="020B0604020202020204" pitchFamily="34" charset="0"/>
              <a:buChar char="•"/>
            </a:pPr>
            <a:r>
              <a:rPr lang="en-US" sz="2800" dirty="0"/>
              <a:t>For medicinal purposes, spirits may be taken </a:t>
            </a:r>
            <a:r>
              <a:rPr lang="en-US" sz="2800" dirty="0">
                <a:solidFill>
                  <a:srgbClr val="FF0000"/>
                </a:solidFill>
              </a:rPr>
              <a:t>orally </a:t>
            </a:r>
            <a:r>
              <a:rPr lang="en-US" sz="2800" dirty="0"/>
              <a:t>(peppermint spirit), applied </a:t>
            </a:r>
            <a:r>
              <a:rPr lang="en-US" sz="2800" dirty="0">
                <a:solidFill>
                  <a:srgbClr val="FF0000"/>
                </a:solidFill>
              </a:rPr>
              <a:t>externally </a:t>
            </a:r>
            <a:r>
              <a:rPr lang="en-US" sz="2800" dirty="0"/>
              <a:t>(camphor spirit), or used by </a:t>
            </a:r>
            <a:r>
              <a:rPr lang="en-US" sz="2800" dirty="0">
                <a:solidFill>
                  <a:srgbClr val="FF0000"/>
                </a:solidFill>
              </a:rPr>
              <a:t>inhalation </a:t>
            </a:r>
            <a:r>
              <a:rPr lang="en-US" sz="2800" dirty="0"/>
              <a:t>(aromatic spirit of ammonia), depending upon the particular preparation.</a:t>
            </a:r>
          </a:p>
          <a:p>
            <a:pPr marL="457200" indent="-457200" algn="just" rtl="0">
              <a:buFont typeface="Arial" panose="020B0604020202020204" pitchFamily="34" charset="0"/>
              <a:buChar char="•"/>
            </a:pPr>
            <a:endParaRPr lang="en-US" sz="2800" dirty="0"/>
          </a:p>
          <a:p>
            <a:pPr marL="457200" indent="-457200" algn="just" rtl="0">
              <a:buFont typeface="Arial" panose="020B0604020202020204" pitchFamily="34" charset="0"/>
              <a:buChar char="•"/>
            </a:pPr>
            <a:r>
              <a:rPr lang="en-US" sz="2800" dirty="0"/>
              <a:t>When taken orally, they are generally mixed with a portion of water to reduce the pungency of the spirit.</a:t>
            </a:r>
            <a:endParaRPr lang="ar-IQ" sz="2800" dirty="0"/>
          </a:p>
        </p:txBody>
      </p:sp>
    </p:spTree>
    <p:extLst>
      <p:ext uri="{BB962C8B-B14F-4D97-AF65-F5344CB8AC3E}">
        <p14:creationId xmlns:p14="http://schemas.microsoft.com/office/powerpoint/2010/main" val="315511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F1FD48-8A01-47E1-A03E-BCBCCCAD2EA1}"/>
              </a:ext>
            </a:extLst>
          </p:cNvPr>
          <p:cNvSpPr txBox="1"/>
          <p:nvPr/>
        </p:nvSpPr>
        <p:spPr>
          <a:xfrm>
            <a:off x="333532" y="227563"/>
            <a:ext cx="6093500" cy="584775"/>
          </a:xfrm>
          <a:prstGeom prst="rect">
            <a:avLst/>
          </a:prstGeom>
          <a:noFill/>
        </p:spPr>
        <p:txBody>
          <a:bodyPr wrap="square">
            <a:spAutoFit/>
          </a:bodyPr>
          <a:lstStyle/>
          <a:p>
            <a:r>
              <a:rPr lang="en-US" sz="3200" b="1" dirty="0">
                <a:solidFill>
                  <a:srgbClr val="C00000"/>
                </a:solidFill>
              </a:rPr>
              <a:t>Official Spirits</a:t>
            </a:r>
            <a:endParaRPr lang="ar-IQ" sz="3200" b="1" dirty="0">
              <a:solidFill>
                <a:srgbClr val="C00000"/>
              </a:solidFill>
            </a:endParaRPr>
          </a:p>
        </p:txBody>
      </p:sp>
      <p:sp>
        <p:nvSpPr>
          <p:cNvPr id="5" name="TextBox 4">
            <a:extLst>
              <a:ext uri="{FF2B5EF4-FFF2-40B4-BE49-F238E27FC236}">
                <a16:creationId xmlns:a16="http://schemas.microsoft.com/office/drawing/2014/main" id="{55D34B00-690B-4C73-9273-52FFD2A62B34}"/>
              </a:ext>
            </a:extLst>
          </p:cNvPr>
          <p:cNvSpPr txBox="1"/>
          <p:nvPr/>
        </p:nvSpPr>
        <p:spPr>
          <a:xfrm>
            <a:off x="359764" y="1172102"/>
            <a:ext cx="11193904" cy="5262979"/>
          </a:xfrm>
          <a:prstGeom prst="rect">
            <a:avLst/>
          </a:prstGeom>
          <a:noFill/>
        </p:spPr>
        <p:txBody>
          <a:bodyPr wrap="square">
            <a:spAutoFit/>
          </a:bodyPr>
          <a:lstStyle/>
          <a:p>
            <a:pPr algn="l" rtl="0"/>
            <a:r>
              <a:rPr lang="en-US" sz="2800" dirty="0"/>
              <a:t>The spirits most recently official in the USP/ NF were:</a:t>
            </a:r>
          </a:p>
          <a:p>
            <a:pPr algn="l" rtl="0"/>
            <a:endParaRPr lang="en-US" sz="2800" dirty="0"/>
          </a:p>
          <a:p>
            <a:pPr algn="l" rtl="0"/>
            <a:r>
              <a:rPr lang="en-US" sz="2800" dirty="0"/>
              <a:t>1. Aromatic ammonia spirit</a:t>
            </a:r>
          </a:p>
          <a:p>
            <a:pPr algn="l" rtl="0"/>
            <a:r>
              <a:rPr lang="en-US" sz="2800" dirty="0"/>
              <a:t>2. Camphor spirits</a:t>
            </a:r>
          </a:p>
          <a:p>
            <a:pPr algn="l" rtl="0"/>
            <a:r>
              <a:rPr lang="en-US" sz="2800" dirty="0"/>
              <a:t>3. Compound orange spirit</a:t>
            </a:r>
          </a:p>
          <a:p>
            <a:pPr algn="l" rtl="0"/>
            <a:r>
              <a:rPr lang="en-US" sz="2800" dirty="0"/>
              <a:t>4. Peppermint spirit</a:t>
            </a:r>
          </a:p>
          <a:p>
            <a:pPr algn="l" rtl="0"/>
            <a:endParaRPr lang="en-US" sz="2800" dirty="0"/>
          </a:p>
          <a:p>
            <a:pPr algn="l" rtl="0">
              <a:buNone/>
            </a:pPr>
            <a:r>
              <a:rPr lang="en-US" sz="2800" dirty="0"/>
              <a:t>There is no classification of spirits because:</a:t>
            </a:r>
          </a:p>
          <a:p>
            <a:pPr algn="l" rtl="0">
              <a:buNone/>
            </a:pPr>
            <a:endParaRPr lang="en-US" sz="2800" dirty="0"/>
          </a:p>
          <a:p>
            <a:pPr algn="l" rtl="0"/>
            <a:r>
              <a:rPr lang="en-US" sz="2800" dirty="0"/>
              <a:t>1. There are small number of spirits</a:t>
            </a:r>
          </a:p>
          <a:p>
            <a:pPr algn="l" rtl="0"/>
            <a:r>
              <a:rPr lang="en-US" sz="2800" dirty="0"/>
              <a:t>2. Some have therapeutic effect, other are used as flavor.</a:t>
            </a:r>
          </a:p>
          <a:p>
            <a:pPr algn="l" rtl="0"/>
            <a:r>
              <a:rPr lang="en-US" sz="2800" dirty="0"/>
              <a:t>3. Each spirit has its own method for preparation.</a:t>
            </a:r>
          </a:p>
        </p:txBody>
      </p:sp>
    </p:spTree>
    <p:extLst>
      <p:ext uri="{BB962C8B-B14F-4D97-AF65-F5344CB8AC3E}">
        <p14:creationId xmlns:p14="http://schemas.microsoft.com/office/powerpoint/2010/main" val="403854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4768BE-A838-439F-9076-E45AFE544FBD}"/>
              </a:ext>
            </a:extLst>
          </p:cNvPr>
          <p:cNvSpPr txBox="1"/>
          <p:nvPr/>
        </p:nvSpPr>
        <p:spPr>
          <a:xfrm>
            <a:off x="269823" y="152612"/>
            <a:ext cx="9578715" cy="646331"/>
          </a:xfrm>
          <a:prstGeom prst="rect">
            <a:avLst/>
          </a:prstGeom>
          <a:noFill/>
        </p:spPr>
        <p:txBody>
          <a:bodyPr wrap="square">
            <a:spAutoFit/>
          </a:bodyPr>
          <a:lstStyle/>
          <a:p>
            <a:r>
              <a:rPr lang="en-US" sz="3600" dirty="0">
                <a:solidFill>
                  <a:srgbClr val="C00000"/>
                </a:solidFill>
              </a:rPr>
              <a:t>When we have to use the mixed solvent systems?</a:t>
            </a:r>
            <a:endParaRPr lang="ar-IQ" sz="3600" dirty="0">
              <a:solidFill>
                <a:srgbClr val="C00000"/>
              </a:solidFill>
            </a:endParaRPr>
          </a:p>
        </p:txBody>
      </p:sp>
      <p:sp>
        <p:nvSpPr>
          <p:cNvPr id="5" name="TextBox 4">
            <a:extLst>
              <a:ext uri="{FF2B5EF4-FFF2-40B4-BE49-F238E27FC236}">
                <a16:creationId xmlns:a16="http://schemas.microsoft.com/office/drawing/2014/main" id="{D3EB1AD4-1B87-42B2-8AB5-5D12ED92BB85}"/>
              </a:ext>
            </a:extLst>
          </p:cNvPr>
          <p:cNvSpPr txBox="1"/>
          <p:nvPr/>
        </p:nvSpPr>
        <p:spPr>
          <a:xfrm>
            <a:off x="446582" y="1659285"/>
            <a:ext cx="11298836" cy="4031873"/>
          </a:xfrm>
          <a:prstGeom prst="rect">
            <a:avLst/>
          </a:prstGeom>
          <a:noFill/>
        </p:spPr>
        <p:txBody>
          <a:bodyPr wrap="square">
            <a:spAutoFit/>
          </a:bodyPr>
          <a:lstStyle/>
          <a:p>
            <a:pPr marL="457200" indent="-457200" algn="just" rtl="0">
              <a:buFont typeface="Arial" panose="020B0604020202020204" pitchFamily="34" charset="0"/>
              <a:buChar char="•"/>
            </a:pPr>
            <a:r>
              <a:rPr lang="en-US" sz="3200" dirty="0"/>
              <a:t>When substances to be included in liquid dosage forms for oral administration are not water soluble or</a:t>
            </a:r>
          </a:p>
          <a:p>
            <a:pPr marL="457200" indent="-457200" algn="just" rtl="0">
              <a:buFont typeface="Arial" panose="020B0604020202020204" pitchFamily="34" charset="0"/>
              <a:buChar char="•"/>
            </a:pPr>
            <a:r>
              <a:rPr lang="en-US" sz="3200" dirty="0"/>
              <a:t>When they exhibit chemical instability in water</a:t>
            </a:r>
          </a:p>
          <a:p>
            <a:pPr algn="just" rtl="0">
              <a:buNone/>
            </a:pPr>
            <a:endParaRPr lang="en-US" sz="3200" dirty="0"/>
          </a:p>
          <a:p>
            <a:pPr algn="just" rtl="0">
              <a:buNone/>
            </a:pPr>
            <a:r>
              <a:rPr lang="en-US" sz="3200" dirty="0"/>
              <a:t>One must either prepare </a:t>
            </a:r>
            <a:r>
              <a:rPr lang="en-US" sz="3200" dirty="0">
                <a:solidFill>
                  <a:srgbClr val="FF0000"/>
                </a:solidFill>
              </a:rPr>
              <a:t>suspensions</a:t>
            </a:r>
            <a:r>
              <a:rPr lang="en-US" sz="3200" dirty="0"/>
              <a:t> or utilize non aqueous solvents alone or with a minimum (</a:t>
            </a:r>
            <a:r>
              <a:rPr lang="en-US" sz="3200" dirty="0">
                <a:solidFill>
                  <a:srgbClr val="FF0000"/>
                </a:solidFill>
              </a:rPr>
              <a:t>spirit</a:t>
            </a:r>
            <a:r>
              <a:rPr lang="en-US" sz="3200" dirty="0"/>
              <a:t>) or higher (</a:t>
            </a:r>
            <a:r>
              <a:rPr lang="en-US" sz="3200" dirty="0">
                <a:solidFill>
                  <a:srgbClr val="FF0000"/>
                </a:solidFill>
              </a:rPr>
              <a:t>elixir</a:t>
            </a:r>
            <a:r>
              <a:rPr lang="en-US" sz="3200" dirty="0"/>
              <a:t>) amount of water.</a:t>
            </a:r>
          </a:p>
          <a:p>
            <a:pPr algn="just" rtl="0"/>
            <a:endParaRPr lang="ar-IQ" sz="3200" dirty="0"/>
          </a:p>
        </p:txBody>
      </p:sp>
    </p:spTree>
    <p:extLst>
      <p:ext uri="{BB962C8B-B14F-4D97-AF65-F5344CB8AC3E}">
        <p14:creationId xmlns:p14="http://schemas.microsoft.com/office/powerpoint/2010/main" val="37873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C2A942-00D8-48B5-908D-0982F934837B}"/>
              </a:ext>
            </a:extLst>
          </p:cNvPr>
          <p:cNvSpPr txBox="1"/>
          <p:nvPr/>
        </p:nvSpPr>
        <p:spPr>
          <a:xfrm>
            <a:off x="348522" y="347485"/>
            <a:ext cx="6093500" cy="584775"/>
          </a:xfrm>
          <a:prstGeom prst="rect">
            <a:avLst/>
          </a:prstGeom>
          <a:noFill/>
        </p:spPr>
        <p:txBody>
          <a:bodyPr wrap="square">
            <a:spAutoFit/>
          </a:bodyPr>
          <a:lstStyle/>
          <a:p>
            <a:r>
              <a:rPr lang="en-US" sz="3200" b="1" dirty="0">
                <a:solidFill>
                  <a:srgbClr val="C00000"/>
                </a:solidFill>
              </a:rPr>
              <a:t>Aromatic Ammonia Spirit, NF</a:t>
            </a:r>
            <a:endParaRPr lang="ar-IQ" sz="3200" b="1" dirty="0">
              <a:solidFill>
                <a:srgbClr val="C00000"/>
              </a:solidFill>
            </a:endParaRPr>
          </a:p>
        </p:txBody>
      </p:sp>
      <p:sp>
        <p:nvSpPr>
          <p:cNvPr id="5" name="TextBox 4">
            <a:extLst>
              <a:ext uri="{FF2B5EF4-FFF2-40B4-BE49-F238E27FC236}">
                <a16:creationId xmlns:a16="http://schemas.microsoft.com/office/drawing/2014/main" id="{DFBD2DC2-1E3E-44A8-9DB4-BE031DB300A6}"/>
              </a:ext>
            </a:extLst>
          </p:cNvPr>
          <p:cNvSpPr txBox="1"/>
          <p:nvPr/>
        </p:nvSpPr>
        <p:spPr>
          <a:xfrm>
            <a:off x="348522" y="1228955"/>
            <a:ext cx="11062740" cy="5016758"/>
          </a:xfrm>
          <a:prstGeom prst="rect">
            <a:avLst/>
          </a:prstGeom>
          <a:noFill/>
        </p:spPr>
        <p:txBody>
          <a:bodyPr wrap="square">
            <a:spAutoFit/>
          </a:bodyPr>
          <a:lstStyle/>
          <a:p>
            <a:pPr algn="l" rtl="0"/>
            <a:r>
              <a:rPr lang="en-US" sz="3200" dirty="0"/>
              <a:t>It acts  </a:t>
            </a:r>
          </a:p>
          <a:p>
            <a:pPr algn="l" rtl="0"/>
            <a:endParaRPr lang="en-US" sz="3200" dirty="0"/>
          </a:p>
          <a:p>
            <a:pPr algn="l" rtl="0"/>
            <a:r>
              <a:rPr lang="en-US" sz="3200" dirty="0"/>
              <a:t>1. as a </a:t>
            </a:r>
            <a:r>
              <a:rPr lang="en-US" sz="3200" dirty="0">
                <a:solidFill>
                  <a:srgbClr val="FF0000"/>
                </a:solidFill>
              </a:rPr>
              <a:t>carminative</a:t>
            </a:r>
            <a:r>
              <a:rPr lang="en-US" sz="3200" dirty="0"/>
              <a:t> due to the volatile oils present.</a:t>
            </a:r>
          </a:p>
          <a:p>
            <a:pPr algn="l" rtl="0"/>
            <a:r>
              <a:rPr lang="en-US" sz="3200" dirty="0"/>
              <a:t>2. as an </a:t>
            </a:r>
            <a:r>
              <a:rPr lang="en-US" sz="3200" dirty="0">
                <a:solidFill>
                  <a:srgbClr val="FF0000"/>
                </a:solidFill>
              </a:rPr>
              <a:t>antacid</a:t>
            </a:r>
            <a:r>
              <a:rPr lang="en-US" sz="3200" dirty="0"/>
              <a:t>.</a:t>
            </a:r>
          </a:p>
          <a:p>
            <a:pPr algn="l" rtl="0"/>
            <a:r>
              <a:rPr lang="en-US" sz="3200" dirty="0"/>
              <a:t>3. as a </a:t>
            </a:r>
            <a:r>
              <a:rPr lang="en-US" sz="3200" dirty="0">
                <a:solidFill>
                  <a:srgbClr val="FF0000"/>
                </a:solidFill>
              </a:rPr>
              <a:t>mild reflex </a:t>
            </a:r>
            <a:r>
              <a:rPr lang="en-US" sz="3200" dirty="0"/>
              <a:t>circulatory stimulant due to the liberation of ammonia (NH3) from the ammonium carbonate which the spirit contains, so it is used in cases of </a:t>
            </a:r>
            <a:r>
              <a:rPr lang="en-US" sz="3200" dirty="0">
                <a:solidFill>
                  <a:srgbClr val="FF0000"/>
                </a:solidFill>
              </a:rPr>
              <a:t>fainting</a:t>
            </a:r>
            <a:r>
              <a:rPr lang="en-US" sz="3200" dirty="0"/>
              <a:t>.</a:t>
            </a:r>
          </a:p>
          <a:p>
            <a:pPr algn="l" rtl="0"/>
            <a:endParaRPr lang="en-US" sz="3200" dirty="0"/>
          </a:p>
          <a:p>
            <a:pPr algn="l" rtl="0"/>
            <a:r>
              <a:rPr lang="en-US" sz="3200" b="0" i="0" dirty="0">
                <a:solidFill>
                  <a:srgbClr val="111111"/>
                </a:solidFill>
                <a:effectLst/>
                <a:latin typeface="Helvetica" panose="020B0604020202020204" pitchFamily="34" charset="0"/>
              </a:rPr>
              <a:t>Store in a closed container at room temperature, away from heat, moisture, and direct light.</a:t>
            </a:r>
            <a:endParaRPr lang="ar-IQ" sz="3200" dirty="0"/>
          </a:p>
        </p:txBody>
      </p:sp>
    </p:spTree>
    <p:extLst>
      <p:ext uri="{BB962C8B-B14F-4D97-AF65-F5344CB8AC3E}">
        <p14:creationId xmlns:p14="http://schemas.microsoft.com/office/powerpoint/2010/main" val="232712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072687-BB11-460A-8471-E1CB8ECE75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3492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CB03D1-B956-431C-BF78-177DBB67022B}"/>
              </a:ext>
            </a:extLst>
          </p:cNvPr>
          <p:cNvSpPr txBox="1"/>
          <p:nvPr/>
        </p:nvSpPr>
        <p:spPr>
          <a:xfrm>
            <a:off x="378502" y="242553"/>
            <a:ext cx="6093500" cy="584775"/>
          </a:xfrm>
          <a:prstGeom prst="rect">
            <a:avLst/>
          </a:prstGeom>
          <a:noFill/>
        </p:spPr>
        <p:txBody>
          <a:bodyPr wrap="square">
            <a:spAutoFit/>
          </a:bodyPr>
          <a:lstStyle/>
          <a:p>
            <a:r>
              <a:rPr lang="en-US" sz="3200" b="1" dirty="0">
                <a:solidFill>
                  <a:srgbClr val="C00000"/>
                </a:solidFill>
              </a:rPr>
              <a:t>Camphor Spirit, NF</a:t>
            </a:r>
            <a:endParaRPr lang="ar-IQ" sz="3200" b="1" dirty="0">
              <a:solidFill>
                <a:srgbClr val="C00000"/>
              </a:solidFill>
            </a:endParaRPr>
          </a:p>
        </p:txBody>
      </p:sp>
      <p:sp>
        <p:nvSpPr>
          <p:cNvPr id="5" name="TextBox 4">
            <a:extLst>
              <a:ext uri="{FF2B5EF4-FFF2-40B4-BE49-F238E27FC236}">
                <a16:creationId xmlns:a16="http://schemas.microsoft.com/office/drawing/2014/main" id="{32A0CAAB-4BA6-4E1D-BB90-01E18CA80F0F}"/>
              </a:ext>
            </a:extLst>
          </p:cNvPr>
          <p:cNvSpPr txBox="1"/>
          <p:nvPr/>
        </p:nvSpPr>
        <p:spPr>
          <a:xfrm>
            <a:off x="378502" y="1182231"/>
            <a:ext cx="10311941" cy="2677656"/>
          </a:xfrm>
          <a:prstGeom prst="rect">
            <a:avLst/>
          </a:prstGeom>
          <a:noFill/>
        </p:spPr>
        <p:txBody>
          <a:bodyPr wrap="square">
            <a:spAutoFit/>
          </a:bodyPr>
          <a:lstStyle/>
          <a:p>
            <a:pPr algn="just" rtl="0"/>
            <a:r>
              <a:rPr lang="en-US" sz="2800" dirty="0"/>
              <a:t>Camphor spirit, NF like aromatic ammonia spirit, is well known to the lay public. It is referred to as Tincture of camphor and also as camphor.</a:t>
            </a:r>
          </a:p>
          <a:p>
            <a:pPr algn="just" rtl="0"/>
            <a:r>
              <a:rPr lang="en-US" sz="2800" dirty="0"/>
              <a:t>This preparation is a simple solution of 10 percent camphor in alcohol. It is rarely used internally, but its external use is very common. Usually it is applied to “</a:t>
            </a:r>
            <a:r>
              <a:rPr lang="en-US" sz="2800" dirty="0">
                <a:solidFill>
                  <a:srgbClr val="FF0000"/>
                </a:solidFill>
              </a:rPr>
              <a:t>cold sores</a:t>
            </a:r>
            <a:r>
              <a:rPr lang="en-US" sz="2800" dirty="0"/>
              <a:t>” and similar ailments.</a:t>
            </a:r>
            <a:endParaRPr lang="ar-IQ" sz="2800" dirty="0"/>
          </a:p>
        </p:txBody>
      </p:sp>
      <p:sp>
        <p:nvSpPr>
          <p:cNvPr id="7" name="TextBox 6">
            <a:extLst>
              <a:ext uri="{FF2B5EF4-FFF2-40B4-BE49-F238E27FC236}">
                <a16:creationId xmlns:a16="http://schemas.microsoft.com/office/drawing/2014/main" id="{55E2BBE8-23A6-4338-8D60-DF8FDE23403A}"/>
              </a:ext>
            </a:extLst>
          </p:cNvPr>
          <p:cNvSpPr txBox="1"/>
          <p:nvPr/>
        </p:nvSpPr>
        <p:spPr>
          <a:xfrm>
            <a:off x="378502" y="4258582"/>
            <a:ext cx="6093500" cy="584775"/>
          </a:xfrm>
          <a:prstGeom prst="rect">
            <a:avLst/>
          </a:prstGeom>
          <a:noFill/>
        </p:spPr>
        <p:txBody>
          <a:bodyPr wrap="square">
            <a:spAutoFit/>
          </a:bodyPr>
          <a:lstStyle/>
          <a:p>
            <a:r>
              <a:rPr lang="en-US" sz="3200" b="1" dirty="0">
                <a:solidFill>
                  <a:srgbClr val="C00000"/>
                </a:solidFill>
              </a:rPr>
              <a:t>Compound Orange spirit, USP</a:t>
            </a:r>
            <a:endParaRPr lang="ar-IQ" sz="3200" b="1" dirty="0">
              <a:solidFill>
                <a:srgbClr val="C00000"/>
              </a:solidFill>
            </a:endParaRPr>
          </a:p>
        </p:txBody>
      </p:sp>
      <p:sp>
        <p:nvSpPr>
          <p:cNvPr id="9" name="TextBox 8">
            <a:extLst>
              <a:ext uri="{FF2B5EF4-FFF2-40B4-BE49-F238E27FC236}">
                <a16:creationId xmlns:a16="http://schemas.microsoft.com/office/drawing/2014/main" id="{2A878120-6533-421B-81A5-8C5801588A09}"/>
              </a:ext>
            </a:extLst>
          </p:cNvPr>
          <p:cNvSpPr txBox="1"/>
          <p:nvPr/>
        </p:nvSpPr>
        <p:spPr>
          <a:xfrm>
            <a:off x="378502" y="5002249"/>
            <a:ext cx="11148933" cy="954107"/>
          </a:xfrm>
          <a:prstGeom prst="rect">
            <a:avLst/>
          </a:prstGeom>
          <a:noFill/>
        </p:spPr>
        <p:txBody>
          <a:bodyPr wrap="square">
            <a:spAutoFit/>
          </a:bodyPr>
          <a:lstStyle/>
          <a:p>
            <a:pPr algn="l" rtl="0"/>
            <a:r>
              <a:rPr lang="en-US" sz="2800" dirty="0"/>
              <a:t>It is a blend of several oils and is readily prepared by simple solution.</a:t>
            </a:r>
          </a:p>
          <a:p>
            <a:pPr algn="l" rtl="0"/>
            <a:r>
              <a:rPr lang="en-US" sz="2800" dirty="0">
                <a:solidFill>
                  <a:srgbClr val="FF0000"/>
                </a:solidFill>
              </a:rPr>
              <a:t>It is an important ingredient of aromatic elixir.</a:t>
            </a:r>
            <a:endParaRPr lang="ar-IQ" sz="2800" dirty="0">
              <a:solidFill>
                <a:srgbClr val="FF0000"/>
              </a:solidFill>
            </a:endParaRPr>
          </a:p>
        </p:txBody>
      </p:sp>
      <p:pic>
        <p:nvPicPr>
          <p:cNvPr id="10" name="Picture 9">
            <a:extLst>
              <a:ext uri="{FF2B5EF4-FFF2-40B4-BE49-F238E27FC236}">
                <a16:creationId xmlns:a16="http://schemas.microsoft.com/office/drawing/2014/main" id="{E6D81356-D3BA-47FD-AE2F-397A20D6FE09}"/>
              </a:ext>
            </a:extLst>
          </p:cNvPr>
          <p:cNvPicPr>
            <a:picLocks noChangeAspect="1"/>
          </p:cNvPicPr>
          <p:nvPr/>
        </p:nvPicPr>
        <p:blipFill>
          <a:blip r:embed="rId2"/>
          <a:stretch>
            <a:fillRect/>
          </a:stretch>
        </p:blipFill>
        <p:spPr>
          <a:xfrm>
            <a:off x="10690443" y="198761"/>
            <a:ext cx="1336665" cy="3313980"/>
          </a:xfrm>
          <a:prstGeom prst="rect">
            <a:avLst/>
          </a:prstGeom>
        </p:spPr>
      </p:pic>
    </p:spTree>
    <p:extLst>
      <p:ext uri="{BB962C8B-B14F-4D97-AF65-F5344CB8AC3E}">
        <p14:creationId xmlns:p14="http://schemas.microsoft.com/office/powerpoint/2010/main" val="407728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26972-2648-415B-94F3-76A143F29C86}"/>
              </a:ext>
            </a:extLst>
          </p:cNvPr>
          <p:cNvSpPr txBox="1"/>
          <p:nvPr/>
        </p:nvSpPr>
        <p:spPr>
          <a:xfrm>
            <a:off x="363513" y="317504"/>
            <a:ext cx="6093500" cy="584775"/>
          </a:xfrm>
          <a:prstGeom prst="rect">
            <a:avLst/>
          </a:prstGeom>
          <a:noFill/>
        </p:spPr>
        <p:txBody>
          <a:bodyPr wrap="square">
            <a:spAutoFit/>
          </a:bodyPr>
          <a:lstStyle/>
          <a:p>
            <a:r>
              <a:rPr lang="en-US" sz="3200" b="1" dirty="0">
                <a:solidFill>
                  <a:srgbClr val="C00000"/>
                </a:solidFill>
              </a:rPr>
              <a:t>Peppermint Spirit, NF</a:t>
            </a:r>
            <a:endParaRPr lang="ar-IQ" sz="3200" b="1" dirty="0">
              <a:solidFill>
                <a:srgbClr val="C00000"/>
              </a:solidFill>
            </a:endParaRPr>
          </a:p>
        </p:txBody>
      </p:sp>
      <p:sp>
        <p:nvSpPr>
          <p:cNvPr id="5" name="TextBox 4">
            <a:extLst>
              <a:ext uri="{FF2B5EF4-FFF2-40B4-BE49-F238E27FC236}">
                <a16:creationId xmlns:a16="http://schemas.microsoft.com/office/drawing/2014/main" id="{7177F40B-37B2-4BDE-84B5-8E4CA53C90BF}"/>
              </a:ext>
            </a:extLst>
          </p:cNvPr>
          <p:cNvSpPr txBox="1"/>
          <p:nvPr/>
        </p:nvSpPr>
        <p:spPr>
          <a:xfrm>
            <a:off x="363514" y="1082161"/>
            <a:ext cx="10219542" cy="5693866"/>
          </a:xfrm>
          <a:prstGeom prst="rect">
            <a:avLst/>
          </a:prstGeom>
          <a:noFill/>
        </p:spPr>
        <p:txBody>
          <a:bodyPr wrap="square">
            <a:spAutoFit/>
          </a:bodyPr>
          <a:lstStyle/>
          <a:p>
            <a:pPr algn="just" rtl="0"/>
            <a:r>
              <a:rPr lang="en-US" sz="2800" dirty="0"/>
              <a:t>It is used as a </a:t>
            </a:r>
            <a:r>
              <a:rPr lang="en-US" sz="2800" dirty="0">
                <a:solidFill>
                  <a:srgbClr val="FF0000"/>
                </a:solidFill>
              </a:rPr>
              <a:t>carminative</a:t>
            </a:r>
            <a:r>
              <a:rPr lang="en-US" sz="2800" dirty="0"/>
              <a:t> and </a:t>
            </a:r>
            <a:r>
              <a:rPr lang="en-US" sz="2800" dirty="0">
                <a:solidFill>
                  <a:srgbClr val="FF0000"/>
                </a:solidFill>
              </a:rPr>
              <a:t>flavor</a:t>
            </a:r>
            <a:r>
              <a:rPr lang="en-US" sz="2800" dirty="0"/>
              <a:t>.</a:t>
            </a:r>
          </a:p>
          <a:p>
            <a:pPr algn="just" rtl="0"/>
            <a:r>
              <a:rPr lang="en-US" sz="2800" dirty="0"/>
              <a:t>Given orally in small doses, usually 1ml, this spirit is an effective carminative, and it is used extensively for that purpose.</a:t>
            </a:r>
          </a:p>
          <a:p>
            <a:pPr algn="just" rtl="0"/>
            <a:r>
              <a:rPr lang="en-US" sz="2800" dirty="0"/>
              <a:t>Its preparation as follows:</a:t>
            </a:r>
          </a:p>
          <a:p>
            <a:pPr algn="just"/>
            <a:r>
              <a:rPr lang="en-US" sz="2800" dirty="0"/>
              <a:t>1. The leaves are </a:t>
            </a:r>
            <a:r>
              <a:rPr lang="en-US" sz="2800" dirty="0">
                <a:solidFill>
                  <a:srgbClr val="FF0000"/>
                </a:solidFill>
              </a:rPr>
              <a:t>macerated</a:t>
            </a:r>
            <a:r>
              <a:rPr lang="en-US" sz="2800" dirty="0"/>
              <a:t> </a:t>
            </a:r>
            <a:r>
              <a:rPr lang="en-US" sz="2800" dirty="0">
                <a:solidFill>
                  <a:srgbClr val="FF0000"/>
                </a:solidFill>
              </a:rPr>
              <a:t>in water </a:t>
            </a:r>
            <a:r>
              <a:rPr lang="en-US" sz="2800" dirty="0"/>
              <a:t>to remove tannins and other water soluble materials.</a:t>
            </a:r>
          </a:p>
          <a:p>
            <a:pPr algn="just" rtl="0"/>
            <a:r>
              <a:rPr lang="en-US" sz="2800" dirty="0"/>
              <a:t>2. The aqueous extract is discarded, and the leaves are expressed and</a:t>
            </a:r>
          </a:p>
          <a:p>
            <a:pPr algn="just" rtl="0"/>
            <a:r>
              <a:rPr lang="en-US" sz="2800" dirty="0"/>
              <a:t>3. </a:t>
            </a:r>
            <a:r>
              <a:rPr lang="en-US" sz="2800" dirty="0">
                <a:solidFill>
                  <a:srgbClr val="FF0000"/>
                </a:solidFill>
              </a:rPr>
              <a:t>macerated in alcohol</a:t>
            </a:r>
            <a:r>
              <a:rPr lang="en-US" sz="2800" dirty="0"/>
              <a:t>. The alcohol dissolves the chlorophyll giving the product a bright green color.</a:t>
            </a:r>
          </a:p>
          <a:p>
            <a:pPr algn="just" rtl="0"/>
            <a:r>
              <a:rPr lang="en-US" sz="2800" dirty="0"/>
              <a:t>4. To this alcoholic solution 10% of volatile oil is added.</a:t>
            </a:r>
          </a:p>
          <a:p>
            <a:pPr algn="just" rtl="0"/>
            <a:r>
              <a:rPr lang="en-US" sz="2800" dirty="0"/>
              <a:t>The leaves used do not impart any medicinal action to the preparation. This action comes from the volatile oil added to the alcohol.  </a:t>
            </a:r>
            <a:endParaRPr lang="ar-IQ" sz="2800" dirty="0"/>
          </a:p>
        </p:txBody>
      </p:sp>
      <p:pic>
        <p:nvPicPr>
          <p:cNvPr id="6" name="Picture 5">
            <a:extLst>
              <a:ext uri="{FF2B5EF4-FFF2-40B4-BE49-F238E27FC236}">
                <a16:creationId xmlns:a16="http://schemas.microsoft.com/office/drawing/2014/main" id="{832676A7-DC2E-4C0A-A77E-F97CC4CE14F2}"/>
              </a:ext>
            </a:extLst>
          </p:cNvPr>
          <p:cNvPicPr>
            <a:picLocks noChangeAspect="1"/>
          </p:cNvPicPr>
          <p:nvPr/>
        </p:nvPicPr>
        <p:blipFill>
          <a:blip r:embed="rId2"/>
          <a:stretch>
            <a:fillRect/>
          </a:stretch>
        </p:blipFill>
        <p:spPr>
          <a:xfrm>
            <a:off x="10702977" y="317504"/>
            <a:ext cx="1455294" cy="4414162"/>
          </a:xfrm>
          <a:prstGeom prst="rect">
            <a:avLst/>
          </a:prstGeom>
        </p:spPr>
      </p:pic>
    </p:spTree>
    <p:extLst>
      <p:ext uri="{BB962C8B-B14F-4D97-AF65-F5344CB8AC3E}">
        <p14:creationId xmlns:p14="http://schemas.microsoft.com/office/powerpoint/2010/main" val="393507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21F75-37C6-4C11-BF43-694996CA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969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54252-C885-4E75-B968-9744345EC799}"/>
              </a:ext>
            </a:extLst>
          </p:cNvPr>
          <p:cNvSpPr txBox="1"/>
          <p:nvPr/>
        </p:nvSpPr>
        <p:spPr>
          <a:xfrm>
            <a:off x="1358483" y="1413063"/>
            <a:ext cx="9470036" cy="4031873"/>
          </a:xfrm>
          <a:prstGeom prst="rect">
            <a:avLst/>
          </a:prstGeom>
          <a:noFill/>
        </p:spPr>
        <p:txBody>
          <a:bodyPr wrap="square">
            <a:spAutoFit/>
          </a:bodyPr>
          <a:lstStyle/>
          <a:p>
            <a:pPr marL="457200" indent="-457200" algn="l" rtl="0">
              <a:buFont typeface="Arial" panose="020B0604020202020204" pitchFamily="34" charset="0"/>
              <a:buChar char="•"/>
            </a:pPr>
            <a:r>
              <a:rPr lang="en-GB" sz="3200" dirty="0"/>
              <a:t>Elixirs are </a:t>
            </a:r>
            <a:r>
              <a:rPr lang="en-GB" sz="3200" dirty="0">
                <a:solidFill>
                  <a:srgbClr val="FF0000"/>
                </a:solidFill>
              </a:rPr>
              <a:t>clear</a:t>
            </a:r>
            <a:r>
              <a:rPr lang="en-GB" sz="3200" dirty="0"/>
              <a:t>, </a:t>
            </a:r>
            <a:r>
              <a:rPr lang="en-GB" sz="3200" dirty="0">
                <a:solidFill>
                  <a:srgbClr val="0070C0"/>
                </a:solidFill>
              </a:rPr>
              <a:t>sweetened</a:t>
            </a:r>
            <a:r>
              <a:rPr lang="en-GB" sz="3200" dirty="0"/>
              <a:t>, </a:t>
            </a:r>
            <a:r>
              <a:rPr lang="en-GB" sz="3200" dirty="0">
                <a:solidFill>
                  <a:schemeClr val="accent2">
                    <a:lumMod val="75000"/>
                  </a:schemeClr>
                </a:solidFill>
              </a:rPr>
              <a:t>hydroalcoholic</a:t>
            </a:r>
            <a:r>
              <a:rPr lang="en-GB" sz="3200" dirty="0"/>
              <a:t> solutions for </a:t>
            </a:r>
            <a:r>
              <a:rPr lang="en-GB" sz="3200" dirty="0">
                <a:solidFill>
                  <a:schemeClr val="accent6">
                    <a:lumMod val="75000"/>
                  </a:schemeClr>
                </a:solidFill>
              </a:rPr>
              <a:t>oral</a:t>
            </a:r>
            <a:r>
              <a:rPr lang="en-GB" sz="3200" dirty="0"/>
              <a:t> use, and are usually </a:t>
            </a:r>
            <a:r>
              <a:rPr lang="en-GB" sz="3200" dirty="0">
                <a:solidFill>
                  <a:srgbClr val="7030A0"/>
                </a:solidFill>
              </a:rPr>
              <a:t>flavoured</a:t>
            </a:r>
            <a:r>
              <a:rPr lang="en-GB" sz="3200" dirty="0"/>
              <a:t> to enhance their palatability.</a:t>
            </a:r>
          </a:p>
          <a:p>
            <a:pPr marL="457200" indent="-457200" algn="l" rtl="0">
              <a:buFont typeface="Arial" panose="020B0604020202020204" pitchFamily="34" charset="0"/>
              <a:buChar char="•"/>
            </a:pPr>
            <a:endParaRPr lang="en-GB" sz="3200" dirty="0"/>
          </a:p>
          <a:p>
            <a:pPr marL="457200" indent="-457200" algn="l" rtl="0">
              <a:buFont typeface="Arial" panose="020B0604020202020204" pitchFamily="34" charset="0"/>
              <a:buChar char="•"/>
            </a:pPr>
            <a:r>
              <a:rPr lang="en-GB" sz="3200" dirty="0">
                <a:solidFill>
                  <a:srgbClr val="FF0000"/>
                </a:solidFill>
              </a:rPr>
              <a:t>Non-medicated </a:t>
            </a:r>
            <a:r>
              <a:rPr lang="en-GB" sz="3200" dirty="0"/>
              <a:t>elixirs are employed as vehicles </a:t>
            </a:r>
          </a:p>
          <a:p>
            <a:pPr marL="457200" indent="-457200" algn="l" rtl="0">
              <a:buFont typeface="Arial" panose="020B0604020202020204" pitchFamily="34" charset="0"/>
              <a:buChar char="•"/>
            </a:pPr>
            <a:endParaRPr lang="en-GB" sz="3200" dirty="0"/>
          </a:p>
          <a:p>
            <a:pPr marL="457200" indent="-457200" algn="l" rtl="0">
              <a:buFont typeface="Arial" panose="020B0604020202020204" pitchFamily="34" charset="0"/>
              <a:buChar char="•"/>
            </a:pPr>
            <a:r>
              <a:rPr lang="en-GB" sz="3200" dirty="0">
                <a:solidFill>
                  <a:srgbClr val="FF0000"/>
                </a:solidFill>
              </a:rPr>
              <a:t>Medicated</a:t>
            </a:r>
            <a:r>
              <a:rPr lang="en-GB" sz="3200" dirty="0"/>
              <a:t> elixirs for the therapeutic effect of the medicinal substances they contain.</a:t>
            </a:r>
          </a:p>
        </p:txBody>
      </p:sp>
      <p:sp>
        <p:nvSpPr>
          <p:cNvPr id="4" name="TextBox 3">
            <a:extLst>
              <a:ext uri="{FF2B5EF4-FFF2-40B4-BE49-F238E27FC236}">
                <a16:creationId xmlns:a16="http://schemas.microsoft.com/office/drawing/2014/main" id="{015F1EE8-9FA3-44A4-87EE-3A6EE989F028}"/>
              </a:ext>
            </a:extLst>
          </p:cNvPr>
          <p:cNvSpPr txBox="1"/>
          <p:nvPr/>
        </p:nvSpPr>
        <p:spPr>
          <a:xfrm>
            <a:off x="3046751" y="187457"/>
            <a:ext cx="6093500" cy="769441"/>
          </a:xfrm>
          <a:prstGeom prst="rect">
            <a:avLst/>
          </a:prstGeom>
          <a:noFill/>
        </p:spPr>
        <p:txBody>
          <a:bodyPr wrap="square">
            <a:spAutoFit/>
          </a:bodyPr>
          <a:lstStyle/>
          <a:p>
            <a:pPr algn="ctr" rtl="0"/>
            <a:r>
              <a:rPr lang="en-GB" sz="4400" dirty="0">
                <a:solidFill>
                  <a:srgbClr val="FF0000"/>
                </a:solidFill>
                <a:latin typeface="Andalus" panose="02020603050405020304" pitchFamily="18" charset="-78"/>
                <a:cs typeface="Andalus" panose="02020603050405020304" pitchFamily="18" charset="-78"/>
              </a:rPr>
              <a:t>Elixirs</a:t>
            </a:r>
            <a:r>
              <a:rPr lang="en-GB" sz="4400" dirty="0"/>
              <a:t> </a:t>
            </a:r>
            <a:endParaRPr lang="ar-IQ" sz="4400" dirty="0"/>
          </a:p>
        </p:txBody>
      </p:sp>
    </p:spTree>
    <p:extLst>
      <p:ext uri="{BB962C8B-B14F-4D97-AF65-F5344CB8AC3E}">
        <p14:creationId xmlns:p14="http://schemas.microsoft.com/office/powerpoint/2010/main" val="396593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7A6C9-3810-4C83-81BF-282B84603E7D}"/>
              </a:ext>
            </a:extLst>
          </p:cNvPr>
          <p:cNvSpPr txBox="1"/>
          <p:nvPr/>
        </p:nvSpPr>
        <p:spPr>
          <a:xfrm>
            <a:off x="483433" y="161032"/>
            <a:ext cx="9694888" cy="584775"/>
          </a:xfrm>
          <a:prstGeom prst="rect">
            <a:avLst/>
          </a:prstGeom>
          <a:noFill/>
        </p:spPr>
        <p:txBody>
          <a:bodyPr wrap="square">
            <a:spAutoFit/>
          </a:bodyPr>
          <a:lstStyle/>
          <a:p>
            <a:r>
              <a:rPr lang="en-GB" sz="3200" dirty="0">
                <a:solidFill>
                  <a:srgbClr val="C00000"/>
                </a:solidFill>
              </a:rPr>
              <a:t>What are the differences between elixirs and syrups?</a:t>
            </a:r>
            <a:endParaRPr lang="ar-IQ" sz="3200" dirty="0">
              <a:solidFill>
                <a:srgbClr val="C00000"/>
              </a:solidFill>
            </a:endParaRPr>
          </a:p>
        </p:txBody>
      </p:sp>
      <p:sp>
        <p:nvSpPr>
          <p:cNvPr id="5" name="TextBox 4">
            <a:extLst>
              <a:ext uri="{FF2B5EF4-FFF2-40B4-BE49-F238E27FC236}">
                <a16:creationId xmlns:a16="http://schemas.microsoft.com/office/drawing/2014/main" id="{3263F932-0F91-4028-87E8-C8732224AA06}"/>
              </a:ext>
            </a:extLst>
          </p:cNvPr>
          <p:cNvSpPr txBox="1"/>
          <p:nvPr/>
        </p:nvSpPr>
        <p:spPr>
          <a:xfrm>
            <a:off x="483433" y="830215"/>
            <a:ext cx="11225134" cy="6001643"/>
          </a:xfrm>
          <a:prstGeom prst="rect">
            <a:avLst/>
          </a:prstGeom>
          <a:noFill/>
        </p:spPr>
        <p:txBody>
          <a:bodyPr wrap="square">
            <a:spAutoFit/>
          </a:bodyPr>
          <a:lstStyle/>
          <a:p>
            <a:pPr lvl="1" algn="just"/>
            <a:r>
              <a:rPr lang="en-GB" sz="2400" b="1" dirty="0"/>
              <a:t>Compared with syrups, elixirs are usually </a:t>
            </a:r>
          </a:p>
          <a:p>
            <a:pPr marL="342900" indent="-342900" algn="just" rtl="0">
              <a:buFont typeface="Arial" panose="020B0604020202020204" pitchFamily="34" charset="0"/>
              <a:buChar char="•"/>
            </a:pPr>
            <a:endParaRPr lang="en-GB" sz="2400" dirty="0"/>
          </a:p>
          <a:p>
            <a:pPr marL="342900" indent="-342900" algn="just" rtl="0">
              <a:buFont typeface="Arial" panose="020B0604020202020204" pitchFamily="34" charset="0"/>
              <a:buChar char="•"/>
            </a:pPr>
            <a:r>
              <a:rPr lang="en-GB" sz="2400" dirty="0">
                <a:solidFill>
                  <a:srgbClr val="FF0000"/>
                </a:solidFill>
              </a:rPr>
              <a:t>Less sweet </a:t>
            </a:r>
            <a:r>
              <a:rPr lang="en-GB" sz="2400" dirty="0"/>
              <a:t>and </a:t>
            </a:r>
            <a:r>
              <a:rPr lang="en-GB" sz="2400" dirty="0">
                <a:solidFill>
                  <a:srgbClr val="FF0000"/>
                </a:solidFill>
              </a:rPr>
              <a:t>less viscous </a:t>
            </a:r>
            <a:r>
              <a:rPr lang="en-GB" sz="2400" dirty="0"/>
              <a:t>because they contain a lower proportion of sugar and consequently  are</a:t>
            </a:r>
          </a:p>
          <a:p>
            <a:pPr marL="342900" indent="-342900" algn="just" rtl="0">
              <a:buFont typeface="Arial" panose="020B0604020202020204" pitchFamily="34" charset="0"/>
              <a:buChar char="•"/>
            </a:pPr>
            <a:endParaRPr lang="en-GB" sz="2400" dirty="0"/>
          </a:p>
          <a:p>
            <a:pPr marL="342900" indent="-342900" algn="just" rtl="0">
              <a:buFont typeface="Arial" panose="020B0604020202020204" pitchFamily="34" charset="0"/>
              <a:buChar char="•"/>
            </a:pPr>
            <a:r>
              <a:rPr lang="en-GB" sz="2400" dirty="0"/>
              <a:t>Less effective in masking the taste of medicinal substances. Hence, usually need </a:t>
            </a:r>
            <a:r>
              <a:rPr lang="en-GB" sz="2400" dirty="0">
                <a:solidFill>
                  <a:srgbClr val="FF0000"/>
                </a:solidFill>
              </a:rPr>
              <a:t>flavouring agents.</a:t>
            </a:r>
          </a:p>
          <a:p>
            <a:pPr marL="342900" indent="-342900" algn="just" rtl="0">
              <a:buFont typeface="Arial" panose="020B0604020202020204" pitchFamily="34" charset="0"/>
              <a:buChar char="•"/>
            </a:pPr>
            <a:endParaRPr lang="en-GB" sz="2400" dirty="0"/>
          </a:p>
          <a:p>
            <a:pPr marL="342900" indent="-342900" algn="just" rtl="0">
              <a:buFont typeface="Arial" panose="020B0604020202020204" pitchFamily="34" charset="0"/>
              <a:buChar char="•"/>
            </a:pPr>
            <a:r>
              <a:rPr lang="en-GB" sz="2400" dirty="0"/>
              <a:t>However, because of their </a:t>
            </a:r>
            <a:r>
              <a:rPr lang="en-GB" sz="2400" dirty="0">
                <a:solidFill>
                  <a:srgbClr val="FF0000"/>
                </a:solidFill>
              </a:rPr>
              <a:t>hydroalcoholic</a:t>
            </a:r>
            <a:r>
              <a:rPr lang="en-GB" sz="2400" dirty="0"/>
              <a:t> character, elixirs are better able than aqueous syrups to maintain both water-soluble and alcohol-soluble components in solution. Elixir contain water and alcohol solvents </a:t>
            </a:r>
            <a:r>
              <a:rPr lang="en-US" altLang="zh-CN" sz="2400" dirty="0"/>
              <a:t>whereas a syrup may or may not use an alcohol for solubility purposes the primary solvent contain only water.</a:t>
            </a:r>
            <a:endParaRPr lang="en-GB" sz="2400" dirty="0"/>
          </a:p>
          <a:p>
            <a:pPr marL="342900" indent="-342900" algn="just" rtl="0">
              <a:buFont typeface="Arial" panose="020B0604020202020204" pitchFamily="34" charset="0"/>
              <a:buChar char="•"/>
            </a:pPr>
            <a:endParaRPr lang="en-GB" sz="2400" dirty="0"/>
          </a:p>
          <a:p>
            <a:pPr marL="342900" indent="-342900" algn="just" rtl="0">
              <a:buFont typeface="Arial" panose="020B0604020202020204" pitchFamily="34" charset="0"/>
              <a:buChar char="•"/>
            </a:pPr>
            <a:r>
              <a:rPr lang="en-GB" sz="2400" dirty="0"/>
              <a:t>Also because of their </a:t>
            </a:r>
            <a:r>
              <a:rPr lang="en-GB" sz="2400" dirty="0">
                <a:solidFill>
                  <a:srgbClr val="FF0000"/>
                </a:solidFill>
              </a:rPr>
              <a:t>stable characteristics </a:t>
            </a:r>
            <a:r>
              <a:rPr lang="en-GB" sz="2400" dirty="0"/>
              <a:t>(self preserve from alcohol content, more than 10%) and ease which are prepared (by </a:t>
            </a:r>
            <a:r>
              <a:rPr lang="en-GB" sz="2400" dirty="0">
                <a:solidFill>
                  <a:srgbClr val="FF0000"/>
                </a:solidFill>
              </a:rPr>
              <a:t>simple solution</a:t>
            </a:r>
            <a:r>
              <a:rPr lang="en-GB" sz="2400" dirty="0"/>
              <a:t>), elixirs are preferred over syrups.</a:t>
            </a:r>
            <a:endParaRPr lang="ar-IQ" sz="2400" dirty="0"/>
          </a:p>
        </p:txBody>
      </p:sp>
    </p:spTree>
    <p:extLst>
      <p:ext uri="{BB962C8B-B14F-4D97-AF65-F5344CB8AC3E}">
        <p14:creationId xmlns:p14="http://schemas.microsoft.com/office/powerpoint/2010/main" val="136238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4CD30E-00A7-4BA3-9F86-CEA80FB24B3B}"/>
              </a:ext>
            </a:extLst>
          </p:cNvPr>
          <p:cNvSpPr txBox="1"/>
          <p:nvPr/>
        </p:nvSpPr>
        <p:spPr>
          <a:xfrm>
            <a:off x="281690" y="1228397"/>
            <a:ext cx="11628620" cy="5170646"/>
          </a:xfrm>
          <a:prstGeom prst="rect">
            <a:avLst/>
          </a:prstGeom>
          <a:noFill/>
        </p:spPr>
        <p:txBody>
          <a:bodyPr wrap="square">
            <a:spAutoFit/>
          </a:bodyPr>
          <a:lstStyle/>
          <a:p>
            <a:pPr marL="457200" indent="-457200" algn="just" rtl="0">
              <a:buFont typeface="Arial" panose="020B0604020202020204" pitchFamily="34" charset="0"/>
              <a:buChar char="•"/>
            </a:pPr>
            <a:r>
              <a:rPr lang="en-GB" sz="3000" dirty="0"/>
              <a:t>In the official elixirs, the alcohol content may be reach to </a:t>
            </a:r>
            <a:r>
              <a:rPr lang="en-GB" sz="3000" dirty="0">
                <a:solidFill>
                  <a:srgbClr val="FF0000"/>
                </a:solidFill>
              </a:rPr>
              <a:t>40 percent</a:t>
            </a:r>
            <a:r>
              <a:rPr lang="en-GB" sz="3000" dirty="0"/>
              <a:t>.</a:t>
            </a:r>
          </a:p>
          <a:p>
            <a:pPr marL="457200" indent="-457200" algn="just" rtl="0">
              <a:buFont typeface="Arial" panose="020B0604020202020204" pitchFamily="34" charset="0"/>
              <a:buChar char="•"/>
            </a:pPr>
            <a:endParaRPr lang="en-GB" sz="3000" dirty="0"/>
          </a:p>
          <a:p>
            <a:pPr marL="457200" indent="-457200" algn="just" rtl="0">
              <a:buFont typeface="Arial" panose="020B0604020202020204" pitchFamily="34" charset="0"/>
              <a:buChar char="•"/>
            </a:pPr>
            <a:r>
              <a:rPr lang="en-GB" sz="3000" dirty="0"/>
              <a:t>Generally, there is just enough alcohol to keep volatile oil or the medicinal substances in solution.</a:t>
            </a:r>
          </a:p>
          <a:p>
            <a:pPr marL="457200" indent="-457200" algn="just" rtl="0">
              <a:buFont typeface="Arial" panose="020B0604020202020204" pitchFamily="34" charset="0"/>
              <a:buChar char="•"/>
            </a:pPr>
            <a:endParaRPr lang="en-GB" sz="3000" dirty="0"/>
          </a:p>
          <a:p>
            <a:pPr marL="457200" indent="-457200" algn="just" rtl="0">
              <a:buFont typeface="Arial" panose="020B0604020202020204" pitchFamily="34" charset="0"/>
              <a:buChar char="•"/>
            </a:pPr>
            <a:r>
              <a:rPr lang="en-GB" sz="3000" dirty="0"/>
              <a:t>In addition to alcohol and water, other solvents, such as </a:t>
            </a:r>
            <a:r>
              <a:rPr lang="en-GB" sz="3000" dirty="0">
                <a:solidFill>
                  <a:srgbClr val="FF0000"/>
                </a:solidFill>
              </a:rPr>
              <a:t>glycerine</a:t>
            </a:r>
            <a:r>
              <a:rPr lang="en-GB" sz="3000" dirty="0"/>
              <a:t> and </a:t>
            </a:r>
            <a:r>
              <a:rPr lang="en-GB" sz="3000" dirty="0">
                <a:solidFill>
                  <a:srgbClr val="FF0000"/>
                </a:solidFill>
              </a:rPr>
              <a:t>propylene glycol </a:t>
            </a:r>
            <a:r>
              <a:rPr lang="en-GB" sz="3000" dirty="0"/>
              <a:t>are frequently employed in elixirs as </a:t>
            </a:r>
            <a:r>
              <a:rPr lang="en-GB" sz="3000" dirty="0">
                <a:solidFill>
                  <a:srgbClr val="FF0000"/>
                </a:solidFill>
              </a:rPr>
              <a:t>adjunct solvents</a:t>
            </a:r>
            <a:r>
              <a:rPr lang="en-GB" sz="3000" dirty="0"/>
              <a:t>.</a:t>
            </a:r>
          </a:p>
          <a:p>
            <a:pPr marL="457200" indent="-457200" algn="just" rtl="0">
              <a:buFont typeface="Arial" panose="020B0604020202020204" pitchFamily="34" charset="0"/>
              <a:buChar char="•"/>
            </a:pPr>
            <a:endParaRPr lang="en-GB" sz="3000" dirty="0"/>
          </a:p>
          <a:p>
            <a:pPr marL="457200" indent="-457200" algn="just">
              <a:buFont typeface="Arial" panose="020B0604020202020204" pitchFamily="34" charset="0"/>
              <a:buChar char="•"/>
            </a:pPr>
            <a:r>
              <a:rPr lang="en-GB" sz="3000" dirty="0"/>
              <a:t>Elixirs containing over 10% to 12% of alcohol are usually </a:t>
            </a:r>
            <a:r>
              <a:rPr lang="en-GB" sz="3000" dirty="0">
                <a:solidFill>
                  <a:srgbClr val="FF0000"/>
                </a:solidFill>
              </a:rPr>
              <a:t>self preserving </a:t>
            </a:r>
            <a:r>
              <a:rPr lang="en-GB" sz="3000" dirty="0"/>
              <a:t>and do not require the addition of an antimicrobial agent or their preservation.</a:t>
            </a:r>
          </a:p>
        </p:txBody>
      </p:sp>
      <p:sp>
        <p:nvSpPr>
          <p:cNvPr id="4" name="TextBox 3">
            <a:extLst>
              <a:ext uri="{FF2B5EF4-FFF2-40B4-BE49-F238E27FC236}">
                <a16:creationId xmlns:a16="http://schemas.microsoft.com/office/drawing/2014/main" id="{CFB5A621-C3A3-4385-B442-E23351E0157F}"/>
              </a:ext>
            </a:extLst>
          </p:cNvPr>
          <p:cNvSpPr txBox="1"/>
          <p:nvPr/>
        </p:nvSpPr>
        <p:spPr>
          <a:xfrm>
            <a:off x="363511" y="0"/>
            <a:ext cx="6093500" cy="830997"/>
          </a:xfrm>
          <a:prstGeom prst="rect">
            <a:avLst/>
          </a:prstGeom>
          <a:noFill/>
        </p:spPr>
        <p:txBody>
          <a:bodyPr wrap="square">
            <a:spAutoFit/>
          </a:bodyPr>
          <a:lstStyle/>
          <a:p>
            <a:pPr algn="l" rtl="0"/>
            <a:r>
              <a:rPr lang="en-GB" sz="4800" dirty="0">
                <a:solidFill>
                  <a:srgbClr val="C00000"/>
                </a:solidFill>
              </a:rPr>
              <a:t>Principles </a:t>
            </a:r>
            <a:endParaRPr lang="ar-IQ" sz="4800" dirty="0">
              <a:solidFill>
                <a:srgbClr val="C00000"/>
              </a:solidFill>
            </a:endParaRPr>
          </a:p>
        </p:txBody>
      </p:sp>
    </p:spTree>
    <p:extLst>
      <p:ext uri="{BB962C8B-B14F-4D97-AF65-F5344CB8AC3E}">
        <p14:creationId xmlns:p14="http://schemas.microsoft.com/office/powerpoint/2010/main" val="32417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5E7B4-BCBF-425B-9C92-02BE9C42CA84}"/>
              </a:ext>
            </a:extLst>
          </p:cNvPr>
          <p:cNvSpPr txBox="1"/>
          <p:nvPr/>
        </p:nvSpPr>
        <p:spPr>
          <a:xfrm>
            <a:off x="281690" y="674400"/>
            <a:ext cx="11628620" cy="5509200"/>
          </a:xfrm>
          <a:prstGeom prst="rect">
            <a:avLst/>
          </a:prstGeom>
          <a:noFill/>
        </p:spPr>
        <p:txBody>
          <a:bodyPr wrap="square">
            <a:spAutoFit/>
          </a:bodyPr>
          <a:lstStyle/>
          <a:p>
            <a:pPr marL="457200" indent="-457200" algn="l" rtl="0">
              <a:buFont typeface="Arial" panose="020B0604020202020204" pitchFamily="34" charset="0"/>
              <a:buChar char="•"/>
            </a:pPr>
            <a:r>
              <a:rPr lang="en-GB" sz="3200" dirty="0"/>
              <a:t>Although many elixirs are sweetened with sucrose or with a sucrose syrup, some utilise sorbitol, </a:t>
            </a:r>
            <a:r>
              <a:rPr lang="en-GB" sz="3200" dirty="0">
                <a:solidFill>
                  <a:srgbClr val="C00000"/>
                </a:solidFill>
              </a:rPr>
              <a:t>glycerine</a:t>
            </a:r>
            <a:r>
              <a:rPr lang="en-GB" sz="3200" dirty="0"/>
              <a:t> and / or artificial </a:t>
            </a:r>
            <a:r>
              <a:rPr lang="en-GB" sz="3200" dirty="0">
                <a:solidFill>
                  <a:srgbClr val="FF0000"/>
                </a:solidFill>
              </a:rPr>
              <a:t>sweeteners</a:t>
            </a:r>
            <a:r>
              <a:rPr lang="en-GB" sz="3200" dirty="0"/>
              <a:t>.</a:t>
            </a:r>
          </a:p>
          <a:p>
            <a:pPr marL="457200" indent="-457200" algn="l" rtl="0">
              <a:buFont typeface="Arial" panose="020B0604020202020204" pitchFamily="34" charset="0"/>
              <a:buChar char="•"/>
            </a:pPr>
            <a:endParaRPr lang="en-GB" sz="3200" dirty="0"/>
          </a:p>
          <a:p>
            <a:pPr marL="457200" indent="-457200" algn="l" rtl="0">
              <a:buFont typeface="Arial" panose="020B0604020202020204" pitchFamily="34" charset="0"/>
              <a:buChar char="•"/>
            </a:pPr>
            <a:r>
              <a:rPr lang="en-GB" sz="3200" dirty="0"/>
              <a:t>Elixirs having a high alcohol content usually utilise an artificial sweeteners, such as </a:t>
            </a:r>
            <a:r>
              <a:rPr lang="en-GB" sz="3200" dirty="0">
                <a:solidFill>
                  <a:srgbClr val="FF0000"/>
                </a:solidFill>
              </a:rPr>
              <a:t>saccharin</a:t>
            </a:r>
            <a:r>
              <a:rPr lang="en-GB" sz="3200" dirty="0"/>
              <a:t>, which is required only in small amounts, rather than </a:t>
            </a:r>
            <a:r>
              <a:rPr lang="en-GB" sz="3200" dirty="0">
                <a:solidFill>
                  <a:srgbClr val="FF0000"/>
                </a:solidFill>
              </a:rPr>
              <a:t>sucrose which is only slightly soluble in alcohol and requires greater quantities for equivalent sweetness</a:t>
            </a:r>
            <a:r>
              <a:rPr lang="en-GB" sz="3200" dirty="0"/>
              <a:t>.</a:t>
            </a:r>
          </a:p>
          <a:p>
            <a:pPr marL="457200" indent="-457200" algn="l" rtl="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All elixirs contain </a:t>
            </a:r>
            <a:r>
              <a:rPr lang="en-GB" sz="3200" dirty="0">
                <a:solidFill>
                  <a:srgbClr val="FF0000"/>
                </a:solidFill>
              </a:rPr>
              <a:t>flavouring</a:t>
            </a:r>
            <a:r>
              <a:rPr lang="en-GB" sz="3200" dirty="0"/>
              <a:t> materials to increase their palatability and most have </a:t>
            </a:r>
            <a:r>
              <a:rPr lang="en-GB" sz="3200" dirty="0">
                <a:solidFill>
                  <a:srgbClr val="FF0000"/>
                </a:solidFill>
              </a:rPr>
              <a:t>colouring</a:t>
            </a:r>
            <a:r>
              <a:rPr lang="en-GB" sz="3200" dirty="0"/>
              <a:t> agent to enhance their appearance.</a:t>
            </a:r>
          </a:p>
        </p:txBody>
      </p:sp>
    </p:spTree>
    <p:extLst>
      <p:ext uri="{BB962C8B-B14F-4D97-AF65-F5344CB8AC3E}">
        <p14:creationId xmlns:p14="http://schemas.microsoft.com/office/powerpoint/2010/main" val="113909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566B5-968D-499C-BB2E-644D9E41531D}"/>
              </a:ext>
            </a:extLst>
          </p:cNvPr>
          <p:cNvSpPr txBox="1"/>
          <p:nvPr/>
        </p:nvSpPr>
        <p:spPr>
          <a:xfrm>
            <a:off x="589613" y="920621"/>
            <a:ext cx="7131570" cy="5016758"/>
          </a:xfrm>
          <a:prstGeom prst="rect">
            <a:avLst/>
          </a:prstGeom>
          <a:noFill/>
        </p:spPr>
        <p:txBody>
          <a:bodyPr wrap="square">
            <a:spAutoFit/>
          </a:bodyPr>
          <a:lstStyle/>
          <a:p>
            <a:pPr marL="457200" indent="-457200" algn="just">
              <a:buFont typeface="Arial" panose="020B0604020202020204" pitchFamily="34" charset="0"/>
              <a:buChar char="•"/>
            </a:pPr>
            <a:r>
              <a:rPr lang="en-GB" sz="3200" dirty="0"/>
              <a:t>A </a:t>
            </a:r>
            <a:r>
              <a:rPr lang="en-GB" sz="3200" dirty="0">
                <a:solidFill>
                  <a:srgbClr val="FF0000"/>
                </a:solidFill>
              </a:rPr>
              <a:t>disadvantage</a:t>
            </a:r>
            <a:r>
              <a:rPr lang="en-GB" sz="3200" dirty="0"/>
              <a:t> of elixirs for children and for adult who choose to avoid alcohol. It contain high percent of alcohol.</a:t>
            </a:r>
          </a:p>
          <a:p>
            <a:pPr marL="457200" indent="-457200" algn="just">
              <a:buFont typeface="Arial" panose="020B0604020202020204" pitchFamily="34" charset="0"/>
              <a:buChar char="•"/>
            </a:pPr>
            <a:endParaRPr lang="en-GB" sz="3200" dirty="0"/>
          </a:p>
          <a:p>
            <a:pPr marL="457200" indent="-457200" algn="just">
              <a:buFont typeface="Arial" panose="020B0604020202020204" pitchFamily="34" charset="0"/>
              <a:buChar char="•"/>
            </a:pPr>
            <a:r>
              <a:rPr lang="en-GB" sz="3200" dirty="0"/>
              <a:t>Because of their usual content of volatile oils and alcohol, elixirs should be </a:t>
            </a:r>
            <a:r>
              <a:rPr lang="en-GB" sz="3200" dirty="0">
                <a:solidFill>
                  <a:srgbClr val="FF0000"/>
                </a:solidFill>
              </a:rPr>
              <a:t>stored</a:t>
            </a:r>
            <a:r>
              <a:rPr lang="en-GB" sz="3200" dirty="0"/>
              <a:t> in tight, light resistant containers and protect from excessive heat. </a:t>
            </a:r>
            <a:endParaRPr lang="ar-IQ" sz="3200" dirty="0"/>
          </a:p>
        </p:txBody>
      </p:sp>
      <p:pic>
        <p:nvPicPr>
          <p:cNvPr id="4" name="Picture 3">
            <a:extLst>
              <a:ext uri="{FF2B5EF4-FFF2-40B4-BE49-F238E27FC236}">
                <a16:creationId xmlns:a16="http://schemas.microsoft.com/office/drawing/2014/main" id="{085B464A-4026-4E72-A749-9800CD86DF3D}"/>
              </a:ext>
            </a:extLst>
          </p:cNvPr>
          <p:cNvPicPr>
            <a:picLocks noChangeAspect="1"/>
          </p:cNvPicPr>
          <p:nvPr/>
        </p:nvPicPr>
        <p:blipFill>
          <a:blip r:embed="rId2"/>
          <a:stretch>
            <a:fillRect/>
          </a:stretch>
        </p:blipFill>
        <p:spPr>
          <a:xfrm>
            <a:off x="8268637" y="641161"/>
            <a:ext cx="3333750" cy="5000625"/>
          </a:xfrm>
          <a:prstGeom prst="rect">
            <a:avLst/>
          </a:prstGeom>
        </p:spPr>
      </p:pic>
    </p:spTree>
    <p:extLst>
      <p:ext uri="{BB962C8B-B14F-4D97-AF65-F5344CB8AC3E}">
        <p14:creationId xmlns:p14="http://schemas.microsoft.com/office/powerpoint/2010/main" val="211371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F40DEC-05E1-4BBD-A895-E57ACD4BE78A}"/>
              </a:ext>
            </a:extLst>
          </p:cNvPr>
          <p:cNvSpPr txBox="1"/>
          <p:nvPr/>
        </p:nvSpPr>
        <p:spPr>
          <a:xfrm>
            <a:off x="389744" y="149902"/>
            <a:ext cx="7659974" cy="830997"/>
          </a:xfrm>
          <a:prstGeom prst="rect">
            <a:avLst/>
          </a:prstGeom>
          <a:noFill/>
        </p:spPr>
        <p:txBody>
          <a:bodyPr wrap="square" rtlCol="1">
            <a:spAutoFit/>
          </a:bodyPr>
          <a:lstStyle/>
          <a:p>
            <a:r>
              <a:rPr lang="en-US" sz="4800" dirty="0">
                <a:solidFill>
                  <a:srgbClr val="C00000"/>
                </a:solidFill>
              </a:rPr>
              <a:t>Preparation of elixirs </a:t>
            </a:r>
            <a:endParaRPr lang="ar-IQ" sz="4800" dirty="0">
              <a:solidFill>
                <a:srgbClr val="C00000"/>
              </a:solidFill>
            </a:endParaRPr>
          </a:p>
        </p:txBody>
      </p:sp>
      <p:sp>
        <p:nvSpPr>
          <p:cNvPr id="4" name="TextBox 3">
            <a:extLst>
              <a:ext uri="{FF2B5EF4-FFF2-40B4-BE49-F238E27FC236}">
                <a16:creationId xmlns:a16="http://schemas.microsoft.com/office/drawing/2014/main" id="{F7A2ACB0-F8B7-4DF6-A81E-26DD0166759E}"/>
              </a:ext>
            </a:extLst>
          </p:cNvPr>
          <p:cNvSpPr txBox="1"/>
          <p:nvPr/>
        </p:nvSpPr>
        <p:spPr>
          <a:xfrm>
            <a:off x="389744" y="1445119"/>
            <a:ext cx="11412512" cy="5262979"/>
          </a:xfrm>
          <a:prstGeom prst="rect">
            <a:avLst/>
          </a:prstGeom>
          <a:noFill/>
        </p:spPr>
        <p:txBody>
          <a:bodyPr wrap="square">
            <a:spAutoFit/>
          </a:bodyPr>
          <a:lstStyle/>
          <a:p>
            <a:pPr marL="457200" indent="-457200" algn="just" rtl="0">
              <a:buFont typeface="Arial" panose="020B0604020202020204" pitchFamily="34" charset="0"/>
              <a:buChar char="•"/>
            </a:pPr>
            <a:r>
              <a:rPr lang="en-GB" sz="2800" dirty="0"/>
              <a:t>Elixirs are usually prepared by </a:t>
            </a:r>
            <a:r>
              <a:rPr lang="en-GB" sz="2800" dirty="0">
                <a:solidFill>
                  <a:srgbClr val="FF0000"/>
                </a:solidFill>
              </a:rPr>
              <a:t>simple solution </a:t>
            </a:r>
            <a:r>
              <a:rPr lang="en-GB" sz="2800" dirty="0"/>
              <a:t>with agitation and/or by the admixture of two or more liquid ingredients.</a:t>
            </a:r>
          </a:p>
          <a:p>
            <a:pPr marL="457200" indent="-457200" algn="just" rtl="0">
              <a:buFont typeface="Arial" panose="020B0604020202020204" pitchFamily="34" charset="0"/>
              <a:buChar char="•"/>
            </a:pPr>
            <a:r>
              <a:rPr lang="en-GB" sz="2800" dirty="0"/>
              <a:t>Alcohol-soluble and water-soluble component are generally dissolved </a:t>
            </a:r>
            <a:r>
              <a:rPr lang="en-GB" sz="2800" dirty="0">
                <a:solidFill>
                  <a:srgbClr val="FF0000"/>
                </a:solidFill>
              </a:rPr>
              <a:t>separately</a:t>
            </a:r>
            <a:r>
              <a:rPr lang="en-GB" sz="2800" dirty="0"/>
              <a:t> in alcohol and in purified water, respectively.</a:t>
            </a:r>
          </a:p>
          <a:p>
            <a:pPr marL="457200" indent="-457200" algn="just" rtl="0">
              <a:buFont typeface="Arial" panose="020B0604020202020204" pitchFamily="34" charset="0"/>
              <a:buChar char="•"/>
            </a:pPr>
            <a:r>
              <a:rPr lang="en-GB" sz="2800" dirty="0"/>
              <a:t>The aqueous solution is added to the alcoholic solution, rather than the reverse, in order to maintain the highest possible strength at all times so that minimal separation of the alcohol-soluble components occurs.</a:t>
            </a:r>
          </a:p>
          <a:p>
            <a:pPr marL="457200" indent="-457200" algn="just" rtl="0">
              <a:buFont typeface="Arial" panose="020B0604020202020204" pitchFamily="34" charset="0"/>
              <a:buChar char="•"/>
            </a:pPr>
            <a:r>
              <a:rPr lang="en-GB" sz="2800" dirty="0">
                <a:solidFill>
                  <a:srgbClr val="C00000"/>
                </a:solidFill>
              </a:rPr>
              <a:t>When the two solutions are completely mixed the mixture is made to volume with the specific solvent or vehicle</a:t>
            </a:r>
            <a:r>
              <a:rPr lang="en-GB" sz="2800" dirty="0"/>
              <a:t>. </a:t>
            </a:r>
            <a:endParaRPr lang="ar-IQ" sz="2800" dirty="0"/>
          </a:p>
          <a:p>
            <a:pPr marL="457200" indent="-457200" algn="just" rtl="0">
              <a:buFont typeface="Arial" panose="020B0604020202020204" pitchFamily="34" charset="0"/>
              <a:buChar char="•"/>
            </a:pPr>
            <a:r>
              <a:rPr lang="en-GB" sz="2800" dirty="0"/>
              <a:t>Frequently the final mixture will </a:t>
            </a:r>
            <a:r>
              <a:rPr lang="en-US" sz="2800" dirty="0"/>
              <a:t>may </a:t>
            </a:r>
            <a:r>
              <a:rPr lang="en-GB" sz="2800" dirty="0"/>
              <a:t>not be clear, but </a:t>
            </a:r>
            <a:r>
              <a:rPr lang="en-GB" sz="2800" dirty="0">
                <a:solidFill>
                  <a:srgbClr val="FF0000"/>
                </a:solidFill>
              </a:rPr>
              <a:t>cloudy</a:t>
            </a:r>
            <a:r>
              <a:rPr lang="en-GB" sz="2800" dirty="0"/>
              <a:t>, due principally to the </a:t>
            </a:r>
            <a:r>
              <a:rPr lang="en-GB" sz="2800" dirty="0">
                <a:solidFill>
                  <a:srgbClr val="FF0000"/>
                </a:solidFill>
              </a:rPr>
              <a:t>separation of some of the flavouring oils </a:t>
            </a:r>
            <a:r>
              <a:rPr lang="en-GB" sz="2800" dirty="0"/>
              <a:t>by the reduced alcoholic concentration.</a:t>
            </a:r>
          </a:p>
        </p:txBody>
      </p:sp>
    </p:spTree>
    <p:extLst>
      <p:ext uri="{BB962C8B-B14F-4D97-AF65-F5344CB8AC3E}">
        <p14:creationId xmlns:p14="http://schemas.microsoft.com/office/powerpoint/2010/main" val="138253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D16C2E-D0AE-4C9D-9D0F-EFABAAC14F91}"/>
              </a:ext>
            </a:extLst>
          </p:cNvPr>
          <p:cNvSpPr txBox="1"/>
          <p:nvPr/>
        </p:nvSpPr>
        <p:spPr>
          <a:xfrm>
            <a:off x="356641" y="366623"/>
            <a:ext cx="11478718" cy="6124754"/>
          </a:xfrm>
          <a:prstGeom prst="rect">
            <a:avLst/>
          </a:prstGeom>
          <a:noFill/>
        </p:spPr>
        <p:txBody>
          <a:bodyPr wrap="square">
            <a:spAutoFit/>
          </a:bodyPr>
          <a:lstStyle/>
          <a:p>
            <a:pPr marL="457200" indent="-457200" algn="just" rtl="0">
              <a:buFont typeface="Arial" panose="020B0604020202020204" pitchFamily="34" charset="0"/>
              <a:buChar char="•"/>
            </a:pPr>
            <a:r>
              <a:rPr lang="en-GB" sz="2800" dirty="0"/>
              <a:t>If this occurs (cloudy appearance), the elixir is usually permitted to stand for prescribed number of hours, to ensure the saturation of the hydroalcoholic solvent and to permit the oil globules to coalesce so that they may be more easily removed by </a:t>
            </a:r>
            <a:r>
              <a:rPr lang="en-GB" sz="2800" dirty="0">
                <a:solidFill>
                  <a:srgbClr val="FF0000"/>
                </a:solidFill>
              </a:rPr>
              <a:t>filtration</a:t>
            </a:r>
            <a:r>
              <a:rPr lang="en-GB" sz="2800" dirty="0"/>
              <a:t>.</a:t>
            </a:r>
          </a:p>
          <a:p>
            <a:pPr marL="457200" indent="-457200" algn="just" rtl="0">
              <a:buFont typeface="Arial" panose="020B0604020202020204" pitchFamily="34" charset="0"/>
              <a:buChar char="•"/>
            </a:pPr>
            <a:endParaRPr lang="en-GB" sz="2800" dirty="0"/>
          </a:p>
          <a:p>
            <a:pPr marL="457200" indent="-457200" algn="just" rtl="0">
              <a:buFont typeface="Arial" panose="020B0604020202020204" pitchFamily="34" charset="0"/>
              <a:buChar char="•"/>
            </a:pPr>
            <a:r>
              <a:rPr lang="en-GB" sz="2800" dirty="0">
                <a:solidFill>
                  <a:srgbClr val="FF0000"/>
                </a:solidFill>
              </a:rPr>
              <a:t>Talc</a:t>
            </a:r>
            <a:r>
              <a:rPr lang="en-GB" sz="2800" dirty="0"/>
              <a:t>, a frequent filter aid in the preparation of elixirs, has the ability to </a:t>
            </a:r>
            <a:r>
              <a:rPr lang="en-GB" sz="2800" dirty="0">
                <a:solidFill>
                  <a:srgbClr val="FF0000"/>
                </a:solidFill>
              </a:rPr>
              <a:t>absorb</a:t>
            </a:r>
            <a:r>
              <a:rPr lang="en-GB" sz="2800" dirty="0"/>
              <a:t> the excessive amounts of oils and therefore assist in their removal from the solution.</a:t>
            </a:r>
          </a:p>
          <a:p>
            <a:pPr marL="457200" indent="-457200" algn="just" rtl="0">
              <a:buFont typeface="Arial" panose="020B0604020202020204" pitchFamily="34" charset="0"/>
              <a:buChar char="•"/>
            </a:pPr>
            <a:endParaRPr lang="en-GB" sz="2800" dirty="0"/>
          </a:p>
          <a:p>
            <a:pPr marL="457200" indent="-457200" algn="just" rtl="0">
              <a:buFont typeface="Arial" panose="020B0604020202020204" pitchFamily="34" charset="0"/>
              <a:buChar char="•"/>
            </a:pPr>
            <a:r>
              <a:rPr lang="en-GB" sz="2800" dirty="0"/>
              <a:t>The presence of glycerine, syrup, sorbitol and propylene glycol in elixirs generally contributes to the solvent effect of the hydroalcoholic vehicle, </a:t>
            </a:r>
            <a:r>
              <a:rPr lang="en-GB" sz="2800" dirty="0">
                <a:solidFill>
                  <a:srgbClr val="FF0000"/>
                </a:solidFill>
              </a:rPr>
              <a:t>assists in the dissolution of the solute</a:t>
            </a:r>
            <a:r>
              <a:rPr lang="en-GB" sz="2800" dirty="0"/>
              <a:t>, and </a:t>
            </a:r>
            <a:r>
              <a:rPr lang="en-GB" sz="2800" dirty="0">
                <a:solidFill>
                  <a:srgbClr val="FF0000"/>
                </a:solidFill>
              </a:rPr>
              <a:t>enhances the stability </a:t>
            </a:r>
            <a:r>
              <a:rPr lang="en-GB" sz="2800" dirty="0"/>
              <a:t>of the preparation. However, the presence of these materials adds to the </a:t>
            </a:r>
            <a:r>
              <a:rPr lang="en-GB" sz="2800" dirty="0">
                <a:solidFill>
                  <a:srgbClr val="FF0000"/>
                </a:solidFill>
              </a:rPr>
              <a:t>viscosity</a:t>
            </a:r>
            <a:r>
              <a:rPr lang="en-GB" sz="2800" dirty="0"/>
              <a:t> of the elixir and </a:t>
            </a:r>
            <a:r>
              <a:rPr lang="en-GB" sz="2800" dirty="0">
                <a:solidFill>
                  <a:srgbClr val="FF0000"/>
                </a:solidFill>
              </a:rPr>
              <a:t>slow the rate of their filtration</a:t>
            </a:r>
            <a:r>
              <a:rPr lang="en-GB" sz="2800" dirty="0"/>
              <a:t>. </a:t>
            </a:r>
            <a:endParaRPr lang="ar-IQ" sz="2800" dirty="0"/>
          </a:p>
        </p:txBody>
      </p:sp>
    </p:spTree>
    <p:extLst>
      <p:ext uri="{BB962C8B-B14F-4D97-AF65-F5344CB8AC3E}">
        <p14:creationId xmlns:p14="http://schemas.microsoft.com/office/powerpoint/2010/main" val="2661506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1815</Words>
  <Application>Microsoft Office PowerPoint</Application>
  <PresentationFormat>Widescreen</PresentationFormat>
  <Paragraphs>165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Algerian</vt:lpstr>
      <vt:lpstr>Andalus</vt:lpstr>
      <vt:lpstr>Arial</vt:lpstr>
      <vt:lpstr>Calibri</vt:lpstr>
      <vt:lpstr>Calibri Light</vt:lpstr>
      <vt:lpstr>Helvetica</vt:lpstr>
      <vt:lpstr>Office Theme</vt:lpstr>
      <vt:lpstr>lec 3 Pharmaceutical Technology Solution Using Mixed Solvent System (Elixirs and Spirits)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Aromatic elixir USP It consists of compound orange spirit, syrup, alcohol, water, and talc. There is about 10-20% loss in volume due to repeated filtration, also the presence of syrup and talc make slow filtration. So, Dissolve the sugar in the filtrate to increase the rate of filtration</vt:lpstr>
      <vt:lpstr>PowerPoint Presentation</vt:lpstr>
      <vt:lpstr>Spirits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3 Pharmaceutical Technology Solution Using Mixed Solvent System (Spirits and Elixers)</dc:title>
  <dc:creator>ameer</dc:creator>
  <cp:lastModifiedBy>ameer</cp:lastModifiedBy>
  <cp:revision>10</cp:revision>
  <dcterms:created xsi:type="dcterms:W3CDTF">2021-10-30T17:08:39Z</dcterms:created>
  <dcterms:modified xsi:type="dcterms:W3CDTF">2021-11-04T07:02:51Z</dcterms:modified>
</cp:coreProperties>
</file>