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85" r:id="rId16"/>
    <p:sldId id="271" r:id="rId17"/>
    <p:sldId id="272" r:id="rId18"/>
    <p:sldId id="273" r:id="rId19"/>
    <p:sldId id="274" r:id="rId20"/>
    <p:sldId id="275" r:id="rId21"/>
    <p:sldId id="276" r:id="rId22"/>
    <p:sldId id="263" r:id="rId23"/>
    <p:sldId id="277" r:id="rId24"/>
    <p:sldId id="278" r:id="rId25"/>
    <p:sldId id="280" r:id="rId26"/>
    <p:sldId id="279" r:id="rId27"/>
    <p:sldId id="281" r:id="rId28"/>
    <p:sldId id="282" r:id="rId29"/>
    <p:sldId id="283" r:id="rId30"/>
    <p:sldId id="284" r:id="rId31"/>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4407-ED1C-4C00-A26C-9EC0D59C0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CDE8B20E-9287-46BA-B9B4-20C4D61341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B9B0B38C-8EA3-455A-89EE-A3D149318835}"/>
              </a:ext>
            </a:extLst>
          </p:cNvPr>
          <p:cNvSpPr>
            <a:spLocks noGrp="1"/>
          </p:cNvSpPr>
          <p:nvPr>
            <p:ph type="dt" sz="half" idx="10"/>
          </p:nvPr>
        </p:nvSpPr>
        <p:spPr/>
        <p:txBody>
          <a:bodyPr/>
          <a:lstStyle/>
          <a:p>
            <a:fld id="{889F31B9-5405-48C5-BBB6-43ADA918F5DA}" type="datetimeFigureOut">
              <a:rPr lang="ar-IQ" smtClean="0"/>
              <a:t>18/03/1443</a:t>
            </a:fld>
            <a:endParaRPr lang="ar-IQ"/>
          </a:p>
        </p:txBody>
      </p:sp>
      <p:sp>
        <p:nvSpPr>
          <p:cNvPr id="5" name="Footer Placeholder 4">
            <a:extLst>
              <a:ext uri="{FF2B5EF4-FFF2-40B4-BE49-F238E27FC236}">
                <a16:creationId xmlns:a16="http://schemas.microsoft.com/office/drawing/2014/main" id="{580E759C-5694-4138-ACF0-55EA76773315}"/>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1765BD25-54CB-44F5-99DA-F977B740EF29}"/>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334345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714F-7061-44EF-AB8A-529A734EE2AF}"/>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0DFB4FEE-535E-4916-9B21-81D0056499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A51BF8D1-E0F5-4C1D-9356-98275294335F}"/>
              </a:ext>
            </a:extLst>
          </p:cNvPr>
          <p:cNvSpPr>
            <a:spLocks noGrp="1"/>
          </p:cNvSpPr>
          <p:nvPr>
            <p:ph type="dt" sz="half" idx="10"/>
          </p:nvPr>
        </p:nvSpPr>
        <p:spPr/>
        <p:txBody>
          <a:bodyPr/>
          <a:lstStyle/>
          <a:p>
            <a:fld id="{889F31B9-5405-48C5-BBB6-43ADA918F5DA}" type="datetimeFigureOut">
              <a:rPr lang="ar-IQ" smtClean="0"/>
              <a:t>18/03/1443</a:t>
            </a:fld>
            <a:endParaRPr lang="ar-IQ"/>
          </a:p>
        </p:txBody>
      </p:sp>
      <p:sp>
        <p:nvSpPr>
          <p:cNvPr id="5" name="Footer Placeholder 4">
            <a:extLst>
              <a:ext uri="{FF2B5EF4-FFF2-40B4-BE49-F238E27FC236}">
                <a16:creationId xmlns:a16="http://schemas.microsoft.com/office/drawing/2014/main" id="{B183C5C5-FC0A-4863-B005-9350F7BB8FA2}"/>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9EBEE74C-FEE1-45CB-A729-EEC6D9166CC4}"/>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88325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5DA3B9-9F0C-433D-B80D-93465C966F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9186DF65-DF70-4A0E-B1A5-4759E362C6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B3830EC6-B8A5-4A12-8694-58DB88BDF50E}"/>
              </a:ext>
            </a:extLst>
          </p:cNvPr>
          <p:cNvSpPr>
            <a:spLocks noGrp="1"/>
          </p:cNvSpPr>
          <p:nvPr>
            <p:ph type="dt" sz="half" idx="10"/>
          </p:nvPr>
        </p:nvSpPr>
        <p:spPr/>
        <p:txBody>
          <a:bodyPr/>
          <a:lstStyle/>
          <a:p>
            <a:fld id="{889F31B9-5405-48C5-BBB6-43ADA918F5DA}" type="datetimeFigureOut">
              <a:rPr lang="ar-IQ" smtClean="0"/>
              <a:t>18/03/1443</a:t>
            </a:fld>
            <a:endParaRPr lang="ar-IQ"/>
          </a:p>
        </p:txBody>
      </p:sp>
      <p:sp>
        <p:nvSpPr>
          <p:cNvPr id="5" name="Footer Placeholder 4">
            <a:extLst>
              <a:ext uri="{FF2B5EF4-FFF2-40B4-BE49-F238E27FC236}">
                <a16:creationId xmlns:a16="http://schemas.microsoft.com/office/drawing/2014/main" id="{7869E3AC-9EF9-47C0-8D33-219792D8F558}"/>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1DE1F96C-15D3-4E61-BC2D-2952544BD98A}"/>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77347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2D47-596B-473B-9E39-5FE5AB238A51}"/>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FACB5C6D-066E-4DD0-B184-57B34DBB9D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AB3F8666-7EFF-472C-8648-CBEEC5605164}"/>
              </a:ext>
            </a:extLst>
          </p:cNvPr>
          <p:cNvSpPr>
            <a:spLocks noGrp="1"/>
          </p:cNvSpPr>
          <p:nvPr>
            <p:ph type="dt" sz="half" idx="10"/>
          </p:nvPr>
        </p:nvSpPr>
        <p:spPr/>
        <p:txBody>
          <a:bodyPr/>
          <a:lstStyle/>
          <a:p>
            <a:fld id="{889F31B9-5405-48C5-BBB6-43ADA918F5DA}" type="datetimeFigureOut">
              <a:rPr lang="ar-IQ" smtClean="0"/>
              <a:t>18/03/1443</a:t>
            </a:fld>
            <a:endParaRPr lang="ar-IQ"/>
          </a:p>
        </p:txBody>
      </p:sp>
      <p:sp>
        <p:nvSpPr>
          <p:cNvPr id="5" name="Footer Placeholder 4">
            <a:extLst>
              <a:ext uri="{FF2B5EF4-FFF2-40B4-BE49-F238E27FC236}">
                <a16:creationId xmlns:a16="http://schemas.microsoft.com/office/drawing/2014/main" id="{39CCEEEE-A1A5-4575-8BEB-8ED3C08F521F}"/>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DBB726DA-955B-4F28-B0BF-882F49690B73}"/>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71231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8257-9872-4FC7-A5B0-57A3EAD620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02D13BEA-E545-4B64-80EA-70A45C964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28793-D44C-4C88-B00E-50E6B4324589}"/>
              </a:ext>
            </a:extLst>
          </p:cNvPr>
          <p:cNvSpPr>
            <a:spLocks noGrp="1"/>
          </p:cNvSpPr>
          <p:nvPr>
            <p:ph type="dt" sz="half" idx="10"/>
          </p:nvPr>
        </p:nvSpPr>
        <p:spPr/>
        <p:txBody>
          <a:bodyPr/>
          <a:lstStyle/>
          <a:p>
            <a:fld id="{889F31B9-5405-48C5-BBB6-43ADA918F5DA}" type="datetimeFigureOut">
              <a:rPr lang="ar-IQ" smtClean="0"/>
              <a:t>18/03/1443</a:t>
            </a:fld>
            <a:endParaRPr lang="ar-IQ"/>
          </a:p>
        </p:txBody>
      </p:sp>
      <p:sp>
        <p:nvSpPr>
          <p:cNvPr id="5" name="Footer Placeholder 4">
            <a:extLst>
              <a:ext uri="{FF2B5EF4-FFF2-40B4-BE49-F238E27FC236}">
                <a16:creationId xmlns:a16="http://schemas.microsoft.com/office/drawing/2014/main" id="{2429EDD0-7727-43AB-ABED-0DA1B440D9E1}"/>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B8780982-5B1E-4C0D-80BE-EFAB9724DF70}"/>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252248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C7103-9FD2-4257-934A-0E7724596237}"/>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12E89302-77DD-4CEA-9BF0-7B85D536D8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74EAD837-EB86-4227-8E71-9E67580244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FBD68D97-A34B-4A8B-B508-634B78CBA84C}"/>
              </a:ext>
            </a:extLst>
          </p:cNvPr>
          <p:cNvSpPr>
            <a:spLocks noGrp="1"/>
          </p:cNvSpPr>
          <p:nvPr>
            <p:ph type="dt" sz="half" idx="10"/>
          </p:nvPr>
        </p:nvSpPr>
        <p:spPr/>
        <p:txBody>
          <a:bodyPr/>
          <a:lstStyle/>
          <a:p>
            <a:fld id="{889F31B9-5405-48C5-BBB6-43ADA918F5DA}" type="datetimeFigureOut">
              <a:rPr lang="ar-IQ" smtClean="0"/>
              <a:t>18/03/1443</a:t>
            </a:fld>
            <a:endParaRPr lang="ar-IQ"/>
          </a:p>
        </p:txBody>
      </p:sp>
      <p:sp>
        <p:nvSpPr>
          <p:cNvPr id="6" name="Footer Placeholder 5">
            <a:extLst>
              <a:ext uri="{FF2B5EF4-FFF2-40B4-BE49-F238E27FC236}">
                <a16:creationId xmlns:a16="http://schemas.microsoft.com/office/drawing/2014/main" id="{B8BDD073-D273-4E49-A5F5-59A7E2408D7D}"/>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B98D63DE-C4D7-4750-86EE-D0D51DBBDA9A}"/>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2604093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2A36-93CE-48D7-B278-449BCFC8334C}"/>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D4F7691E-A4AC-4E9C-9846-A7A2A620A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56726-D703-4224-AE4D-9664BB3915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C28A5241-7E9C-40A1-B69E-DCDB6768A9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4E991E-854B-4997-9097-D60003F1EB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3DB253E6-8B2C-4CEE-8C34-375D2D81F58A}"/>
              </a:ext>
            </a:extLst>
          </p:cNvPr>
          <p:cNvSpPr>
            <a:spLocks noGrp="1"/>
          </p:cNvSpPr>
          <p:nvPr>
            <p:ph type="dt" sz="half" idx="10"/>
          </p:nvPr>
        </p:nvSpPr>
        <p:spPr/>
        <p:txBody>
          <a:bodyPr/>
          <a:lstStyle/>
          <a:p>
            <a:fld id="{889F31B9-5405-48C5-BBB6-43ADA918F5DA}" type="datetimeFigureOut">
              <a:rPr lang="ar-IQ" smtClean="0"/>
              <a:t>18/03/1443</a:t>
            </a:fld>
            <a:endParaRPr lang="ar-IQ"/>
          </a:p>
        </p:txBody>
      </p:sp>
      <p:sp>
        <p:nvSpPr>
          <p:cNvPr id="8" name="Footer Placeholder 7">
            <a:extLst>
              <a:ext uri="{FF2B5EF4-FFF2-40B4-BE49-F238E27FC236}">
                <a16:creationId xmlns:a16="http://schemas.microsoft.com/office/drawing/2014/main" id="{89B1D95A-66EC-4EA7-B9BD-1F8DB6DEF8E4}"/>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A30DE89C-E9FE-4527-814B-9140333EA63B}"/>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91449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0B16-2FEE-478D-8CFD-C1493D267EFC}"/>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F7991E29-A805-4A42-8B75-7E404F8565A2}"/>
              </a:ext>
            </a:extLst>
          </p:cNvPr>
          <p:cNvSpPr>
            <a:spLocks noGrp="1"/>
          </p:cNvSpPr>
          <p:nvPr>
            <p:ph type="dt" sz="half" idx="10"/>
          </p:nvPr>
        </p:nvSpPr>
        <p:spPr/>
        <p:txBody>
          <a:bodyPr/>
          <a:lstStyle/>
          <a:p>
            <a:fld id="{889F31B9-5405-48C5-BBB6-43ADA918F5DA}" type="datetimeFigureOut">
              <a:rPr lang="ar-IQ" smtClean="0"/>
              <a:t>18/03/1443</a:t>
            </a:fld>
            <a:endParaRPr lang="ar-IQ"/>
          </a:p>
        </p:txBody>
      </p:sp>
      <p:sp>
        <p:nvSpPr>
          <p:cNvPr id="4" name="Footer Placeholder 3">
            <a:extLst>
              <a:ext uri="{FF2B5EF4-FFF2-40B4-BE49-F238E27FC236}">
                <a16:creationId xmlns:a16="http://schemas.microsoft.com/office/drawing/2014/main" id="{60692A58-1AAA-4E90-B0A3-4449FECB4668}"/>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4B3E454D-E12A-467F-BD81-02F20D324820}"/>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33146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24A24C-C6D0-4F61-A4BC-716248DD3DFF}"/>
              </a:ext>
            </a:extLst>
          </p:cNvPr>
          <p:cNvSpPr>
            <a:spLocks noGrp="1"/>
          </p:cNvSpPr>
          <p:nvPr>
            <p:ph type="dt" sz="half" idx="10"/>
          </p:nvPr>
        </p:nvSpPr>
        <p:spPr/>
        <p:txBody>
          <a:bodyPr/>
          <a:lstStyle/>
          <a:p>
            <a:fld id="{889F31B9-5405-48C5-BBB6-43ADA918F5DA}" type="datetimeFigureOut">
              <a:rPr lang="ar-IQ" smtClean="0"/>
              <a:t>18/03/1443</a:t>
            </a:fld>
            <a:endParaRPr lang="ar-IQ"/>
          </a:p>
        </p:txBody>
      </p:sp>
      <p:sp>
        <p:nvSpPr>
          <p:cNvPr id="3" name="Footer Placeholder 2">
            <a:extLst>
              <a:ext uri="{FF2B5EF4-FFF2-40B4-BE49-F238E27FC236}">
                <a16:creationId xmlns:a16="http://schemas.microsoft.com/office/drawing/2014/main" id="{CE464823-19EF-4844-979C-B0EE4C98C1B4}"/>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59CE8052-6ACF-4A5D-9D1C-A2167D8D9865}"/>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315607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246F-EBFD-4708-A0C1-062470D737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A56E602E-3781-45C6-B349-99BD5FB80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4C77CFDB-5692-457D-AC24-BDBAD4F12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D04322-846F-4BFF-9B4E-51F8D6C7BDFF}"/>
              </a:ext>
            </a:extLst>
          </p:cNvPr>
          <p:cNvSpPr>
            <a:spLocks noGrp="1"/>
          </p:cNvSpPr>
          <p:nvPr>
            <p:ph type="dt" sz="half" idx="10"/>
          </p:nvPr>
        </p:nvSpPr>
        <p:spPr/>
        <p:txBody>
          <a:bodyPr/>
          <a:lstStyle/>
          <a:p>
            <a:fld id="{889F31B9-5405-48C5-BBB6-43ADA918F5DA}" type="datetimeFigureOut">
              <a:rPr lang="ar-IQ" smtClean="0"/>
              <a:t>18/03/1443</a:t>
            </a:fld>
            <a:endParaRPr lang="ar-IQ"/>
          </a:p>
        </p:txBody>
      </p:sp>
      <p:sp>
        <p:nvSpPr>
          <p:cNvPr id="6" name="Footer Placeholder 5">
            <a:extLst>
              <a:ext uri="{FF2B5EF4-FFF2-40B4-BE49-F238E27FC236}">
                <a16:creationId xmlns:a16="http://schemas.microsoft.com/office/drawing/2014/main" id="{7120C705-0824-4488-8476-EFE8E04638F8}"/>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B3F94170-CADE-4F7E-A7A3-EBC36228D632}"/>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17508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EB90-D8A2-4EBA-986C-3B773BFFE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78A6D76A-0A19-43C7-ABD0-5EF965FCA5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BB634FD4-FD19-4B4C-AFF0-FF3BDB073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4F9C5-82DF-489C-BD19-0FC08499D3FF}"/>
              </a:ext>
            </a:extLst>
          </p:cNvPr>
          <p:cNvSpPr>
            <a:spLocks noGrp="1"/>
          </p:cNvSpPr>
          <p:nvPr>
            <p:ph type="dt" sz="half" idx="10"/>
          </p:nvPr>
        </p:nvSpPr>
        <p:spPr/>
        <p:txBody>
          <a:bodyPr/>
          <a:lstStyle/>
          <a:p>
            <a:fld id="{889F31B9-5405-48C5-BBB6-43ADA918F5DA}" type="datetimeFigureOut">
              <a:rPr lang="ar-IQ" smtClean="0"/>
              <a:t>18/03/1443</a:t>
            </a:fld>
            <a:endParaRPr lang="ar-IQ"/>
          </a:p>
        </p:txBody>
      </p:sp>
      <p:sp>
        <p:nvSpPr>
          <p:cNvPr id="6" name="Footer Placeholder 5">
            <a:extLst>
              <a:ext uri="{FF2B5EF4-FFF2-40B4-BE49-F238E27FC236}">
                <a16:creationId xmlns:a16="http://schemas.microsoft.com/office/drawing/2014/main" id="{9335453D-BD9C-4D72-BC86-A564B3158493}"/>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8D35A452-3D21-4819-93E6-3B87275769D4}"/>
              </a:ext>
            </a:extLst>
          </p:cNvPr>
          <p:cNvSpPr>
            <a:spLocks noGrp="1"/>
          </p:cNvSpPr>
          <p:nvPr>
            <p:ph type="sldNum" sz="quarter" idx="12"/>
          </p:nvPr>
        </p:nvSpPr>
        <p:spPr/>
        <p:txBody>
          <a:bodyPr/>
          <a:lstStyle/>
          <a:p>
            <a:fld id="{3FB058E7-413F-4BF7-95AE-1943B5CE3ABA}" type="slidenum">
              <a:rPr lang="ar-IQ" smtClean="0"/>
              <a:t>‹#›</a:t>
            </a:fld>
            <a:endParaRPr lang="ar-IQ"/>
          </a:p>
        </p:txBody>
      </p:sp>
    </p:spTree>
    <p:extLst>
      <p:ext uri="{BB962C8B-B14F-4D97-AF65-F5344CB8AC3E}">
        <p14:creationId xmlns:p14="http://schemas.microsoft.com/office/powerpoint/2010/main" val="103796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2BA0E-59BD-41F2-9A4A-7CEFCD826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43F61EA8-68CE-498B-B907-9188715A4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7793F643-CA40-4565-9EDF-A3D08FB76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F31B9-5405-48C5-BBB6-43ADA918F5DA}" type="datetimeFigureOut">
              <a:rPr lang="ar-IQ" smtClean="0"/>
              <a:t>18/03/1443</a:t>
            </a:fld>
            <a:endParaRPr lang="ar-IQ"/>
          </a:p>
        </p:txBody>
      </p:sp>
      <p:sp>
        <p:nvSpPr>
          <p:cNvPr id="5" name="Footer Placeholder 4">
            <a:extLst>
              <a:ext uri="{FF2B5EF4-FFF2-40B4-BE49-F238E27FC236}">
                <a16:creationId xmlns:a16="http://schemas.microsoft.com/office/drawing/2014/main" id="{7BC43063-F266-4609-9CE7-D0A30C75C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C88883A9-A79C-45F0-BFDA-0CAC48C58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058E7-413F-4BF7-95AE-1943B5CE3ABA}" type="slidenum">
              <a:rPr lang="ar-IQ" smtClean="0"/>
              <a:t>‹#›</a:t>
            </a:fld>
            <a:endParaRPr lang="ar-IQ"/>
          </a:p>
        </p:txBody>
      </p:sp>
    </p:spTree>
    <p:extLst>
      <p:ext uri="{BB962C8B-B14F-4D97-AF65-F5344CB8AC3E}">
        <p14:creationId xmlns:p14="http://schemas.microsoft.com/office/powerpoint/2010/main" val="1220431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0D6E72-FB6B-4E35-AF8C-74B7C83619DB}"/>
              </a:ext>
            </a:extLst>
          </p:cNvPr>
          <p:cNvSpPr>
            <a:spLocks noGrp="1"/>
          </p:cNvSpPr>
          <p:nvPr>
            <p:ph type="ctrTitle"/>
          </p:nvPr>
        </p:nvSpPr>
        <p:spPr>
          <a:xfrm>
            <a:off x="1523999" y="2168666"/>
            <a:ext cx="9144000" cy="2177779"/>
          </a:xfrm>
        </p:spPr>
        <p:txBody>
          <a:bodyPr>
            <a:normAutofit/>
          </a:bodyPr>
          <a:lstStyle/>
          <a:p>
            <a:r>
              <a:rPr lang="en-US" sz="4000" dirty="0" err="1">
                <a:latin typeface="Algerian" panose="04020705040A02060702" pitchFamily="82" charset="0"/>
              </a:rPr>
              <a:t>lec</a:t>
            </a:r>
            <a:r>
              <a:rPr lang="en-US" sz="4000" dirty="0">
                <a:latin typeface="Algerian" panose="04020705040A02060702" pitchFamily="82" charset="0"/>
              </a:rPr>
              <a:t> 1</a:t>
            </a:r>
            <a:br>
              <a:rPr lang="en-US" sz="4000" dirty="0">
                <a:latin typeface="Algerian" panose="04020705040A02060702" pitchFamily="82" charset="0"/>
              </a:rPr>
            </a:br>
            <a:r>
              <a:rPr lang="en-US" sz="4000" dirty="0">
                <a:latin typeface="Algerian" panose="04020705040A02060702" pitchFamily="82" charset="0"/>
              </a:rPr>
              <a:t>Pharmaceutical Technology</a:t>
            </a:r>
            <a:br>
              <a:rPr lang="en-US" sz="4000" dirty="0">
                <a:latin typeface="Algerian" panose="04020705040A02060702" pitchFamily="82" charset="0"/>
              </a:rPr>
            </a:br>
            <a:r>
              <a:rPr lang="en-US" sz="4000" dirty="0">
                <a:solidFill>
                  <a:srgbClr val="FF0000"/>
                </a:solidFill>
                <a:latin typeface="Algerian" panose="04020705040A02060702" pitchFamily="82" charset="0"/>
              </a:rPr>
              <a:t>solutions</a:t>
            </a:r>
            <a:endParaRPr lang="ar-IQ" sz="4000" dirty="0">
              <a:solidFill>
                <a:srgbClr val="FF0000"/>
              </a:solidFill>
              <a:latin typeface="Algerian" panose="04020705040A02060702" pitchFamily="82" charset="0"/>
            </a:endParaRPr>
          </a:p>
        </p:txBody>
      </p:sp>
      <p:sp>
        <p:nvSpPr>
          <p:cNvPr id="5" name="Subtitle 2">
            <a:extLst>
              <a:ext uri="{FF2B5EF4-FFF2-40B4-BE49-F238E27FC236}">
                <a16:creationId xmlns:a16="http://schemas.microsoft.com/office/drawing/2014/main" id="{64CA708F-B224-4733-BC9E-CE833FC97043}"/>
              </a:ext>
            </a:extLst>
          </p:cNvPr>
          <p:cNvSpPr>
            <a:spLocks noGrp="1"/>
          </p:cNvSpPr>
          <p:nvPr>
            <p:ph type="subTitle" idx="1"/>
          </p:nvPr>
        </p:nvSpPr>
        <p:spPr>
          <a:xfrm>
            <a:off x="1524000" y="4689334"/>
            <a:ext cx="9144000" cy="1655762"/>
          </a:xfrm>
        </p:spPr>
        <p:txBody>
          <a:bodyPr/>
          <a:lstStyle/>
          <a:p>
            <a:r>
              <a:rPr lang="en-US" dirty="0">
                <a:cs typeface="+mj-cs"/>
              </a:rPr>
              <a:t>Stage: 3/ 1st course</a:t>
            </a:r>
          </a:p>
          <a:p>
            <a:r>
              <a:rPr lang="en-US" dirty="0">
                <a:cs typeface="+mj-cs"/>
              </a:rPr>
              <a:t>Dr. Ameer S. Sahib</a:t>
            </a:r>
            <a:endParaRPr lang="ar-IQ" dirty="0">
              <a:cs typeface="+mj-cs"/>
            </a:endParaRPr>
          </a:p>
        </p:txBody>
      </p:sp>
      <p:pic>
        <p:nvPicPr>
          <p:cNvPr id="6" name="Picture 5">
            <a:extLst>
              <a:ext uri="{FF2B5EF4-FFF2-40B4-BE49-F238E27FC236}">
                <a16:creationId xmlns:a16="http://schemas.microsoft.com/office/drawing/2014/main" id="{D4F971A0-C54B-4932-BD42-FB41FD9D7C84}"/>
              </a:ext>
            </a:extLst>
          </p:cNvPr>
          <p:cNvPicPr>
            <a:picLocks noChangeAspect="1"/>
          </p:cNvPicPr>
          <p:nvPr/>
        </p:nvPicPr>
        <p:blipFill>
          <a:blip r:embed="rId2"/>
          <a:stretch>
            <a:fillRect/>
          </a:stretch>
        </p:blipFill>
        <p:spPr>
          <a:xfrm>
            <a:off x="618653" y="700863"/>
            <a:ext cx="1810693" cy="1810693"/>
          </a:xfrm>
          <a:prstGeom prst="rect">
            <a:avLst/>
          </a:prstGeom>
        </p:spPr>
      </p:pic>
      <p:pic>
        <p:nvPicPr>
          <p:cNvPr id="7" name="Picture 6">
            <a:extLst>
              <a:ext uri="{FF2B5EF4-FFF2-40B4-BE49-F238E27FC236}">
                <a16:creationId xmlns:a16="http://schemas.microsoft.com/office/drawing/2014/main" id="{87446EFE-E5AD-4FA3-9D17-2EE0D5B2BB49}"/>
              </a:ext>
            </a:extLst>
          </p:cNvPr>
          <p:cNvPicPr>
            <a:picLocks noChangeAspect="1"/>
          </p:cNvPicPr>
          <p:nvPr/>
        </p:nvPicPr>
        <p:blipFill>
          <a:blip r:embed="rId3"/>
          <a:stretch>
            <a:fillRect/>
          </a:stretch>
        </p:blipFill>
        <p:spPr>
          <a:xfrm>
            <a:off x="9780156" y="485145"/>
            <a:ext cx="2027976" cy="1892174"/>
          </a:xfrm>
          <a:prstGeom prst="rect">
            <a:avLst/>
          </a:prstGeom>
        </p:spPr>
      </p:pic>
    </p:spTree>
    <p:extLst>
      <p:ext uri="{BB962C8B-B14F-4D97-AF65-F5344CB8AC3E}">
        <p14:creationId xmlns:p14="http://schemas.microsoft.com/office/powerpoint/2010/main" val="142033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9E037-097B-4769-B09E-6DF501C443E4}"/>
              </a:ext>
            </a:extLst>
          </p:cNvPr>
          <p:cNvSpPr>
            <a:spLocks noGrp="1"/>
          </p:cNvSpPr>
          <p:nvPr>
            <p:ph type="title"/>
          </p:nvPr>
        </p:nvSpPr>
        <p:spPr>
          <a:xfrm>
            <a:off x="838200" y="365125"/>
            <a:ext cx="10515600" cy="534285"/>
          </a:xfrm>
        </p:spPr>
        <p:txBody>
          <a:bodyPr>
            <a:normAutofit fontScale="90000"/>
          </a:bodyPr>
          <a:lstStyle/>
          <a:p>
            <a:r>
              <a:rPr lang="en-US" sz="3600" b="1" dirty="0">
                <a:solidFill>
                  <a:srgbClr val="FF0000"/>
                </a:solidFill>
                <a:latin typeface="Century Gothic" panose="020B0502020202020204" pitchFamily="34" charset="0"/>
              </a:rPr>
              <a:t>Theory of solubility </a:t>
            </a:r>
            <a:endParaRPr lang="ar-IQ" dirty="0"/>
          </a:p>
        </p:txBody>
      </p:sp>
      <p:sp>
        <p:nvSpPr>
          <p:cNvPr id="3" name="Content Placeholder 2">
            <a:extLst>
              <a:ext uri="{FF2B5EF4-FFF2-40B4-BE49-F238E27FC236}">
                <a16:creationId xmlns:a16="http://schemas.microsoft.com/office/drawing/2014/main" id="{835E0593-138E-4ACB-AD69-8B739FECA0D5}"/>
              </a:ext>
            </a:extLst>
          </p:cNvPr>
          <p:cNvSpPr>
            <a:spLocks noGrp="1"/>
          </p:cNvSpPr>
          <p:nvPr>
            <p:ph idx="1"/>
          </p:nvPr>
        </p:nvSpPr>
        <p:spPr>
          <a:xfrm>
            <a:off x="838200" y="1049311"/>
            <a:ext cx="10515600" cy="5651292"/>
          </a:xfrm>
        </p:spPr>
        <p:txBody>
          <a:bodyPr>
            <a:normAutofit/>
          </a:bodyPr>
          <a:lstStyle/>
          <a:p>
            <a:r>
              <a:rPr lang="en-US" b="0" i="0" u="none" strike="noStrike" baseline="0" dirty="0">
                <a:latin typeface="Century Gothic" panose="020B0502020202020204" pitchFamily="34" charset="0"/>
              </a:rPr>
              <a:t>When molecules interact, attractive and repulsive forces are in effect. The attractive forces cause the molecules to cohere, whereas the repulsive forces prevent molecular interpenetration and destruction. When the attractive and repulsive forces are equal, the potential energy between two molecules is minimal and the system is most stable.</a:t>
            </a:r>
          </a:p>
          <a:p>
            <a:endParaRPr lang="en-US" b="0" i="0" u="none" strike="noStrike" baseline="0" dirty="0">
              <a:latin typeface="Century Gothic" panose="020B0502020202020204" pitchFamily="34" charset="0"/>
            </a:endParaRPr>
          </a:p>
          <a:p>
            <a:r>
              <a:rPr lang="en-US" b="0" i="0" u="none" strike="noStrike" baseline="0" dirty="0">
                <a:latin typeface="Century Gothic" panose="020B0502020202020204" pitchFamily="34" charset="0"/>
              </a:rPr>
              <a:t>When a solute dissolve, the substance’s intermolecular forces of attraction must be overcome by forces of attraction between the solute and the solvent molecules (solute-solvent intermolecular forces). </a:t>
            </a:r>
            <a:r>
              <a:rPr lang="en-US" b="0" i="0" u="none" strike="noStrike" baseline="0" dirty="0">
                <a:solidFill>
                  <a:srgbClr val="0070C0"/>
                </a:solidFill>
                <a:latin typeface="Century Gothic" panose="020B0502020202020204" pitchFamily="34" charset="0"/>
              </a:rPr>
              <a:t>This entails breaking the solute–solute forces and the solvent–solvent forces to achieve the solute–solvent attraction.</a:t>
            </a:r>
          </a:p>
        </p:txBody>
      </p:sp>
    </p:spTree>
    <p:extLst>
      <p:ext uri="{BB962C8B-B14F-4D97-AF65-F5344CB8AC3E}">
        <p14:creationId xmlns:p14="http://schemas.microsoft.com/office/powerpoint/2010/main" val="218910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CC42-F022-4646-A704-37739D574523}"/>
              </a:ext>
            </a:extLst>
          </p:cNvPr>
          <p:cNvSpPr>
            <a:spLocks noGrp="1"/>
          </p:cNvSpPr>
          <p:nvPr>
            <p:ph type="title"/>
          </p:nvPr>
        </p:nvSpPr>
        <p:spPr>
          <a:xfrm>
            <a:off x="838200" y="365125"/>
            <a:ext cx="10515600" cy="504305"/>
          </a:xfrm>
        </p:spPr>
        <p:txBody>
          <a:bodyPr>
            <a:normAutofit fontScale="90000"/>
          </a:bodyPr>
          <a:lstStyle/>
          <a:p>
            <a:r>
              <a:rPr lang="en-US" sz="3200" b="1" dirty="0">
                <a:solidFill>
                  <a:srgbClr val="FF0000"/>
                </a:solidFill>
                <a:latin typeface="Century Gothic" panose="020B0502020202020204" pitchFamily="34" charset="0"/>
              </a:rPr>
              <a:t>Solubility enhanced by :</a:t>
            </a:r>
            <a:endParaRPr lang="ar-IQ" sz="3200" b="1" dirty="0">
              <a:solidFill>
                <a:srgbClr val="FF000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8D72F9DE-1793-4CE0-A77D-71A2575E40E8}"/>
              </a:ext>
            </a:extLst>
          </p:cNvPr>
          <p:cNvSpPr>
            <a:spLocks noGrp="1"/>
          </p:cNvSpPr>
          <p:nvPr>
            <p:ph idx="1"/>
          </p:nvPr>
        </p:nvSpPr>
        <p:spPr>
          <a:xfrm>
            <a:off x="838200" y="1798820"/>
            <a:ext cx="10515600" cy="4017364"/>
          </a:xfrm>
        </p:spPr>
        <p:txBody>
          <a:bodyPr>
            <a:normAutofit/>
          </a:bodyPr>
          <a:lstStyle/>
          <a:p>
            <a:r>
              <a:rPr lang="en-US" sz="4800" dirty="0"/>
              <a:t>Applying heat.</a:t>
            </a:r>
          </a:p>
          <a:p>
            <a:r>
              <a:rPr lang="en-US" sz="4800" dirty="0"/>
              <a:t>Reducing the particle size of the solute.</a:t>
            </a:r>
          </a:p>
          <a:p>
            <a:r>
              <a:rPr lang="en-US" sz="4800" dirty="0"/>
              <a:t>Using solubilizing agent.</a:t>
            </a:r>
          </a:p>
          <a:p>
            <a:r>
              <a:rPr lang="en-US" sz="4800" dirty="0"/>
              <a:t>Subjecting the ingredients to vigorous agitation.</a:t>
            </a:r>
            <a:endParaRPr lang="ar-IQ" sz="4800" dirty="0"/>
          </a:p>
        </p:txBody>
      </p:sp>
    </p:spTree>
    <p:extLst>
      <p:ext uri="{BB962C8B-B14F-4D97-AF65-F5344CB8AC3E}">
        <p14:creationId xmlns:p14="http://schemas.microsoft.com/office/powerpoint/2010/main" val="458525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5E95B-CBCA-4800-9FA4-EF6239A74B4B}"/>
              </a:ext>
            </a:extLst>
          </p:cNvPr>
          <p:cNvSpPr>
            <a:spLocks noGrp="1"/>
          </p:cNvSpPr>
          <p:nvPr>
            <p:ph type="title"/>
          </p:nvPr>
        </p:nvSpPr>
        <p:spPr>
          <a:xfrm>
            <a:off x="838200" y="365126"/>
            <a:ext cx="10515600" cy="834088"/>
          </a:xfrm>
        </p:spPr>
        <p:txBody>
          <a:bodyPr>
            <a:normAutofit fontScale="90000"/>
          </a:bodyPr>
          <a:lstStyle/>
          <a:p>
            <a:r>
              <a:rPr lang="en-US" sz="3200" b="1" dirty="0">
                <a:solidFill>
                  <a:srgbClr val="FF0000"/>
                </a:solidFill>
                <a:latin typeface="Century Gothic" panose="020B0502020202020204" pitchFamily="34" charset="0"/>
              </a:rPr>
              <a:t>Excipients used in pharmaceutical solutions for oral administration </a:t>
            </a:r>
            <a:endParaRPr lang="ar-IQ" dirty="0"/>
          </a:p>
        </p:txBody>
      </p:sp>
      <p:sp>
        <p:nvSpPr>
          <p:cNvPr id="3" name="Content Placeholder 2">
            <a:extLst>
              <a:ext uri="{FF2B5EF4-FFF2-40B4-BE49-F238E27FC236}">
                <a16:creationId xmlns:a16="http://schemas.microsoft.com/office/drawing/2014/main" id="{5FCCCA86-792D-40CE-B06C-79A79118D56B}"/>
              </a:ext>
            </a:extLst>
          </p:cNvPr>
          <p:cNvSpPr>
            <a:spLocks noGrp="1"/>
          </p:cNvSpPr>
          <p:nvPr>
            <p:ph idx="1"/>
          </p:nvPr>
        </p:nvSpPr>
        <p:spPr>
          <a:xfrm>
            <a:off x="838200" y="1825625"/>
            <a:ext cx="10515600" cy="1172408"/>
          </a:xfrm>
        </p:spPr>
        <p:txBody>
          <a:bodyPr>
            <a:normAutofit lnSpcReduction="10000"/>
          </a:bodyPr>
          <a:lstStyle/>
          <a:p>
            <a:r>
              <a:rPr lang="en-US" sz="3600" dirty="0">
                <a:solidFill>
                  <a:srgbClr val="FF0000"/>
                </a:solidFill>
              </a:rPr>
              <a:t>1. The vehicle</a:t>
            </a:r>
          </a:p>
          <a:p>
            <a:r>
              <a:rPr lang="en-US" sz="3600" dirty="0"/>
              <a:t> Water types</a:t>
            </a:r>
          </a:p>
        </p:txBody>
      </p:sp>
      <p:pic>
        <p:nvPicPr>
          <p:cNvPr id="4" name="Picture 3">
            <a:extLst>
              <a:ext uri="{FF2B5EF4-FFF2-40B4-BE49-F238E27FC236}">
                <a16:creationId xmlns:a16="http://schemas.microsoft.com/office/drawing/2014/main" id="{F22A8EBA-8E6A-4743-B710-287CF8BEBA13}"/>
              </a:ext>
            </a:extLst>
          </p:cNvPr>
          <p:cNvPicPr>
            <a:picLocks noChangeAspect="1"/>
          </p:cNvPicPr>
          <p:nvPr/>
        </p:nvPicPr>
        <p:blipFill>
          <a:blip r:embed="rId2"/>
          <a:stretch>
            <a:fillRect/>
          </a:stretch>
        </p:blipFill>
        <p:spPr>
          <a:xfrm>
            <a:off x="2405160" y="2998033"/>
            <a:ext cx="7381680" cy="3759564"/>
          </a:xfrm>
          <a:prstGeom prst="rect">
            <a:avLst/>
          </a:prstGeom>
        </p:spPr>
      </p:pic>
    </p:spTree>
    <p:extLst>
      <p:ext uri="{BB962C8B-B14F-4D97-AF65-F5344CB8AC3E}">
        <p14:creationId xmlns:p14="http://schemas.microsoft.com/office/powerpoint/2010/main" val="215233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8784B9-987C-4657-9BA6-EEAFB8EAB45F}"/>
              </a:ext>
            </a:extLst>
          </p:cNvPr>
          <p:cNvPicPr>
            <a:picLocks noGrp="1" noChangeAspect="1"/>
          </p:cNvPicPr>
          <p:nvPr>
            <p:ph idx="1"/>
          </p:nvPr>
        </p:nvPicPr>
        <p:blipFill>
          <a:blip r:embed="rId2"/>
          <a:stretch>
            <a:fillRect/>
          </a:stretch>
        </p:blipFill>
        <p:spPr>
          <a:xfrm>
            <a:off x="1746354" y="198619"/>
            <a:ext cx="7659973" cy="6460761"/>
          </a:xfrm>
        </p:spPr>
      </p:pic>
      <p:sp>
        <p:nvSpPr>
          <p:cNvPr id="2" name="Oval 1">
            <a:extLst>
              <a:ext uri="{FF2B5EF4-FFF2-40B4-BE49-F238E27FC236}">
                <a16:creationId xmlns:a16="http://schemas.microsoft.com/office/drawing/2014/main" id="{8C4A338F-A3F8-41BA-949A-C39FB23FC030}"/>
              </a:ext>
            </a:extLst>
          </p:cNvPr>
          <p:cNvSpPr/>
          <p:nvPr/>
        </p:nvSpPr>
        <p:spPr>
          <a:xfrm>
            <a:off x="5576341" y="5021706"/>
            <a:ext cx="3627620" cy="155897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Oval 3">
            <a:extLst>
              <a:ext uri="{FF2B5EF4-FFF2-40B4-BE49-F238E27FC236}">
                <a16:creationId xmlns:a16="http://schemas.microsoft.com/office/drawing/2014/main" id="{E744AE75-4BF0-4D8C-B5E0-2E118C371B8E}"/>
              </a:ext>
            </a:extLst>
          </p:cNvPr>
          <p:cNvSpPr/>
          <p:nvPr/>
        </p:nvSpPr>
        <p:spPr>
          <a:xfrm>
            <a:off x="4042348" y="6018554"/>
            <a:ext cx="1533992" cy="8394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Oval 5">
            <a:extLst>
              <a:ext uri="{FF2B5EF4-FFF2-40B4-BE49-F238E27FC236}">
                <a16:creationId xmlns:a16="http://schemas.microsoft.com/office/drawing/2014/main" id="{CDB961F3-398C-4399-97B9-2D223D5E7807}"/>
              </a:ext>
            </a:extLst>
          </p:cNvPr>
          <p:cNvSpPr/>
          <p:nvPr/>
        </p:nvSpPr>
        <p:spPr>
          <a:xfrm>
            <a:off x="1746353" y="6018554"/>
            <a:ext cx="2295994" cy="8394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52309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11BA3A-C97B-43B7-84BA-E123030890AA}"/>
              </a:ext>
            </a:extLst>
          </p:cNvPr>
          <p:cNvSpPr>
            <a:spLocks noGrp="1"/>
          </p:cNvSpPr>
          <p:nvPr>
            <p:ph idx="1"/>
          </p:nvPr>
        </p:nvSpPr>
        <p:spPr>
          <a:xfrm>
            <a:off x="838200" y="520400"/>
            <a:ext cx="10515600" cy="5817199"/>
          </a:xfrm>
        </p:spPr>
        <p:txBody>
          <a:bodyPr>
            <a:normAutofit lnSpcReduction="10000"/>
          </a:bodyPr>
          <a:lstStyle/>
          <a:p>
            <a:pPr marL="0" indent="0">
              <a:buNone/>
            </a:pPr>
            <a:r>
              <a:rPr lang="en-US" dirty="0"/>
              <a:t>2. Co -solvents</a:t>
            </a:r>
          </a:p>
          <a:p>
            <a:pPr marL="457200" lvl="1" indent="0">
              <a:buNone/>
            </a:pPr>
            <a:r>
              <a:rPr lang="en-US" dirty="0"/>
              <a:t>Glycerol</a:t>
            </a:r>
          </a:p>
          <a:p>
            <a:pPr marL="457200" lvl="1" indent="0">
              <a:buNone/>
            </a:pPr>
            <a:r>
              <a:rPr lang="en-US" dirty="0"/>
              <a:t>Alcohol ( CH 3CH 2OH )</a:t>
            </a:r>
          </a:p>
          <a:p>
            <a:pPr marL="457200" lvl="1" indent="0">
              <a:buNone/>
            </a:pPr>
            <a:r>
              <a:rPr lang="en-US" dirty="0"/>
              <a:t>Propylene Glycol </a:t>
            </a:r>
          </a:p>
          <a:p>
            <a:pPr marL="457200" lvl="1" indent="0">
              <a:buNone/>
            </a:pPr>
            <a:r>
              <a:rPr lang="en-US" dirty="0"/>
              <a:t>Poly (ethylene glycol)( PEG) </a:t>
            </a:r>
          </a:p>
          <a:p>
            <a:pPr marL="0" indent="0">
              <a:buNone/>
            </a:pPr>
            <a:r>
              <a:rPr lang="en-US" dirty="0"/>
              <a:t>3.  Surface active agent </a:t>
            </a:r>
          </a:p>
          <a:p>
            <a:pPr marL="0" indent="0">
              <a:buNone/>
            </a:pPr>
            <a:r>
              <a:rPr lang="en-US" dirty="0"/>
              <a:t>4. Complexing agent</a:t>
            </a:r>
          </a:p>
          <a:p>
            <a:pPr marL="0" indent="0">
              <a:buNone/>
            </a:pPr>
            <a:r>
              <a:rPr lang="en-US" dirty="0"/>
              <a:t>5. Buffering agents</a:t>
            </a:r>
          </a:p>
          <a:p>
            <a:pPr marL="0" indent="0">
              <a:buNone/>
            </a:pPr>
            <a:r>
              <a:rPr lang="en-US" dirty="0"/>
              <a:t>6. Sweetening agents</a:t>
            </a:r>
          </a:p>
          <a:p>
            <a:pPr marL="0" indent="0">
              <a:buNone/>
            </a:pPr>
            <a:r>
              <a:rPr lang="en-US" dirty="0"/>
              <a:t>7. Viscosity enhancing agents</a:t>
            </a:r>
          </a:p>
          <a:p>
            <a:pPr marL="0" indent="0">
              <a:buNone/>
            </a:pPr>
            <a:r>
              <a:rPr lang="en-US" dirty="0"/>
              <a:t>8. Antioxidants</a:t>
            </a:r>
          </a:p>
          <a:p>
            <a:pPr marL="0" indent="0">
              <a:buNone/>
            </a:pPr>
            <a:r>
              <a:rPr lang="en-US" dirty="0"/>
              <a:t>9. Preservatives</a:t>
            </a:r>
          </a:p>
          <a:p>
            <a:pPr marL="0" indent="0">
              <a:buNone/>
            </a:pPr>
            <a:r>
              <a:rPr lang="en-US" dirty="0"/>
              <a:t>10. </a:t>
            </a:r>
            <a:r>
              <a:rPr lang="en-US" dirty="0" err="1"/>
              <a:t>Flavours</a:t>
            </a:r>
            <a:r>
              <a:rPr lang="en-US" dirty="0"/>
              <a:t> and colorants</a:t>
            </a:r>
            <a:endParaRPr lang="ar-IQ" dirty="0"/>
          </a:p>
        </p:txBody>
      </p:sp>
    </p:spTree>
    <p:extLst>
      <p:ext uri="{BB962C8B-B14F-4D97-AF65-F5344CB8AC3E}">
        <p14:creationId xmlns:p14="http://schemas.microsoft.com/office/powerpoint/2010/main" val="143950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025038-04BB-433E-86EE-82D1FEA0C157}"/>
              </a:ext>
            </a:extLst>
          </p:cNvPr>
          <p:cNvPicPr>
            <a:picLocks noChangeAspect="1"/>
          </p:cNvPicPr>
          <p:nvPr/>
        </p:nvPicPr>
        <p:blipFill>
          <a:blip r:embed="rId2"/>
          <a:stretch>
            <a:fillRect/>
          </a:stretch>
        </p:blipFill>
        <p:spPr>
          <a:xfrm>
            <a:off x="3391267" y="0"/>
            <a:ext cx="5409466" cy="6858000"/>
          </a:xfrm>
          <a:prstGeom prst="rect">
            <a:avLst/>
          </a:prstGeom>
        </p:spPr>
      </p:pic>
    </p:spTree>
    <p:extLst>
      <p:ext uri="{BB962C8B-B14F-4D97-AF65-F5344CB8AC3E}">
        <p14:creationId xmlns:p14="http://schemas.microsoft.com/office/powerpoint/2010/main" val="298379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94BE-5956-4794-99C4-C69803939C24}"/>
              </a:ext>
            </a:extLst>
          </p:cNvPr>
          <p:cNvSpPr>
            <a:spLocks noGrp="1"/>
          </p:cNvSpPr>
          <p:nvPr>
            <p:ph type="title"/>
          </p:nvPr>
        </p:nvSpPr>
        <p:spPr>
          <a:xfrm>
            <a:off x="838200" y="365126"/>
            <a:ext cx="10515600" cy="639216"/>
          </a:xfrm>
        </p:spPr>
        <p:txBody>
          <a:bodyPr/>
          <a:lstStyle/>
          <a:p>
            <a:r>
              <a:rPr lang="en-US" sz="2900" b="1" dirty="0">
                <a:solidFill>
                  <a:srgbClr val="FF0000"/>
                </a:solidFill>
                <a:latin typeface="Century Gothic" panose="020B0502020202020204" pitchFamily="34" charset="0"/>
              </a:rPr>
              <a:t>Solubility</a:t>
            </a:r>
            <a:endParaRPr lang="ar-IQ" sz="2900" b="1" dirty="0">
              <a:solidFill>
                <a:srgbClr val="FF000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15D7B912-336D-4FF5-8EB4-42949D604136}"/>
              </a:ext>
            </a:extLst>
          </p:cNvPr>
          <p:cNvSpPr>
            <a:spLocks noGrp="1"/>
          </p:cNvSpPr>
          <p:nvPr>
            <p:ph idx="1"/>
          </p:nvPr>
        </p:nvSpPr>
        <p:spPr>
          <a:xfrm>
            <a:off x="451683" y="1004342"/>
            <a:ext cx="6628881" cy="5621310"/>
          </a:xfrm>
        </p:spPr>
        <p:txBody>
          <a:bodyPr>
            <a:normAutofit/>
          </a:bodyPr>
          <a:lstStyle/>
          <a:p>
            <a:r>
              <a:rPr lang="en-US" dirty="0"/>
              <a:t> The solubility of an agent in a particular solvent indicates the maximum concentration to which a solution  may be prepared  with that agent and that solvent (</a:t>
            </a:r>
            <a:r>
              <a:rPr lang="en-US" dirty="0">
                <a:solidFill>
                  <a:srgbClr val="FF0000"/>
                </a:solidFill>
              </a:rPr>
              <a:t>solubility</a:t>
            </a:r>
            <a:r>
              <a:rPr lang="en-US" dirty="0"/>
              <a:t>)</a:t>
            </a:r>
          </a:p>
          <a:p>
            <a:r>
              <a:rPr lang="en-US" dirty="0"/>
              <a:t> When excess of solid (solute) is shaken with liquid (solvent) for a period of time, a maximum amount of it will be dissolved (</a:t>
            </a:r>
            <a:r>
              <a:rPr lang="en-US" dirty="0">
                <a:solidFill>
                  <a:srgbClr val="FF0000"/>
                </a:solidFill>
              </a:rPr>
              <a:t>saturated solubility</a:t>
            </a:r>
            <a:r>
              <a:rPr lang="en-US" dirty="0"/>
              <a:t>).</a:t>
            </a:r>
          </a:p>
          <a:p>
            <a:r>
              <a:rPr lang="en-US" dirty="0"/>
              <a:t> When  excess amount of solute is added to saturated solution and the temperature is elevated more of solute will be dissolved (</a:t>
            </a:r>
            <a:r>
              <a:rPr lang="en-US" dirty="0">
                <a:solidFill>
                  <a:srgbClr val="FF0000"/>
                </a:solidFill>
              </a:rPr>
              <a:t>super saturated solution</a:t>
            </a:r>
            <a:r>
              <a:rPr lang="en-US" dirty="0"/>
              <a:t> ).</a:t>
            </a:r>
            <a:endParaRPr lang="ar-IQ" dirty="0"/>
          </a:p>
        </p:txBody>
      </p:sp>
      <p:pic>
        <p:nvPicPr>
          <p:cNvPr id="5" name="Picture 4">
            <a:extLst>
              <a:ext uri="{FF2B5EF4-FFF2-40B4-BE49-F238E27FC236}">
                <a16:creationId xmlns:a16="http://schemas.microsoft.com/office/drawing/2014/main" id="{BF07D8AB-E7EC-47F7-AAA9-7887F6F04150}"/>
              </a:ext>
            </a:extLst>
          </p:cNvPr>
          <p:cNvPicPr>
            <a:picLocks noChangeAspect="1"/>
          </p:cNvPicPr>
          <p:nvPr/>
        </p:nvPicPr>
        <p:blipFill>
          <a:blip r:embed="rId2"/>
          <a:stretch>
            <a:fillRect/>
          </a:stretch>
        </p:blipFill>
        <p:spPr>
          <a:xfrm>
            <a:off x="7467081" y="1455122"/>
            <a:ext cx="4273236" cy="4065006"/>
          </a:xfrm>
          <a:prstGeom prst="rect">
            <a:avLst/>
          </a:prstGeom>
        </p:spPr>
      </p:pic>
    </p:spTree>
    <p:extLst>
      <p:ext uri="{BB962C8B-B14F-4D97-AF65-F5344CB8AC3E}">
        <p14:creationId xmlns:p14="http://schemas.microsoft.com/office/powerpoint/2010/main" val="349574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9DD88-9ABC-42CE-8A13-A4FA1EB91040}"/>
              </a:ext>
            </a:extLst>
          </p:cNvPr>
          <p:cNvSpPr>
            <a:spLocks noGrp="1"/>
          </p:cNvSpPr>
          <p:nvPr>
            <p:ph type="title"/>
          </p:nvPr>
        </p:nvSpPr>
        <p:spPr>
          <a:xfrm>
            <a:off x="838200" y="365125"/>
            <a:ext cx="10515600" cy="594245"/>
          </a:xfrm>
        </p:spPr>
        <p:txBody>
          <a:bodyPr/>
          <a:lstStyle/>
          <a:p>
            <a:r>
              <a:rPr lang="en-US" sz="2900" b="1" dirty="0">
                <a:solidFill>
                  <a:srgbClr val="FF0000"/>
                </a:solidFill>
                <a:latin typeface="Century Gothic" panose="020B0502020202020204" pitchFamily="34" charset="0"/>
              </a:rPr>
              <a:t>Factors affecting solubility</a:t>
            </a:r>
            <a:endParaRPr lang="ar-IQ" sz="2900" b="1" dirty="0">
              <a:solidFill>
                <a:srgbClr val="FF000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2F2259E3-FD5F-476E-BAA2-062047A65752}"/>
              </a:ext>
            </a:extLst>
          </p:cNvPr>
          <p:cNvSpPr>
            <a:spLocks noGrp="1"/>
          </p:cNvSpPr>
          <p:nvPr>
            <p:ph idx="1"/>
          </p:nvPr>
        </p:nvSpPr>
        <p:spPr>
          <a:xfrm>
            <a:off x="658318" y="1124262"/>
            <a:ext cx="10515600" cy="5368614"/>
          </a:xfrm>
        </p:spPr>
        <p:txBody>
          <a:bodyPr>
            <a:normAutofit/>
          </a:bodyPr>
          <a:lstStyle/>
          <a:p>
            <a:pPr marL="0" indent="0">
              <a:buNone/>
            </a:pPr>
            <a:r>
              <a:rPr lang="en-US" sz="5400" b="1" dirty="0">
                <a:solidFill>
                  <a:srgbClr val="C00000"/>
                </a:solidFill>
              </a:rPr>
              <a:t>1. Temperature </a:t>
            </a:r>
          </a:p>
          <a:p>
            <a:pPr marL="0" indent="0">
              <a:buNone/>
            </a:pPr>
            <a:r>
              <a:rPr lang="en-US" dirty="0"/>
              <a:t>Solids are usually more soluble in hot than in cold solvent.</a:t>
            </a:r>
          </a:p>
          <a:p>
            <a:pPr marL="0" indent="0">
              <a:buNone/>
            </a:pPr>
            <a:r>
              <a:rPr lang="en-US" dirty="0"/>
              <a:t>In the process of solution we have three cases:</a:t>
            </a:r>
          </a:p>
          <a:p>
            <a:pPr marL="0" indent="0">
              <a:buNone/>
            </a:pPr>
            <a:r>
              <a:rPr lang="en-US" dirty="0"/>
              <a:t>1. </a:t>
            </a:r>
            <a:r>
              <a:rPr lang="en-US" dirty="0">
                <a:solidFill>
                  <a:schemeClr val="accent1"/>
                </a:solidFill>
              </a:rPr>
              <a:t>Endothermic reaction </a:t>
            </a:r>
            <a:r>
              <a:rPr lang="en-US" dirty="0"/>
              <a:t>:Increase in the temperature lead to increase solubility.</a:t>
            </a:r>
          </a:p>
          <a:p>
            <a:pPr marL="0" indent="0">
              <a:buNone/>
            </a:pPr>
            <a:r>
              <a:rPr lang="en-US" dirty="0"/>
              <a:t>2. </a:t>
            </a:r>
            <a:r>
              <a:rPr lang="en-US" dirty="0">
                <a:solidFill>
                  <a:schemeClr val="accent1"/>
                </a:solidFill>
              </a:rPr>
              <a:t>Exothermic reaction </a:t>
            </a:r>
            <a:r>
              <a:rPr lang="en-US" dirty="0"/>
              <a:t>:Increase in the temperature result in decrease solubility .</a:t>
            </a:r>
          </a:p>
          <a:p>
            <a:pPr marL="0" indent="0">
              <a:buNone/>
            </a:pPr>
            <a:r>
              <a:rPr lang="en-US" dirty="0"/>
              <a:t>3. When heat is neither absorbed nor given off in the process of solution : Increase or decrease in the temperature results in no effect on the solubility .</a:t>
            </a:r>
            <a:endParaRPr lang="ar-IQ" dirty="0"/>
          </a:p>
        </p:txBody>
      </p:sp>
    </p:spTree>
    <p:extLst>
      <p:ext uri="{BB962C8B-B14F-4D97-AF65-F5344CB8AC3E}">
        <p14:creationId xmlns:p14="http://schemas.microsoft.com/office/powerpoint/2010/main" val="247213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6F2E-1DB5-4C6F-A38D-CAA8DD2D3DC5}"/>
              </a:ext>
            </a:extLst>
          </p:cNvPr>
          <p:cNvSpPr>
            <a:spLocks noGrp="1"/>
          </p:cNvSpPr>
          <p:nvPr>
            <p:ph type="title"/>
          </p:nvPr>
        </p:nvSpPr>
        <p:spPr>
          <a:xfrm>
            <a:off x="838200" y="365125"/>
            <a:ext cx="10515600" cy="504305"/>
          </a:xfrm>
        </p:spPr>
        <p:txBody>
          <a:bodyPr>
            <a:normAutofit/>
          </a:bodyPr>
          <a:lstStyle/>
          <a:p>
            <a:r>
              <a:rPr lang="en-US" sz="2900" b="1" dirty="0">
                <a:solidFill>
                  <a:srgbClr val="FF0000"/>
                </a:solidFill>
                <a:latin typeface="Century Gothic" panose="020B0502020202020204" pitchFamily="34" charset="0"/>
              </a:rPr>
              <a:t>Solubility against rate of dissolution :</a:t>
            </a:r>
            <a:endParaRPr lang="ar-IQ" sz="2900" b="1" dirty="0">
              <a:solidFill>
                <a:srgbClr val="FF000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CB71CE87-71A2-4860-BB44-BB5E393FCBF4}"/>
              </a:ext>
            </a:extLst>
          </p:cNvPr>
          <p:cNvSpPr>
            <a:spLocks noGrp="1"/>
          </p:cNvSpPr>
          <p:nvPr>
            <p:ph idx="1"/>
          </p:nvPr>
        </p:nvSpPr>
        <p:spPr>
          <a:xfrm>
            <a:off x="838200" y="1034321"/>
            <a:ext cx="10515600" cy="5651292"/>
          </a:xfrm>
        </p:spPr>
        <p:txBody>
          <a:bodyPr>
            <a:normAutofit lnSpcReduction="10000"/>
          </a:bodyPr>
          <a:lstStyle/>
          <a:p>
            <a:r>
              <a:rPr lang="en-US" dirty="0"/>
              <a:t> A distinction should be made between degree of solubility and rate of solution,</a:t>
            </a:r>
          </a:p>
          <a:p>
            <a:r>
              <a:rPr lang="en-US" dirty="0"/>
              <a:t> Rate of dissolution is the speed at which the solute goes into solution</a:t>
            </a:r>
          </a:p>
          <a:p>
            <a:r>
              <a:rPr lang="en-US" dirty="0"/>
              <a:t>Rate of solution solution= </a:t>
            </a:r>
            <a:r>
              <a:rPr lang="el-GR" dirty="0"/>
              <a:t>Δ</a:t>
            </a:r>
            <a:r>
              <a:rPr lang="en-US" dirty="0"/>
              <a:t>C/ </a:t>
            </a:r>
            <a:r>
              <a:rPr lang="el-GR" dirty="0"/>
              <a:t>Δ</a:t>
            </a:r>
            <a:r>
              <a:rPr lang="en-US" dirty="0"/>
              <a:t>t =mg/ml/min.</a:t>
            </a:r>
          </a:p>
          <a:p>
            <a:r>
              <a:rPr lang="en-US" dirty="0"/>
              <a:t>Rate of dissolution depends on :</a:t>
            </a:r>
          </a:p>
          <a:p>
            <a:r>
              <a:rPr lang="en-US" dirty="0">
                <a:solidFill>
                  <a:srgbClr val="FF0000"/>
                </a:solidFill>
              </a:rPr>
              <a:t>Particle size of solute </a:t>
            </a:r>
            <a:r>
              <a:rPr lang="en-US" dirty="0"/>
              <a:t>:Reduction in particle size results in increase S.A. and </a:t>
            </a:r>
            <a:r>
              <a:rPr lang="en-US" dirty="0">
                <a:solidFill>
                  <a:srgbClr val="FF0000"/>
                </a:solidFill>
              </a:rPr>
              <a:t>increase rate of solution</a:t>
            </a:r>
            <a:r>
              <a:rPr lang="en-US" dirty="0"/>
              <a:t>.</a:t>
            </a:r>
          </a:p>
          <a:p>
            <a:r>
              <a:rPr lang="en-US" dirty="0">
                <a:solidFill>
                  <a:srgbClr val="FF0000"/>
                </a:solidFill>
              </a:rPr>
              <a:t>Agitation</a:t>
            </a:r>
            <a:r>
              <a:rPr lang="en-US" dirty="0"/>
              <a:t> : Increase agitation result in </a:t>
            </a:r>
            <a:r>
              <a:rPr lang="en-US" dirty="0">
                <a:solidFill>
                  <a:srgbClr val="FF0000"/>
                </a:solidFill>
              </a:rPr>
              <a:t>increase rate of solution </a:t>
            </a:r>
            <a:r>
              <a:rPr lang="en-US" dirty="0"/>
              <a:t>by removing the more concentrated solution from the surface of solute and bringing in less concentrated solvent.</a:t>
            </a:r>
          </a:p>
          <a:p>
            <a:r>
              <a:rPr lang="en-US" dirty="0">
                <a:solidFill>
                  <a:srgbClr val="FF0000"/>
                </a:solidFill>
              </a:rPr>
              <a:t>Heating</a:t>
            </a:r>
            <a:r>
              <a:rPr lang="en-US" dirty="0"/>
              <a:t> :Results in </a:t>
            </a:r>
            <a:r>
              <a:rPr lang="en-US" dirty="0">
                <a:solidFill>
                  <a:srgbClr val="FF0000"/>
                </a:solidFill>
              </a:rPr>
              <a:t>increase solubility </a:t>
            </a:r>
            <a:r>
              <a:rPr lang="en-US" dirty="0"/>
              <a:t>by increase the frequency with which solvent molecule collides with surface of dissolving material .</a:t>
            </a:r>
            <a:endParaRPr lang="ar-IQ" dirty="0"/>
          </a:p>
        </p:txBody>
      </p:sp>
    </p:spTree>
    <p:extLst>
      <p:ext uri="{BB962C8B-B14F-4D97-AF65-F5344CB8AC3E}">
        <p14:creationId xmlns:p14="http://schemas.microsoft.com/office/powerpoint/2010/main" val="3009269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3D14-0538-46A9-9A01-1EAFC4447FF5}"/>
              </a:ext>
            </a:extLst>
          </p:cNvPr>
          <p:cNvSpPr>
            <a:spLocks noGrp="1"/>
          </p:cNvSpPr>
          <p:nvPr>
            <p:ph type="title"/>
          </p:nvPr>
        </p:nvSpPr>
        <p:spPr>
          <a:xfrm>
            <a:off x="838200" y="365125"/>
            <a:ext cx="10515600" cy="534285"/>
          </a:xfrm>
        </p:spPr>
        <p:txBody>
          <a:bodyPr/>
          <a:lstStyle/>
          <a:p>
            <a:r>
              <a:rPr lang="en-US" sz="2900" b="1" dirty="0">
                <a:solidFill>
                  <a:srgbClr val="FF0000"/>
                </a:solidFill>
                <a:latin typeface="Century Gothic" panose="020B0502020202020204" pitchFamily="34" charset="0"/>
              </a:rPr>
              <a:t>Effect of molecular structure </a:t>
            </a:r>
            <a:endParaRPr lang="ar-IQ" sz="2900" b="1" dirty="0">
              <a:solidFill>
                <a:srgbClr val="FF000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E9322089-6F1E-403C-8FFD-03EF35BEBF86}"/>
              </a:ext>
            </a:extLst>
          </p:cNvPr>
          <p:cNvSpPr>
            <a:spLocks noGrp="1"/>
          </p:cNvSpPr>
          <p:nvPr>
            <p:ph idx="1"/>
          </p:nvPr>
        </p:nvSpPr>
        <p:spPr>
          <a:xfrm>
            <a:off x="643327" y="1253331"/>
            <a:ext cx="11183911" cy="3063836"/>
          </a:xfrm>
        </p:spPr>
        <p:txBody>
          <a:bodyPr>
            <a:normAutofit/>
          </a:bodyPr>
          <a:lstStyle/>
          <a:p>
            <a:r>
              <a:rPr lang="en-US" dirty="0"/>
              <a:t>The more nearly solute and solvent are a like molecular structure the greater solubility of one in the other.</a:t>
            </a:r>
          </a:p>
          <a:p>
            <a:r>
              <a:rPr lang="en-US" dirty="0"/>
              <a:t>Water is composed of covalent molecules which are described as polar structures with strong dipole characteristics (negative and positive regions) .</a:t>
            </a:r>
          </a:p>
          <a:p>
            <a:r>
              <a:rPr lang="en-US" dirty="0"/>
              <a:t>Polar solvents like water will dissolve salts and other electrolytes readily, so they are poor solvents for non polar substances.</a:t>
            </a:r>
            <a:endParaRPr lang="ar-IQ" dirty="0"/>
          </a:p>
        </p:txBody>
      </p:sp>
      <p:pic>
        <p:nvPicPr>
          <p:cNvPr id="5" name="Picture 4">
            <a:extLst>
              <a:ext uri="{FF2B5EF4-FFF2-40B4-BE49-F238E27FC236}">
                <a16:creationId xmlns:a16="http://schemas.microsoft.com/office/drawing/2014/main" id="{A929CFE5-E14A-4B50-9938-58B7F89349E8}"/>
              </a:ext>
            </a:extLst>
          </p:cNvPr>
          <p:cNvPicPr>
            <a:picLocks noChangeAspect="1"/>
          </p:cNvPicPr>
          <p:nvPr/>
        </p:nvPicPr>
        <p:blipFill>
          <a:blip r:embed="rId2"/>
          <a:stretch>
            <a:fillRect/>
          </a:stretch>
        </p:blipFill>
        <p:spPr>
          <a:xfrm>
            <a:off x="8120710" y="4446792"/>
            <a:ext cx="2426329" cy="2046083"/>
          </a:xfrm>
          <a:prstGeom prst="rect">
            <a:avLst/>
          </a:prstGeom>
        </p:spPr>
      </p:pic>
      <p:pic>
        <p:nvPicPr>
          <p:cNvPr id="7" name="Picture 6">
            <a:extLst>
              <a:ext uri="{FF2B5EF4-FFF2-40B4-BE49-F238E27FC236}">
                <a16:creationId xmlns:a16="http://schemas.microsoft.com/office/drawing/2014/main" id="{F4CAF60E-098E-4BE3-BF03-7D0E2DC82914}"/>
              </a:ext>
            </a:extLst>
          </p:cNvPr>
          <p:cNvPicPr>
            <a:picLocks noChangeAspect="1"/>
          </p:cNvPicPr>
          <p:nvPr/>
        </p:nvPicPr>
        <p:blipFill>
          <a:blip r:embed="rId3"/>
          <a:stretch>
            <a:fillRect/>
          </a:stretch>
        </p:blipFill>
        <p:spPr>
          <a:xfrm>
            <a:off x="1733975" y="4458035"/>
            <a:ext cx="4674632" cy="2034840"/>
          </a:xfrm>
          <a:prstGeom prst="rect">
            <a:avLst/>
          </a:prstGeom>
        </p:spPr>
      </p:pic>
    </p:spTree>
    <p:extLst>
      <p:ext uri="{BB962C8B-B14F-4D97-AF65-F5344CB8AC3E}">
        <p14:creationId xmlns:p14="http://schemas.microsoft.com/office/powerpoint/2010/main" val="87761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53862D4-47B9-4181-BD0F-4297C82442BF}"/>
              </a:ext>
            </a:extLst>
          </p:cNvPr>
          <p:cNvSpPr txBox="1"/>
          <p:nvPr/>
        </p:nvSpPr>
        <p:spPr>
          <a:xfrm>
            <a:off x="324786" y="335845"/>
            <a:ext cx="11542427" cy="5909310"/>
          </a:xfrm>
          <a:prstGeom prst="rect">
            <a:avLst/>
          </a:prstGeom>
          <a:noFill/>
        </p:spPr>
        <p:txBody>
          <a:bodyPr wrap="square">
            <a:spAutoFit/>
          </a:bodyPr>
          <a:lstStyle/>
          <a:p>
            <a:r>
              <a:rPr lang="en-US" sz="5400" dirty="0"/>
              <a:t>Solutions</a:t>
            </a:r>
            <a:endParaRPr lang="en-US" sz="3600" dirty="0"/>
          </a:p>
          <a:p>
            <a:pPr marL="571500" indent="-571500">
              <a:buFont typeface="Wingdings" panose="05000000000000000000" pitchFamily="2" charset="2"/>
              <a:buChar char="q"/>
            </a:pPr>
            <a:r>
              <a:rPr lang="en-US" sz="3600" dirty="0"/>
              <a:t>In pharmaceutical terms, solutions are “liquid preparations that contain one or more chemical substances dissolved in suitable solvent or mixture of mutually miscible solvents ” (aqueous or non –aqueous).</a:t>
            </a:r>
          </a:p>
          <a:p>
            <a:pPr marL="571500" indent="-571500">
              <a:buFont typeface="Wingdings" panose="05000000000000000000" pitchFamily="2" charset="2"/>
              <a:buChar char="q"/>
            </a:pPr>
            <a:r>
              <a:rPr lang="en-US" sz="3600" dirty="0"/>
              <a:t>It may be classified by use to oral, </a:t>
            </a:r>
            <a:r>
              <a:rPr lang="en-US" sz="3600" dirty="0" err="1"/>
              <a:t>otic</a:t>
            </a:r>
            <a:r>
              <a:rPr lang="en-US" sz="3600" dirty="0"/>
              <a:t>, ophthalmic, or topical .</a:t>
            </a:r>
          </a:p>
          <a:p>
            <a:pPr marL="571500" indent="-571500">
              <a:buFont typeface="Wingdings" panose="05000000000000000000" pitchFamily="2" charset="2"/>
              <a:buChar char="q"/>
            </a:pPr>
            <a:r>
              <a:rPr lang="en-US" sz="3600" dirty="0"/>
              <a:t>Certain solutions prepared to be </a:t>
            </a:r>
            <a:r>
              <a:rPr lang="en-US" sz="3600" dirty="0">
                <a:solidFill>
                  <a:srgbClr val="FF0000"/>
                </a:solidFill>
              </a:rPr>
              <a:t>sterile</a:t>
            </a:r>
            <a:r>
              <a:rPr lang="en-US" sz="3600" dirty="0"/>
              <a:t> and </a:t>
            </a:r>
            <a:r>
              <a:rPr lang="en-US" sz="3600" dirty="0">
                <a:solidFill>
                  <a:srgbClr val="FF0000"/>
                </a:solidFill>
              </a:rPr>
              <a:t>pyrogen free </a:t>
            </a:r>
            <a:r>
              <a:rPr lang="en-US" sz="3600" dirty="0"/>
              <a:t>and intended for parenteral administration are classified as injections .</a:t>
            </a:r>
          </a:p>
        </p:txBody>
      </p:sp>
    </p:spTree>
    <p:extLst>
      <p:ext uri="{BB962C8B-B14F-4D97-AF65-F5344CB8AC3E}">
        <p14:creationId xmlns:p14="http://schemas.microsoft.com/office/powerpoint/2010/main" val="24045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3256BB-CD01-480A-B197-766322F57EEC}"/>
              </a:ext>
            </a:extLst>
          </p:cNvPr>
          <p:cNvSpPr>
            <a:spLocks noGrp="1"/>
          </p:cNvSpPr>
          <p:nvPr>
            <p:ph idx="1"/>
          </p:nvPr>
        </p:nvSpPr>
        <p:spPr>
          <a:xfrm>
            <a:off x="838200" y="641402"/>
            <a:ext cx="10515600" cy="1603375"/>
          </a:xfrm>
        </p:spPr>
        <p:txBody>
          <a:bodyPr>
            <a:normAutofit lnSpcReduction="10000"/>
          </a:bodyPr>
          <a:lstStyle/>
          <a:p>
            <a:r>
              <a:rPr lang="en-US" dirty="0"/>
              <a:t>Polar liquids may act as solvent when it and solute are capable of complexation by H-bound formation e.g. water and alcohol of low </a:t>
            </a:r>
            <a:r>
              <a:rPr lang="en-US" dirty="0" err="1"/>
              <a:t>M.wt</a:t>
            </a:r>
            <a:r>
              <a:rPr lang="en-US" dirty="0"/>
              <a:t> . As the </a:t>
            </a:r>
            <a:r>
              <a:rPr lang="en-US" dirty="0" err="1"/>
              <a:t>m.wt</a:t>
            </a:r>
            <a:r>
              <a:rPr lang="en-US" dirty="0"/>
              <a:t>. of alcohol increased resulted in decrease polarity and decrease the solubility of water (why?).</a:t>
            </a:r>
            <a:endParaRPr lang="ar-IQ" dirty="0"/>
          </a:p>
        </p:txBody>
      </p:sp>
      <p:pic>
        <p:nvPicPr>
          <p:cNvPr id="5" name="Picture 4">
            <a:extLst>
              <a:ext uri="{FF2B5EF4-FFF2-40B4-BE49-F238E27FC236}">
                <a16:creationId xmlns:a16="http://schemas.microsoft.com/office/drawing/2014/main" id="{5372FBA3-4DAB-474D-8ECC-53D89BD73D15}"/>
              </a:ext>
            </a:extLst>
          </p:cNvPr>
          <p:cNvPicPr>
            <a:picLocks noChangeAspect="1"/>
          </p:cNvPicPr>
          <p:nvPr/>
        </p:nvPicPr>
        <p:blipFill>
          <a:blip r:embed="rId2"/>
          <a:stretch>
            <a:fillRect/>
          </a:stretch>
        </p:blipFill>
        <p:spPr>
          <a:xfrm>
            <a:off x="2627018" y="2784423"/>
            <a:ext cx="6937963" cy="3117953"/>
          </a:xfrm>
          <a:prstGeom prst="rect">
            <a:avLst/>
          </a:prstGeom>
        </p:spPr>
      </p:pic>
    </p:spTree>
    <p:extLst>
      <p:ext uri="{BB962C8B-B14F-4D97-AF65-F5344CB8AC3E}">
        <p14:creationId xmlns:p14="http://schemas.microsoft.com/office/powerpoint/2010/main" val="380194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B9BFA6-C6FC-4B3D-856B-7F3792D36957}"/>
              </a:ext>
            </a:extLst>
          </p:cNvPr>
          <p:cNvSpPr>
            <a:spLocks noGrp="1"/>
          </p:cNvSpPr>
          <p:nvPr>
            <p:ph idx="1"/>
          </p:nvPr>
        </p:nvSpPr>
        <p:spPr>
          <a:xfrm>
            <a:off x="838200" y="416550"/>
            <a:ext cx="10515600" cy="3690755"/>
          </a:xfrm>
        </p:spPr>
        <p:txBody>
          <a:bodyPr>
            <a:normAutofit fontScale="92500"/>
          </a:bodyPr>
          <a:lstStyle/>
          <a:p>
            <a:pPr>
              <a:buFont typeface="Wingdings" panose="05000000000000000000" pitchFamily="2" charset="2"/>
              <a:buChar char="q"/>
            </a:pPr>
            <a:r>
              <a:rPr lang="en-US" sz="2400" b="1" i="0" u="none" strike="noStrike" baseline="0" dirty="0">
                <a:solidFill>
                  <a:srgbClr val="FF0000"/>
                </a:solidFill>
                <a:latin typeface="Century Gothic" panose="020B0502020202020204" pitchFamily="34" charset="0"/>
              </a:rPr>
              <a:t>Carbon tetrachloride (CCl4 ) </a:t>
            </a:r>
            <a:r>
              <a:rPr lang="en-US" sz="2400" b="1" i="0" u="none" strike="noStrike" baseline="0" dirty="0">
                <a:latin typeface="Century Gothic" panose="020B0502020202020204" pitchFamily="34" charset="0"/>
              </a:rPr>
              <a:t>is non polar . Non polar liquids don’t dissolve polar or slightly polar substance.</a:t>
            </a:r>
          </a:p>
          <a:p>
            <a:pPr>
              <a:buFont typeface="Wingdings" panose="05000000000000000000" pitchFamily="2" charset="2"/>
              <a:buChar char="q"/>
            </a:pPr>
            <a:r>
              <a:rPr lang="en-US" sz="2400" b="1" i="0" u="none" strike="noStrike" baseline="0" dirty="0">
                <a:solidFill>
                  <a:srgbClr val="FF0000"/>
                </a:solidFill>
                <a:latin typeface="Century Gothic" panose="020B0502020202020204" pitchFamily="34" charset="0"/>
              </a:rPr>
              <a:t>Ethyl alcohol </a:t>
            </a:r>
            <a:r>
              <a:rPr lang="en-US" sz="2400" b="1" i="0" u="none" strike="noStrike" baseline="0" dirty="0">
                <a:latin typeface="Century Gothic" panose="020B0502020202020204" pitchFamily="34" charset="0"/>
              </a:rPr>
              <a:t>molecule have:</a:t>
            </a:r>
          </a:p>
          <a:p>
            <a:pPr marL="0" indent="0">
              <a:buNone/>
            </a:pPr>
            <a:r>
              <a:rPr lang="it-IT" sz="2400" b="1" i="0" u="none" strike="noStrike" baseline="0" dirty="0">
                <a:latin typeface="Wingdings 3" panose="05040102010807070707" pitchFamily="18" charset="2"/>
              </a:rPr>
              <a:t></a:t>
            </a:r>
            <a:r>
              <a:rPr lang="it-IT" sz="2400" b="1" i="0" u="none" strike="noStrike" baseline="0" dirty="0">
                <a:latin typeface="Century Gothic" panose="020B0502020202020204" pitchFamily="34" charset="0"/>
              </a:rPr>
              <a:t>5 non polar carbon –Hydrogen bond</a:t>
            </a:r>
          </a:p>
          <a:p>
            <a:pPr marL="0" indent="0">
              <a:buNone/>
            </a:pPr>
            <a:r>
              <a:rPr lang="en-US" sz="2400" b="1" i="0" u="none" strike="noStrike" baseline="0" dirty="0">
                <a:latin typeface="Wingdings 3" panose="05040102010807070707" pitchFamily="18" charset="2"/>
              </a:rPr>
              <a:t></a:t>
            </a:r>
            <a:r>
              <a:rPr lang="en-US" sz="2400" b="1" i="0" u="none" strike="noStrike" baseline="0" dirty="0">
                <a:latin typeface="Century Gothic" panose="020B0502020202020204" pitchFamily="34" charset="0"/>
              </a:rPr>
              <a:t>1 C-C bond (non polar)</a:t>
            </a:r>
          </a:p>
          <a:p>
            <a:pPr marL="0" indent="0">
              <a:buNone/>
            </a:pPr>
            <a:r>
              <a:rPr lang="en-US" sz="2400" b="1" i="0" u="none" strike="noStrike" baseline="0" dirty="0">
                <a:latin typeface="Wingdings 3" panose="05040102010807070707" pitchFamily="18" charset="2"/>
              </a:rPr>
              <a:t></a:t>
            </a:r>
            <a:r>
              <a:rPr lang="en-US" sz="2400" b="1" i="0" u="none" strike="noStrike" baseline="0" dirty="0">
                <a:latin typeface="Century Gothic" panose="020B0502020202020204" pitchFamily="34" charset="0"/>
              </a:rPr>
              <a:t>C-O bond &amp; H-O bond (polar)</a:t>
            </a:r>
          </a:p>
          <a:p>
            <a:endParaRPr lang="ar-IQ" sz="2400" b="1" i="0" u="none" strike="noStrike" baseline="0" dirty="0">
              <a:latin typeface="Century Gothic" panose="020B0502020202020204" pitchFamily="34" charset="0"/>
            </a:endParaRPr>
          </a:p>
          <a:p>
            <a:r>
              <a:rPr lang="en-US" sz="2400" b="1" i="0" u="none" strike="noStrike" baseline="0" dirty="0">
                <a:latin typeface="Century Gothic" panose="020B0502020202020204" pitchFamily="34" charset="0"/>
              </a:rPr>
              <a:t>So it is considered as a good solvent for some polar and non polar substances due to the presence of distinct polar and non polar regions.</a:t>
            </a:r>
            <a:endParaRPr lang="ar-IQ" sz="3600" b="1" dirty="0"/>
          </a:p>
        </p:txBody>
      </p:sp>
      <p:pic>
        <p:nvPicPr>
          <p:cNvPr id="5" name="Picture 4">
            <a:extLst>
              <a:ext uri="{FF2B5EF4-FFF2-40B4-BE49-F238E27FC236}">
                <a16:creationId xmlns:a16="http://schemas.microsoft.com/office/drawing/2014/main" id="{1776AF64-9887-44C8-898B-E2B8AD4E9503}"/>
              </a:ext>
            </a:extLst>
          </p:cNvPr>
          <p:cNvPicPr>
            <a:picLocks noChangeAspect="1"/>
          </p:cNvPicPr>
          <p:nvPr/>
        </p:nvPicPr>
        <p:blipFill>
          <a:blip r:embed="rId2"/>
          <a:stretch>
            <a:fillRect/>
          </a:stretch>
        </p:blipFill>
        <p:spPr>
          <a:xfrm>
            <a:off x="3013023" y="4310366"/>
            <a:ext cx="4269867" cy="2131084"/>
          </a:xfrm>
          <a:prstGeom prst="rect">
            <a:avLst/>
          </a:prstGeom>
        </p:spPr>
      </p:pic>
    </p:spTree>
    <p:extLst>
      <p:ext uri="{BB962C8B-B14F-4D97-AF65-F5344CB8AC3E}">
        <p14:creationId xmlns:p14="http://schemas.microsoft.com/office/powerpoint/2010/main" val="3533804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45DA4D-C04D-4F36-96EC-2A73D022414B}"/>
              </a:ext>
            </a:extLst>
          </p:cNvPr>
          <p:cNvPicPr>
            <a:picLocks noGrp="1" noChangeAspect="1"/>
          </p:cNvPicPr>
          <p:nvPr>
            <p:ph idx="1"/>
          </p:nvPr>
        </p:nvPicPr>
        <p:blipFill>
          <a:blip r:embed="rId2"/>
          <a:stretch>
            <a:fillRect/>
          </a:stretch>
        </p:blipFill>
        <p:spPr>
          <a:xfrm>
            <a:off x="2450357" y="239843"/>
            <a:ext cx="7937827" cy="6430780"/>
          </a:xfrm>
        </p:spPr>
      </p:pic>
    </p:spTree>
    <p:extLst>
      <p:ext uri="{BB962C8B-B14F-4D97-AF65-F5344CB8AC3E}">
        <p14:creationId xmlns:p14="http://schemas.microsoft.com/office/powerpoint/2010/main" val="234848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198E4D-EED0-40B0-8210-E37A33320AB9}"/>
              </a:ext>
            </a:extLst>
          </p:cNvPr>
          <p:cNvSpPr>
            <a:spLocks noGrp="1"/>
          </p:cNvSpPr>
          <p:nvPr>
            <p:ph idx="1"/>
          </p:nvPr>
        </p:nvSpPr>
        <p:spPr>
          <a:xfrm>
            <a:off x="838200" y="431538"/>
            <a:ext cx="10515600" cy="6119163"/>
          </a:xfrm>
        </p:spPr>
        <p:txBody>
          <a:bodyPr>
            <a:normAutofit/>
          </a:bodyPr>
          <a:lstStyle/>
          <a:p>
            <a:pPr marL="0" indent="0">
              <a:buNone/>
            </a:pPr>
            <a:r>
              <a:rPr lang="en-US" sz="3600" b="1" dirty="0">
                <a:solidFill>
                  <a:srgbClr val="FF0000"/>
                </a:solidFill>
                <a:latin typeface="Century Gothic" panose="020B0502020202020204" pitchFamily="34" charset="0"/>
                <a:ea typeface="+mj-ea"/>
                <a:cs typeface="+mj-cs"/>
              </a:rPr>
              <a:t>General notes</a:t>
            </a:r>
          </a:p>
          <a:p>
            <a:pPr marL="0" indent="0">
              <a:buNone/>
            </a:pPr>
            <a:endParaRPr lang="en-US" sz="3600" b="1" dirty="0">
              <a:solidFill>
                <a:srgbClr val="FF0000"/>
              </a:solidFill>
              <a:latin typeface="Century Gothic" panose="020B0502020202020204" pitchFamily="34" charset="0"/>
              <a:ea typeface="+mj-ea"/>
              <a:cs typeface="+mj-cs"/>
            </a:endParaRPr>
          </a:p>
          <a:p>
            <a:pPr marL="0" indent="0">
              <a:buNone/>
            </a:pPr>
            <a:r>
              <a:rPr lang="en-US" sz="3200" b="0" i="0" u="none" strike="noStrike" baseline="0" dirty="0">
                <a:latin typeface="Wingdings 3" panose="05040102010807070707" pitchFamily="18" charset="2"/>
              </a:rPr>
              <a:t></a:t>
            </a:r>
            <a:r>
              <a:rPr lang="en-US" sz="3200" b="0" i="0" u="none" strike="noStrike" baseline="0" dirty="0">
                <a:latin typeface="Century Gothic" panose="020B0502020202020204" pitchFamily="34" charset="0"/>
              </a:rPr>
              <a:t>The more nearly solvents and solutes are a like structurally, the more rapidly solution takes place.</a:t>
            </a:r>
          </a:p>
          <a:p>
            <a:pPr marL="0" indent="0">
              <a:buNone/>
            </a:pPr>
            <a:r>
              <a:rPr lang="en-US" sz="3200" b="0" i="0" u="none" strike="noStrike" baseline="0" dirty="0">
                <a:latin typeface="Wingdings 3" panose="05040102010807070707" pitchFamily="18" charset="2"/>
              </a:rPr>
              <a:t></a:t>
            </a:r>
            <a:r>
              <a:rPr lang="en-US" sz="3200" b="0" i="0" u="none" strike="noStrike" baseline="0" dirty="0">
                <a:latin typeface="Century Gothic" panose="020B0502020202020204" pitchFamily="34" charset="0"/>
              </a:rPr>
              <a:t>Polar liquids dissolve electrovalent compounds readily, but they are poor solvents for non polar substances. On other hand, non polar liquids are required for non polar solutes.</a:t>
            </a:r>
          </a:p>
          <a:p>
            <a:pPr marL="0" indent="0">
              <a:buNone/>
            </a:pPr>
            <a:r>
              <a:rPr lang="en-US" sz="3200" b="0" i="0" u="none" strike="noStrike" baseline="0" dirty="0">
                <a:latin typeface="Wingdings 3" panose="05040102010807070707" pitchFamily="18" charset="2"/>
              </a:rPr>
              <a:t></a:t>
            </a:r>
            <a:r>
              <a:rPr lang="en-US" sz="3200" b="0" i="0" u="none" strike="noStrike" baseline="0" dirty="0">
                <a:latin typeface="Century Gothic" panose="020B0502020202020204" pitchFamily="34" charset="0"/>
              </a:rPr>
              <a:t>Semi-polar liquids, such as ethyl alcohol process some of properties of both polar and non polar solvents.</a:t>
            </a:r>
          </a:p>
        </p:txBody>
      </p:sp>
    </p:spTree>
    <p:extLst>
      <p:ext uri="{BB962C8B-B14F-4D97-AF65-F5344CB8AC3E}">
        <p14:creationId xmlns:p14="http://schemas.microsoft.com/office/powerpoint/2010/main" val="239850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3A0C4-700D-4F2D-8F0B-C21886F1A936}"/>
              </a:ext>
            </a:extLst>
          </p:cNvPr>
          <p:cNvSpPr>
            <a:spLocks noGrp="1"/>
          </p:cNvSpPr>
          <p:nvPr>
            <p:ph type="title"/>
          </p:nvPr>
        </p:nvSpPr>
        <p:spPr>
          <a:xfrm>
            <a:off x="838200" y="365125"/>
            <a:ext cx="10515600" cy="744147"/>
          </a:xfrm>
        </p:spPr>
        <p:txBody>
          <a:bodyPr/>
          <a:lstStyle/>
          <a:p>
            <a:r>
              <a:rPr lang="en-US" sz="3600" b="1" dirty="0">
                <a:solidFill>
                  <a:srgbClr val="FF0000"/>
                </a:solidFill>
                <a:latin typeface="Century Gothic" panose="020B0502020202020204" pitchFamily="34" charset="0"/>
              </a:rPr>
              <a:t>Effect of pH on solubility</a:t>
            </a:r>
            <a:endParaRPr lang="ar-IQ" sz="3600" b="1" dirty="0">
              <a:solidFill>
                <a:srgbClr val="FF000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DAEB44C1-0336-4EA2-8B56-78CDE220026E}"/>
              </a:ext>
            </a:extLst>
          </p:cNvPr>
          <p:cNvSpPr>
            <a:spLocks noGrp="1"/>
          </p:cNvSpPr>
          <p:nvPr>
            <p:ph idx="1"/>
          </p:nvPr>
        </p:nvSpPr>
        <p:spPr>
          <a:xfrm>
            <a:off x="838200" y="1109272"/>
            <a:ext cx="10515600" cy="5383603"/>
          </a:xfrm>
        </p:spPr>
        <p:txBody>
          <a:bodyPr>
            <a:normAutofit/>
          </a:bodyPr>
          <a:lstStyle/>
          <a:p>
            <a:pPr>
              <a:buFont typeface="Wingdings" panose="05000000000000000000" pitchFamily="2" charset="2"/>
              <a:buChar char="q"/>
            </a:pPr>
            <a:r>
              <a:rPr lang="en-US" dirty="0">
                <a:latin typeface="+mj-lt"/>
              </a:rPr>
              <a:t> </a:t>
            </a:r>
            <a:r>
              <a:rPr lang="en-US" b="0" i="0" u="none" strike="noStrike" baseline="0" dirty="0">
                <a:latin typeface="+mj-lt"/>
              </a:rPr>
              <a:t>Organic substances are either weak acids or weak bases. Their aqueous solubility depends on the pH of the solvent.</a:t>
            </a:r>
          </a:p>
          <a:p>
            <a:pPr>
              <a:buFont typeface="Wingdings" panose="05000000000000000000" pitchFamily="2" charset="2"/>
              <a:buChar char="q"/>
            </a:pPr>
            <a:r>
              <a:rPr lang="en-US" b="0" i="0" u="none" strike="noStrike" baseline="0" dirty="0">
                <a:latin typeface="+mj-lt"/>
              </a:rPr>
              <a:t> The solubility in water of weak organic acids such as barbiturates &amp; sulfonamides is increased as the pH increased by addition of base. This increase in solubility is due to the formation of water soluble salts.</a:t>
            </a:r>
          </a:p>
          <a:p>
            <a:pPr>
              <a:buFont typeface="Wingdings" panose="05000000000000000000" pitchFamily="2" charset="2"/>
              <a:buChar char="q"/>
            </a:pPr>
            <a:endParaRPr lang="ar-IQ" b="0" i="0" u="none" strike="noStrike" baseline="0" dirty="0">
              <a:latin typeface="+mj-lt"/>
            </a:endParaRPr>
          </a:p>
          <a:p>
            <a:pPr>
              <a:buFont typeface="Wingdings" panose="05000000000000000000" pitchFamily="2" charset="2"/>
              <a:buChar char="q"/>
            </a:pPr>
            <a:r>
              <a:rPr lang="en-US" b="0" i="0" u="none" strike="noStrike" baseline="0" dirty="0">
                <a:latin typeface="+mj-lt"/>
              </a:rPr>
              <a:t>So:</a:t>
            </a:r>
          </a:p>
          <a:p>
            <a:pPr>
              <a:buFont typeface="Wingdings" panose="05000000000000000000" pitchFamily="2" charset="2"/>
              <a:buChar char="q"/>
            </a:pPr>
            <a:r>
              <a:rPr lang="en-US" b="0" i="0" u="none" strike="noStrike" baseline="0" dirty="0">
                <a:latin typeface="+mj-lt"/>
              </a:rPr>
              <a:t> If the pH of Phenobarbital solution is increased above 5.5 by addition of strong base the solubility will increase.</a:t>
            </a:r>
          </a:p>
          <a:p>
            <a:pPr>
              <a:buFont typeface="Wingdings" panose="05000000000000000000" pitchFamily="2" charset="2"/>
              <a:buChar char="q"/>
            </a:pPr>
            <a:r>
              <a:rPr lang="en-US" b="0" i="0" u="none" strike="noStrike" baseline="0" dirty="0">
                <a:latin typeface="+mj-lt"/>
              </a:rPr>
              <a:t> If the pH of Phenobarbital solution is decrease by addition of strong acid, Phenobarbital (free acid) will precipitate.</a:t>
            </a:r>
          </a:p>
        </p:txBody>
      </p:sp>
    </p:spTree>
    <p:extLst>
      <p:ext uri="{BB962C8B-B14F-4D97-AF65-F5344CB8AC3E}">
        <p14:creationId xmlns:p14="http://schemas.microsoft.com/office/powerpoint/2010/main" val="302518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5771ED-0A09-4152-9789-A560D2618070}"/>
              </a:ext>
            </a:extLst>
          </p:cNvPr>
          <p:cNvSpPr>
            <a:spLocks noGrp="1"/>
          </p:cNvSpPr>
          <p:nvPr>
            <p:ph idx="1"/>
          </p:nvPr>
        </p:nvSpPr>
        <p:spPr>
          <a:xfrm>
            <a:off x="838200" y="1079292"/>
            <a:ext cx="10515600" cy="5097671"/>
          </a:xfrm>
        </p:spPr>
        <p:txBody>
          <a:bodyPr>
            <a:normAutofit/>
          </a:bodyPr>
          <a:lstStyle/>
          <a:p>
            <a:r>
              <a:rPr lang="en-US" sz="4000" b="0" i="0" u="none" strike="noStrike" baseline="0" dirty="0">
                <a:latin typeface="Wingdings 3" panose="05040102010807070707" pitchFamily="18" charset="2"/>
              </a:rPr>
              <a:t></a:t>
            </a:r>
            <a:r>
              <a:rPr lang="en-US" sz="4000" b="0" i="0" u="none" strike="noStrike" baseline="0" dirty="0">
                <a:latin typeface="Century Gothic" panose="020B0502020202020204" pitchFamily="34" charset="0"/>
              </a:rPr>
              <a:t>The solubility in water of weak organic base (alkaloids) increase as the pH decrease by addition of acid due to the formation of water soluble salts</a:t>
            </a:r>
          </a:p>
          <a:p>
            <a:endParaRPr lang="en-US" sz="4000" b="0" i="0" u="none" strike="noStrike" baseline="0" dirty="0">
              <a:latin typeface="Century Gothic" panose="020B0502020202020204" pitchFamily="34" charset="0"/>
            </a:endParaRPr>
          </a:p>
          <a:p>
            <a:r>
              <a:rPr lang="en-US" sz="4000" b="0" i="0" u="none" strike="noStrike" baseline="0" dirty="0">
                <a:latin typeface="Wingdings 3" panose="05040102010807070707" pitchFamily="18" charset="2"/>
              </a:rPr>
              <a:t></a:t>
            </a:r>
            <a:r>
              <a:rPr lang="en-US" sz="4000" b="0" i="0" u="none" strike="noStrike" baseline="0" dirty="0">
                <a:latin typeface="Century Gothic" panose="020B0502020202020204" pitchFamily="34" charset="0"/>
              </a:rPr>
              <a:t>If the pH of aqueous solution of salt is increased by addition of base atropine (free base will be precipitates).</a:t>
            </a:r>
          </a:p>
        </p:txBody>
      </p:sp>
    </p:spTree>
    <p:extLst>
      <p:ext uri="{BB962C8B-B14F-4D97-AF65-F5344CB8AC3E}">
        <p14:creationId xmlns:p14="http://schemas.microsoft.com/office/powerpoint/2010/main" val="4043931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FCD3-72EB-4AAD-BC6A-3FDEA4503732}"/>
              </a:ext>
            </a:extLst>
          </p:cNvPr>
          <p:cNvSpPr>
            <a:spLocks noGrp="1"/>
          </p:cNvSpPr>
          <p:nvPr>
            <p:ph type="title"/>
          </p:nvPr>
        </p:nvSpPr>
        <p:spPr/>
        <p:txBody>
          <a:bodyPr/>
          <a:lstStyle/>
          <a:p>
            <a:r>
              <a:rPr lang="en-US" dirty="0"/>
              <a:t>For weak acid</a:t>
            </a:r>
            <a:endParaRPr lang="ar-IQ" dirty="0"/>
          </a:p>
        </p:txBody>
      </p:sp>
      <p:pic>
        <p:nvPicPr>
          <p:cNvPr id="5" name="Content Placeholder 4">
            <a:extLst>
              <a:ext uri="{FF2B5EF4-FFF2-40B4-BE49-F238E27FC236}">
                <a16:creationId xmlns:a16="http://schemas.microsoft.com/office/drawing/2014/main" id="{2814DC3E-ACE0-492D-ADE0-33ED215DA1AE}"/>
              </a:ext>
            </a:extLst>
          </p:cNvPr>
          <p:cNvPicPr>
            <a:picLocks noGrp="1" noChangeAspect="1"/>
          </p:cNvPicPr>
          <p:nvPr>
            <p:ph idx="1"/>
          </p:nvPr>
        </p:nvPicPr>
        <p:blipFill>
          <a:blip r:embed="rId2"/>
          <a:stretch>
            <a:fillRect/>
          </a:stretch>
        </p:blipFill>
        <p:spPr>
          <a:xfrm>
            <a:off x="1173320" y="2058466"/>
            <a:ext cx="9845360" cy="984537"/>
          </a:xfrm>
        </p:spPr>
      </p:pic>
      <p:pic>
        <p:nvPicPr>
          <p:cNvPr id="7" name="Picture 6">
            <a:extLst>
              <a:ext uri="{FF2B5EF4-FFF2-40B4-BE49-F238E27FC236}">
                <a16:creationId xmlns:a16="http://schemas.microsoft.com/office/drawing/2014/main" id="{1996BB18-7968-4244-888A-D6C5DD563826}"/>
              </a:ext>
            </a:extLst>
          </p:cNvPr>
          <p:cNvPicPr>
            <a:picLocks noChangeAspect="1"/>
          </p:cNvPicPr>
          <p:nvPr/>
        </p:nvPicPr>
        <p:blipFill>
          <a:blip r:embed="rId3"/>
          <a:stretch>
            <a:fillRect/>
          </a:stretch>
        </p:blipFill>
        <p:spPr>
          <a:xfrm>
            <a:off x="1282136" y="4443410"/>
            <a:ext cx="9845360" cy="1291195"/>
          </a:xfrm>
          <a:prstGeom prst="rect">
            <a:avLst/>
          </a:prstGeom>
        </p:spPr>
      </p:pic>
      <p:sp>
        <p:nvSpPr>
          <p:cNvPr id="8" name="Title 1">
            <a:extLst>
              <a:ext uri="{FF2B5EF4-FFF2-40B4-BE49-F238E27FC236}">
                <a16:creationId xmlns:a16="http://schemas.microsoft.com/office/drawing/2014/main" id="{4C486874-AE14-4AC5-9571-4B2C9DE82602}"/>
              </a:ext>
            </a:extLst>
          </p:cNvPr>
          <p:cNvSpPr txBox="1">
            <a:spLocks/>
          </p:cNvSpPr>
          <p:nvPr/>
        </p:nvSpPr>
        <p:spPr>
          <a:xfrm>
            <a:off x="838200" y="31522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For weak base</a:t>
            </a:r>
            <a:endParaRPr lang="ar-IQ" dirty="0"/>
          </a:p>
        </p:txBody>
      </p:sp>
    </p:spTree>
    <p:extLst>
      <p:ext uri="{BB962C8B-B14F-4D97-AF65-F5344CB8AC3E}">
        <p14:creationId xmlns:p14="http://schemas.microsoft.com/office/powerpoint/2010/main" val="2242546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42BF04-7B15-44DD-A2D1-5A362BC094EA}"/>
              </a:ext>
            </a:extLst>
          </p:cNvPr>
          <p:cNvSpPr>
            <a:spLocks noGrp="1"/>
          </p:cNvSpPr>
          <p:nvPr>
            <p:ph idx="1"/>
          </p:nvPr>
        </p:nvSpPr>
        <p:spPr>
          <a:xfrm>
            <a:off x="838200" y="340518"/>
            <a:ext cx="10515600" cy="6176963"/>
          </a:xfrm>
        </p:spPr>
        <p:txBody>
          <a:bodyPr>
            <a:normAutofit/>
          </a:bodyPr>
          <a:lstStyle/>
          <a:p>
            <a:r>
              <a:rPr lang="en-US" sz="2400" b="0" i="0" u="none" strike="noStrike" baseline="0" dirty="0">
                <a:latin typeface="Wingdings 3" panose="05040102010807070707" pitchFamily="18" charset="2"/>
              </a:rPr>
              <a:t></a:t>
            </a:r>
            <a:r>
              <a:rPr lang="en-US" sz="2400" b="0" i="0" u="none" strike="noStrike" baseline="0" dirty="0">
                <a:latin typeface="Century Gothic" panose="020B0502020202020204" pitchFamily="34" charset="0"/>
              </a:rPr>
              <a:t>At a given pH the degree of ionization weakly acid or basic drug depends on its </a:t>
            </a:r>
            <a:r>
              <a:rPr lang="en-US" sz="2400" b="0" i="0" u="none" strike="noStrike" baseline="0" dirty="0" err="1">
                <a:latin typeface="Century Gothic" panose="020B0502020202020204" pitchFamily="34" charset="0"/>
              </a:rPr>
              <a:t>pka</a:t>
            </a:r>
            <a:r>
              <a:rPr lang="en-US" sz="2400" b="0" i="0" u="none" strike="noStrike" baseline="0" dirty="0">
                <a:latin typeface="Century Gothic" panose="020B0502020202020204" pitchFamily="34" charset="0"/>
              </a:rPr>
              <a:t> value which is the –</a:t>
            </a:r>
            <a:r>
              <a:rPr lang="en-US" sz="2400" b="0" i="0" u="none" strike="noStrike" baseline="0" dirty="0" err="1">
                <a:latin typeface="Century Gothic" panose="020B0502020202020204" pitchFamily="34" charset="0"/>
              </a:rPr>
              <a:t>ve</a:t>
            </a:r>
            <a:r>
              <a:rPr lang="en-US" sz="2400" b="0" i="0" u="none" strike="noStrike" baseline="0" dirty="0">
                <a:latin typeface="Century Gothic" panose="020B0502020202020204" pitchFamily="34" charset="0"/>
              </a:rPr>
              <a:t> Log of its dissociation constant.</a:t>
            </a:r>
          </a:p>
          <a:p>
            <a:r>
              <a:rPr lang="en-US" sz="2400" b="1" i="0" u="none" strike="noStrike" baseline="0" dirty="0">
                <a:latin typeface="Century Gothic" panose="020B0502020202020204" pitchFamily="34" charset="0"/>
              </a:rPr>
              <a:t>For weak acidic drugs: </a:t>
            </a:r>
          </a:p>
          <a:p>
            <a:endParaRPr lang="en-US" sz="2400" b="0" i="0" u="none" strike="noStrike" baseline="0" dirty="0">
              <a:latin typeface="Century Gothic" panose="020B0502020202020204" pitchFamily="34" charset="0"/>
            </a:endParaRPr>
          </a:p>
          <a:p>
            <a:endParaRPr lang="en-US" sz="2400" dirty="0">
              <a:latin typeface="Century Gothic" panose="020B0502020202020204" pitchFamily="34" charset="0"/>
            </a:endParaRPr>
          </a:p>
          <a:p>
            <a:endParaRPr lang="en-US" sz="2400" b="0" i="0" u="none" strike="noStrike" baseline="0" dirty="0">
              <a:latin typeface="Century Gothic" panose="020B0502020202020204" pitchFamily="34" charset="0"/>
            </a:endParaRPr>
          </a:p>
          <a:p>
            <a:endParaRPr lang="en-US" sz="2400" b="0" i="0" u="none" strike="noStrike" baseline="0" dirty="0">
              <a:latin typeface="Century Gothic" panose="020B0502020202020204" pitchFamily="34" charset="0"/>
            </a:endParaRPr>
          </a:p>
          <a:p>
            <a:endParaRPr lang="en-US" sz="2400" b="0" i="0" u="none" strike="noStrike" baseline="0" dirty="0">
              <a:latin typeface="Century Gothic" panose="020B0502020202020204" pitchFamily="34" charset="0"/>
            </a:endParaRPr>
          </a:p>
          <a:p>
            <a:r>
              <a:rPr lang="en-US" sz="2400" b="0" i="0" u="none" strike="noStrike" baseline="0" dirty="0">
                <a:latin typeface="Century Gothic" panose="020B0502020202020204" pitchFamily="34" charset="0"/>
              </a:rPr>
              <a:t>S</a:t>
            </a:r>
            <a:r>
              <a:rPr lang="en-US" sz="2400" b="1" i="0" u="none" strike="noStrike" baseline="0" dirty="0">
                <a:latin typeface="Century Gothic" panose="020B0502020202020204" pitchFamily="34" charset="0"/>
              </a:rPr>
              <a:t>=</a:t>
            </a:r>
            <a:r>
              <a:rPr lang="en-US" sz="2400" b="0" i="0" u="none" strike="noStrike" baseline="0" dirty="0">
                <a:latin typeface="Century Gothic" panose="020B0502020202020204" pitchFamily="34" charset="0"/>
              </a:rPr>
              <a:t>molar concentration of drug (dissociated and undissociated) species in solution.</a:t>
            </a:r>
          </a:p>
          <a:p>
            <a:r>
              <a:rPr lang="en-US" sz="2400" b="0" i="0" u="none" strike="noStrike" baseline="0" dirty="0">
                <a:latin typeface="Century Gothic" panose="020B0502020202020204" pitchFamily="34" charset="0"/>
              </a:rPr>
              <a:t>So</a:t>
            </a:r>
            <a:r>
              <a:rPr lang="en-US" sz="2400" b="1" i="0" u="none" strike="noStrike" baseline="0" dirty="0">
                <a:latin typeface="Century Gothic" panose="020B0502020202020204" pitchFamily="34" charset="0"/>
              </a:rPr>
              <a:t>=</a:t>
            </a:r>
            <a:r>
              <a:rPr lang="en-US" sz="2400" b="0" i="0" u="none" strike="noStrike" baseline="0" dirty="0">
                <a:latin typeface="Century Gothic" panose="020B0502020202020204" pitchFamily="34" charset="0"/>
              </a:rPr>
              <a:t>molar solubility of undissociated species.</a:t>
            </a:r>
          </a:p>
          <a:p>
            <a:r>
              <a:rPr lang="en-US" sz="2400" b="0" i="0" u="none" strike="noStrike" baseline="0" dirty="0">
                <a:latin typeface="Wingdings 3" panose="05040102010807070707" pitchFamily="18" charset="2"/>
              </a:rPr>
              <a:t></a:t>
            </a:r>
            <a:r>
              <a:rPr lang="en-US" sz="2400" b="0" i="0" u="none" strike="noStrike" baseline="0" dirty="0">
                <a:latin typeface="Century Gothic" panose="020B0502020202020204" pitchFamily="34" charset="0"/>
              </a:rPr>
              <a:t>This equation derived from </a:t>
            </a:r>
            <a:r>
              <a:rPr lang="en-US" sz="2400" b="0" i="0" u="none" strike="noStrike" baseline="0" dirty="0" err="1">
                <a:latin typeface="Century Gothic" panose="020B0502020202020204" pitchFamily="34" charset="0"/>
              </a:rPr>
              <a:t>Handerson</a:t>
            </a:r>
            <a:r>
              <a:rPr lang="en-US" sz="2400" b="0" i="0" u="none" strike="noStrike" baseline="0" dirty="0">
                <a:latin typeface="Century Gothic" panose="020B0502020202020204" pitchFamily="34" charset="0"/>
              </a:rPr>
              <a:t>–</a:t>
            </a:r>
            <a:r>
              <a:rPr lang="en-US" sz="2400" b="0" i="0" u="none" strike="noStrike" baseline="0" dirty="0" err="1">
                <a:latin typeface="Century Gothic" panose="020B0502020202020204" pitchFamily="34" charset="0"/>
              </a:rPr>
              <a:t>Hasselbach</a:t>
            </a:r>
            <a:r>
              <a:rPr lang="en-US" sz="2400" b="0" i="0" u="none" strike="noStrike" baseline="0" dirty="0">
                <a:latin typeface="Century Gothic" panose="020B0502020202020204" pitchFamily="34" charset="0"/>
              </a:rPr>
              <a:t> equation.</a:t>
            </a:r>
          </a:p>
          <a:p>
            <a:endParaRPr lang="ar-IQ" sz="3600" dirty="0"/>
          </a:p>
        </p:txBody>
      </p:sp>
      <p:pic>
        <p:nvPicPr>
          <p:cNvPr id="5" name="Picture 4">
            <a:extLst>
              <a:ext uri="{FF2B5EF4-FFF2-40B4-BE49-F238E27FC236}">
                <a16:creationId xmlns:a16="http://schemas.microsoft.com/office/drawing/2014/main" id="{6CFD4BBE-E3F1-48CB-8CED-5FDC46DE948D}"/>
              </a:ext>
            </a:extLst>
          </p:cNvPr>
          <p:cNvPicPr>
            <a:picLocks noChangeAspect="1"/>
          </p:cNvPicPr>
          <p:nvPr/>
        </p:nvPicPr>
        <p:blipFill>
          <a:blip r:embed="rId2"/>
          <a:stretch>
            <a:fillRect/>
          </a:stretch>
        </p:blipFill>
        <p:spPr>
          <a:xfrm>
            <a:off x="3487227" y="2068975"/>
            <a:ext cx="5217546" cy="1764759"/>
          </a:xfrm>
          <a:prstGeom prst="rect">
            <a:avLst/>
          </a:prstGeom>
        </p:spPr>
      </p:pic>
    </p:spTree>
    <p:extLst>
      <p:ext uri="{BB962C8B-B14F-4D97-AF65-F5344CB8AC3E}">
        <p14:creationId xmlns:p14="http://schemas.microsoft.com/office/powerpoint/2010/main" val="1961377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1E428-BA59-43DC-9C01-CA66ADC87100}"/>
              </a:ext>
            </a:extLst>
          </p:cNvPr>
          <p:cNvSpPr>
            <a:spLocks noGrp="1"/>
          </p:cNvSpPr>
          <p:nvPr>
            <p:ph idx="1"/>
          </p:nvPr>
        </p:nvSpPr>
        <p:spPr>
          <a:xfrm>
            <a:off x="838200" y="1304144"/>
            <a:ext cx="10515600" cy="4872819"/>
          </a:xfrm>
        </p:spPr>
        <p:txBody>
          <a:bodyPr>
            <a:normAutofit/>
          </a:bodyPr>
          <a:lstStyle/>
          <a:p>
            <a:r>
              <a:rPr lang="en-US" b="1" i="0" u="none" strike="noStrike" baseline="0" dirty="0">
                <a:latin typeface="Century Gothic" panose="020B0502020202020204" pitchFamily="34" charset="0"/>
              </a:rPr>
              <a:t>For weak basic drug:</a:t>
            </a:r>
            <a:endParaRPr lang="en-US" b="0" i="0" u="none" strike="noStrike" baseline="0" dirty="0">
              <a:latin typeface="Century Gothic" panose="020B0502020202020204" pitchFamily="34" charset="0"/>
            </a:endParaRPr>
          </a:p>
          <a:p>
            <a:endParaRPr lang="en-US" b="1" i="0" u="none" strike="noStrike" baseline="0" dirty="0">
              <a:latin typeface="Century Gothic" panose="020B0502020202020204" pitchFamily="34" charset="0"/>
            </a:endParaRPr>
          </a:p>
          <a:p>
            <a:endParaRPr lang="en-US" b="1" dirty="0">
              <a:latin typeface="Century Gothic" panose="020B0502020202020204" pitchFamily="34" charset="0"/>
            </a:endParaRPr>
          </a:p>
          <a:p>
            <a:endParaRPr lang="en-US" b="1" i="0" u="none" strike="noStrike" baseline="0" dirty="0">
              <a:latin typeface="Century Gothic" panose="020B0502020202020204" pitchFamily="34" charset="0"/>
            </a:endParaRPr>
          </a:p>
          <a:p>
            <a:endParaRPr lang="en-US" b="1" dirty="0">
              <a:latin typeface="Century Gothic" panose="020B0502020202020204" pitchFamily="34" charset="0"/>
            </a:endParaRPr>
          </a:p>
          <a:p>
            <a:endParaRPr lang="en-US" b="1" i="0" u="none" strike="noStrike" baseline="0" dirty="0">
              <a:latin typeface="Century Gothic" panose="020B0502020202020204" pitchFamily="34" charset="0"/>
            </a:endParaRPr>
          </a:p>
          <a:p>
            <a:r>
              <a:rPr lang="en-US" b="0" i="0" u="none" strike="noStrike" baseline="0" dirty="0">
                <a:latin typeface="Wingdings 3" panose="05040102010807070707" pitchFamily="18" charset="2"/>
              </a:rPr>
              <a:t></a:t>
            </a:r>
            <a:r>
              <a:rPr lang="en-US" b="1" i="0" u="none" strike="noStrike" baseline="0" dirty="0">
                <a:latin typeface="Century Gothic" panose="020B0502020202020204" pitchFamily="34" charset="0"/>
              </a:rPr>
              <a:t>Note: </a:t>
            </a:r>
            <a:r>
              <a:rPr lang="en-US" b="0" i="0" u="none" strike="noStrike" baseline="0" dirty="0">
                <a:latin typeface="Century Gothic" panose="020B0502020202020204" pitchFamily="34" charset="0"/>
              </a:rPr>
              <a:t>These equations may be used to calculate the pH at which a weak acids or bases will precipitate from solution of its salt.</a:t>
            </a:r>
          </a:p>
          <a:p>
            <a:endParaRPr lang="ar-IQ" sz="4000" dirty="0"/>
          </a:p>
        </p:txBody>
      </p:sp>
      <p:pic>
        <p:nvPicPr>
          <p:cNvPr id="5" name="Picture 4">
            <a:extLst>
              <a:ext uri="{FF2B5EF4-FFF2-40B4-BE49-F238E27FC236}">
                <a16:creationId xmlns:a16="http://schemas.microsoft.com/office/drawing/2014/main" id="{06BADBCF-922B-4BE8-A8EE-9BBA60D331F7}"/>
              </a:ext>
            </a:extLst>
          </p:cNvPr>
          <p:cNvPicPr>
            <a:picLocks noChangeAspect="1"/>
          </p:cNvPicPr>
          <p:nvPr/>
        </p:nvPicPr>
        <p:blipFill>
          <a:blip r:embed="rId2"/>
          <a:stretch>
            <a:fillRect/>
          </a:stretch>
        </p:blipFill>
        <p:spPr>
          <a:xfrm>
            <a:off x="2615912" y="2256798"/>
            <a:ext cx="6960175" cy="1775556"/>
          </a:xfrm>
          <a:prstGeom prst="rect">
            <a:avLst/>
          </a:prstGeom>
        </p:spPr>
      </p:pic>
    </p:spTree>
    <p:extLst>
      <p:ext uri="{BB962C8B-B14F-4D97-AF65-F5344CB8AC3E}">
        <p14:creationId xmlns:p14="http://schemas.microsoft.com/office/powerpoint/2010/main" val="3109780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BAD7-C62F-482F-BC51-A2EF5293F949}"/>
              </a:ext>
            </a:extLst>
          </p:cNvPr>
          <p:cNvSpPr>
            <a:spLocks noGrp="1"/>
          </p:cNvSpPr>
          <p:nvPr>
            <p:ph type="title"/>
          </p:nvPr>
        </p:nvSpPr>
        <p:spPr>
          <a:xfrm>
            <a:off x="838200" y="365126"/>
            <a:ext cx="10515600" cy="819098"/>
          </a:xfrm>
        </p:spPr>
        <p:txBody>
          <a:bodyPr/>
          <a:lstStyle/>
          <a:p>
            <a:r>
              <a:rPr lang="en-US" sz="3600" b="1" dirty="0">
                <a:solidFill>
                  <a:srgbClr val="FF0000"/>
                </a:solidFill>
                <a:latin typeface="Century Gothic" panose="020B0502020202020204" pitchFamily="34" charset="0"/>
              </a:rPr>
              <a:t>Importance of pH on absorption and excretion</a:t>
            </a:r>
            <a:endParaRPr lang="ar-IQ" sz="3600" b="1" dirty="0">
              <a:solidFill>
                <a:srgbClr val="FF000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2D52409A-81DD-4042-A0DD-CA2DB166436C}"/>
              </a:ext>
            </a:extLst>
          </p:cNvPr>
          <p:cNvSpPr>
            <a:spLocks noGrp="1"/>
          </p:cNvSpPr>
          <p:nvPr>
            <p:ph idx="1"/>
          </p:nvPr>
        </p:nvSpPr>
        <p:spPr/>
        <p:txBody>
          <a:bodyPr>
            <a:normAutofit fontScale="92500"/>
          </a:bodyPr>
          <a:lstStyle/>
          <a:p>
            <a:r>
              <a:rPr lang="en-US" sz="3200" b="0" i="0" u="none" strike="noStrike" baseline="0" dirty="0">
                <a:latin typeface="Wingdings 3" panose="05040102010807070707" pitchFamily="18" charset="2"/>
              </a:rPr>
              <a:t></a:t>
            </a:r>
            <a:r>
              <a:rPr lang="en-US" sz="3200" b="0" i="0" u="none" strike="noStrike" baseline="0" dirty="0">
                <a:latin typeface="Century Gothic" panose="020B0502020202020204" pitchFamily="34" charset="0"/>
              </a:rPr>
              <a:t>The unionized form can pass the biological membrane due to its lipid solubility and since the membrane is lipoprotein in nature. The ionized form can also pass the biological membrane by carrier mediated mechanism.</a:t>
            </a:r>
          </a:p>
          <a:p>
            <a:r>
              <a:rPr lang="en-US" sz="3200" b="0" i="0" u="none" strike="noStrike" baseline="0" dirty="0">
                <a:latin typeface="Wingdings 3" panose="05040102010807070707" pitchFamily="18" charset="2"/>
              </a:rPr>
              <a:t></a:t>
            </a:r>
            <a:r>
              <a:rPr lang="en-US" sz="3200" b="0" i="0" u="none" strike="noStrike" baseline="0" dirty="0">
                <a:latin typeface="Century Gothic" panose="020B0502020202020204" pitchFamily="34" charset="0"/>
              </a:rPr>
              <a:t>If toxic acidic substance is taken by patient, we give him basic compound to change it to ionized form that are more soluble and can not be reabsorbed by kidney tubules and will be excreted by kidney out of body, and vice versa if we have basic compound.</a:t>
            </a:r>
          </a:p>
          <a:p>
            <a:endParaRPr lang="ar-IQ" sz="4400" dirty="0"/>
          </a:p>
        </p:txBody>
      </p:sp>
    </p:spTree>
    <p:extLst>
      <p:ext uri="{BB962C8B-B14F-4D97-AF65-F5344CB8AC3E}">
        <p14:creationId xmlns:p14="http://schemas.microsoft.com/office/powerpoint/2010/main" val="356686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386C-03BC-4384-8FDB-DF32689125B8}"/>
              </a:ext>
            </a:extLst>
          </p:cNvPr>
          <p:cNvSpPr>
            <a:spLocks noGrp="1"/>
          </p:cNvSpPr>
          <p:nvPr>
            <p:ph type="title"/>
          </p:nvPr>
        </p:nvSpPr>
        <p:spPr>
          <a:xfrm>
            <a:off x="838200" y="179883"/>
            <a:ext cx="10824148" cy="1510806"/>
          </a:xfrm>
        </p:spPr>
        <p:txBody>
          <a:bodyPr>
            <a:normAutofit/>
          </a:bodyPr>
          <a:lstStyle/>
          <a:p>
            <a:r>
              <a:rPr lang="en-US" b="1" dirty="0">
                <a:solidFill>
                  <a:srgbClr val="FF0000"/>
                </a:solidFill>
                <a:latin typeface="Century Gothic" panose="020B0502020202020204" pitchFamily="34" charset="0"/>
              </a:rPr>
              <a:t>Solutions can be formulated for different routes of administration</a:t>
            </a:r>
            <a:endParaRPr lang="ar-IQ" b="1" dirty="0">
              <a:solidFill>
                <a:srgbClr val="FF0000"/>
              </a:solidFill>
            </a:endParaRPr>
          </a:p>
        </p:txBody>
      </p:sp>
      <p:sp>
        <p:nvSpPr>
          <p:cNvPr id="3" name="Content Placeholder 2">
            <a:extLst>
              <a:ext uri="{FF2B5EF4-FFF2-40B4-BE49-F238E27FC236}">
                <a16:creationId xmlns:a16="http://schemas.microsoft.com/office/drawing/2014/main" id="{A191D719-CAFB-4F83-B496-137235A51B31}"/>
              </a:ext>
            </a:extLst>
          </p:cNvPr>
          <p:cNvSpPr>
            <a:spLocks noGrp="1"/>
          </p:cNvSpPr>
          <p:nvPr>
            <p:ph idx="1"/>
          </p:nvPr>
        </p:nvSpPr>
        <p:spPr>
          <a:xfrm>
            <a:off x="838200" y="2185388"/>
            <a:ext cx="10515600" cy="3945588"/>
          </a:xfrm>
        </p:spPr>
        <p:txBody>
          <a:bodyPr>
            <a:normAutofit/>
          </a:bodyPr>
          <a:lstStyle/>
          <a:p>
            <a:r>
              <a:rPr lang="en-US" sz="3600" b="0" i="0" u="none" strike="noStrike" baseline="0" dirty="0">
                <a:solidFill>
                  <a:schemeClr val="accent1">
                    <a:lumMod val="75000"/>
                  </a:schemeClr>
                </a:solidFill>
                <a:latin typeface="Century Gothic" panose="020B0502020202020204" pitchFamily="34" charset="0"/>
              </a:rPr>
              <a:t>Orally</a:t>
            </a:r>
            <a:r>
              <a:rPr lang="en-US" sz="3600" b="0" i="0" u="none" strike="noStrike" baseline="0" dirty="0">
                <a:latin typeface="Century Gothic" panose="020B0502020202020204" pitchFamily="34" charset="0"/>
              </a:rPr>
              <a:t>: Syrups, elixirs, drops</a:t>
            </a:r>
          </a:p>
          <a:p>
            <a:r>
              <a:rPr lang="en-US" sz="3600" b="0" i="0" u="none" strike="noStrike" baseline="0" dirty="0">
                <a:solidFill>
                  <a:schemeClr val="accent1">
                    <a:lumMod val="75000"/>
                  </a:schemeClr>
                </a:solidFill>
                <a:latin typeface="Century Gothic" panose="020B0502020202020204" pitchFamily="34" charset="0"/>
              </a:rPr>
              <a:t>In mouth and throat</a:t>
            </a:r>
            <a:r>
              <a:rPr lang="en-US" sz="3600" b="0" i="0" u="none" strike="noStrike" baseline="0" dirty="0">
                <a:latin typeface="Century Gothic" panose="020B0502020202020204" pitchFamily="34" charset="0"/>
              </a:rPr>
              <a:t>: Mouth washes, gargles, throat sprays. </a:t>
            </a:r>
          </a:p>
          <a:p>
            <a:r>
              <a:rPr lang="en-US" sz="3600" b="0" i="0" u="none" strike="noStrike" baseline="0" dirty="0">
                <a:solidFill>
                  <a:schemeClr val="accent1">
                    <a:lumMod val="75000"/>
                  </a:schemeClr>
                </a:solidFill>
                <a:latin typeface="Century Gothic" panose="020B0502020202020204" pitchFamily="34" charset="0"/>
              </a:rPr>
              <a:t>In body cavities</a:t>
            </a:r>
            <a:r>
              <a:rPr lang="en-US" sz="3600" b="0" i="0" u="none" strike="noStrike" baseline="0" dirty="0">
                <a:latin typeface="Century Gothic" panose="020B0502020202020204" pitchFamily="34" charset="0"/>
              </a:rPr>
              <a:t>: Douches, enemas, ear drops, nasal sprays. </a:t>
            </a:r>
          </a:p>
          <a:p>
            <a:r>
              <a:rPr lang="en-US" sz="3600" b="0" i="0" u="none" strike="noStrike" baseline="0" dirty="0">
                <a:solidFill>
                  <a:schemeClr val="accent1">
                    <a:lumMod val="75000"/>
                  </a:schemeClr>
                </a:solidFill>
                <a:latin typeface="Century Gothic" panose="020B0502020202020204" pitchFamily="34" charset="0"/>
              </a:rPr>
              <a:t>On body surfaces</a:t>
            </a:r>
            <a:r>
              <a:rPr lang="en-US" sz="3600" b="0" i="0" u="none" strike="noStrike" baseline="0" dirty="0">
                <a:latin typeface="Century Gothic" panose="020B0502020202020204" pitchFamily="34" charset="0"/>
              </a:rPr>
              <a:t>: Collodions, lotions</a:t>
            </a:r>
            <a:r>
              <a:rPr lang="en-US" sz="4400" b="0" i="0" u="none" strike="noStrike" baseline="0" dirty="0">
                <a:latin typeface="Century Gothic" panose="020B0502020202020204" pitchFamily="34" charset="0"/>
              </a:rPr>
              <a:t>. </a:t>
            </a:r>
            <a:endParaRPr lang="ar-IQ" sz="3600" dirty="0"/>
          </a:p>
        </p:txBody>
      </p:sp>
    </p:spTree>
    <p:extLst>
      <p:ext uri="{BB962C8B-B14F-4D97-AF65-F5344CB8AC3E}">
        <p14:creationId xmlns:p14="http://schemas.microsoft.com/office/powerpoint/2010/main" val="2507344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F91060-A714-4431-986B-86DA8D4C8057}"/>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58575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1F0B2-F8AE-4888-ABF8-EEDD7770F6E0}"/>
              </a:ext>
            </a:extLst>
          </p:cNvPr>
          <p:cNvSpPr>
            <a:spLocks noGrp="1"/>
          </p:cNvSpPr>
          <p:nvPr>
            <p:ph type="title"/>
          </p:nvPr>
        </p:nvSpPr>
        <p:spPr/>
        <p:txBody>
          <a:bodyPr/>
          <a:lstStyle/>
          <a:p>
            <a:r>
              <a:rPr lang="en-US" b="1" dirty="0">
                <a:solidFill>
                  <a:srgbClr val="FF0000"/>
                </a:solidFill>
                <a:latin typeface="Century Gothic" panose="020B0502020202020204" pitchFamily="34" charset="0"/>
              </a:rPr>
              <a:t>Advantages of </a:t>
            </a:r>
            <a:r>
              <a:rPr lang="en-US" b="1" dirty="0" err="1">
                <a:solidFill>
                  <a:srgbClr val="FF0000"/>
                </a:solidFill>
                <a:latin typeface="Century Gothic" panose="020B0502020202020204" pitchFamily="34" charset="0"/>
              </a:rPr>
              <a:t>soIutions</a:t>
            </a:r>
            <a:endParaRPr lang="ar-IQ" b="1" dirty="0">
              <a:solidFill>
                <a:srgbClr val="FF000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97EA24ED-44AE-49A9-8F5D-F6FF2ECD5930}"/>
              </a:ext>
            </a:extLst>
          </p:cNvPr>
          <p:cNvSpPr>
            <a:spLocks noGrp="1"/>
          </p:cNvSpPr>
          <p:nvPr>
            <p:ph idx="1"/>
          </p:nvPr>
        </p:nvSpPr>
        <p:spPr>
          <a:xfrm>
            <a:off x="599607" y="1825625"/>
            <a:ext cx="11092721" cy="4351338"/>
          </a:xfrm>
        </p:spPr>
        <p:txBody>
          <a:bodyPr>
            <a:normAutofit/>
          </a:bodyPr>
          <a:lstStyle/>
          <a:p>
            <a:pPr marL="0" indent="0" algn="l">
              <a:buNone/>
            </a:pPr>
            <a:endParaRPr lang="ar-IQ" sz="1800" b="0" i="0" u="none" strike="noStrike" baseline="0" dirty="0">
              <a:solidFill>
                <a:srgbClr val="000000"/>
              </a:solidFill>
              <a:latin typeface="Century Gothic" panose="020B0502020202020204" pitchFamily="34" charset="0"/>
            </a:endParaRPr>
          </a:p>
          <a:p>
            <a:pPr marL="0" indent="0">
              <a:buNone/>
            </a:pPr>
            <a:r>
              <a:rPr lang="en-US" sz="4800" b="0" i="0" u="none" strike="noStrike" baseline="0" dirty="0">
                <a:latin typeface="Century Gothic" panose="020B0502020202020204" pitchFamily="34" charset="0"/>
              </a:rPr>
              <a:t>(1)Easier to swallow</a:t>
            </a:r>
          </a:p>
          <a:p>
            <a:pPr marL="0" indent="0">
              <a:buNone/>
            </a:pPr>
            <a:r>
              <a:rPr lang="en-US" sz="4800" b="0" i="0" u="none" strike="noStrike" baseline="0" dirty="0">
                <a:latin typeface="Century Gothic" panose="020B0502020202020204" pitchFamily="34" charset="0"/>
              </a:rPr>
              <a:t>(2)More </a:t>
            </a:r>
            <a:r>
              <a:rPr lang="en-US" sz="4800" b="0" i="0" u="none" strike="noStrike" baseline="0" dirty="0">
                <a:solidFill>
                  <a:srgbClr val="FF0000"/>
                </a:solidFill>
                <a:latin typeface="Century Gothic" panose="020B0502020202020204" pitchFamily="34" charset="0"/>
              </a:rPr>
              <a:t>quickly</a:t>
            </a:r>
            <a:r>
              <a:rPr lang="en-US" sz="4800" b="0" i="0" u="none" strike="noStrike" baseline="0" dirty="0">
                <a:latin typeface="Century Gothic" panose="020B0502020202020204" pitchFamily="34" charset="0"/>
              </a:rPr>
              <a:t> effective than solid   dosage forms </a:t>
            </a:r>
          </a:p>
          <a:p>
            <a:pPr marL="0" indent="0">
              <a:buNone/>
            </a:pPr>
            <a:r>
              <a:rPr lang="en-US" sz="4800" b="0" i="0" u="none" strike="noStrike" baseline="0" dirty="0">
                <a:latin typeface="Century Gothic" panose="020B0502020202020204" pitchFamily="34" charset="0"/>
              </a:rPr>
              <a:t>(3)Homogenous</a:t>
            </a:r>
          </a:p>
          <a:p>
            <a:pPr marL="0" indent="0">
              <a:buNone/>
            </a:pPr>
            <a:r>
              <a:rPr lang="en-US" sz="4800" b="0" i="0" u="none" strike="noStrike" baseline="0" dirty="0">
                <a:latin typeface="Century Gothic" panose="020B0502020202020204" pitchFamily="34" charset="0"/>
              </a:rPr>
              <a:t>(4)Dilute irritant action of some drugs</a:t>
            </a:r>
            <a:endParaRPr lang="ar-IQ" sz="6600" dirty="0"/>
          </a:p>
        </p:txBody>
      </p:sp>
    </p:spTree>
    <p:extLst>
      <p:ext uri="{BB962C8B-B14F-4D97-AF65-F5344CB8AC3E}">
        <p14:creationId xmlns:p14="http://schemas.microsoft.com/office/powerpoint/2010/main" val="303881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4583-5890-4660-99AA-5EDBEB2D8B3D}"/>
              </a:ext>
            </a:extLst>
          </p:cNvPr>
          <p:cNvSpPr>
            <a:spLocks noGrp="1"/>
          </p:cNvSpPr>
          <p:nvPr>
            <p:ph type="title"/>
          </p:nvPr>
        </p:nvSpPr>
        <p:spPr/>
        <p:txBody>
          <a:bodyPr/>
          <a:lstStyle/>
          <a:p>
            <a:r>
              <a:rPr lang="en-US" b="1" dirty="0">
                <a:solidFill>
                  <a:srgbClr val="FF0000"/>
                </a:solidFill>
                <a:latin typeface="Century Gothic" panose="020B0502020202020204" pitchFamily="34" charset="0"/>
              </a:rPr>
              <a:t>Disadvantages of Solutions</a:t>
            </a:r>
            <a:endParaRPr lang="ar-IQ" b="1" dirty="0">
              <a:solidFill>
                <a:srgbClr val="FF000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BD09B297-21DC-4E4B-8B89-8890B6F6FA80}"/>
              </a:ext>
            </a:extLst>
          </p:cNvPr>
          <p:cNvSpPr>
            <a:spLocks noGrp="1"/>
          </p:cNvSpPr>
          <p:nvPr>
            <p:ph idx="1"/>
          </p:nvPr>
        </p:nvSpPr>
        <p:spPr>
          <a:xfrm>
            <a:off x="838200" y="1825625"/>
            <a:ext cx="11034932" cy="4351338"/>
          </a:xfrm>
        </p:spPr>
        <p:txBody>
          <a:bodyPr>
            <a:normAutofit/>
          </a:bodyPr>
          <a:lstStyle/>
          <a:p>
            <a:pPr marL="0" indent="0">
              <a:buNone/>
            </a:pPr>
            <a:r>
              <a:rPr lang="en-US" sz="4000" b="0" i="0" u="none" strike="noStrike" baseline="0" dirty="0">
                <a:latin typeface="Century Gothic" panose="020B0502020202020204" pitchFamily="34" charset="0"/>
              </a:rPr>
              <a:t>(1)Bulky</a:t>
            </a:r>
            <a:endParaRPr lang="ar-IQ" sz="4000" b="0" i="0" u="none" strike="noStrike" baseline="0" dirty="0">
              <a:latin typeface="Century Gothic" panose="020B0502020202020204" pitchFamily="34" charset="0"/>
            </a:endParaRPr>
          </a:p>
          <a:p>
            <a:pPr marL="0" indent="0">
              <a:buNone/>
            </a:pPr>
            <a:r>
              <a:rPr lang="en-US" sz="4000" b="0" i="0" u="none" strike="noStrike" baseline="0" dirty="0">
                <a:latin typeface="Century Gothic" panose="020B0502020202020204" pitchFamily="34" charset="0"/>
              </a:rPr>
              <a:t>(2) Unpleasant taste or </a:t>
            </a:r>
            <a:r>
              <a:rPr lang="en-US" sz="4000" b="0" i="0" u="none" strike="noStrike" baseline="0" dirty="0" err="1">
                <a:latin typeface="Century Gothic" panose="020B0502020202020204" pitchFamily="34" charset="0"/>
              </a:rPr>
              <a:t>odours</a:t>
            </a:r>
            <a:r>
              <a:rPr lang="en-US" sz="4000" b="0" i="0" u="none" strike="noStrike" baseline="0" dirty="0">
                <a:latin typeface="Century Gothic" panose="020B0502020202020204" pitchFamily="34" charset="0"/>
              </a:rPr>
              <a:t> are difficult to mask.</a:t>
            </a:r>
          </a:p>
          <a:p>
            <a:pPr marL="0" indent="0">
              <a:buNone/>
            </a:pPr>
            <a:r>
              <a:rPr lang="en-US" sz="4000" b="0" i="0" u="none" strike="noStrike" baseline="0" dirty="0">
                <a:latin typeface="Century Gothic" panose="020B0502020202020204" pitchFamily="34" charset="0"/>
              </a:rPr>
              <a:t>(3) Needs an accurate spoon to measure the dose (drug activity?). </a:t>
            </a:r>
          </a:p>
          <a:p>
            <a:pPr marL="0" indent="0">
              <a:buNone/>
            </a:pPr>
            <a:r>
              <a:rPr lang="en-US" sz="4000" b="0" i="0" u="none" strike="noStrike" baseline="0" dirty="0">
                <a:latin typeface="Century Gothic" panose="020B0502020202020204" pitchFamily="34" charset="0"/>
              </a:rPr>
              <a:t>(4) Less stable than solid dosage forms (why?). </a:t>
            </a:r>
            <a:endParaRPr lang="ar-IQ" sz="5400" dirty="0"/>
          </a:p>
        </p:txBody>
      </p:sp>
    </p:spTree>
    <p:extLst>
      <p:ext uri="{BB962C8B-B14F-4D97-AF65-F5344CB8AC3E}">
        <p14:creationId xmlns:p14="http://schemas.microsoft.com/office/powerpoint/2010/main" val="285416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D50F-432F-4CC5-A115-647A6112DF76}"/>
              </a:ext>
            </a:extLst>
          </p:cNvPr>
          <p:cNvSpPr>
            <a:spLocks noGrp="1"/>
          </p:cNvSpPr>
          <p:nvPr>
            <p:ph type="title"/>
          </p:nvPr>
        </p:nvSpPr>
        <p:spPr/>
        <p:txBody>
          <a:bodyPr>
            <a:normAutofit/>
          </a:bodyPr>
          <a:lstStyle/>
          <a:p>
            <a:r>
              <a:rPr lang="en-US" b="1" dirty="0">
                <a:solidFill>
                  <a:srgbClr val="FF0000"/>
                </a:solidFill>
                <a:latin typeface="Century Gothic" panose="020B0502020202020204" pitchFamily="34" charset="0"/>
              </a:rPr>
              <a:t>Classification of Solutions According to Vehicle</a:t>
            </a:r>
            <a:endParaRPr lang="ar-IQ" b="1" dirty="0">
              <a:solidFill>
                <a:srgbClr val="FF000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30E8D296-24BF-4702-8B79-03D88429319F}"/>
              </a:ext>
            </a:extLst>
          </p:cNvPr>
          <p:cNvSpPr>
            <a:spLocks noGrp="1"/>
          </p:cNvSpPr>
          <p:nvPr>
            <p:ph idx="1"/>
          </p:nvPr>
        </p:nvSpPr>
        <p:spPr>
          <a:xfrm>
            <a:off x="838200" y="1597546"/>
            <a:ext cx="10515600" cy="1025733"/>
          </a:xfrm>
        </p:spPr>
        <p:txBody>
          <a:bodyPr>
            <a:normAutofit/>
          </a:bodyPr>
          <a:lstStyle/>
          <a:p>
            <a:r>
              <a:rPr lang="en-US" sz="2000" b="1" i="0" u="none" strike="noStrike" baseline="0" dirty="0">
                <a:latin typeface="Century Gothic" panose="020B0502020202020204" pitchFamily="34" charset="0"/>
              </a:rPr>
              <a:t>(a) Aqueous solutions </a:t>
            </a:r>
          </a:p>
          <a:p>
            <a:r>
              <a:rPr lang="en-US" sz="2000" b="1" i="0" u="none" strike="noStrike" baseline="0" dirty="0">
                <a:latin typeface="Century Gothic" panose="020B0502020202020204" pitchFamily="34" charset="0"/>
              </a:rPr>
              <a:t>(b) Non-aqueous solutions</a:t>
            </a:r>
          </a:p>
          <a:p>
            <a:pPr marL="0" indent="0">
              <a:buNone/>
            </a:pPr>
            <a:endParaRPr lang="ar-IQ" sz="3200" b="1" dirty="0"/>
          </a:p>
        </p:txBody>
      </p:sp>
      <p:graphicFrame>
        <p:nvGraphicFramePr>
          <p:cNvPr id="6" name="Table 6">
            <a:extLst>
              <a:ext uri="{FF2B5EF4-FFF2-40B4-BE49-F238E27FC236}">
                <a16:creationId xmlns:a16="http://schemas.microsoft.com/office/drawing/2014/main" id="{8FBCCBE1-C573-47D0-9DE3-5B59B74D12C8}"/>
              </a:ext>
            </a:extLst>
          </p:cNvPr>
          <p:cNvGraphicFramePr>
            <a:graphicFrameLocks noGrp="1"/>
          </p:cNvGraphicFramePr>
          <p:nvPr>
            <p:extLst>
              <p:ext uri="{D42A27DB-BD31-4B8C-83A1-F6EECF244321}">
                <p14:modId xmlns:p14="http://schemas.microsoft.com/office/powerpoint/2010/main" val="59684084"/>
              </p:ext>
            </p:extLst>
          </p:nvPr>
        </p:nvGraphicFramePr>
        <p:xfrm>
          <a:off x="361852" y="2407920"/>
          <a:ext cx="11237205" cy="3840480"/>
        </p:xfrm>
        <a:graphic>
          <a:graphicData uri="http://schemas.openxmlformats.org/drawingml/2006/table">
            <a:tbl>
              <a:tblPr rtl="1" firstRow="1" bandRow="1">
                <a:tableStyleId>{5C22544A-7EE6-4342-B048-85BDC9FD1C3A}</a:tableStyleId>
              </a:tblPr>
              <a:tblGrid>
                <a:gridCol w="3745735">
                  <a:extLst>
                    <a:ext uri="{9D8B030D-6E8A-4147-A177-3AD203B41FA5}">
                      <a16:colId xmlns:a16="http://schemas.microsoft.com/office/drawing/2014/main" val="497163043"/>
                    </a:ext>
                  </a:extLst>
                </a:gridCol>
                <a:gridCol w="3745735">
                  <a:extLst>
                    <a:ext uri="{9D8B030D-6E8A-4147-A177-3AD203B41FA5}">
                      <a16:colId xmlns:a16="http://schemas.microsoft.com/office/drawing/2014/main" val="2765924042"/>
                    </a:ext>
                  </a:extLst>
                </a:gridCol>
                <a:gridCol w="3745735">
                  <a:extLst>
                    <a:ext uri="{9D8B030D-6E8A-4147-A177-3AD203B41FA5}">
                      <a16:colId xmlns:a16="http://schemas.microsoft.com/office/drawing/2014/main" val="3736222474"/>
                    </a:ext>
                  </a:extLst>
                </a:gridCol>
              </a:tblGrid>
              <a:tr h="370840">
                <a:tc>
                  <a:txBody>
                    <a:bodyPr/>
                    <a:lstStyle/>
                    <a:p>
                      <a:pPr algn="l" rtl="0"/>
                      <a:r>
                        <a:rPr lang="en-US" sz="2400" b="1" dirty="0"/>
                        <a:t>Non-aqueous</a:t>
                      </a:r>
                      <a:endParaRPr lang="ar-IQ" sz="2400" b="1" dirty="0"/>
                    </a:p>
                  </a:txBody>
                  <a:tcPr/>
                </a:tc>
                <a:tc>
                  <a:txBody>
                    <a:bodyPr/>
                    <a:lstStyle/>
                    <a:p>
                      <a:pPr algn="l" rtl="0"/>
                      <a:r>
                        <a:rPr lang="en-US" sz="2400" b="1" dirty="0"/>
                        <a:t>Sweets and /or viscid</a:t>
                      </a:r>
                      <a:endParaRPr lang="ar-IQ" sz="2400" b="1" dirty="0"/>
                    </a:p>
                  </a:txBody>
                  <a:tcPr/>
                </a:tc>
                <a:tc>
                  <a:txBody>
                    <a:bodyPr/>
                    <a:lstStyle/>
                    <a:p>
                      <a:pPr algn="l" rtl="0"/>
                      <a:r>
                        <a:rPr lang="en-US" sz="2400" b="1" dirty="0"/>
                        <a:t>Aqueous</a:t>
                      </a:r>
                      <a:endParaRPr lang="ar-IQ" sz="2400" b="1" dirty="0"/>
                    </a:p>
                  </a:txBody>
                  <a:tcPr/>
                </a:tc>
                <a:extLst>
                  <a:ext uri="{0D108BD9-81ED-4DB2-BD59-A6C34878D82A}">
                    <a16:rowId xmlns:a16="http://schemas.microsoft.com/office/drawing/2014/main" val="4075855418"/>
                  </a:ext>
                </a:extLst>
              </a:tr>
              <a:tr h="370840">
                <a:tc>
                  <a:txBody>
                    <a:bodyPr/>
                    <a:lstStyle/>
                    <a:p>
                      <a:pPr algn="l"/>
                      <a:r>
                        <a:rPr lang="en-US" sz="2400" b="1" i="0" u="none" strike="noStrike" kern="1200" baseline="0" dirty="0">
                          <a:solidFill>
                            <a:schemeClr val="dk1"/>
                          </a:solidFill>
                          <a:latin typeface="+mn-lt"/>
                          <a:ea typeface="+mn-ea"/>
                          <a:cs typeface="+mn-cs"/>
                        </a:rPr>
                        <a:t>1.Elixirs</a:t>
                      </a:r>
                    </a:p>
                    <a:p>
                      <a:pPr algn="l"/>
                      <a:r>
                        <a:rPr lang="en-US" sz="2400" b="1" i="0" u="none" strike="noStrike" kern="1200" baseline="0" dirty="0">
                          <a:solidFill>
                            <a:schemeClr val="dk1"/>
                          </a:solidFill>
                          <a:latin typeface="+mn-lt"/>
                          <a:ea typeface="+mn-ea"/>
                          <a:cs typeface="+mn-cs"/>
                        </a:rPr>
                        <a:t>2.Spirits</a:t>
                      </a:r>
                    </a:p>
                    <a:p>
                      <a:pPr algn="l"/>
                      <a:r>
                        <a:rPr lang="en-US" sz="2400" b="1" i="0" u="none" strike="noStrike" kern="1200" baseline="0" dirty="0">
                          <a:solidFill>
                            <a:schemeClr val="dk1"/>
                          </a:solidFill>
                          <a:latin typeface="+mn-lt"/>
                          <a:ea typeface="+mn-ea"/>
                          <a:cs typeface="+mn-cs"/>
                        </a:rPr>
                        <a:t>3.Collodions</a:t>
                      </a:r>
                    </a:p>
                    <a:p>
                      <a:pPr algn="l"/>
                      <a:r>
                        <a:rPr lang="en-US" sz="2400" b="1" i="0" u="none" strike="noStrike" kern="1200" baseline="0" dirty="0">
                          <a:solidFill>
                            <a:schemeClr val="dk1"/>
                          </a:solidFill>
                          <a:latin typeface="+mn-lt"/>
                          <a:ea typeface="+mn-ea"/>
                          <a:cs typeface="+mn-cs"/>
                        </a:rPr>
                        <a:t>4.Glycerins</a:t>
                      </a:r>
                    </a:p>
                    <a:p>
                      <a:pPr algn="l"/>
                      <a:r>
                        <a:rPr lang="en-US" sz="2400" b="1" i="0" u="none" strike="noStrike" kern="1200" baseline="0" dirty="0">
                          <a:solidFill>
                            <a:schemeClr val="dk1"/>
                          </a:solidFill>
                          <a:latin typeface="+mn-lt"/>
                          <a:ea typeface="+mn-ea"/>
                          <a:cs typeface="+mn-cs"/>
                        </a:rPr>
                        <a:t>5.Liniments</a:t>
                      </a:r>
                    </a:p>
                    <a:p>
                      <a:pPr algn="l"/>
                      <a:r>
                        <a:rPr lang="en-US" sz="2400" b="1" i="0" u="none" strike="noStrike" kern="1200" baseline="0" dirty="0">
                          <a:solidFill>
                            <a:schemeClr val="dk1"/>
                          </a:solidFill>
                          <a:latin typeface="+mn-lt"/>
                          <a:ea typeface="+mn-ea"/>
                          <a:cs typeface="+mn-cs"/>
                        </a:rPr>
                        <a:t>6.Oleo Vitamin</a:t>
                      </a:r>
                    </a:p>
                  </a:txBody>
                  <a:tcPr/>
                </a:tc>
                <a:tc>
                  <a:txBody>
                    <a:bodyPr/>
                    <a:lstStyle/>
                    <a:p>
                      <a:pPr algn="l"/>
                      <a:r>
                        <a:rPr lang="en-US" sz="2400" b="1" i="0" u="none" strike="noStrike" kern="1200" baseline="0" dirty="0">
                          <a:solidFill>
                            <a:schemeClr val="dk1"/>
                          </a:solidFill>
                          <a:latin typeface="+mn-lt"/>
                          <a:ea typeface="+mn-ea"/>
                          <a:cs typeface="+mn-cs"/>
                        </a:rPr>
                        <a:t>1.Syrups</a:t>
                      </a:r>
                    </a:p>
                    <a:p>
                      <a:pPr algn="l"/>
                      <a:r>
                        <a:rPr lang="en-US" sz="2400" b="1" i="0" u="none" strike="noStrike" kern="1200" baseline="0" dirty="0">
                          <a:solidFill>
                            <a:schemeClr val="dk1"/>
                          </a:solidFill>
                          <a:latin typeface="+mn-lt"/>
                          <a:ea typeface="+mn-ea"/>
                          <a:cs typeface="+mn-cs"/>
                        </a:rPr>
                        <a:t>2.Honeys</a:t>
                      </a:r>
                    </a:p>
                    <a:p>
                      <a:pPr algn="l"/>
                      <a:r>
                        <a:rPr lang="en-US" sz="2400" b="1" i="0" u="none" strike="noStrike" kern="1200" baseline="0" dirty="0">
                          <a:solidFill>
                            <a:schemeClr val="dk1"/>
                          </a:solidFill>
                          <a:latin typeface="+mn-lt"/>
                          <a:ea typeface="+mn-ea"/>
                          <a:cs typeface="+mn-cs"/>
                        </a:rPr>
                        <a:t>3.Mucilages </a:t>
                      </a:r>
                    </a:p>
                    <a:p>
                      <a:pPr algn="l"/>
                      <a:r>
                        <a:rPr lang="en-US" sz="2400" b="1" i="0" u="none" strike="noStrike" kern="1200" baseline="0" dirty="0">
                          <a:solidFill>
                            <a:schemeClr val="dk1"/>
                          </a:solidFill>
                          <a:latin typeface="+mn-lt"/>
                          <a:ea typeface="+mn-ea"/>
                          <a:cs typeface="+mn-cs"/>
                        </a:rPr>
                        <a:t>4.Jellies</a:t>
                      </a:r>
                    </a:p>
                  </a:txBody>
                  <a:tcPr/>
                </a:tc>
                <a:tc>
                  <a:txBody>
                    <a:bodyPr/>
                    <a:lstStyle/>
                    <a:p>
                      <a:pPr algn="l"/>
                      <a:r>
                        <a:rPr lang="en-US" sz="2400" b="1" i="0" u="none" strike="noStrike" kern="1200" baseline="0" dirty="0">
                          <a:solidFill>
                            <a:schemeClr val="dk1"/>
                          </a:solidFill>
                          <a:latin typeface="+mn-lt"/>
                          <a:ea typeface="+mn-ea"/>
                          <a:cs typeface="+mn-cs"/>
                        </a:rPr>
                        <a:t>1.Douches</a:t>
                      </a:r>
                    </a:p>
                    <a:p>
                      <a:pPr algn="l"/>
                      <a:r>
                        <a:rPr lang="en-US" sz="2400" b="1" i="0" u="none" strike="noStrike" kern="1200" baseline="0" dirty="0">
                          <a:solidFill>
                            <a:schemeClr val="dk1"/>
                          </a:solidFill>
                          <a:latin typeface="+mn-lt"/>
                          <a:ea typeface="+mn-ea"/>
                          <a:cs typeface="+mn-cs"/>
                        </a:rPr>
                        <a:t>2.Enemas</a:t>
                      </a:r>
                    </a:p>
                    <a:p>
                      <a:pPr algn="l"/>
                      <a:r>
                        <a:rPr lang="en-US" sz="2400" b="1" i="0" u="none" strike="noStrike" kern="1200" baseline="0" dirty="0">
                          <a:solidFill>
                            <a:schemeClr val="dk1"/>
                          </a:solidFill>
                          <a:latin typeface="+mn-lt"/>
                          <a:ea typeface="+mn-ea"/>
                          <a:cs typeface="+mn-cs"/>
                        </a:rPr>
                        <a:t>3.Gargles</a:t>
                      </a:r>
                    </a:p>
                    <a:p>
                      <a:pPr algn="l"/>
                      <a:r>
                        <a:rPr lang="en-US" sz="2400" b="1" i="0" u="none" strike="noStrike" kern="1200" baseline="0" dirty="0">
                          <a:solidFill>
                            <a:schemeClr val="dk1"/>
                          </a:solidFill>
                          <a:latin typeface="+mn-lt"/>
                          <a:ea typeface="+mn-ea"/>
                          <a:cs typeface="+mn-cs"/>
                        </a:rPr>
                        <a:t>4.Mouthwashes</a:t>
                      </a:r>
                    </a:p>
                    <a:p>
                      <a:pPr algn="l"/>
                      <a:r>
                        <a:rPr lang="en-US" sz="2400" b="1" i="0" u="none" strike="noStrike" kern="1200" baseline="0" dirty="0">
                          <a:solidFill>
                            <a:schemeClr val="dk1"/>
                          </a:solidFill>
                          <a:latin typeface="+mn-lt"/>
                          <a:ea typeface="+mn-ea"/>
                          <a:cs typeface="+mn-cs"/>
                        </a:rPr>
                        <a:t>5.Nasal washes</a:t>
                      </a:r>
                    </a:p>
                    <a:p>
                      <a:pPr algn="l"/>
                      <a:r>
                        <a:rPr lang="en-US" sz="2400" b="1" i="0" u="none" strike="noStrike" kern="1200" baseline="0" dirty="0">
                          <a:solidFill>
                            <a:schemeClr val="dk1"/>
                          </a:solidFill>
                          <a:latin typeface="+mn-lt"/>
                          <a:ea typeface="+mn-ea"/>
                          <a:cs typeface="+mn-cs"/>
                        </a:rPr>
                        <a:t>6.Juices</a:t>
                      </a:r>
                    </a:p>
                    <a:p>
                      <a:pPr algn="l"/>
                      <a:r>
                        <a:rPr lang="en-US" sz="2400" b="1" i="0" u="none" strike="noStrike" kern="1200" baseline="0" dirty="0">
                          <a:solidFill>
                            <a:schemeClr val="dk1"/>
                          </a:solidFill>
                          <a:latin typeface="+mn-lt"/>
                          <a:ea typeface="+mn-ea"/>
                          <a:cs typeface="+mn-cs"/>
                        </a:rPr>
                        <a:t>7.Sprays</a:t>
                      </a:r>
                    </a:p>
                    <a:p>
                      <a:pPr algn="l"/>
                      <a:r>
                        <a:rPr lang="en-US" sz="2400" b="1" i="0" u="none" strike="noStrike" kern="1200" baseline="0" dirty="0">
                          <a:solidFill>
                            <a:schemeClr val="dk1"/>
                          </a:solidFill>
                          <a:latin typeface="+mn-lt"/>
                          <a:ea typeface="+mn-ea"/>
                          <a:cs typeface="+mn-cs"/>
                        </a:rPr>
                        <a:t>8.Otic solutions</a:t>
                      </a:r>
                    </a:p>
                    <a:p>
                      <a:pPr algn="l"/>
                      <a:r>
                        <a:rPr lang="en-US" sz="2400" b="1" i="0" u="none" strike="noStrike" kern="1200" baseline="0" dirty="0">
                          <a:solidFill>
                            <a:schemeClr val="dk1"/>
                          </a:solidFill>
                          <a:latin typeface="+mn-lt"/>
                          <a:ea typeface="+mn-ea"/>
                          <a:cs typeface="+mn-cs"/>
                        </a:rPr>
                        <a:t>9.Inhalations (?)</a:t>
                      </a:r>
                    </a:p>
                  </a:txBody>
                  <a:tcPr/>
                </a:tc>
                <a:extLst>
                  <a:ext uri="{0D108BD9-81ED-4DB2-BD59-A6C34878D82A}">
                    <a16:rowId xmlns:a16="http://schemas.microsoft.com/office/drawing/2014/main" val="184222178"/>
                  </a:ext>
                </a:extLst>
              </a:tr>
            </a:tbl>
          </a:graphicData>
        </a:graphic>
      </p:graphicFrame>
    </p:spTree>
    <p:extLst>
      <p:ext uri="{BB962C8B-B14F-4D97-AF65-F5344CB8AC3E}">
        <p14:creationId xmlns:p14="http://schemas.microsoft.com/office/powerpoint/2010/main" val="314726032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129A-F7EC-4FF0-AAED-AC010259C98F}"/>
              </a:ext>
            </a:extLst>
          </p:cNvPr>
          <p:cNvSpPr>
            <a:spLocks noGrp="1"/>
          </p:cNvSpPr>
          <p:nvPr>
            <p:ph type="title"/>
          </p:nvPr>
        </p:nvSpPr>
        <p:spPr>
          <a:xfrm>
            <a:off x="838200" y="365125"/>
            <a:ext cx="10515600" cy="729157"/>
          </a:xfrm>
        </p:spPr>
        <p:txBody>
          <a:bodyPr/>
          <a:lstStyle/>
          <a:p>
            <a:r>
              <a:rPr lang="en-US" b="1" dirty="0">
                <a:solidFill>
                  <a:srgbClr val="FF0000"/>
                </a:solidFill>
                <a:latin typeface="Century Gothic" panose="020B0502020202020204" pitchFamily="34" charset="0"/>
              </a:rPr>
              <a:t>Oral solutions</a:t>
            </a:r>
            <a:endParaRPr lang="ar-IQ" b="1" dirty="0">
              <a:solidFill>
                <a:srgbClr val="FF000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313197BE-ABAE-4CAB-8840-8B4A3A09BE8B}"/>
              </a:ext>
            </a:extLst>
          </p:cNvPr>
          <p:cNvSpPr>
            <a:spLocks noGrp="1"/>
          </p:cNvSpPr>
          <p:nvPr>
            <p:ph idx="1"/>
          </p:nvPr>
        </p:nvSpPr>
        <p:spPr>
          <a:xfrm>
            <a:off x="449705" y="1214202"/>
            <a:ext cx="11377534" cy="5411449"/>
          </a:xfrm>
        </p:spPr>
        <p:txBody>
          <a:bodyPr>
            <a:normAutofit lnSpcReduction="10000"/>
          </a:bodyPr>
          <a:lstStyle/>
          <a:p>
            <a:r>
              <a:rPr lang="en-US" b="1" i="0" u="none" strike="noStrike" baseline="0" dirty="0">
                <a:latin typeface="Century Gothic" panose="020B0502020202020204" pitchFamily="34" charset="0"/>
              </a:rPr>
              <a:t>Their </a:t>
            </a:r>
            <a:r>
              <a:rPr lang="en-US" b="1" i="0" u="none" strike="noStrike" baseline="0" dirty="0">
                <a:solidFill>
                  <a:srgbClr val="FF0000"/>
                </a:solidFill>
                <a:latin typeface="Century Gothic" panose="020B0502020202020204" pitchFamily="34" charset="0"/>
              </a:rPr>
              <a:t>absorption</a:t>
            </a:r>
            <a:r>
              <a:rPr lang="en-US" b="1" i="0" u="none" strike="noStrike" baseline="0" dirty="0">
                <a:latin typeface="Century Gothic" panose="020B0502020202020204" pitchFamily="34" charset="0"/>
              </a:rPr>
              <a:t> from the gastrointestinal tract into the systemic circulation may be expected to occur more </a:t>
            </a:r>
            <a:r>
              <a:rPr lang="en-US" b="1" i="0" u="none" strike="noStrike" baseline="0" dirty="0">
                <a:solidFill>
                  <a:srgbClr val="FF0000"/>
                </a:solidFill>
                <a:latin typeface="Century Gothic" panose="020B0502020202020204" pitchFamily="34" charset="0"/>
              </a:rPr>
              <a:t>rapidly</a:t>
            </a:r>
            <a:r>
              <a:rPr lang="en-US" b="1" i="0" u="none" strike="noStrike" baseline="0" dirty="0">
                <a:latin typeface="Century Gothic" panose="020B0502020202020204" pitchFamily="34" charset="0"/>
              </a:rPr>
              <a:t> than from suspension or solid dosage forms of the same medicinal agent .</a:t>
            </a:r>
          </a:p>
          <a:p>
            <a:r>
              <a:rPr lang="en-US" b="1" i="0" u="none" strike="noStrike" baseline="0" dirty="0">
                <a:latin typeface="Century Gothic" panose="020B0502020202020204" pitchFamily="34" charset="0"/>
              </a:rPr>
              <a:t>Solutes other than the medicinal agent are usually present in orally administered solutions.</a:t>
            </a:r>
          </a:p>
          <a:p>
            <a:r>
              <a:rPr lang="en-US" b="1" i="0" u="none" strike="noStrike" baseline="0" dirty="0">
                <a:latin typeface="Century Gothic" panose="020B0502020202020204" pitchFamily="34" charset="0"/>
              </a:rPr>
              <a:t>These </a:t>
            </a:r>
            <a:r>
              <a:rPr lang="en-US" b="1" i="0" u="none" strike="noStrike" baseline="0" dirty="0">
                <a:solidFill>
                  <a:srgbClr val="FF0000"/>
                </a:solidFill>
                <a:latin typeface="Century Gothic" panose="020B0502020202020204" pitchFamily="34" charset="0"/>
              </a:rPr>
              <a:t>additional agents </a:t>
            </a:r>
            <a:r>
              <a:rPr lang="en-US" b="1" i="0" u="none" strike="noStrike" baseline="0" dirty="0">
                <a:latin typeface="Century Gothic" panose="020B0502020202020204" pitchFamily="34" charset="0"/>
              </a:rPr>
              <a:t>are frequently included to provide color, flavor, sweetness, or stability.</a:t>
            </a:r>
          </a:p>
          <a:p>
            <a:r>
              <a:rPr lang="en-US" b="1" i="0" u="none" strike="noStrike" baseline="0" dirty="0">
                <a:latin typeface="Century Gothic" panose="020B0502020202020204" pitchFamily="34" charset="0"/>
              </a:rPr>
              <a:t>In formulating pharmaceutical solution, information on the </a:t>
            </a:r>
            <a:r>
              <a:rPr lang="en-US" b="1" i="0" u="none" strike="noStrike" baseline="0" dirty="0">
                <a:solidFill>
                  <a:srgbClr val="FF0000"/>
                </a:solidFill>
                <a:latin typeface="Century Gothic" panose="020B0502020202020204" pitchFamily="34" charset="0"/>
              </a:rPr>
              <a:t>solubility and stability </a:t>
            </a:r>
            <a:r>
              <a:rPr lang="en-US" b="1" i="0" u="none" strike="noStrike" baseline="0" dirty="0">
                <a:latin typeface="Century Gothic" panose="020B0502020202020204" pitchFamily="34" charset="0"/>
              </a:rPr>
              <a:t>of each solute with regard to the solvent or solvent system must be considered.</a:t>
            </a:r>
          </a:p>
          <a:p>
            <a:r>
              <a:rPr lang="en-US" b="1" i="0" u="none" strike="noStrike" baseline="0" dirty="0">
                <a:latin typeface="Century Gothic" panose="020B0502020202020204" pitchFamily="34" charset="0"/>
              </a:rPr>
              <a:t>Combinations of medicinal or pharmaceutical agents that will result in chemical and/or physical interactions affecting the therapeutic quality or pharmaceutical stability of the product must avoided .</a:t>
            </a:r>
          </a:p>
        </p:txBody>
      </p:sp>
    </p:spTree>
    <p:extLst>
      <p:ext uri="{BB962C8B-B14F-4D97-AF65-F5344CB8AC3E}">
        <p14:creationId xmlns:p14="http://schemas.microsoft.com/office/powerpoint/2010/main" val="350242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2BC0-31D4-44E7-BDA5-E41F528392AB}"/>
              </a:ext>
            </a:extLst>
          </p:cNvPr>
          <p:cNvSpPr>
            <a:spLocks noGrp="1"/>
          </p:cNvSpPr>
          <p:nvPr>
            <p:ph type="title"/>
          </p:nvPr>
        </p:nvSpPr>
        <p:spPr/>
        <p:txBody>
          <a:bodyPr>
            <a:noAutofit/>
          </a:bodyPr>
          <a:lstStyle/>
          <a:p>
            <a:r>
              <a:rPr lang="en-US" sz="3600" b="1" dirty="0">
                <a:solidFill>
                  <a:srgbClr val="FF0000"/>
                </a:solidFill>
                <a:latin typeface="Century Gothic" panose="020B0502020202020204" pitchFamily="34" charset="0"/>
              </a:rPr>
              <a:t>The rate of solution, that is, the speed at which the substance dissolves, depends on :</a:t>
            </a:r>
            <a:endParaRPr lang="ar-IQ" sz="3600" b="1" dirty="0">
              <a:solidFill>
                <a:srgbClr val="FF000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C879C6A3-03B9-45AC-9112-BAF96842A250}"/>
              </a:ext>
            </a:extLst>
          </p:cNvPr>
          <p:cNvSpPr>
            <a:spLocks noGrp="1"/>
          </p:cNvSpPr>
          <p:nvPr>
            <p:ph idx="1"/>
          </p:nvPr>
        </p:nvSpPr>
        <p:spPr/>
        <p:txBody>
          <a:bodyPr>
            <a:normAutofit/>
          </a:bodyPr>
          <a:lstStyle/>
          <a:p>
            <a:r>
              <a:rPr lang="en-US" sz="3600" dirty="0"/>
              <a:t>1. The </a:t>
            </a:r>
            <a:r>
              <a:rPr lang="en-US" sz="3600" dirty="0">
                <a:solidFill>
                  <a:srgbClr val="FF0000"/>
                </a:solidFill>
              </a:rPr>
              <a:t>particle size </a:t>
            </a:r>
            <a:r>
              <a:rPr lang="en-US" sz="3600" dirty="0"/>
              <a:t>of the substance: the finer the powder the greater the surface area, which comes in contact with the solvent, and the more rapid the dissolving process .</a:t>
            </a:r>
          </a:p>
          <a:p>
            <a:endParaRPr lang="en-US" sz="3600" dirty="0"/>
          </a:p>
          <a:p>
            <a:r>
              <a:rPr lang="en-US" sz="3600" dirty="0"/>
              <a:t>2. The extent of </a:t>
            </a:r>
            <a:r>
              <a:rPr lang="en-US" sz="3600" dirty="0">
                <a:solidFill>
                  <a:srgbClr val="FF0000"/>
                </a:solidFill>
              </a:rPr>
              <a:t>agitation</a:t>
            </a:r>
            <a:r>
              <a:rPr lang="en-US" sz="3600" dirty="0"/>
              <a:t>: the greater the agitation the more unsaturated solvent passes over the drug and the faster the formation of the solution.</a:t>
            </a:r>
            <a:endParaRPr lang="ar-IQ" sz="3600" dirty="0"/>
          </a:p>
        </p:txBody>
      </p:sp>
    </p:spTree>
    <p:extLst>
      <p:ext uri="{BB962C8B-B14F-4D97-AF65-F5344CB8AC3E}">
        <p14:creationId xmlns:p14="http://schemas.microsoft.com/office/powerpoint/2010/main" val="714732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CC62-7DAA-48A4-B8D6-C8B495337828}"/>
              </a:ext>
            </a:extLst>
          </p:cNvPr>
          <p:cNvSpPr>
            <a:spLocks noGrp="1"/>
          </p:cNvSpPr>
          <p:nvPr>
            <p:ph type="title"/>
          </p:nvPr>
        </p:nvSpPr>
        <p:spPr>
          <a:xfrm>
            <a:off x="838200" y="365126"/>
            <a:ext cx="10515600" cy="639216"/>
          </a:xfrm>
        </p:spPr>
        <p:txBody>
          <a:bodyPr/>
          <a:lstStyle/>
          <a:p>
            <a:r>
              <a:rPr lang="en-US" sz="3600" b="1" dirty="0">
                <a:solidFill>
                  <a:srgbClr val="FF0000"/>
                </a:solidFill>
                <a:latin typeface="Century Gothic" panose="020B0502020202020204" pitchFamily="34" charset="0"/>
              </a:rPr>
              <a:t>Drug solubility</a:t>
            </a:r>
            <a:endParaRPr lang="ar-IQ" sz="3600" b="1" dirty="0">
              <a:solidFill>
                <a:srgbClr val="FF000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01FB3A9E-CF35-446A-A29B-F32977F643A6}"/>
              </a:ext>
            </a:extLst>
          </p:cNvPr>
          <p:cNvSpPr>
            <a:spLocks noGrp="1"/>
          </p:cNvSpPr>
          <p:nvPr>
            <p:ph idx="1"/>
          </p:nvPr>
        </p:nvSpPr>
        <p:spPr>
          <a:xfrm>
            <a:off x="838200" y="1196584"/>
            <a:ext cx="10515600" cy="1846419"/>
          </a:xfrm>
        </p:spPr>
        <p:txBody>
          <a:bodyPr>
            <a:normAutofit lnSpcReduction="10000"/>
          </a:bodyPr>
          <a:lstStyle/>
          <a:p>
            <a:r>
              <a:rPr lang="en-US" sz="3200" dirty="0"/>
              <a:t>The solubility of an agent in a particular solvent indicates the maximum concentration to which a solution may be prepared with that agent and that solvent at a given temperature, pH and pressure.</a:t>
            </a:r>
            <a:endParaRPr lang="ar-IQ" sz="3200" dirty="0"/>
          </a:p>
        </p:txBody>
      </p:sp>
      <p:pic>
        <p:nvPicPr>
          <p:cNvPr id="13" name="Picture 12">
            <a:extLst>
              <a:ext uri="{FF2B5EF4-FFF2-40B4-BE49-F238E27FC236}">
                <a16:creationId xmlns:a16="http://schemas.microsoft.com/office/drawing/2014/main" id="{AA5B9487-2B81-4573-8E9C-988D69FA191D}"/>
              </a:ext>
            </a:extLst>
          </p:cNvPr>
          <p:cNvPicPr>
            <a:picLocks noChangeAspect="1"/>
          </p:cNvPicPr>
          <p:nvPr/>
        </p:nvPicPr>
        <p:blipFill>
          <a:blip r:embed="rId2"/>
          <a:stretch>
            <a:fillRect/>
          </a:stretch>
        </p:blipFill>
        <p:spPr>
          <a:xfrm>
            <a:off x="2700215" y="2984854"/>
            <a:ext cx="6791570" cy="3540629"/>
          </a:xfrm>
          <a:prstGeom prst="rect">
            <a:avLst/>
          </a:prstGeom>
        </p:spPr>
      </p:pic>
    </p:spTree>
    <p:extLst>
      <p:ext uri="{BB962C8B-B14F-4D97-AF65-F5344CB8AC3E}">
        <p14:creationId xmlns:p14="http://schemas.microsoft.com/office/powerpoint/2010/main" val="1764582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Droplet</Template>
  <TotalTime>320</TotalTime>
  <Words>1687</Words>
  <Application>Microsoft Office PowerPoint</Application>
  <PresentationFormat>Widescreen</PresentationFormat>
  <Paragraphs>153</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Algerian</vt:lpstr>
      <vt:lpstr>Arial</vt:lpstr>
      <vt:lpstr>Calibri</vt:lpstr>
      <vt:lpstr>Calibri Light</vt:lpstr>
      <vt:lpstr>Century Gothic</vt:lpstr>
      <vt:lpstr>Wingdings</vt:lpstr>
      <vt:lpstr>Wingdings 3</vt:lpstr>
      <vt:lpstr>Office Theme</vt:lpstr>
      <vt:lpstr>lec 1 Pharmaceutical Technology solutions</vt:lpstr>
      <vt:lpstr>PowerPoint Presentation</vt:lpstr>
      <vt:lpstr>Solutions can be formulated for different routes of administration</vt:lpstr>
      <vt:lpstr>Advantages of soIutions</vt:lpstr>
      <vt:lpstr>Disadvantages of Solutions</vt:lpstr>
      <vt:lpstr>Classification of Solutions According to Vehicle</vt:lpstr>
      <vt:lpstr>Oral solutions</vt:lpstr>
      <vt:lpstr>The rate of solution, that is, the speed at which the substance dissolves, depends on :</vt:lpstr>
      <vt:lpstr>Drug solubility</vt:lpstr>
      <vt:lpstr>Theory of solubility </vt:lpstr>
      <vt:lpstr>Solubility enhanced by :</vt:lpstr>
      <vt:lpstr>Excipients used in pharmaceutical solutions for oral administration </vt:lpstr>
      <vt:lpstr>PowerPoint Presentation</vt:lpstr>
      <vt:lpstr>PowerPoint Presentation</vt:lpstr>
      <vt:lpstr>PowerPoint Presentation</vt:lpstr>
      <vt:lpstr>Solubility</vt:lpstr>
      <vt:lpstr>Factors affecting solubility</vt:lpstr>
      <vt:lpstr>Solubility against rate of dissolution :</vt:lpstr>
      <vt:lpstr>Effect of molecular structure </vt:lpstr>
      <vt:lpstr>PowerPoint Presentation</vt:lpstr>
      <vt:lpstr>PowerPoint Presentation</vt:lpstr>
      <vt:lpstr>PowerPoint Presentation</vt:lpstr>
      <vt:lpstr>PowerPoint Presentation</vt:lpstr>
      <vt:lpstr>Effect of pH on solubility</vt:lpstr>
      <vt:lpstr>PowerPoint Presentation</vt:lpstr>
      <vt:lpstr>For weak acid</vt:lpstr>
      <vt:lpstr>PowerPoint Presentation</vt:lpstr>
      <vt:lpstr>PowerPoint Presentation</vt:lpstr>
      <vt:lpstr>Importance of pH on absorption and excretion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 1 Pharmaceutical Technology solutions</dc:title>
  <dc:creator>ameer</dc:creator>
  <cp:lastModifiedBy>ameer</cp:lastModifiedBy>
  <cp:revision>4</cp:revision>
  <dcterms:created xsi:type="dcterms:W3CDTF">2021-10-16T07:04:10Z</dcterms:created>
  <dcterms:modified xsi:type="dcterms:W3CDTF">2021-10-24T05:58:47Z</dcterms:modified>
</cp:coreProperties>
</file>