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sldIdLst>
    <p:sldId id="256" r:id="rId2"/>
    <p:sldId id="294" r:id="rId3"/>
    <p:sldId id="295" r:id="rId4"/>
    <p:sldId id="282" r:id="rId5"/>
    <p:sldId id="257" r:id="rId6"/>
    <p:sldId id="297" r:id="rId7"/>
    <p:sldId id="299" r:id="rId8"/>
    <p:sldId id="287" r:id="rId9"/>
    <p:sldId id="292" r:id="rId10"/>
    <p:sldId id="291" r:id="rId11"/>
    <p:sldId id="259" r:id="rId12"/>
    <p:sldId id="260" r:id="rId13"/>
    <p:sldId id="266" r:id="rId14"/>
    <p:sldId id="263" r:id="rId15"/>
    <p:sldId id="265" r:id="rId16"/>
    <p:sldId id="268" r:id="rId17"/>
    <p:sldId id="274" r:id="rId18"/>
    <p:sldId id="276" r:id="rId19"/>
    <p:sldId id="275" r:id="rId20"/>
    <p:sldId id="300" r:id="rId21"/>
    <p:sldId id="278" r:id="rId22"/>
    <p:sldId id="301" r:id="rId23"/>
    <p:sldId id="290" r:id="rId24"/>
    <p:sldId id="283" r:id="rId25"/>
    <p:sldId id="284" r:id="rId26"/>
    <p:sldId id="285" r:id="rId27"/>
    <p:sldId id="286" r:id="rId28"/>
    <p:sldId id="280"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7276" autoAdjust="0"/>
  </p:normalViewPr>
  <p:slideViewPr>
    <p:cSldViewPr>
      <p:cViewPr varScale="1">
        <p:scale>
          <a:sx n="64" d="100"/>
          <a:sy n="64"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51AFB63-E4EE-4481-B0CF-3767BE4C3097}" type="datetimeFigureOut">
              <a:rPr lang="ar-IQ" smtClean="0"/>
              <a:pPr/>
              <a:t>04/03/1443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B4882DD-1727-4AAE-A6DC-D7E7F47635F6}" type="slidenum">
              <a:rPr lang="ar-IQ" smtClean="0"/>
              <a:pPr/>
              <a:t>‹#›</a:t>
            </a:fld>
            <a:endParaRPr lang="ar-IQ"/>
          </a:p>
        </p:txBody>
      </p:sp>
    </p:spTree>
    <p:extLst>
      <p:ext uri="{BB962C8B-B14F-4D97-AF65-F5344CB8AC3E}">
        <p14:creationId xmlns:p14="http://schemas.microsoft.com/office/powerpoint/2010/main" val="1429198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isegeek.com/what-is-concentration.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free of any calluses, burns, cuts, scars, bruises, or rashes.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site should not be cyanotic (bluish from lack of oxygen), edematous (swollen), or infected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fifth finger should be avoided*. The side and tip of the finger should be avoided</a:t>
            </a:r>
            <a:endParaRPr lang="ar-IQ" dirty="0" smtClean="0"/>
          </a:p>
          <a:p>
            <a:pPr algn="l" rtl="0"/>
            <a:r>
              <a:rPr lang="en-US" dirty="0" smtClean="0"/>
              <a:t>. </a:t>
            </a:r>
          </a:p>
          <a:p>
            <a:pPr algn="l" rtl="0"/>
            <a:r>
              <a:rPr lang="en-US" dirty="0" smtClean="0"/>
              <a:t>* The distance between the skin surface and the bone in the fifth finger also makes it unsuitable for puncture</a:t>
            </a:r>
            <a:endParaRPr lang="ar-IQ" dirty="0"/>
          </a:p>
        </p:txBody>
      </p:sp>
      <p:sp>
        <p:nvSpPr>
          <p:cNvPr id="4" name="Slide Number Placeholder 3"/>
          <p:cNvSpPr>
            <a:spLocks noGrp="1"/>
          </p:cNvSpPr>
          <p:nvPr>
            <p:ph type="sldNum" sz="quarter" idx="10"/>
          </p:nvPr>
        </p:nvSpPr>
        <p:spPr/>
        <p:txBody>
          <a:bodyPr/>
          <a:lstStyle/>
          <a:p>
            <a:fld id="{1B4882DD-1727-4AAE-A6DC-D7E7F47635F6}" type="slidenum">
              <a:rPr lang="ar-IQ" smtClean="0"/>
              <a:pPr/>
              <a:t>9</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 As commonly used in the medical field, though, isotonic solutions are solutions which have the same </a:t>
            </a:r>
            <a:r>
              <a:rPr lang="en-US" dirty="0" smtClean="0">
                <a:hlinkClick r:id="rId3"/>
              </a:rPr>
              <a:t>concentration</a:t>
            </a:r>
            <a:r>
              <a:rPr lang="en-US" dirty="0" smtClean="0"/>
              <a:t> of solute as the cells in the human body. A cell placed in an isotonic solution will neither gain nor lose water.</a:t>
            </a:r>
          </a:p>
          <a:p>
            <a:pPr algn="l" rtl="0"/>
            <a:r>
              <a:rPr lang="en-US" dirty="0" smtClean="0"/>
              <a:t>When two aqueous solutions of different concentrations or tonicities are separated by a semi-permeable membrane such as a cell wall, water will migrate from the less concentrated, or hypotonic, side to the more concentrated, or hypertonic, side in an attempt to bring both sides into equilibrium. This process is known as osmosis. The greater the difference in the two solutions' concentrations, the higher the osmotic pressure will be, and the </a:t>
            </a:r>
            <a:r>
              <a:rPr lang="en-US" b="1" dirty="0" smtClean="0">
                <a:solidFill>
                  <a:srgbClr val="FF0000"/>
                </a:solidFill>
              </a:rPr>
              <a:t>quicker </a:t>
            </a:r>
            <a:r>
              <a:rPr lang="en-US" b="0" dirty="0" smtClean="0">
                <a:solidFill>
                  <a:srgbClr val="FF0000"/>
                </a:solidFill>
              </a:rPr>
              <a:t>t</a:t>
            </a:r>
            <a:r>
              <a:rPr lang="en-US" dirty="0" smtClean="0"/>
              <a:t>he osmotic transfer will be.</a:t>
            </a:r>
          </a:p>
          <a:p>
            <a:pPr algn="l" rtl="0"/>
            <a:endParaRPr lang="ar-IQ" dirty="0"/>
          </a:p>
        </p:txBody>
      </p:sp>
      <p:sp>
        <p:nvSpPr>
          <p:cNvPr id="4" name="Slide Number Placeholder 3"/>
          <p:cNvSpPr>
            <a:spLocks noGrp="1"/>
          </p:cNvSpPr>
          <p:nvPr>
            <p:ph type="sldNum" sz="quarter" idx="10"/>
          </p:nvPr>
        </p:nvSpPr>
        <p:spPr/>
        <p:txBody>
          <a:bodyPr/>
          <a:lstStyle/>
          <a:p>
            <a:fld id="{1B4882DD-1727-4AAE-A6DC-D7E7F47635F6}" type="slidenum">
              <a:rPr lang="ar-IQ" smtClean="0"/>
              <a:pPr/>
              <a:t>21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5FD1786D-8558-47C2-98E5-7A1390F8EE1B}" type="datetimeFigureOut">
              <a:rPr lang="ar-IQ" smtClean="0"/>
              <a:pPr/>
              <a:t>04/03/1443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2A6DFD-407A-49D0-93DB-69A36E7C87BF}"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FD1786D-8558-47C2-98E5-7A1390F8EE1B}" type="datetimeFigureOut">
              <a:rPr lang="ar-IQ" smtClean="0"/>
              <a:pPr/>
              <a:t>04/03/1443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2A6DFD-407A-49D0-93DB-69A36E7C87BF}"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FD1786D-8558-47C2-98E5-7A1390F8EE1B}" type="datetimeFigureOut">
              <a:rPr lang="ar-IQ" smtClean="0"/>
              <a:pPr/>
              <a:t>04/03/1443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2A6DFD-407A-49D0-93DB-69A36E7C87BF}"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FD1786D-8558-47C2-98E5-7A1390F8EE1B}" type="datetimeFigureOut">
              <a:rPr lang="ar-IQ" smtClean="0"/>
              <a:pPr/>
              <a:t>04/03/1443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2A6DFD-407A-49D0-93DB-69A36E7C87BF}"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D1786D-8558-47C2-98E5-7A1390F8EE1B}" type="datetimeFigureOut">
              <a:rPr lang="ar-IQ" smtClean="0"/>
              <a:pPr/>
              <a:t>04/03/1443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B2A6DFD-407A-49D0-93DB-69A36E7C87BF}"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5FD1786D-8558-47C2-98E5-7A1390F8EE1B}" type="datetimeFigureOut">
              <a:rPr lang="ar-IQ" smtClean="0"/>
              <a:pPr/>
              <a:t>04/03/1443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B2A6DFD-407A-49D0-93DB-69A36E7C87BF}"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5FD1786D-8558-47C2-98E5-7A1390F8EE1B}" type="datetimeFigureOut">
              <a:rPr lang="ar-IQ" smtClean="0"/>
              <a:pPr/>
              <a:t>04/03/1443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B2A6DFD-407A-49D0-93DB-69A36E7C87BF}"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5FD1786D-8558-47C2-98E5-7A1390F8EE1B}" type="datetimeFigureOut">
              <a:rPr lang="ar-IQ" smtClean="0"/>
              <a:pPr/>
              <a:t>04/03/1443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B2A6DFD-407A-49D0-93DB-69A36E7C87BF}"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1786D-8558-47C2-98E5-7A1390F8EE1B}" type="datetimeFigureOut">
              <a:rPr lang="ar-IQ" smtClean="0"/>
              <a:pPr/>
              <a:t>04/03/1443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B2A6DFD-407A-49D0-93DB-69A36E7C87BF}"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1786D-8558-47C2-98E5-7A1390F8EE1B}" type="datetimeFigureOut">
              <a:rPr lang="ar-IQ" smtClean="0"/>
              <a:pPr/>
              <a:t>04/03/1443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B2A6DFD-407A-49D0-93DB-69A36E7C87BF}"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1786D-8558-47C2-98E5-7A1390F8EE1B}" type="datetimeFigureOut">
              <a:rPr lang="ar-IQ" smtClean="0"/>
              <a:pPr/>
              <a:t>04/03/1443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B2A6DFD-407A-49D0-93DB-69A36E7C87BF}"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FD1786D-8558-47C2-98E5-7A1390F8EE1B}" type="datetimeFigureOut">
              <a:rPr lang="ar-IQ" smtClean="0"/>
              <a:pPr/>
              <a:t>04/03/1443</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B2A6DFD-407A-49D0-93DB-69A36E7C87BF}"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11560" y="2852936"/>
            <a:ext cx="7668344" cy="2760712"/>
          </a:xfrm>
          <a:prstGeom prst="rect">
            <a:avLst/>
          </a:prstGeom>
        </p:spPr>
        <p:txBody>
          <a:bodyPr vert="horz" lIns="91440" tIns="45720" rIns="91440" bIns="45720" rtlCol="1">
            <a:normAutofit fontScale="92500" lnSpcReduction="20000"/>
          </a:bodyPr>
          <a:lstStyle/>
          <a:p>
            <a:pPr lvl="0" algn="ctr" rtl="0">
              <a:spcBef>
                <a:spcPct val="20000"/>
              </a:spcBef>
              <a:defRPr/>
            </a:pPr>
            <a:r>
              <a:rPr lang="en-US" sz="4800" b="1" dirty="0">
                <a:solidFill>
                  <a:srgbClr val="C00000"/>
                </a:solidFill>
                <a:effectLst>
                  <a:outerShdw blurRad="38100" dist="38100" dir="2700000" algn="tl">
                    <a:srgbClr val="000000">
                      <a:alpha val="43137"/>
                    </a:srgbClr>
                  </a:outerShdw>
                </a:effectLst>
                <a:cs typeface="+mj-cs"/>
              </a:rPr>
              <a:t>1</a:t>
            </a:r>
            <a:r>
              <a:rPr lang="en-US" sz="4800" b="1" baseline="30000" dirty="0">
                <a:solidFill>
                  <a:srgbClr val="C00000"/>
                </a:solidFill>
                <a:effectLst>
                  <a:outerShdw blurRad="38100" dist="38100" dir="2700000" algn="tl">
                    <a:srgbClr val="000000">
                      <a:alpha val="43137"/>
                    </a:srgbClr>
                  </a:outerShdw>
                </a:effectLst>
                <a:cs typeface="+mj-cs"/>
              </a:rPr>
              <a:t>st</a:t>
            </a:r>
            <a:r>
              <a:rPr lang="en-US" sz="4800" b="1" dirty="0">
                <a:solidFill>
                  <a:srgbClr val="C00000"/>
                </a:solidFill>
                <a:effectLst>
                  <a:outerShdw blurRad="38100" dist="38100" dir="2700000" algn="tl">
                    <a:srgbClr val="000000">
                      <a:alpha val="43137"/>
                    </a:srgbClr>
                  </a:outerShdw>
                </a:effectLst>
                <a:cs typeface="+mj-cs"/>
              </a:rPr>
              <a:t> course (Blood </a:t>
            </a:r>
            <a:r>
              <a:rPr lang="en-US" sz="4800" b="1" dirty="0" smtClean="0">
                <a:solidFill>
                  <a:srgbClr val="C00000"/>
                </a:solidFill>
                <a:effectLst>
                  <a:outerShdw blurRad="38100" dist="38100" dir="2700000" algn="tl">
                    <a:srgbClr val="000000">
                      <a:alpha val="43137"/>
                    </a:srgbClr>
                  </a:outerShdw>
                </a:effectLst>
                <a:cs typeface="+mj-cs"/>
              </a:rPr>
              <a:t>Physiology)</a:t>
            </a:r>
            <a:endParaRPr lang="en-US" sz="4800" b="1" dirty="0" smtClean="0">
              <a:effectLst>
                <a:outerShdw blurRad="38100" dist="38100" dir="2700000" algn="tl">
                  <a:srgbClr val="000000">
                    <a:alpha val="43137"/>
                  </a:srgbClr>
                </a:outerShdw>
              </a:effectLst>
              <a:cs typeface="+mj-cs"/>
            </a:endParaRPr>
          </a:p>
          <a:p>
            <a:pPr lvl="0" algn="ctr" rtl="0">
              <a:spcBef>
                <a:spcPct val="20000"/>
              </a:spcBef>
              <a:defRPr/>
            </a:pPr>
            <a:r>
              <a:rPr lang="en-US" sz="4800" b="1" dirty="0" smtClean="0">
                <a:effectLst>
                  <a:outerShdw blurRad="38100" dist="38100" dir="2700000" algn="tl">
                    <a:srgbClr val="000000">
                      <a:alpha val="43137"/>
                    </a:srgbClr>
                  </a:outerShdw>
                </a:effectLst>
                <a:cs typeface="+mj-cs"/>
              </a:rPr>
              <a:t>Introduction</a:t>
            </a:r>
            <a:endParaRPr lang="ar-IQ" sz="4800" b="1" dirty="0" smtClean="0">
              <a:effectLst>
                <a:outerShdw blurRad="38100" dist="38100" dir="2700000" algn="tl">
                  <a:srgbClr val="000000">
                    <a:alpha val="43137"/>
                  </a:srgbClr>
                </a:outerShdw>
              </a:effectLst>
              <a:cs typeface="+mj-cs"/>
            </a:endParaRPr>
          </a:p>
          <a:p>
            <a:pPr algn="ctr" rtl="0">
              <a:spcBef>
                <a:spcPct val="20000"/>
              </a:spcBef>
              <a:defRPr/>
            </a:pPr>
            <a:r>
              <a:rPr lang="en-US" sz="4800" b="1" dirty="0" err="1">
                <a:latin typeface="Times New Roman" pitchFamily="18" charset="0"/>
                <a:cs typeface="+mj-cs"/>
              </a:rPr>
              <a:t>M.sc.</a:t>
            </a:r>
            <a:r>
              <a:rPr lang="en-US" sz="4800" b="1" dirty="0">
                <a:latin typeface="Times New Roman" pitchFamily="18" charset="0"/>
                <a:cs typeface="+mj-cs"/>
              </a:rPr>
              <a:t> </a:t>
            </a:r>
            <a:r>
              <a:rPr lang="en-US" sz="4800" b="1" dirty="0" err="1">
                <a:latin typeface="Times New Roman" pitchFamily="18" charset="0"/>
                <a:cs typeface="+mj-cs"/>
              </a:rPr>
              <a:t>Duaa</a:t>
            </a:r>
            <a:r>
              <a:rPr lang="en-US" sz="4800" b="1" dirty="0">
                <a:latin typeface="Times New Roman" pitchFamily="18" charset="0"/>
                <a:cs typeface="+mj-cs"/>
              </a:rPr>
              <a:t> </a:t>
            </a:r>
            <a:r>
              <a:rPr lang="en-US" sz="4800" b="1" dirty="0" err="1">
                <a:latin typeface="Times New Roman" pitchFamily="18" charset="0"/>
                <a:cs typeface="+mj-cs"/>
              </a:rPr>
              <a:t>F</a:t>
            </a:r>
            <a:r>
              <a:rPr lang="en-US" sz="4800" b="1" dirty="0" err="1" smtClean="0">
                <a:latin typeface="Times New Roman" pitchFamily="18" charset="0"/>
                <a:cs typeface="+mj-cs"/>
              </a:rPr>
              <a:t>alah</a:t>
            </a:r>
            <a:r>
              <a:rPr lang="en-US" sz="4800" b="1" dirty="0">
                <a:latin typeface="Times New Roman" pitchFamily="18" charset="0"/>
                <a:cs typeface="+mj-cs"/>
              </a:rPr>
              <a:t/>
            </a:r>
            <a:br>
              <a:rPr lang="en-US" sz="4800" b="1" dirty="0">
                <a:latin typeface="Times New Roman" pitchFamily="18" charset="0"/>
                <a:cs typeface="+mj-cs"/>
              </a:rPr>
            </a:br>
            <a:r>
              <a:rPr lang="en-US" sz="4800" b="1" dirty="0">
                <a:latin typeface="Times New Roman" pitchFamily="18" charset="0"/>
                <a:cs typeface="+mj-cs"/>
              </a:rPr>
              <a:t>pharmacology and toxicology</a:t>
            </a:r>
            <a:endParaRPr lang="en-US" sz="4800" b="1" dirty="0">
              <a:cs typeface="+mj-cs"/>
            </a:endParaRPr>
          </a:p>
          <a:p>
            <a:pPr lvl="0" algn="ctr" rtl="0">
              <a:spcBef>
                <a:spcPct val="20000"/>
              </a:spcBef>
              <a:defRPr/>
            </a:pPr>
            <a:endParaRPr lang="ar-IQ" sz="4800" b="1" dirty="0" smtClean="0">
              <a:effectLst>
                <a:outerShdw blurRad="38100" dist="38100" dir="2700000" algn="tl">
                  <a:srgbClr val="000000">
                    <a:alpha val="43137"/>
                  </a:srgbClr>
                </a:outerShdw>
              </a:effectLst>
            </a:endParaRPr>
          </a:p>
          <a:p>
            <a:pPr lvl="0" algn="ctr" rtl="0">
              <a:spcBef>
                <a:spcPct val="20000"/>
              </a:spcBef>
              <a:defRPr/>
            </a:pPr>
            <a:endParaRPr kumimoji="0" lang="ar-IQ" sz="4800" b="1" i="0" u="none" strike="noStrike" kern="1200" cap="none" spc="0" normalizeH="0" baseline="0" noProof="0" dirty="0">
              <a:ln>
                <a:noFill/>
              </a:ln>
              <a:effectLst>
                <a:outerShdw blurRad="38100" dist="38100" dir="2700000" algn="tl">
                  <a:srgbClr val="000000">
                    <a:alpha val="43137"/>
                  </a:srgbClr>
                </a:outerShdw>
              </a:effectLst>
              <a:uLnTx/>
              <a:uFillTx/>
              <a:latin typeface="+mn-lt"/>
              <a:ea typeface="+mn-ea"/>
              <a:cs typeface="+mn-cs"/>
            </a:endParaRPr>
          </a:p>
        </p:txBody>
      </p:sp>
      <p:sp>
        <p:nvSpPr>
          <p:cNvPr id="6" name="مستطيل 5"/>
          <p:cNvSpPr/>
          <p:nvPr/>
        </p:nvSpPr>
        <p:spPr>
          <a:xfrm>
            <a:off x="3707904" y="1124744"/>
            <a:ext cx="4572000" cy="1200329"/>
          </a:xfrm>
          <a:prstGeom prst="rect">
            <a:avLst/>
          </a:prstGeom>
        </p:spPr>
        <p:txBody>
          <a:bodyPr>
            <a:spAutoFit/>
          </a:bodyPr>
          <a:lstStyle/>
          <a:p>
            <a:r>
              <a:rPr lang="ar-IQ" sz="3600" b="1" dirty="0">
                <a:cs typeface="+mj-cs"/>
              </a:rPr>
              <a:t>كلية المستقبل الجامعة </a:t>
            </a:r>
          </a:p>
          <a:p>
            <a:r>
              <a:rPr lang="ar-IQ" sz="3600" b="1" dirty="0">
                <a:cs typeface="+mj-cs"/>
              </a:rPr>
              <a:t>قسم الصيدلة </a:t>
            </a:r>
            <a:endParaRPr lang="en-US" sz="3600" b="1" dirty="0">
              <a:cs typeface="+mj-cs"/>
            </a:endParaRPr>
          </a:p>
        </p:txBody>
      </p:sp>
      <p:pic>
        <p:nvPicPr>
          <p:cNvPr id="7" name="Picture 4" descr="كلية المستقبل الجامع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9" y="35884"/>
            <a:ext cx="4183381" cy="219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14290"/>
            <a:ext cx="9036496" cy="1000132"/>
          </a:xfrm>
        </p:spPr>
        <p:txBody>
          <a:bodyPr>
            <a:noAutofit/>
          </a:bodyPr>
          <a:lstStyle/>
          <a:p>
            <a:pPr algn="l"/>
            <a:r>
              <a:rPr lang="en-US" sz="4000" b="1" dirty="0" smtClean="0">
                <a:solidFill>
                  <a:srgbClr val="C00000"/>
                </a:solidFill>
                <a:latin typeface="Times New Roman" panose="02020603050405020304" pitchFamily="18" charset="0"/>
                <a:cs typeface="Times New Roman" panose="02020603050405020304" pitchFamily="18" charset="0"/>
              </a:rPr>
              <a:t>Tourniquet is used before Vein puncture</a:t>
            </a:r>
            <a:endParaRPr lang="ar-IQ" sz="4000" b="1" dirty="0">
              <a:solidFill>
                <a:srgbClr val="C00000"/>
              </a:solidFill>
              <a:latin typeface="Times New Roman" panose="02020603050405020304" pitchFamily="18" charset="0"/>
              <a:cs typeface="Times New Roman" panose="02020603050405020304" pitchFamily="18" charset="0"/>
            </a:endParaRPr>
          </a:p>
        </p:txBody>
      </p:sp>
      <p:pic>
        <p:nvPicPr>
          <p:cNvPr id="48130" name="Picture 2" descr="http://pad1.whstatic.com/images/thumb/c/c2/Veins-pop-out-Step-1.jpg/550px-Veins-pop-out-Step-1.jpg"/>
          <p:cNvPicPr>
            <a:picLocks noChangeAspect="1" noChangeArrowheads="1"/>
          </p:cNvPicPr>
          <p:nvPr/>
        </p:nvPicPr>
        <p:blipFill>
          <a:blip r:embed="rId2"/>
          <a:srcRect/>
          <a:stretch>
            <a:fillRect/>
          </a:stretch>
        </p:blipFill>
        <p:spPr bwMode="auto">
          <a:xfrm>
            <a:off x="4857752" y="4005696"/>
            <a:ext cx="4286248" cy="2852304"/>
          </a:xfrm>
          <a:prstGeom prst="rect">
            <a:avLst/>
          </a:prstGeom>
          <a:noFill/>
        </p:spPr>
      </p:pic>
      <p:pic>
        <p:nvPicPr>
          <p:cNvPr id="48132" name="Picture 4" descr="http://www.osceskills.com/resources/Apply-the-tourniquet.jpg"/>
          <p:cNvPicPr>
            <a:picLocks noChangeAspect="1" noChangeArrowheads="1"/>
          </p:cNvPicPr>
          <p:nvPr/>
        </p:nvPicPr>
        <p:blipFill>
          <a:blip r:embed="rId3"/>
          <a:srcRect/>
          <a:stretch>
            <a:fillRect/>
          </a:stretch>
        </p:blipFill>
        <p:spPr bwMode="auto">
          <a:xfrm>
            <a:off x="0" y="1357298"/>
            <a:ext cx="5619750" cy="37433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285984" y="1214422"/>
            <a:ext cx="4857784" cy="5379030"/>
          </a:xfrm>
          <a:prstGeom prst="rect">
            <a:avLst/>
          </a:prstGeom>
          <a:noFill/>
          <a:ln w="9525">
            <a:noFill/>
            <a:miter lim="800000"/>
            <a:headEnd/>
            <a:tailEnd/>
          </a:ln>
          <a:effectLst/>
        </p:spPr>
      </p:pic>
      <p:sp>
        <p:nvSpPr>
          <p:cNvPr id="5" name="Rectangle 4"/>
          <p:cNvSpPr/>
          <p:nvPr/>
        </p:nvSpPr>
        <p:spPr>
          <a:xfrm>
            <a:off x="1780956" y="428604"/>
            <a:ext cx="5536772" cy="646331"/>
          </a:xfrm>
          <a:prstGeom prst="rect">
            <a:avLst/>
          </a:prstGeom>
        </p:spPr>
        <p:txBody>
          <a:bodyPr wrap="none">
            <a:spAutoFit/>
          </a:bodyPr>
          <a:lstStyle/>
          <a:p>
            <a:pPr algn="ctr" rtl="0">
              <a:buNone/>
            </a:pPr>
            <a:r>
              <a:rPr lang="en-US" sz="3600" b="1" dirty="0" smtClean="0">
                <a:latin typeface="Times New Roman" panose="02020603050405020304" pitchFamily="18" charset="0"/>
                <a:cs typeface="Times New Roman" panose="02020603050405020304" pitchFamily="18" charset="0"/>
              </a:rPr>
              <a:t>The compound </a:t>
            </a:r>
            <a:r>
              <a:rPr lang="en-US" sz="3600" b="1" dirty="0" smtClean="0">
                <a:solidFill>
                  <a:schemeClr val="accent2">
                    <a:lumMod val="50000"/>
                  </a:schemeClr>
                </a:solidFill>
                <a:latin typeface="Times New Roman" panose="02020603050405020304" pitchFamily="18" charset="0"/>
                <a:cs typeface="Times New Roman" panose="02020603050405020304" pitchFamily="18" charset="0"/>
              </a:rPr>
              <a:t>Microscope</a:t>
            </a:r>
            <a:endParaRPr lang="ar-IQ" sz="36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p:cNvPicPr>
          <p:nvPr>
            <p:ph idx="1"/>
          </p:nvPr>
        </p:nvPicPr>
        <p:blipFill>
          <a:blip r:embed="rId2" cstate="print"/>
          <a:srcRect l="18427" t="16474" r="33879" b="18467"/>
          <a:stretch>
            <a:fillRect/>
          </a:stretch>
        </p:blipFill>
        <p:spPr bwMode="auto">
          <a:xfrm>
            <a:off x="179512" y="0"/>
            <a:ext cx="8856984" cy="6715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338"/>
            <a:ext cx="8229600" cy="1143000"/>
          </a:xfrm>
        </p:spPr>
        <p:txBody>
          <a:bodyPr>
            <a:noAutofit/>
          </a:bodyPr>
          <a:lstStyle/>
          <a:p>
            <a:pPr rtl="0"/>
            <a:r>
              <a:rPr lang="en-US" dirty="0" smtClean="0"/>
              <a:t/>
            </a:r>
            <a:br>
              <a:rPr lang="en-US" dirty="0" smtClean="0"/>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t>
            </a:r>
            <a:r>
              <a:rPr lang="en-US" b="1" u="sng" dirty="0" err="1" smtClean="0">
                <a:effectLst>
                  <a:outerShdw blurRad="38100" dist="38100" dir="2700000" algn="tl">
                    <a:srgbClr val="000000">
                      <a:alpha val="43137"/>
                    </a:srgbClr>
                  </a:outerShdw>
                </a:effectLst>
              </a:rPr>
              <a:t>Hemo</a:t>
            </a:r>
            <a:r>
              <a:rPr lang="en-US" b="1" u="sng" dirty="0" err="1" smtClean="0">
                <a:solidFill>
                  <a:srgbClr val="C00000"/>
                </a:solidFill>
              </a:rPr>
              <a:t>cyto</a:t>
            </a:r>
            <a:r>
              <a:rPr lang="en-US" b="1" u="sng" dirty="0" err="1" smtClean="0">
                <a:effectLst>
                  <a:outerShdw blurRad="38100" dist="38100" dir="2700000" algn="tl">
                    <a:srgbClr val="000000">
                      <a:alpha val="43137"/>
                    </a:srgbClr>
                  </a:outerShdw>
                </a:effectLst>
              </a:rPr>
              <a:t>meter</a:t>
            </a:r>
            <a:r>
              <a:rPr lang="en-US"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a:t>
            </a:r>
            <a:r>
              <a:rPr lang="en-US" sz="3600" b="1" dirty="0" err="1" smtClean="0">
                <a:effectLst>
                  <a:outerShdw blurRad="38100" dist="38100" dir="2700000" algn="tl">
                    <a:srgbClr val="000000">
                      <a:alpha val="43137"/>
                    </a:srgbClr>
                  </a:outerShdw>
                </a:effectLst>
              </a:rPr>
              <a:t>Neubauer</a:t>
            </a:r>
            <a:r>
              <a:rPr lang="en-US" sz="3600" b="1" dirty="0" smtClean="0">
                <a:effectLst>
                  <a:outerShdw blurRad="38100" dist="38100" dir="2700000" algn="tl">
                    <a:srgbClr val="000000">
                      <a:alpha val="43137"/>
                    </a:srgbClr>
                  </a:outerShdw>
                </a:effectLst>
              </a:rPr>
              <a:t> chamber)</a:t>
            </a:r>
            <a:r>
              <a:rPr lang="ar-IQ" sz="3600" b="1" dirty="0" smtClean="0">
                <a:effectLst>
                  <a:outerShdw blurRad="38100" dist="38100" dir="2700000" algn="tl">
                    <a:srgbClr val="000000">
                      <a:alpha val="43137"/>
                    </a:srgbClr>
                  </a:outerShdw>
                </a:effectLst>
              </a:rPr>
              <a:t/>
            </a:r>
            <a:br>
              <a:rPr lang="ar-IQ" sz="3600" b="1" dirty="0" smtClean="0">
                <a:effectLst>
                  <a:outerShdw blurRad="38100" dist="38100" dir="2700000" algn="tl">
                    <a:srgbClr val="000000">
                      <a:alpha val="43137"/>
                    </a:srgbClr>
                  </a:outerShdw>
                </a:effectLst>
              </a:rPr>
            </a:br>
            <a:endParaRPr lang="ar-IQ" sz="3600" dirty="0"/>
          </a:p>
        </p:txBody>
      </p:sp>
      <p:pic>
        <p:nvPicPr>
          <p:cNvPr id="4" name="Picture 2"/>
          <p:cNvPicPr>
            <a:picLocks noGrp="1" noChangeAspect="1" noChangeArrowheads="1"/>
          </p:cNvPicPr>
          <p:nvPr>
            <p:ph idx="1"/>
          </p:nvPr>
        </p:nvPicPr>
        <p:blipFill>
          <a:blip r:embed="rId2" cstate="print"/>
          <a:srcRect b="60612"/>
          <a:stretch>
            <a:fillRect/>
          </a:stretch>
        </p:blipFill>
        <p:spPr bwMode="auto">
          <a:xfrm>
            <a:off x="1785918" y="1357298"/>
            <a:ext cx="5932846" cy="2905884"/>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t="77882"/>
          <a:stretch>
            <a:fillRect/>
          </a:stretch>
        </p:blipFill>
        <p:spPr bwMode="auto">
          <a:xfrm>
            <a:off x="2051720" y="4509120"/>
            <a:ext cx="5616624" cy="15447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l="7229" t="4263" r="7229" b="4082"/>
          <a:stretch>
            <a:fillRect/>
          </a:stretch>
        </p:blipFill>
        <p:spPr bwMode="auto">
          <a:xfrm>
            <a:off x="251521" y="188640"/>
            <a:ext cx="8640960" cy="6513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18968" t="19653" r="53302" b="30014"/>
          <a:stretch>
            <a:fillRect/>
          </a:stretch>
        </p:blipFill>
        <p:spPr bwMode="auto">
          <a:xfrm>
            <a:off x="0" y="116632"/>
            <a:ext cx="9144000" cy="6741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l="16459" t="8055" r="22829" b="5927"/>
          <a:stretch>
            <a:fillRect/>
          </a:stretch>
        </p:blipFill>
        <p:spPr bwMode="auto">
          <a:xfrm>
            <a:off x="179512" y="148474"/>
            <a:ext cx="8856984" cy="6741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rot="18645762">
            <a:off x="943309" y="2482826"/>
            <a:ext cx="3376317" cy="2528979"/>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rot="18778142">
            <a:off x="4786314" y="2143116"/>
            <a:ext cx="3363138" cy="3363138"/>
          </a:xfrm>
          <a:prstGeom prst="rect">
            <a:avLst/>
          </a:prstGeom>
          <a:noFill/>
          <a:ln w="9525">
            <a:noFill/>
            <a:miter lim="800000"/>
            <a:headEnd/>
            <a:tailEnd/>
          </a:ln>
          <a:effectLst/>
        </p:spPr>
      </p:pic>
      <p:sp>
        <p:nvSpPr>
          <p:cNvPr id="2" name="Title 1"/>
          <p:cNvSpPr>
            <a:spLocks noGrp="1"/>
          </p:cNvSpPr>
          <p:nvPr>
            <p:ph type="title"/>
          </p:nvPr>
        </p:nvSpPr>
        <p:spPr>
          <a:xfrm>
            <a:off x="1142976" y="1357298"/>
            <a:ext cx="8229600" cy="1143000"/>
          </a:xfrm>
        </p:spPr>
        <p:txBody>
          <a:bodyPr>
            <a:normAutofit/>
          </a:bodyPr>
          <a:lstStyle/>
          <a:p>
            <a:pPr algn="l" rtl="0"/>
            <a:r>
              <a:rPr lang="en-US" sz="3200" b="1" dirty="0" smtClean="0"/>
              <a:t>WBC pipette                       RBC pipette</a:t>
            </a:r>
            <a:endParaRPr lang="ar-IQ" sz="3200" b="1" dirty="0"/>
          </a:p>
        </p:txBody>
      </p:sp>
      <p:sp>
        <p:nvSpPr>
          <p:cNvPr id="6" name="Rectangle 5"/>
          <p:cNvSpPr/>
          <p:nvPr/>
        </p:nvSpPr>
        <p:spPr>
          <a:xfrm>
            <a:off x="2928926" y="500042"/>
            <a:ext cx="2938817" cy="707886"/>
          </a:xfrm>
          <a:prstGeom prst="rect">
            <a:avLst/>
          </a:prstGeom>
          <a:solidFill>
            <a:schemeClr val="accent2">
              <a:lumMod val="40000"/>
              <a:lumOff val="60000"/>
            </a:schemeClr>
          </a:solidFill>
        </p:spPr>
        <p:txBody>
          <a:bodyPr wrap="none">
            <a:spAutoFit/>
          </a:bodyPr>
          <a:lstStyle/>
          <a:p>
            <a:r>
              <a:rPr lang="en-US" sz="4000" b="1" dirty="0" smtClean="0">
                <a:solidFill>
                  <a:schemeClr val="accent2">
                    <a:lumMod val="50000"/>
                  </a:schemeClr>
                </a:solidFill>
              </a:rPr>
              <a:t>The Pipettes</a:t>
            </a:r>
            <a:r>
              <a:rPr lang="en-US" sz="4000" dirty="0" smtClean="0"/>
              <a:t> </a:t>
            </a:r>
            <a:endParaRPr lang="ar-IQ"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RBC pipette</a:t>
            </a:r>
            <a:endParaRPr lang="ar-IQ" b="1" dirty="0">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cstate="print"/>
          <a:srcRect/>
          <a:stretch>
            <a:fillRect/>
          </a:stretch>
        </p:blipFill>
        <p:spPr bwMode="auto">
          <a:xfrm rot="18525335">
            <a:off x="2503503" y="2451295"/>
            <a:ext cx="4095779"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85720" y="0"/>
            <a:ext cx="3500462" cy="3871479"/>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2088001" y="3767356"/>
            <a:ext cx="7055999" cy="3090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3074" name="Picture 2"/>
          <p:cNvPicPr>
            <a:picLocks noChangeAspect="1" noChangeArrowheads="1"/>
          </p:cNvPicPr>
          <p:nvPr/>
        </p:nvPicPr>
        <p:blipFill>
          <a:blip r:embed="rId2"/>
          <a:srcRect/>
          <a:stretch>
            <a:fillRect/>
          </a:stretch>
        </p:blipFill>
        <p:spPr bwMode="auto">
          <a:xfrm>
            <a:off x="323528" y="116633"/>
            <a:ext cx="8496944" cy="63556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3600" cy="731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469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8229600" cy="4125923"/>
          </a:xfrm>
        </p:spPr>
        <p:txBody>
          <a:bodyPr/>
          <a:lstStyle/>
          <a:p>
            <a:pPr algn="ctr" rtl="0">
              <a:buNone/>
            </a:pPr>
            <a:r>
              <a:rPr lang="en-US" sz="3600" b="1" dirty="0" smtClean="0">
                <a:solidFill>
                  <a:schemeClr val="accent2">
                    <a:lumMod val="50000"/>
                  </a:schemeClr>
                </a:solidFill>
                <a:effectLst>
                  <a:outerShdw blurRad="38100" dist="38100" dir="2700000" algn="tl">
                    <a:srgbClr val="000000">
                      <a:alpha val="43137"/>
                    </a:srgbClr>
                  </a:outerShdw>
                </a:effectLst>
              </a:rPr>
              <a:t>The solution used for dilution must be </a:t>
            </a:r>
            <a:r>
              <a:rPr lang="en-US" sz="3600" b="1" u="sng" dirty="0" smtClean="0">
                <a:solidFill>
                  <a:schemeClr val="accent2">
                    <a:lumMod val="50000"/>
                  </a:schemeClr>
                </a:solidFill>
                <a:effectLst>
                  <a:outerShdw blurRad="38100" dist="38100" dir="2700000" algn="tl">
                    <a:srgbClr val="000000">
                      <a:alpha val="43137"/>
                    </a:srgbClr>
                  </a:outerShdw>
                </a:effectLst>
              </a:rPr>
              <a:t>isotonic</a:t>
            </a:r>
            <a:r>
              <a:rPr lang="en-US" sz="3600" b="1" dirty="0" smtClean="0">
                <a:solidFill>
                  <a:schemeClr val="accent2">
                    <a:lumMod val="50000"/>
                  </a:schemeClr>
                </a:solidFill>
                <a:effectLst>
                  <a:outerShdw blurRad="38100" dist="38100" dir="2700000" algn="tl">
                    <a:srgbClr val="000000">
                      <a:alpha val="43137"/>
                    </a:srgbClr>
                  </a:outerShdw>
                </a:effectLst>
              </a:rPr>
              <a:t>, Why?</a:t>
            </a:r>
          </a:p>
          <a:p>
            <a:pPr>
              <a:buNone/>
            </a:pPr>
            <a:endParaRPr lang="ar-IQ" dirty="0"/>
          </a:p>
        </p:txBody>
      </p:sp>
      <p:pic>
        <p:nvPicPr>
          <p:cNvPr id="4" name="Picture 2"/>
          <p:cNvPicPr>
            <a:picLocks noChangeAspect="1" noChangeArrowheads="1"/>
          </p:cNvPicPr>
          <p:nvPr/>
        </p:nvPicPr>
        <p:blipFill>
          <a:blip r:embed="rId3" cstate="print"/>
          <a:srcRect/>
          <a:stretch>
            <a:fillRect/>
          </a:stretch>
        </p:blipFill>
        <p:spPr bwMode="auto">
          <a:xfrm>
            <a:off x="1071538" y="2071678"/>
            <a:ext cx="6981163" cy="36610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784976" cy="6336704"/>
          </a:xfrm>
        </p:spPr>
        <p:txBody>
          <a:bodyPr>
            <a:normAutofit/>
          </a:bodyPr>
          <a:lstStyle/>
          <a:p>
            <a:pPr algn="justLow" rtl="0">
              <a:lnSpc>
                <a:spcPct val="150000"/>
              </a:lnSpc>
            </a:pPr>
            <a:r>
              <a:rPr lang="en-US" dirty="0">
                <a:latin typeface="Times New Roman" panose="02020603050405020304" pitchFamily="18" charset="0"/>
                <a:cs typeface="Times New Roman" panose="02020603050405020304" pitchFamily="18" charset="0"/>
              </a:rPr>
              <a:t>When a solvent passes through a semipermeable membrane from a dilute solution into a more concentrated one, the concentrations become equalized and the phenomenon is known as osmosis. </a:t>
            </a:r>
            <a:endParaRPr lang="ar-IQ" dirty="0" smtClean="0">
              <a:latin typeface="Times New Roman" panose="02020603050405020304" pitchFamily="18" charset="0"/>
              <a:cs typeface="Times New Roman" panose="02020603050405020304" pitchFamily="18" charset="0"/>
            </a:endParaRPr>
          </a:p>
          <a:p>
            <a:pPr marL="0" indent="0" algn="justLow" rtl="0">
              <a:lnSpc>
                <a:spcPct val="150000"/>
              </a:lnSpc>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pressure responsible for this phenomenon is termed osmotic pressure and varies with the nature of the solute. </a:t>
            </a:r>
          </a:p>
        </p:txBody>
      </p:sp>
    </p:spTree>
    <p:extLst>
      <p:ext uri="{BB962C8B-B14F-4D97-AF65-F5344CB8AC3E}">
        <p14:creationId xmlns:p14="http://schemas.microsoft.com/office/powerpoint/2010/main" val="2478683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480720"/>
          </a:xfrm>
        </p:spPr>
        <p:txBody>
          <a:bodyPr>
            <a:normAutofit lnSpcReduction="10000"/>
          </a:bodyPr>
          <a:lstStyle/>
          <a:p>
            <a:pPr marL="0" indent="0" algn="justLow" rtl="0">
              <a:lnSpc>
                <a:spcPct val="110000"/>
              </a:lnSpc>
              <a:buNone/>
            </a:pPr>
            <a:r>
              <a:rPr lang="en-US" sz="4200" b="1" dirty="0">
                <a:solidFill>
                  <a:srgbClr val="FF0000"/>
                </a:solidFill>
                <a:latin typeface="Times New Roman" panose="02020603050405020304" pitchFamily="18" charset="0"/>
                <a:cs typeface="Times New Roman" panose="02020603050405020304" pitchFamily="18" charset="0"/>
              </a:rPr>
              <a:t>Laboratory precaution</a:t>
            </a:r>
            <a:endParaRPr lang="en-US" sz="4200" dirty="0" smtClean="0">
              <a:solidFill>
                <a:srgbClr val="FF0000"/>
              </a:solidFill>
              <a:latin typeface="Times New Roman" panose="02020603050405020304" pitchFamily="18" charset="0"/>
              <a:cs typeface="Times New Roman" panose="02020603050405020304" pitchFamily="18" charset="0"/>
            </a:endParaRPr>
          </a:p>
          <a:p>
            <a:pPr algn="justLow" rtl="0">
              <a:lnSpc>
                <a:spcPct val="11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Wear your white coats.</a:t>
            </a:r>
          </a:p>
          <a:p>
            <a:pPr algn="justLow" rtl="0">
              <a:lnSpc>
                <a:spcPct val="11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is better to perform the experiment of blood on your own blood.</a:t>
            </a:r>
          </a:p>
          <a:p>
            <a:pPr algn="justLow" rtl="0">
              <a:lnSpc>
                <a:spcPct val="11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Sterilize the tip of your finger with alcohol before pricking.</a:t>
            </a:r>
          </a:p>
          <a:p>
            <a:pPr algn="justLow" rtl="0">
              <a:lnSpc>
                <a:spcPct val="11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Clean all instrument after use, before leaving the lab.</a:t>
            </a:r>
          </a:p>
          <a:p>
            <a:pPr algn="justLow" rtl="0">
              <a:lnSpc>
                <a:spcPct val="11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is better to be vaccinated with hepatitis virus  vaccine</a:t>
            </a:r>
          </a:p>
          <a:p>
            <a:pPr algn="justLow" rtl="0">
              <a:lnSpc>
                <a:spcPct val="11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Wash your hands before leaving the lab.</a:t>
            </a:r>
          </a:p>
          <a:p>
            <a:pPr algn="justLow" rtl="0">
              <a:lnSpc>
                <a:spcPct val="110000"/>
              </a:lnSpc>
            </a:pPr>
            <a:endParaRPr lang="ar-IQ"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3692" cy="1143000"/>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Commonly used conversion factors for volumes:</a:t>
            </a:r>
            <a:endParaRPr lang="ar-IQ"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916832"/>
            <a:ext cx="6533918" cy="4525963"/>
          </a:xfrm>
        </p:spPr>
        <p:txBody>
          <a:bodyPr>
            <a:normAutofit/>
          </a:bodyPr>
          <a:lstStyle/>
          <a:p>
            <a:pPr algn="l" rtl="0"/>
            <a:r>
              <a:rPr lang="en-US" sz="2800" dirty="0" smtClean="0"/>
              <a:t>1 Liter (L) = 1000 milliliters (ml) </a:t>
            </a:r>
          </a:p>
          <a:p>
            <a:pPr algn="l" rtl="0">
              <a:buNone/>
            </a:pPr>
            <a:r>
              <a:rPr lang="en-US" sz="2800" dirty="0" smtClean="0"/>
              <a:t>                       = 1000  cubic centimeters (cc) </a:t>
            </a:r>
          </a:p>
          <a:p>
            <a:pPr algn="l" rtl="0"/>
            <a:endParaRPr lang="en-US" sz="2800" dirty="0" smtClean="0"/>
          </a:p>
        </p:txBody>
      </p:sp>
      <p:pic>
        <p:nvPicPr>
          <p:cNvPr id="4" name="Picture 2" descr="http://pimg.tradeindia.com/01218882/b/1/1-LITER-PET-BOTTLES.jpg"/>
          <p:cNvPicPr>
            <a:picLocks noChangeAspect="1" noChangeArrowheads="1"/>
          </p:cNvPicPr>
          <p:nvPr/>
        </p:nvPicPr>
        <p:blipFill>
          <a:blip r:embed="rId2" cstate="print"/>
          <a:srcRect l="13580" t="3518" r="66667"/>
          <a:stretch>
            <a:fillRect/>
          </a:stretch>
        </p:blipFill>
        <p:spPr bwMode="auto">
          <a:xfrm>
            <a:off x="7000892" y="-113563"/>
            <a:ext cx="2143108" cy="6971563"/>
          </a:xfrm>
          <a:prstGeom prst="rect">
            <a:avLst/>
          </a:prstGeom>
          <a:noFill/>
        </p:spPr>
      </p:pic>
      <p:sp>
        <p:nvSpPr>
          <p:cNvPr id="5" name="Rectangle 4"/>
          <p:cNvSpPr/>
          <p:nvPr/>
        </p:nvSpPr>
        <p:spPr>
          <a:xfrm>
            <a:off x="4286248" y="5429264"/>
            <a:ext cx="1640898" cy="369332"/>
          </a:xfrm>
          <a:prstGeom prst="rect">
            <a:avLst/>
          </a:prstGeom>
        </p:spPr>
        <p:txBody>
          <a:bodyPr wrap="none">
            <a:spAutoFit/>
          </a:bodyPr>
          <a:lstStyle/>
          <a:p>
            <a:pPr algn="l" rtl="0"/>
            <a:r>
              <a:rPr lang="en-US" dirty="0" smtClean="0"/>
              <a:t>1 liter (1000 cc)</a:t>
            </a:r>
            <a:endParaRPr lang="ar-IQ" dirty="0"/>
          </a:p>
        </p:txBody>
      </p:sp>
      <p:sp>
        <p:nvSpPr>
          <p:cNvPr id="6" name="Right Arrow 5"/>
          <p:cNvSpPr/>
          <p:nvPr/>
        </p:nvSpPr>
        <p:spPr>
          <a:xfrm>
            <a:off x="6143636" y="5500702"/>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milliliter = 1 cubic centimeter (cm 3)</a:t>
            </a:r>
            <a:br>
              <a:rPr lang="en-US" dirty="0" smtClean="0"/>
            </a:br>
            <a:r>
              <a:rPr lang="ar-IQ" dirty="0" smtClean="0"/>
              <a:t>(</a:t>
            </a:r>
            <a:r>
              <a:rPr lang="en-US" dirty="0" smtClean="0"/>
              <a:t>(1 ml = 1 cc</a:t>
            </a:r>
            <a:endParaRPr lang="ar-IQ" dirty="0"/>
          </a:p>
        </p:txBody>
      </p:sp>
      <p:pic>
        <p:nvPicPr>
          <p:cNvPr id="40962" name="Picture 2" descr="http://ecx.images-amazon.com/images/I/31dCl%2BG-uJL._SL500_SS500_.jpg"/>
          <p:cNvPicPr>
            <a:picLocks noChangeAspect="1" noChangeArrowheads="1"/>
          </p:cNvPicPr>
          <p:nvPr/>
        </p:nvPicPr>
        <p:blipFill>
          <a:blip r:embed="rId2" cstate="print"/>
          <a:srcRect/>
          <a:stretch>
            <a:fillRect/>
          </a:stretch>
        </p:blipFill>
        <p:spPr bwMode="auto">
          <a:xfrm rot="16001000">
            <a:off x="2185499" y="1762578"/>
            <a:ext cx="4762500" cy="4762500"/>
          </a:xfrm>
          <a:prstGeom prst="rect">
            <a:avLst/>
          </a:prstGeom>
          <a:noFill/>
        </p:spPr>
      </p:pic>
      <p:sp>
        <p:nvSpPr>
          <p:cNvPr id="7" name="Left Brace 6"/>
          <p:cNvSpPr/>
          <p:nvPr/>
        </p:nvSpPr>
        <p:spPr>
          <a:xfrm>
            <a:off x="3923928" y="2852936"/>
            <a:ext cx="288032" cy="360040"/>
          </a:xfrm>
          <a:prstGeom prst="lef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sz="2000" b="1" dirty="0">
              <a:ln>
                <a:solidFill>
                  <a:schemeClr val="tx1"/>
                </a:solidFill>
              </a:ln>
            </a:endParaRPr>
          </a:p>
        </p:txBody>
      </p:sp>
      <p:sp>
        <p:nvSpPr>
          <p:cNvPr id="8" name="TextBox 7"/>
          <p:cNvSpPr txBox="1"/>
          <p:nvPr/>
        </p:nvSpPr>
        <p:spPr>
          <a:xfrm>
            <a:off x="3203848" y="2780928"/>
            <a:ext cx="648072" cy="461665"/>
          </a:xfrm>
          <a:prstGeom prst="rect">
            <a:avLst/>
          </a:prstGeom>
          <a:noFill/>
        </p:spPr>
        <p:txBody>
          <a:bodyPr wrap="square" rtlCol="1">
            <a:spAutoFit/>
          </a:bodyPr>
          <a:lstStyle/>
          <a:p>
            <a:pPr algn="l" rtl="0"/>
            <a:r>
              <a:rPr lang="en-US" sz="2400" b="1" dirty="0" smtClean="0"/>
              <a:t>1cc</a:t>
            </a:r>
            <a:r>
              <a:rPr lang="ar-IQ" sz="2400" b="1" dirty="0" smtClean="0"/>
              <a:t> </a:t>
            </a:r>
            <a:endParaRPr lang="ar-IQ"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cubic centimeter (cc)?</a:t>
            </a:r>
            <a:endParaRPr lang="ar-IQ"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80728"/>
            <a:ext cx="8229600" cy="5616624"/>
          </a:xfrm>
        </p:spPr>
        <p:txBody>
          <a:bodyPr>
            <a:normAutofit/>
          </a:bodyPr>
          <a:lstStyle/>
          <a:p>
            <a:endParaRPr lang="en-US" dirty="0" smtClean="0"/>
          </a:p>
          <a:p>
            <a:endParaRPr lang="en-US" dirty="0" smtClean="0"/>
          </a:p>
          <a:p>
            <a:endParaRPr lang="en-US" dirty="0" smtClean="0"/>
          </a:p>
          <a:p>
            <a:endParaRPr lang="en-US" dirty="0" smtClean="0"/>
          </a:p>
          <a:p>
            <a:pPr algn="l" rtl="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We want the number of blood cells in 1 cubic millimeter (c.mm)</a:t>
            </a:r>
          </a:p>
          <a:p>
            <a:pPr marL="0" indent="0" algn="l" rtl="0">
              <a:buNone/>
            </a:pPr>
            <a:endParaRPr lang="en-US" dirty="0" smtClean="0"/>
          </a:p>
          <a:p>
            <a:pPr algn="l" rtl="0">
              <a:buNone/>
            </a:pPr>
            <a:r>
              <a:rPr lang="en-US" dirty="0" smtClean="0"/>
              <a:t>                                                                       </a:t>
            </a:r>
            <a:r>
              <a:rPr lang="en-US" dirty="0" smtClean="0">
                <a:sym typeface="Wingdings" pitchFamily="2" charset="2"/>
              </a:rPr>
              <a:t></a:t>
            </a:r>
            <a:endParaRPr lang="ar-IQ" dirty="0"/>
          </a:p>
        </p:txBody>
      </p:sp>
      <p:pic>
        <p:nvPicPr>
          <p:cNvPr id="44034" name="Picture 2" descr="http://bp0.blogger.com/_ic87sbGA288/RsnZMbAMT7I/AAAAAAAAAPY/ouP2nPy7Gwo/s320/cubic_cm.gif"/>
          <p:cNvPicPr>
            <a:picLocks noChangeAspect="1" noChangeArrowheads="1"/>
          </p:cNvPicPr>
          <p:nvPr/>
        </p:nvPicPr>
        <p:blipFill>
          <a:blip r:embed="rId2" cstate="print"/>
          <a:srcRect/>
          <a:stretch>
            <a:fillRect/>
          </a:stretch>
        </p:blipFill>
        <p:spPr bwMode="auto">
          <a:xfrm>
            <a:off x="4932040" y="1124744"/>
            <a:ext cx="2415867" cy="2376264"/>
          </a:xfrm>
          <a:prstGeom prst="rect">
            <a:avLst/>
          </a:prstGeom>
          <a:noFill/>
        </p:spPr>
      </p:pic>
      <p:pic>
        <p:nvPicPr>
          <p:cNvPr id="44036" name="Picture 4" descr="https://encrypted-tbn3.gstatic.com/images?q=tbn:ANd9GcTLzYCk-OzLV54aeIRsh9NF0tNiT9c65znBkYw5Ok34KaTPiiLnFg"/>
          <p:cNvPicPr>
            <a:picLocks noChangeAspect="1" noChangeArrowheads="1"/>
          </p:cNvPicPr>
          <p:nvPr/>
        </p:nvPicPr>
        <p:blipFill>
          <a:blip r:embed="rId3" cstate="print"/>
          <a:srcRect/>
          <a:stretch>
            <a:fillRect/>
          </a:stretch>
        </p:blipFill>
        <p:spPr bwMode="auto">
          <a:xfrm>
            <a:off x="899592" y="1412776"/>
            <a:ext cx="2447925" cy="1866901"/>
          </a:xfrm>
          <a:prstGeom prst="rect">
            <a:avLst/>
          </a:prstGeom>
          <a:noFill/>
        </p:spPr>
      </p:pic>
      <p:pic>
        <p:nvPicPr>
          <p:cNvPr id="44038" name="Picture 6" descr="http://www.eplantscience.com/botanical_biotechnology_biology_chemistry/principles_of_horticulture/images/17.10.jpg"/>
          <p:cNvPicPr>
            <a:picLocks noChangeAspect="1" noChangeArrowheads="1"/>
          </p:cNvPicPr>
          <p:nvPr/>
        </p:nvPicPr>
        <p:blipFill>
          <a:blip r:embed="rId4" cstate="print"/>
          <a:srcRect t="15324" r="72923" b="20825"/>
          <a:stretch>
            <a:fillRect/>
          </a:stretch>
        </p:blipFill>
        <p:spPr bwMode="auto">
          <a:xfrm>
            <a:off x="4788024" y="4869160"/>
            <a:ext cx="1728192" cy="172819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8" y="1628800"/>
            <a:ext cx="8229600" cy="4525963"/>
          </a:xfrm>
        </p:spPr>
        <p:txBody>
          <a:bodyPr>
            <a:normAutofit/>
          </a:bodyPr>
          <a:lstStyle/>
          <a:p>
            <a:pPr algn="l" rtl="0"/>
            <a:r>
              <a:rPr lang="en-US" sz="2400" dirty="0" smtClean="0"/>
              <a:t>1 cc (1 ml)= 1000 cubic millimeters</a:t>
            </a:r>
          </a:p>
          <a:p>
            <a:pPr algn="l" rtl="0">
              <a:buNone/>
            </a:pPr>
            <a:r>
              <a:rPr lang="en-US" sz="2400" dirty="0" smtClean="0"/>
              <a:t>                                              (c.mm)</a:t>
            </a:r>
          </a:p>
          <a:p>
            <a:pPr algn="l" rtl="0"/>
            <a:endParaRPr lang="en-US" sz="2400" dirty="0" smtClean="0">
              <a:sym typeface="Wingdings" pitchFamily="2" charset="2"/>
            </a:endParaRPr>
          </a:p>
          <a:p>
            <a:pPr algn="l" rtl="0"/>
            <a:endParaRPr lang="en-US" sz="2400" dirty="0" smtClean="0">
              <a:sym typeface="Wingdings" pitchFamily="2" charset="2"/>
            </a:endParaRPr>
          </a:p>
          <a:p>
            <a:pPr algn="l" rtl="0">
              <a:buNone/>
            </a:pPr>
            <a:r>
              <a:rPr lang="en-US" sz="2400" dirty="0" smtClean="0">
                <a:sym typeface="Wingdings" pitchFamily="2" charset="2"/>
              </a:rPr>
              <a:t>             1 c.mm = 1 </a:t>
            </a:r>
            <a:r>
              <a:rPr lang="en-US" sz="2400" dirty="0" err="1" smtClean="0">
                <a:sym typeface="Wingdings" pitchFamily="2" charset="2"/>
              </a:rPr>
              <a:t>microliter</a:t>
            </a:r>
            <a:r>
              <a:rPr lang="en-US" sz="2400" dirty="0" smtClean="0">
                <a:sym typeface="Wingdings" pitchFamily="2" charset="2"/>
              </a:rPr>
              <a:t> </a:t>
            </a:r>
            <a:endParaRPr lang="ar-IQ" sz="2400" dirty="0" smtClean="0"/>
          </a:p>
          <a:p>
            <a:pPr algn="l" rtl="0"/>
            <a:endParaRPr lang="ar-IQ" sz="2400" dirty="0"/>
          </a:p>
        </p:txBody>
      </p:sp>
      <p:pic>
        <p:nvPicPr>
          <p:cNvPr id="45058" name="Picture 2" descr="http://biology.hunter.cuny.edu/tech/cubic-gif.gif"/>
          <p:cNvPicPr>
            <a:picLocks noChangeAspect="1" noChangeArrowheads="1"/>
          </p:cNvPicPr>
          <p:nvPr/>
        </p:nvPicPr>
        <p:blipFill>
          <a:blip r:embed="rId2" cstate="print"/>
          <a:srcRect/>
          <a:stretch>
            <a:fillRect/>
          </a:stretch>
        </p:blipFill>
        <p:spPr bwMode="auto">
          <a:xfrm>
            <a:off x="4644008" y="904875"/>
            <a:ext cx="4676775" cy="59531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14620"/>
            <a:ext cx="8229600" cy="1143000"/>
          </a:xfrm>
          <a:solidFill>
            <a:schemeClr val="bg1">
              <a:lumMod val="75000"/>
            </a:schemeClr>
          </a:solidFill>
        </p:spPr>
        <p:txBody>
          <a:bodyPr>
            <a:noAutofit/>
          </a:bodyPr>
          <a:lstStyle/>
          <a:p>
            <a:r>
              <a:rPr lang="en-US" sz="7200" b="1" i="1" dirty="0" smtClean="0">
                <a:solidFill>
                  <a:srgbClr val="C00000"/>
                </a:solidFill>
                <a:effectLst>
                  <a:outerShdw blurRad="38100" dist="38100" dir="2700000" algn="tl">
                    <a:srgbClr val="000000">
                      <a:alpha val="43137"/>
                    </a:srgbClr>
                  </a:outerShdw>
                </a:effectLst>
                <a:latin typeface="Broadway" pitchFamily="82" charset="0"/>
              </a:rPr>
              <a:t>Thank you</a:t>
            </a:r>
            <a:endParaRPr lang="ar-IQ" sz="7200" b="1" i="1" dirty="0">
              <a:solidFill>
                <a:srgbClr val="C00000"/>
              </a:solidFill>
              <a:effectLst>
                <a:outerShdw blurRad="38100" dist="38100" dir="2700000" algn="tl">
                  <a:srgbClr val="000000">
                    <a:alpha val="43137"/>
                  </a:srgbClr>
                </a:outerShdw>
              </a:effectLst>
              <a:latin typeface="Broadway"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lood vessel&#10;Red blood&#10;cell&#10;platelet&#10;Plasma&#10;White blood cell&#10;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lood vessel&#10;Red blood&#10;cell&#10;platelet&#10;Plasma&#10;White blood cell&#10;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6" y="512804"/>
            <a:ext cx="8000056" cy="600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788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60648"/>
            <a:ext cx="8697144" cy="1512168"/>
          </a:xfrm>
          <a:solidFill>
            <a:schemeClr val="accent2">
              <a:lumMod val="60000"/>
              <a:lumOff val="40000"/>
            </a:schemeClr>
          </a:solidFill>
        </p:spPr>
        <p:txBody>
          <a:bodyPr>
            <a:noAutofit/>
          </a:bodyPr>
          <a:lstStyle/>
          <a:p>
            <a:r>
              <a:rPr lang="en-US" b="1" dirty="0" smtClean="0">
                <a:effectLst>
                  <a:outerShdw blurRad="38100" dist="38100" dir="2700000" algn="tl">
                    <a:srgbClr val="000000">
                      <a:alpha val="43137"/>
                    </a:srgbClr>
                  </a:outerShdw>
                </a:effectLst>
              </a:rPr>
              <a:t>Experiments on the physiology of blood</a:t>
            </a:r>
            <a:endParaRPr lang="ar-IQ" b="1" dirty="0">
              <a:effectLst>
                <a:outerShdw blurRad="38100" dist="38100" dir="2700000" algn="tl">
                  <a:srgbClr val="000000">
                    <a:alpha val="43137"/>
                  </a:srgbClr>
                </a:outerShdw>
              </a:effectLst>
            </a:endParaRPr>
          </a:p>
        </p:txBody>
      </p:sp>
      <p:pic>
        <p:nvPicPr>
          <p:cNvPr id="37890" name="Picture 2" descr="https://encrypted-tbn1.gstatic.com/images?q=tbn:ANd9GcTctUTPg0LFFoO21C5oFg2chwwbGJgGCh85aX4YwCL3-7d8_afgJA"/>
          <p:cNvPicPr>
            <a:picLocks noChangeAspect="1" noChangeArrowheads="1"/>
          </p:cNvPicPr>
          <p:nvPr/>
        </p:nvPicPr>
        <p:blipFill>
          <a:blip r:embed="rId2" cstate="print"/>
          <a:srcRect/>
          <a:stretch>
            <a:fillRect/>
          </a:stretch>
        </p:blipFill>
        <p:spPr bwMode="auto">
          <a:xfrm>
            <a:off x="3296861" y="2204864"/>
            <a:ext cx="3363371" cy="4248472"/>
          </a:xfrm>
          <a:prstGeom prst="rect">
            <a:avLst/>
          </a:prstGeom>
          <a:noFill/>
        </p:spPr>
      </p:pic>
      <p:pic>
        <p:nvPicPr>
          <p:cNvPr id="37892" name="Picture 4" descr="https://encrypted-tbn1.gstatic.com/images?q=tbn:ANd9GcTVO78WUAKEjIvtbeV-YEzHNwAjdkEbYlzfCLywfHIupwFlvten"/>
          <p:cNvPicPr>
            <a:picLocks noChangeAspect="1" noChangeArrowheads="1"/>
          </p:cNvPicPr>
          <p:nvPr/>
        </p:nvPicPr>
        <p:blipFill>
          <a:blip r:embed="rId3" cstate="print"/>
          <a:srcRect/>
          <a:stretch>
            <a:fillRect/>
          </a:stretch>
        </p:blipFill>
        <p:spPr bwMode="auto">
          <a:xfrm>
            <a:off x="6588224" y="2780929"/>
            <a:ext cx="2555775" cy="2555776"/>
          </a:xfrm>
          <a:prstGeom prst="rect">
            <a:avLst/>
          </a:prstGeom>
          <a:noFill/>
        </p:spPr>
      </p:pic>
      <p:pic>
        <p:nvPicPr>
          <p:cNvPr id="37894" name="Picture 6" descr="https://encrypted-tbn0.gstatic.com/images?q=tbn:ANd9GcSsVKk9470IlTqxCT3P9at9ohLlyTt-fV8TYtu8vQaUi18QfnB1Yw"/>
          <p:cNvPicPr>
            <a:picLocks noChangeAspect="1" noChangeArrowheads="1"/>
          </p:cNvPicPr>
          <p:nvPr/>
        </p:nvPicPr>
        <p:blipFill>
          <a:blip r:embed="rId4" cstate="print"/>
          <a:srcRect/>
          <a:stretch>
            <a:fillRect/>
          </a:stretch>
        </p:blipFill>
        <p:spPr bwMode="auto">
          <a:xfrm>
            <a:off x="467544" y="2132856"/>
            <a:ext cx="3138052" cy="20882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NTRODUCTION:&#10;GENERAL CHARACTERISTICS OF BLOOD:&#10;1. color: bright red  oxygenated (systemic)&#10;dark red/purple  deoxygen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60648"/>
            <a:ext cx="8488314" cy="637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LOOD&#10; FUNCTIONS:&#10; Transport function&#10;- nutrients glucose, AA, etc&#10;- waste products urea, lactic acid , creatinine&#10;- g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404680"/>
            <a:ext cx="8296472" cy="62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480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60" y="404664"/>
            <a:ext cx="834420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029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t> Blood taken either from</a:t>
            </a:r>
            <a:br>
              <a:rPr lang="en-US" b="1" dirty="0" smtClean="0"/>
            </a:br>
            <a:r>
              <a:rPr lang="en-US" sz="4000" b="1" dirty="0" smtClean="0">
                <a:solidFill>
                  <a:srgbClr val="C00000"/>
                </a:solidFill>
              </a:rPr>
              <a:t>capillaries            </a:t>
            </a:r>
            <a:r>
              <a:rPr lang="en-US" sz="3100" b="1" dirty="0" smtClean="0"/>
              <a:t>or </a:t>
            </a:r>
            <a:r>
              <a:rPr lang="en-US" sz="4000" b="1" dirty="0" smtClean="0">
                <a:solidFill>
                  <a:srgbClr val="C00000"/>
                </a:solidFill>
              </a:rPr>
              <a:t>         veins</a:t>
            </a:r>
            <a:endParaRPr lang="ar-IQ" sz="4000" b="1" dirty="0">
              <a:solidFill>
                <a:srgbClr val="C00000"/>
              </a:solidFill>
            </a:endParaRPr>
          </a:p>
        </p:txBody>
      </p:sp>
      <p:sp>
        <p:nvSpPr>
          <p:cNvPr id="3" name="Content Placeholder 2"/>
          <p:cNvSpPr>
            <a:spLocks noGrp="1"/>
          </p:cNvSpPr>
          <p:nvPr>
            <p:ph idx="1"/>
          </p:nvPr>
        </p:nvSpPr>
        <p:spPr>
          <a:xfrm>
            <a:off x="4714876" y="1714488"/>
            <a:ext cx="857256" cy="4525963"/>
          </a:xfrm>
        </p:spPr>
        <p:txBody>
          <a:bodyPr>
            <a:normAutofit/>
          </a:bodyPr>
          <a:lstStyle/>
          <a:p>
            <a:pPr algn="l" rtl="0">
              <a:buNone/>
            </a:pPr>
            <a:endParaRPr lang="en-US" sz="4000" b="1" dirty="0" smtClean="0"/>
          </a:p>
          <a:p>
            <a:pPr algn="l" rtl="0">
              <a:buNone/>
            </a:pPr>
            <a:endParaRPr lang="en-US" sz="4000" b="1" dirty="0" smtClean="0"/>
          </a:p>
          <a:p>
            <a:pPr algn="l" rtl="0">
              <a:buNone/>
            </a:pPr>
            <a:r>
              <a:rPr lang="en-US" sz="4000" b="1" dirty="0" smtClean="0"/>
              <a:t>or</a:t>
            </a:r>
            <a:endParaRPr lang="ar-IQ" sz="4000" b="1" dirty="0"/>
          </a:p>
        </p:txBody>
      </p:sp>
      <p:pic>
        <p:nvPicPr>
          <p:cNvPr id="41990" name="Picture 6" descr="http://medicalterms.info/img/uploads/anatomy/arm-veins.jpg"/>
          <p:cNvPicPr>
            <a:picLocks noChangeAspect="1" noChangeArrowheads="1"/>
          </p:cNvPicPr>
          <p:nvPr/>
        </p:nvPicPr>
        <p:blipFill>
          <a:blip r:embed="rId2"/>
          <a:srcRect/>
          <a:stretch>
            <a:fillRect/>
          </a:stretch>
        </p:blipFill>
        <p:spPr bwMode="auto">
          <a:xfrm>
            <a:off x="5929322" y="1857364"/>
            <a:ext cx="2963125" cy="4770631"/>
          </a:xfrm>
          <a:prstGeom prst="rect">
            <a:avLst/>
          </a:prstGeom>
          <a:noFill/>
        </p:spPr>
      </p:pic>
      <p:pic>
        <p:nvPicPr>
          <p:cNvPr id="41992" name="Picture 8" descr="http://en.improve-medical.com/imageRepository/de7320f8-c332-4875-b100-cbe5fded243a.jpg"/>
          <p:cNvPicPr>
            <a:picLocks noChangeAspect="1" noChangeArrowheads="1"/>
          </p:cNvPicPr>
          <p:nvPr/>
        </p:nvPicPr>
        <p:blipFill>
          <a:blip r:embed="rId3"/>
          <a:srcRect/>
          <a:stretch>
            <a:fillRect/>
          </a:stretch>
        </p:blipFill>
        <p:spPr bwMode="auto">
          <a:xfrm>
            <a:off x="0" y="2357430"/>
            <a:ext cx="4577938" cy="35719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60648"/>
            <a:ext cx="8258204" cy="6437019"/>
          </a:xfrm>
        </p:spPr>
        <p:txBody>
          <a:bodyPr>
            <a:normAutofit fontScale="92500"/>
          </a:bodyPr>
          <a:lstStyle/>
          <a:p>
            <a:pPr marL="0" indent="0" algn="justLow" rtl="0">
              <a:lnSpc>
                <a:spcPct val="150000"/>
              </a:lnSpc>
              <a:buNone/>
            </a:pPr>
            <a:r>
              <a:rPr lang="en-US" sz="3600" b="1" dirty="0" smtClean="0">
                <a:solidFill>
                  <a:srgbClr val="C00000"/>
                </a:solidFill>
                <a:latin typeface="Times New Roman" panose="02020603050405020304" pitchFamily="18" charset="0"/>
                <a:cs typeface="Times New Roman" panose="02020603050405020304" pitchFamily="18" charset="0"/>
              </a:rPr>
              <a:t>Finger </a:t>
            </a:r>
            <a:r>
              <a:rPr lang="en-US" sz="3600" b="1" dirty="0">
                <a:solidFill>
                  <a:srgbClr val="C00000"/>
                </a:solidFill>
                <a:latin typeface="Times New Roman" panose="02020603050405020304" pitchFamily="18" charset="0"/>
                <a:cs typeface="Times New Roman" panose="02020603050405020304" pitchFamily="18" charset="0"/>
              </a:rPr>
              <a:t>prick (blood from </a:t>
            </a:r>
            <a:r>
              <a:rPr lang="en-US" sz="3600" b="1" dirty="0" smtClean="0">
                <a:solidFill>
                  <a:srgbClr val="C00000"/>
                </a:solidFill>
                <a:latin typeface="Times New Roman" panose="02020603050405020304" pitchFamily="18" charset="0"/>
                <a:cs typeface="Times New Roman" panose="02020603050405020304" pitchFamily="18" charset="0"/>
              </a:rPr>
              <a:t>capillaries)</a:t>
            </a:r>
          </a:p>
          <a:p>
            <a:pPr algn="justLow" rtl="0">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Select a site that is </a:t>
            </a:r>
            <a:r>
              <a:rPr lang="en-US" sz="3600" dirty="0" smtClean="0">
                <a:latin typeface="Times New Roman" panose="02020603050405020304" pitchFamily="18" charset="0"/>
                <a:cs typeface="Times New Roman" panose="02020603050405020304" pitchFamily="18" charset="0"/>
              </a:rPr>
              <a:t>warm</a:t>
            </a:r>
            <a:r>
              <a:rPr lang="en-US" dirty="0" smtClean="0">
                <a:latin typeface="Times New Roman" panose="02020603050405020304" pitchFamily="18" charset="0"/>
                <a:cs typeface="Times New Roman" panose="02020603050405020304" pitchFamily="18" charset="0"/>
              </a:rPr>
              <a:t>, pink and free of any cuts, scars or rashes. Avoid skin areas that have evidence of previous punctures.</a:t>
            </a:r>
          </a:p>
          <a:p>
            <a:pPr algn="justLow" rtl="0">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recommended site for capillary collection on adults is the palmer surface of the distal (end) segment of the </a:t>
            </a:r>
            <a:r>
              <a:rPr lang="en-US" sz="3600" dirty="0" smtClean="0">
                <a:latin typeface="Times New Roman" panose="02020603050405020304" pitchFamily="18" charset="0"/>
                <a:cs typeface="Times New Roman" panose="02020603050405020304" pitchFamily="18" charset="0"/>
              </a:rPr>
              <a:t>third (middle) or fourth (ring) finger</a:t>
            </a:r>
            <a:r>
              <a:rPr lang="en-US" dirty="0" smtClean="0">
                <a:latin typeface="Times New Roman" panose="02020603050405020304" pitchFamily="18" charset="0"/>
                <a:cs typeface="Times New Roman" panose="02020603050405020304" pitchFamily="18" charset="0"/>
              </a:rPr>
              <a:t>, ideally of the non-dominant hand</a:t>
            </a:r>
          </a:p>
          <a:p>
            <a:pPr algn="justLow" rtl="0">
              <a:lnSpc>
                <a:spcPct val="150000"/>
              </a:lnSpc>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4748</TotalTime>
  <Words>533</Words>
  <Application>Microsoft Office PowerPoint</Application>
  <PresentationFormat>عرض على الشاشة (3:4)‏</PresentationFormat>
  <Paragraphs>58</Paragraphs>
  <Slides>28</Slides>
  <Notes>2</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Office Theme</vt:lpstr>
      <vt:lpstr>عرض تقديمي في PowerPoint</vt:lpstr>
      <vt:lpstr>عرض تقديمي في PowerPoint</vt:lpstr>
      <vt:lpstr>عرض تقديمي في PowerPoint</vt:lpstr>
      <vt:lpstr>Experiments on the physiology of blood</vt:lpstr>
      <vt:lpstr>عرض تقديمي في PowerPoint</vt:lpstr>
      <vt:lpstr>عرض تقديمي في PowerPoint</vt:lpstr>
      <vt:lpstr>عرض تقديمي في PowerPoint</vt:lpstr>
      <vt:lpstr> Blood taken either from capillaries            or          veins</vt:lpstr>
      <vt:lpstr>عرض تقديمي في PowerPoint</vt:lpstr>
      <vt:lpstr>Tourniquet is used before Vein puncture</vt:lpstr>
      <vt:lpstr>عرض تقديمي في PowerPoint</vt:lpstr>
      <vt:lpstr>عرض تقديمي في PowerPoint</vt:lpstr>
      <vt:lpstr>   Hemocytometer (Neubauer chamber) </vt:lpstr>
      <vt:lpstr>عرض تقديمي في PowerPoint</vt:lpstr>
      <vt:lpstr>عرض تقديمي في PowerPoint</vt:lpstr>
      <vt:lpstr>عرض تقديمي في PowerPoint</vt:lpstr>
      <vt:lpstr>WBC pipette                       RBC pipette</vt:lpstr>
      <vt:lpstr>RBC pipette</vt:lpstr>
      <vt:lpstr>عرض تقديمي في PowerPoint</vt:lpstr>
      <vt:lpstr>عرض تقديمي في PowerPoint</vt:lpstr>
      <vt:lpstr>عرض تقديمي في PowerPoint</vt:lpstr>
      <vt:lpstr>عرض تقديمي في PowerPoint</vt:lpstr>
      <vt:lpstr>عرض تقديمي في PowerPoint</vt:lpstr>
      <vt:lpstr>Commonly used conversion factors for volumes:</vt:lpstr>
      <vt:lpstr>1 milliliter = 1 cubic centimeter (cm 3) ((1 ml = 1 cc</vt:lpstr>
      <vt:lpstr>What is cubic centimeter (cc)?</vt:lpstr>
      <vt:lpstr>عرض تقديمي في PowerPoint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Laboratory</dc:title>
  <dc:creator>soma</dc:creator>
  <cp:lastModifiedBy>hhh</cp:lastModifiedBy>
  <cp:revision>63</cp:revision>
  <dcterms:created xsi:type="dcterms:W3CDTF">2011-09-30T21:32:40Z</dcterms:created>
  <dcterms:modified xsi:type="dcterms:W3CDTF">2021-10-10T14:54:59Z</dcterms:modified>
</cp:coreProperties>
</file>