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1" r:id="rId2"/>
    <p:sldId id="256" r:id="rId3"/>
    <p:sldId id="270" r:id="rId4"/>
    <p:sldId id="271" r:id="rId5"/>
    <p:sldId id="257" r:id="rId6"/>
    <p:sldId id="273" r:id="rId7"/>
    <p:sldId id="275" r:id="rId8"/>
    <p:sldId id="274" r:id="rId9"/>
    <p:sldId id="277" r:id="rId10"/>
    <p:sldId id="27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83" r:id="rId20"/>
    <p:sldId id="301" r:id="rId21"/>
    <p:sldId id="302" r:id="rId22"/>
    <p:sldId id="303" r:id="rId23"/>
    <p:sldId id="304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85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0" r:id="rId40"/>
    <p:sldId id="272" r:id="rId41"/>
    <p:sldId id="279" r:id="rId42"/>
    <p:sldId id="280" r:id="rId43"/>
    <p:sldId id="299" r:id="rId44"/>
    <p:sldId id="282" r:id="rId4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15/03/1443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15/03/1443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15/03/1443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rganism" TargetMode="External"/><Relationship Id="rId13" Type="http://schemas.openxmlformats.org/officeDocument/2006/relationships/hyperlink" Target="https://en.wikipedia.org/wiki/Chemistry" TargetMode="External"/><Relationship Id="rId18" Type="http://schemas.openxmlformats.org/officeDocument/2006/relationships/hyperlink" Target="https://en.wikipedia.org/wiki/Cell_physiology" TargetMode="External"/><Relationship Id="rId3" Type="http://schemas.openxmlformats.org/officeDocument/2006/relationships/hyperlink" Target="https://en.wikipedia.org/wiki/Function_(biology)" TargetMode="External"/><Relationship Id="rId7" Type="http://schemas.openxmlformats.org/officeDocument/2006/relationships/hyperlink" Target="https://en.wikipedia.org/wiki/Biology" TargetMode="External"/><Relationship Id="rId12" Type="http://schemas.openxmlformats.org/officeDocument/2006/relationships/hyperlink" Target="https://en.wikipedia.org/wiki/Biomolecule" TargetMode="External"/><Relationship Id="rId17" Type="http://schemas.openxmlformats.org/officeDocument/2006/relationships/hyperlink" Target="https://en.wikipedia.org/wiki/Plant_physiology" TargetMode="External"/><Relationship Id="rId2" Type="http://schemas.openxmlformats.org/officeDocument/2006/relationships/hyperlink" Target="https://en.wikipedia.org/wiki/Ancient_Greek_language" TargetMode="External"/><Relationship Id="rId16" Type="http://schemas.openxmlformats.org/officeDocument/2006/relationships/hyperlink" Target="https://en.wikipedia.org/wiki/Zoology#Physiologic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ranches_of_science" TargetMode="External"/><Relationship Id="rId11" Type="http://schemas.openxmlformats.org/officeDocument/2006/relationships/hyperlink" Target="https://en.wikipedia.org/wiki/Cell_(biology)" TargetMode="External"/><Relationship Id="rId5" Type="http://schemas.openxmlformats.org/officeDocument/2006/relationships/hyperlink" Target="https://en.wikipedia.org/wiki/Life" TargetMode="External"/><Relationship Id="rId15" Type="http://schemas.openxmlformats.org/officeDocument/2006/relationships/hyperlink" Target="https://en.wikipedia.org/wiki/Clinical_physiology" TargetMode="External"/><Relationship Id="rId10" Type="http://schemas.openxmlformats.org/officeDocument/2006/relationships/hyperlink" Target="https://en.wikipedia.org/wiki/Organ_(biology)" TargetMode="External"/><Relationship Id="rId19" Type="http://schemas.openxmlformats.org/officeDocument/2006/relationships/hyperlink" Target="https://en.wikipedia.org/wiki/Comparative_physiology" TargetMode="External"/><Relationship Id="rId4" Type="http://schemas.openxmlformats.org/officeDocument/2006/relationships/hyperlink" Target="https://en.wikipedia.org/wiki/Mechanism_(biology)" TargetMode="External"/><Relationship Id="rId9" Type="http://schemas.openxmlformats.org/officeDocument/2006/relationships/hyperlink" Target="https://en.wikipedia.org/wiki/Organ_system" TargetMode="External"/><Relationship Id="rId14" Type="http://schemas.openxmlformats.org/officeDocument/2006/relationships/hyperlink" Target="https://en.wikipedia.org/wiki/Physic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Physiology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dirty="0"/>
              <a:t>Physiology</a:t>
            </a:r>
            <a:r>
              <a:rPr lang="en-US" dirty="0"/>
              <a:t> </a:t>
            </a:r>
            <a:r>
              <a:rPr lang="en-US" dirty="0" smtClean="0"/>
              <a:t>from</a:t>
            </a:r>
            <a:r>
              <a:rPr lang="en-US" dirty="0"/>
              <a:t> </a:t>
            </a:r>
            <a:r>
              <a:rPr lang="en-US" dirty="0">
                <a:hlinkClick r:id="rId2" tooltip="Ancient Greek language"/>
              </a:rPr>
              <a:t>Ancient Greek</a:t>
            </a:r>
            <a:r>
              <a:rPr lang="en-US" dirty="0"/>
              <a:t> </a:t>
            </a:r>
            <a:r>
              <a:rPr lang="en-US" i="1" dirty="0"/>
              <a:t> (</a:t>
            </a:r>
            <a:r>
              <a:rPr lang="en-US" i="1" dirty="0" err="1"/>
              <a:t>physis</a:t>
            </a:r>
            <a:r>
              <a:rPr lang="en-US" i="1" dirty="0"/>
              <a:t>)</a:t>
            </a:r>
            <a:r>
              <a:rPr lang="en-US" dirty="0"/>
              <a:t> 'nature, origin', and </a:t>
            </a:r>
            <a:r>
              <a:rPr lang="en-US" i="1" dirty="0" smtClean="0"/>
              <a:t>(-</a:t>
            </a:r>
            <a:r>
              <a:rPr lang="en-US" i="1" dirty="0"/>
              <a:t>logia)</a:t>
            </a:r>
            <a:r>
              <a:rPr lang="en-US" dirty="0"/>
              <a:t> 'study of</a:t>
            </a:r>
            <a:r>
              <a:rPr lang="en-US" dirty="0" smtClean="0"/>
              <a:t>') </a:t>
            </a:r>
            <a:r>
              <a:rPr lang="en-US" dirty="0"/>
              <a:t>is the scientific study of </a:t>
            </a:r>
            <a:r>
              <a:rPr lang="en-US" dirty="0">
                <a:hlinkClick r:id="rId3" tooltip="Function (biology)"/>
              </a:rPr>
              <a:t>functions</a:t>
            </a:r>
            <a:r>
              <a:rPr lang="en-US" dirty="0"/>
              <a:t> and </a:t>
            </a:r>
            <a:r>
              <a:rPr lang="en-US" dirty="0">
                <a:hlinkClick r:id="rId4" tooltip="Mechanism (biology)"/>
              </a:rPr>
              <a:t>mechanisms</a:t>
            </a:r>
            <a:r>
              <a:rPr lang="en-US" dirty="0"/>
              <a:t> in a </a:t>
            </a:r>
            <a:r>
              <a:rPr lang="en-US" dirty="0">
                <a:hlinkClick r:id="rId5" tooltip="Life"/>
              </a:rPr>
              <a:t>living </a:t>
            </a:r>
            <a:r>
              <a:rPr lang="en-US" dirty="0" err="1" smtClean="0">
                <a:hlinkClick r:id="rId5" tooltip="Life"/>
              </a:rPr>
              <a:t>system</a:t>
            </a:r>
            <a:r>
              <a:rPr lang="en-US" dirty="0" err="1" smtClean="0"/>
              <a:t>.As</a:t>
            </a:r>
            <a:r>
              <a:rPr lang="en-US" dirty="0" smtClean="0"/>
              <a:t> </a:t>
            </a:r>
            <a:r>
              <a:rPr lang="en-US" dirty="0"/>
              <a:t>a </a:t>
            </a:r>
            <a:r>
              <a:rPr lang="en-US" u="sng" dirty="0">
                <a:hlinkClick r:id="rId6"/>
              </a:rPr>
              <a:t>sub-discipline</a:t>
            </a:r>
            <a:r>
              <a:rPr lang="en-US" dirty="0"/>
              <a:t> of </a:t>
            </a:r>
            <a:r>
              <a:rPr lang="en-US" dirty="0">
                <a:hlinkClick r:id="rId7" tooltip="Biology"/>
              </a:rPr>
              <a:t>biology</a:t>
            </a:r>
            <a:r>
              <a:rPr lang="en-US" dirty="0"/>
              <a:t>, physiology focuses on how </a:t>
            </a:r>
            <a:r>
              <a:rPr lang="en-US" dirty="0">
                <a:hlinkClick r:id="rId8" tooltip="Organism"/>
              </a:rPr>
              <a:t>organisms</a:t>
            </a:r>
            <a:r>
              <a:rPr lang="en-US" dirty="0"/>
              <a:t>, </a:t>
            </a:r>
            <a:r>
              <a:rPr lang="en-US" dirty="0">
                <a:hlinkClick r:id="rId9" tooltip="Organ system"/>
              </a:rPr>
              <a:t>organ systems</a:t>
            </a:r>
            <a:r>
              <a:rPr lang="en-US" dirty="0"/>
              <a:t>, individual </a:t>
            </a:r>
            <a:r>
              <a:rPr lang="en-US" dirty="0">
                <a:hlinkClick r:id="rId10" tooltip="Organ (biology)"/>
              </a:rPr>
              <a:t>organs</a:t>
            </a:r>
            <a:r>
              <a:rPr lang="en-US" dirty="0"/>
              <a:t>, </a:t>
            </a:r>
            <a:r>
              <a:rPr lang="en-US" dirty="0">
                <a:hlinkClick r:id="rId11" tooltip="Cell (biology)"/>
              </a:rPr>
              <a:t>cells</a:t>
            </a:r>
            <a:r>
              <a:rPr lang="en-US" dirty="0"/>
              <a:t>, and </a:t>
            </a:r>
            <a:r>
              <a:rPr lang="en-US" dirty="0">
                <a:hlinkClick r:id="rId12" tooltip="Biomolecule"/>
              </a:rPr>
              <a:t>biomolecules</a:t>
            </a:r>
            <a:r>
              <a:rPr lang="en-US" dirty="0"/>
              <a:t> carry out the </a:t>
            </a:r>
            <a:r>
              <a:rPr lang="en-US" dirty="0">
                <a:hlinkClick r:id="rId13" tooltip="Chemistry"/>
              </a:rPr>
              <a:t>chemical</a:t>
            </a:r>
            <a:r>
              <a:rPr lang="en-US" dirty="0"/>
              <a:t> and </a:t>
            </a:r>
            <a:r>
              <a:rPr lang="en-US" dirty="0">
                <a:hlinkClick r:id="rId14" tooltip="Physics"/>
              </a:rPr>
              <a:t>physical</a:t>
            </a:r>
            <a:r>
              <a:rPr lang="en-US" dirty="0"/>
              <a:t> functions in a living system</a:t>
            </a:r>
            <a:r>
              <a:rPr lang="en-US" dirty="0" smtClean="0"/>
              <a:t>.</a:t>
            </a:r>
            <a:r>
              <a:rPr lang="en-US" dirty="0"/>
              <a:t> According to the classes of </a:t>
            </a:r>
            <a:r>
              <a:rPr lang="en-US" dirty="0">
                <a:hlinkClick r:id="rId8" tooltip="Organism"/>
              </a:rPr>
              <a:t>organisms</a:t>
            </a:r>
            <a:r>
              <a:rPr lang="en-US" dirty="0"/>
              <a:t>, the field can be divided into </a:t>
            </a:r>
            <a:r>
              <a:rPr lang="en-US" dirty="0">
                <a:hlinkClick r:id="rId15" tooltip="Clinical physiology"/>
              </a:rPr>
              <a:t>medical physiology</a:t>
            </a:r>
            <a:r>
              <a:rPr lang="en-US" dirty="0"/>
              <a:t>, </a:t>
            </a:r>
            <a:r>
              <a:rPr lang="en-US" dirty="0">
                <a:hlinkClick r:id="rId16" tooltip="Zoology"/>
              </a:rPr>
              <a:t>animal physiology</a:t>
            </a:r>
            <a:r>
              <a:rPr lang="en-US" dirty="0"/>
              <a:t>, </a:t>
            </a:r>
            <a:r>
              <a:rPr lang="en-US" dirty="0">
                <a:hlinkClick r:id="rId17" tooltip="Plant physiology"/>
              </a:rPr>
              <a:t>plant physiology</a:t>
            </a:r>
            <a:r>
              <a:rPr lang="en-US" dirty="0"/>
              <a:t>, </a:t>
            </a:r>
            <a:r>
              <a:rPr lang="en-US" dirty="0">
                <a:hlinkClick r:id="rId18" tooltip="Cell physiology"/>
              </a:rPr>
              <a:t>cell physiology</a:t>
            </a:r>
            <a:r>
              <a:rPr lang="en-US" dirty="0"/>
              <a:t>, and </a:t>
            </a:r>
            <a:r>
              <a:rPr lang="en-US" dirty="0">
                <a:hlinkClick r:id="rId19" tooltip="Comparative physiology"/>
              </a:rPr>
              <a:t>comparative physiology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5" y="980728"/>
            <a:ext cx="791939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9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MEMBRANE COMPOSITION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Membranes comprise lipid and protein (Figure 1.2). Lipids form the </a:t>
            </a:r>
            <a:r>
              <a:rPr lang="en-US" dirty="0" smtClean="0"/>
              <a:t>core of </a:t>
            </a:r>
            <a:r>
              <a:rPr lang="en-US" dirty="0"/>
              <a:t>all membranes. Lipids are ideally suited to a barrier function </a:t>
            </a:r>
            <a:r>
              <a:rPr lang="en-US" dirty="0" smtClean="0"/>
              <a:t>because they </a:t>
            </a:r>
            <a:r>
              <a:rPr lang="en-US" dirty="0"/>
              <a:t>are </a:t>
            </a:r>
            <a:r>
              <a:rPr lang="en-US" b="1" dirty="0"/>
              <a:t>hydrophobic</a:t>
            </a:r>
            <a:r>
              <a:rPr lang="en-US" dirty="0"/>
              <a:t>: They repel water and anything dissolved in it (</a:t>
            </a:r>
            <a:r>
              <a:rPr lang="en-US" b="1" dirty="0" smtClean="0"/>
              <a:t>hydrophilic </a:t>
            </a:r>
            <a:r>
              <a:rPr lang="en-US" dirty="0" smtClean="0"/>
              <a:t>molecules</a:t>
            </a:r>
            <a:r>
              <a:rPr lang="en-US" dirty="0"/>
              <a:t>). Proteins allow cells to interact with and </a:t>
            </a:r>
            <a:r>
              <a:rPr lang="en-US" dirty="0" smtClean="0"/>
              <a:t>communicate with </a:t>
            </a:r>
            <a:r>
              <a:rPr lang="en-US" dirty="0"/>
              <a:t>each other, and they provide pathways that allow water </a:t>
            </a:r>
            <a:r>
              <a:rPr lang="en-US" dirty="0" smtClean="0"/>
              <a:t>and hydrophilic </a:t>
            </a:r>
            <a:r>
              <a:rPr lang="en-US" dirty="0"/>
              <a:t>molecules to cross the lipid </a:t>
            </a:r>
            <a:r>
              <a:rPr lang="en-US" dirty="0" smtClean="0"/>
              <a:t>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82809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1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Lipids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Membranes contain three predominant types of lipid: </a:t>
            </a:r>
            <a:r>
              <a:rPr lang="en-US" b="1" dirty="0" smtClean="0"/>
              <a:t>phospholipids</a:t>
            </a:r>
            <a:r>
              <a:rPr lang="en-US" dirty="0" smtClean="0"/>
              <a:t>, </a:t>
            </a:r>
            <a:r>
              <a:rPr lang="en-US" b="1" dirty="0" smtClean="0"/>
              <a:t>cholesterol</a:t>
            </a:r>
            <a:r>
              <a:rPr lang="en-US" dirty="0"/>
              <a:t>, and </a:t>
            </a:r>
            <a:r>
              <a:rPr lang="en-US" b="1" dirty="0"/>
              <a:t>glycolipids</a:t>
            </a:r>
            <a:r>
              <a:rPr lang="en-US" dirty="0"/>
              <a:t>. All are </a:t>
            </a:r>
            <a:r>
              <a:rPr lang="en-US" b="1" dirty="0"/>
              <a:t>amphipathic </a:t>
            </a:r>
            <a:r>
              <a:rPr lang="en-US" dirty="0"/>
              <a:t>in nature, </a:t>
            </a:r>
            <a:r>
              <a:rPr lang="en-US" dirty="0" smtClean="0"/>
              <a:t>meaning that </a:t>
            </a:r>
            <a:r>
              <a:rPr lang="en-US" dirty="0"/>
              <a:t>they have a polar (hydrophilic) region and a nonpolar (hydrophobic)</a:t>
            </a:r>
          </a:p>
          <a:p>
            <a:pPr marL="0" indent="0" algn="l">
              <a:buNone/>
            </a:pPr>
            <a:r>
              <a:rPr lang="en-US" dirty="0"/>
              <a:t>region.</a:t>
            </a:r>
          </a:p>
        </p:txBody>
      </p:sp>
    </p:spTree>
    <p:extLst>
      <p:ext uri="{BB962C8B-B14F-4D97-AF65-F5344CB8AC3E}">
        <p14:creationId xmlns:p14="http://schemas.microsoft.com/office/powerpoint/2010/main" val="102690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Type of lipids </a:t>
            </a:r>
          </a:p>
          <a:p>
            <a:pPr marL="0" indent="0" algn="l">
              <a:buNone/>
            </a:pPr>
            <a:r>
              <a:rPr lang="en-US" b="1" dirty="0" smtClean="0"/>
              <a:t>1</a:t>
            </a:r>
            <a:r>
              <a:rPr lang="en-US" b="1" dirty="0"/>
              <a:t>. Phospholipids: </a:t>
            </a:r>
            <a:r>
              <a:rPr lang="en-US" dirty="0"/>
              <a:t>Phospholipids are the most common </a:t>
            </a:r>
            <a:r>
              <a:rPr lang="en-US" dirty="0" smtClean="0"/>
              <a:t>membrane lipid </a:t>
            </a:r>
            <a:r>
              <a:rPr lang="en-US" dirty="0"/>
              <a:t>type. Phospholipids comprise a fatty acid tail </a:t>
            </a:r>
            <a:r>
              <a:rPr lang="en-US" dirty="0" smtClean="0"/>
              <a:t>coupled via </a:t>
            </a:r>
            <a:r>
              <a:rPr lang="en-US" dirty="0"/>
              <a:t>glycerol to a head group that contains phosphate and an</a:t>
            </a:r>
          </a:p>
          <a:p>
            <a:pPr marL="0" indent="0" algn="l">
              <a:buNone/>
            </a:pPr>
            <a:r>
              <a:rPr lang="en-US" dirty="0"/>
              <a:t>attached alcohol</a:t>
            </a:r>
          </a:p>
        </p:txBody>
      </p:sp>
    </p:spTree>
    <p:extLst>
      <p:ext uri="{BB962C8B-B14F-4D97-AF65-F5344CB8AC3E}">
        <p14:creationId xmlns:p14="http://schemas.microsoft.com/office/powerpoint/2010/main" val="103041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/>
              <a:t>2. Cholesterol: </a:t>
            </a:r>
            <a:r>
              <a:rPr lang="en-US" dirty="0"/>
              <a:t>Cholesterol is the second most common </a:t>
            </a:r>
            <a:r>
              <a:rPr lang="en-US" dirty="0" smtClean="0"/>
              <a:t>membrane lipid</a:t>
            </a:r>
          </a:p>
          <a:p>
            <a:pPr marL="0" indent="0" algn="l">
              <a:buNone/>
            </a:pPr>
            <a:r>
              <a:rPr lang="en-US" b="1" dirty="0"/>
              <a:t>3. </a:t>
            </a:r>
            <a:r>
              <a:rPr lang="en-US" b="1" dirty="0" err="1" smtClean="0"/>
              <a:t>Glycolipids:</a:t>
            </a:r>
            <a:r>
              <a:rPr lang="en-US" dirty="0" err="1"/>
              <a:t>The</a:t>
            </a:r>
            <a:r>
              <a:rPr lang="en-US" dirty="0"/>
              <a:t> glycolipids create a carbohydrate cell coat that is involved in</a:t>
            </a:r>
          </a:p>
          <a:p>
            <a:pPr marL="0" indent="0" algn="l">
              <a:buNone/>
            </a:pPr>
            <a:r>
              <a:rPr lang="en-US" dirty="0"/>
              <a:t>cell-to-cell interactions and that conveys antigenicity.</a:t>
            </a:r>
          </a:p>
        </p:txBody>
      </p:sp>
    </p:spTree>
    <p:extLst>
      <p:ext uri="{BB962C8B-B14F-4D97-AF65-F5344CB8AC3E}">
        <p14:creationId xmlns:p14="http://schemas.microsoft.com/office/powerpoint/2010/main" val="299495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B. Proteins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surface (</a:t>
            </a:r>
            <a:r>
              <a:rPr lang="en-US" b="1" dirty="0"/>
              <a:t>plasma</a:t>
            </a:r>
            <a:r>
              <a:rPr lang="en-US" dirty="0"/>
              <a:t>) membrane also contains </a:t>
            </a:r>
            <a:r>
              <a:rPr lang="en-US" dirty="0" smtClean="0"/>
              <a:t>proteins whose </a:t>
            </a:r>
            <a:r>
              <a:rPr lang="en-US" dirty="0"/>
              <a:t>function is to help ions and other charged molecules </a:t>
            </a:r>
            <a:r>
              <a:rPr lang="en-US" dirty="0" smtClean="0"/>
              <a:t>across the </a:t>
            </a:r>
            <a:r>
              <a:rPr lang="en-US" dirty="0"/>
              <a:t>lipid barrier. Membrane proteins also allow for intercellular </a:t>
            </a:r>
            <a:r>
              <a:rPr lang="en-US" dirty="0" smtClean="0"/>
              <a:t>communication and </a:t>
            </a:r>
            <a:r>
              <a:rPr lang="en-US" dirty="0"/>
              <a:t>provide cells with sensory information about the </a:t>
            </a:r>
            <a:r>
              <a:rPr lang="en-US" dirty="0" smtClean="0"/>
              <a:t>external environment</a:t>
            </a:r>
            <a:r>
              <a:rPr lang="en-US" dirty="0"/>
              <a:t>. Proteins are grouped on the basis whether </a:t>
            </a:r>
            <a:r>
              <a:rPr lang="en-US" dirty="0" smtClean="0"/>
              <a:t>they localize </a:t>
            </a:r>
            <a:r>
              <a:rPr lang="en-US" dirty="0"/>
              <a:t>to the membrane surface (</a:t>
            </a:r>
            <a:r>
              <a:rPr lang="en-US" b="1" dirty="0"/>
              <a:t>peripheral</a:t>
            </a:r>
            <a:r>
              <a:rPr lang="en-US" dirty="0"/>
              <a:t>) or are </a:t>
            </a:r>
            <a:r>
              <a:rPr lang="en-US" b="1" dirty="0"/>
              <a:t>integral </a:t>
            </a:r>
            <a:r>
              <a:rPr lang="en-US" dirty="0"/>
              <a:t>to </a:t>
            </a:r>
            <a:r>
              <a:rPr lang="en-US" dirty="0" smtClean="0"/>
              <a:t>the lipid </a:t>
            </a:r>
            <a:r>
              <a:rPr lang="en-US" dirty="0"/>
              <a:t>bilayer (Figure 1.5).</a:t>
            </a:r>
          </a:p>
        </p:txBody>
      </p:sp>
    </p:spTree>
    <p:extLst>
      <p:ext uri="{BB962C8B-B14F-4D97-AF65-F5344CB8AC3E}">
        <p14:creationId xmlns:p14="http://schemas.microsoft.com/office/powerpoint/2010/main" val="92000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49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55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/>
              <a:t>1. Peripheral: </a:t>
            </a:r>
            <a:r>
              <a:rPr lang="en-US" dirty="0"/>
              <a:t>Peripheral proteins are found on the membrane surface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b="1" dirty="0"/>
              <a:t>2. Integral: </a:t>
            </a:r>
            <a:r>
              <a:rPr lang="en-US" dirty="0"/>
              <a:t>Integral membrane proteins penetrate the lipid core</a:t>
            </a:r>
            <a:r>
              <a:rPr lang="en-US" dirty="0" smtClean="0"/>
              <a:t>.</a:t>
            </a:r>
            <a:r>
              <a:rPr lang="en-US" dirty="0"/>
              <a:t> Examples include various classes of </a:t>
            </a:r>
            <a:r>
              <a:rPr lang="en-US" b="1" dirty="0"/>
              <a:t>ion channels</a:t>
            </a:r>
            <a:r>
              <a:rPr lang="en-US" dirty="0"/>
              <a:t>, </a:t>
            </a:r>
            <a:r>
              <a:rPr lang="en-US" b="1" dirty="0"/>
              <a:t>transporters</a:t>
            </a:r>
            <a:r>
              <a:rPr lang="en-US" dirty="0"/>
              <a:t>,</a:t>
            </a:r>
          </a:p>
          <a:p>
            <a:pPr marL="0" indent="0" algn="l">
              <a:buNone/>
            </a:pPr>
            <a:r>
              <a:rPr lang="en-US" dirty="0"/>
              <a:t>and </a:t>
            </a:r>
            <a:r>
              <a:rPr lang="en-US" b="1" dirty="0"/>
              <a:t>receptors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44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Transport Across </a:t>
            </a:r>
            <a:r>
              <a:rPr lang="en-US" dirty="0" err="1" smtClean="0">
                <a:solidFill>
                  <a:srgbClr val="FF0000"/>
                </a:solidFill>
              </a:rPr>
              <a:t>CelI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Membrane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dirty="0"/>
              <a:t>The membrane transport mechanisms regulate the</a:t>
            </a:r>
          </a:p>
          <a:p>
            <a:pPr marL="0" indent="0" algn="l">
              <a:buNone/>
            </a:pPr>
            <a:r>
              <a:rPr lang="en-US" sz="2800" dirty="0"/>
              <a:t>passage of solutes such as small molecules and ions</a:t>
            </a:r>
          </a:p>
          <a:p>
            <a:pPr marL="0" indent="0" algn="l">
              <a:buNone/>
            </a:pPr>
            <a:r>
              <a:rPr lang="en-US" sz="2800" dirty="0"/>
              <a:t>through cell membrane. The unique property of a cell</a:t>
            </a:r>
          </a:p>
          <a:p>
            <a:pPr marL="0" indent="0" algn="l">
              <a:buNone/>
            </a:pPr>
            <a:r>
              <a:rPr lang="en-US" sz="2800" dirty="0"/>
              <a:t>membrane is that it is selectively permeable and this</a:t>
            </a:r>
          </a:p>
          <a:p>
            <a:pPr marL="0" indent="0" algn="l">
              <a:buNone/>
            </a:pPr>
            <a:r>
              <a:rPr lang="en-US" sz="2800" dirty="0"/>
              <a:t>helps in transport of nutrients across the membrane </a:t>
            </a:r>
            <a:r>
              <a:rPr lang="en-US" sz="2800" dirty="0" smtClean="0"/>
              <a:t>and removal </a:t>
            </a:r>
            <a:r>
              <a:rPr lang="en-US" sz="2800" dirty="0"/>
              <a:t>of the intracellular waste product aiding in </a:t>
            </a:r>
            <a:r>
              <a:rPr lang="en-US" sz="2800" dirty="0" smtClean="0"/>
              <a:t>cell</a:t>
            </a:r>
            <a:r>
              <a:rPr lang="en-US" sz="2800" dirty="0"/>
              <a:t> </a:t>
            </a:r>
            <a:r>
              <a:rPr lang="en-US" sz="2800" dirty="0" smtClean="0"/>
              <a:t>growth</a:t>
            </a:r>
            <a:r>
              <a:rPr lang="en-US" sz="2800" dirty="0"/>
              <a:t>, development and survival. The selective</a:t>
            </a:r>
          </a:p>
          <a:p>
            <a:pPr marL="0" indent="0" algn="l">
              <a:buNone/>
            </a:pPr>
            <a:r>
              <a:rPr lang="en-US" sz="2800" dirty="0"/>
              <a:t>permeability helps in drug absorption and excretion </a:t>
            </a:r>
            <a:r>
              <a:rPr lang="en-US" sz="2800" dirty="0" smtClean="0"/>
              <a:t>and thus </a:t>
            </a:r>
            <a:r>
              <a:rPr lang="en-US" sz="2800" dirty="0"/>
              <a:t>helps to combat infections.</a:t>
            </a:r>
          </a:p>
        </p:txBody>
      </p:sp>
    </p:spTree>
    <p:extLst>
      <p:ext uri="{BB962C8B-B14F-4D97-AF65-F5344CB8AC3E}">
        <p14:creationId xmlns:p14="http://schemas.microsoft.com/office/powerpoint/2010/main" val="307680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Cell and Membrane</a:t>
            </a:r>
            <a:br>
              <a:rPr lang="en-US" b="1" dirty="0"/>
            </a:br>
            <a:r>
              <a:rPr lang="en-US" b="1" dirty="0"/>
              <a:t>Physiology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41682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7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IMPORTANT CONCEPTS IN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TRANSPORT MECHANISM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dirty="0"/>
              <a:t>1. </a:t>
            </a:r>
            <a:r>
              <a:rPr lang="en-US" b="1" dirty="0"/>
              <a:t>Energy expenditure in transport mechanism: </a:t>
            </a:r>
            <a:r>
              <a:rPr lang="en-US" dirty="0"/>
              <a:t>The</a:t>
            </a:r>
          </a:p>
          <a:p>
            <a:pPr marL="0" indent="0" algn="l">
              <a:buNone/>
            </a:pPr>
            <a:r>
              <a:rPr lang="en-US" dirty="0"/>
              <a:t>ATP pumps use energy from the hydrolysis of ATP</a:t>
            </a:r>
          </a:p>
          <a:p>
            <a:pPr marL="0" indent="0" algn="l">
              <a:buNone/>
            </a:pPr>
            <a:r>
              <a:rPr lang="en-US" dirty="0"/>
              <a:t>to transport molecules against their concentration</a:t>
            </a:r>
          </a:p>
          <a:p>
            <a:pPr marL="0" indent="0" algn="l">
              <a:buNone/>
            </a:pPr>
            <a:r>
              <a:rPr lang="en-US" dirty="0"/>
              <a:t>gradient.</a:t>
            </a:r>
          </a:p>
          <a:p>
            <a:pPr marL="0" indent="0" algn="l">
              <a:buNone/>
            </a:pPr>
            <a:r>
              <a:rPr lang="en-US" dirty="0"/>
              <a:t>2. </a:t>
            </a:r>
            <a:r>
              <a:rPr lang="en-US" b="1" dirty="0"/>
              <a:t>Channels: </a:t>
            </a:r>
            <a:r>
              <a:rPr lang="en-US" dirty="0"/>
              <a:t>They allow the movement of ions or small</a:t>
            </a:r>
          </a:p>
          <a:p>
            <a:pPr marL="0" indent="0" algn="l">
              <a:buNone/>
            </a:pPr>
            <a:r>
              <a:rPr lang="en-US" dirty="0"/>
              <a:t>molecules down their concentration or electric</a:t>
            </a:r>
          </a:p>
          <a:p>
            <a:pPr marL="0" indent="0" algn="l">
              <a:buNone/>
            </a:pPr>
            <a:r>
              <a:rPr lang="en-US" dirty="0"/>
              <a:t>potential gradients. The water channels are</a:t>
            </a:r>
          </a:p>
          <a:p>
            <a:pPr marL="0" indent="0" algn="l">
              <a:buNone/>
            </a:pPr>
            <a:r>
              <a:rPr lang="en-US" dirty="0"/>
              <a:t>constitutively open (some potassium channel may</a:t>
            </a:r>
          </a:p>
          <a:p>
            <a:pPr marL="0" indent="0" algn="l">
              <a:buNone/>
            </a:pPr>
            <a:r>
              <a:rPr lang="en-US" dirty="0"/>
              <a:t>be constitutively open) while other channels are</a:t>
            </a:r>
          </a:p>
          <a:p>
            <a:pPr marL="0" indent="0" algn="l">
              <a:buNone/>
            </a:pPr>
            <a:r>
              <a:rPr lang="en-US" dirty="0"/>
              <a:t>either voltage-gated or ligand-gated.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3. </a:t>
            </a:r>
            <a:r>
              <a:rPr lang="en-US" b="1" dirty="0"/>
              <a:t>Transporter molecule: </a:t>
            </a:r>
            <a:r>
              <a:rPr lang="en-US" dirty="0"/>
              <a:t>A transporter moves</a:t>
            </a:r>
          </a:p>
          <a:p>
            <a:pPr marL="0" indent="0" algn="l">
              <a:buNone/>
            </a:pPr>
            <a:r>
              <a:rPr lang="en-US" dirty="0"/>
              <a:t>molecules either down their concentration </a:t>
            </a:r>
            <a:r>
              <a:rPr lang="en-US" dirty="0" smtClean="0"/>
              <a:t>gradient or </a:t>
            </a:r>
            <a:r>
              <a:rPr lang="en-US" dirty="0"/>
              <a:t>against their concentration gradient, </a:t>
            </a:r>
            <a:r>
              <a:rPr lang="en-US" dirty="0" smtClean="0"/>
              <a:t>depending on </a:t>
            </a:r>
            <a:r>
              <a:rPr lang="en-US" dirty="0"/>
              <a:t>the type of transporter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6768752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4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Ion Channels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ions pass through ionic channel. Many of </a:t>
            </a:r>
            <a:r>
              <a:rPr lang="en-US" dirty="0" smtClean="0"/>
              <a:t>these channels </a:t>
            </a:r>
            <a:r>
              <a:rPr lang="en-US" dirty="0"/>
              <a:t>are open or voltage-gated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b="1" dirty="0"/>
              <a:t>Voltage-gated: </a:t>
            </a:r>
            <a:r>
              <a:rPr lang="en-US" dirty="0"/>
              <a:t>Voltage-gated ion channels that </a:t>
            </a:r>
            <a:r>
              <a:rPr lang="en-US" dirty="0" smtClean="0"/>
              <a:t>open or </a:t>
            </a:r>
            <a:r>
              <a:rPr lang="en-US" dirty="0"/>
              <a:t>close in response to changes in the </a:t>
            </a:r>
            <a:r>
              <a:rPr lang="en-US" dirty="0" smtClean="0"/>
              <a:t>membrane potential</a:t>
            </a:r>
            <a:r>
              <a:rPr lang="en-US" dirty="0"/>
              <a:t>. The voltage-gated Na+, </a:t>
            </a:r>
            <a:r>
              <a:rPr lang="en-US" dirty="0" err="1"/>
              <a:t>Ca</a:t>
            </a:r>
            <a:r>
              <a:rPr lang="en-US" dirty="0"/>
              <a:t>++, K+, and c1- </a:t>
            </a:r>
            <a:r>
              <a:rPr lang="en-US" dirty="0" smtClean="0"/>
              <a:t>ion channels </a:t>
            </a:r>
            <a:r>
              <a:rPr lang="en-US" dirty="0"/>
              <a:t>play an important role in functioning </a:t>
            </a:r>
            <a:r>
              <a:rPr lang="en-US" dirty="0" smtClean="0"/>
              <a:t>of nervous </a:t>
            </a:r>
            <a:r>
              <a:rPr lang="en-US" dirty="0"/>
              <a:t>system and muscles.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15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/>
              <a:t>Ligand-gated: </a:t>
            </a:r>
            <a:r>
              <a:rPr lang="en-US" dirty="0"/>
              <a:t>The ion channels which are </a:t>
            </a:r>
            <a:r>
              <a:rPr lang="en-US" dirty="0" smtClean="0"/>
              <a:t>ligand-gated; open </a:t>
            </a:r>
            <a:r>
              <a:rPr lang="en-US" dirty="0"/>
              <a:t>in response to the binding of an extracellular </a:t>
            </a:r>
            <a:r>
              <a:rPr lang="en-US" dirty="0" smtClean="0"/>
              <a:t>or intracellular </a:t>
            </a:r>
            <a:r>
              <a:rPr lang="en-US" dirty="0"/>
              <a:t>regulatory molecule. An </a:t>
            </a:r>
            <a:r>
              <a:rPr lang="en-US" dirty="0" smtClean="0"/>
              <a:t>important example </a:t>
            </a:r>
            <a:r>
              <a:rPr lang="en-US" dirty="0"/>
              <a:t>is the acetylcholine receptor in the membrane</a:t>
            </a:r>
          </a:p>
          <a:p>
            <a:pPr marL="0" indent="0" algn="l">
              <a:buNone/>
            </a:pPr>
            <a:r>
              <a:rPr lang="en-US" dirty="0"/>
              <a:t>of skeletal muscle cells. As acetylcholine binds to </a:t>
            </a:r>
            <a:r>
              <a:rPr lang="en-US" dirty="0" smtClean="0"/>
              <a:t>the receptor </a:t>
            </a:r>
            <a:r>
              <a:rPr lang="en-US" dirty="0"/>
              <a:t>it causes opening of sodium channel </a:t>
            </a:r>
            <a:r>
              <a:rPr lang="en-US" dirty="0" smtClean="0"/>
              <a:t>which produces </a:t>
            </a:r>
            <a:r>
              <a:rPr lang="en-US" dirty="0"/>
              <a:t>depolarization and muscular contraction.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86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Types of Transport Mechanism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a. Passive transport</a:t>
            </a:r>
          </a:p>
          <a:p>
            <a:pPr marL="0" indent="0" algn="l">
              <a:buNone/>
            </a:pPr>
            <a:r>
              <a:rPr lang="en-US" dirty="0"/>
              <a:t>1. Diffusion: Simple and facilitated diffusion</a:t>
            </a:r>
          </a:p>
          <a:p>
            <a:pPr marL="0" indent="0" algn="l">
              <a:buNone/>
            </a:pPr>
            <a:r>
              <a:rPr lang="en-US" dirty="0"/>
              <a:t>2. Osmosis.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b. Active transport</a:t>
            </a:r>
          </a:p>
          <a:p>
            <a:pPr marL="0" indent="0" algn="l">
              <a:buNone/>
            </a:pPr>
            <a:r>
              <a:rPr lang="en-US" dirty="0"/>
              <a:t>1. Primary active transport</a:t>
            </a:r>
          </a:p>
          <a:p>
            <a:pPr marL="0" indent="0" algn="l">
              <a:buNone/>
            </a:pPr>
            <a:r>
              <a:rPr lang="en-US" dirty="0"/>
              <a:t>2. Secondary active transport: Sodium </a:t>
            </a:r>
            <a:r>
              <a:rPr lang="en-US" dirty="0" smtClean="0"/>
              <a:t>co-transport and </a:t>
            </a:r>
            <a:r>
              <a:rPr lang="en-US" dirty="0"/>
              <a:t>counter-transport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c. Transport of macromolecules</a:t>
            </a:r>
          </a:p>
          <a:p>
            <a:pPr marL="0" indent="0" algn="l">
              <a:buNone/>
            </a:pPr>
            <a:r>
              <a:rPr lang="en-US" dirty="0"/>
              <a:t>1. Pinocytosis</a:t>
            </a:r>
          </a:p>
          <a:p>
            <a:pPr marL="0" indent="0" algn="l">
              <a:buNone/>
            </a:pPr>
            <a:r>
              <a:rPr lang="en-US" dirty="0"/>
              <a:t>2. Phagocytosis</a:t>
            </a:r>
          </a:p>
        </p:txBody>
      </p:sp>
    </p:spTree>
    <p:extLst>
      <p:ext uri="{BB962C8B-B14F-4D97-AF65-F5344CB8AC3E}">
        <p14:creationId xmlns:p14="http://schemas.microsoft.com/office/powerpoint/2010/main" val="10416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/>
              <a:t>Diffusion: </a:t>
            </a:r>
            <a:r>
              <a:rPr lang="en-US" dirty="0"/>
              <a:t>It is a passive process by which </a:t>
            </a:r>
            <a:r>
              <a:rPr lang="en-US" dirty="0" smtClean="0"/>
              <a:t>molecules moves </a:t>
            </a:r>
            <a:r>
              <a:rPr lang="en-US" dirty="0"/>
              <a:t>from area of higher concentration gradient </a:t>
            </a:r>
            <a:r>
              <a:rPr lang="en-US" dirty="0" smtClean="0"/>
              <a:t>to that </a:t>
            </a:r>
            <a:r>
              <a:rPr lang="en-US" dirty="0"/>
              <a:t>of lower concentration gradient and does not</a:t>
            </a:r>
          </a:p>
          <a:p>
            <a:pPr marL="0" indent="0" algn="l">
              <a:buNone/>
            </a:pPr>
            <a:r>
              <a:rPr lang="en-US" dirty="0"/>
              <a:t>require energy for the process.</a:t>
            </a:r>
          </a:p>
        </p:txBody>
      </p:sp>
    </p:spTree>
    <p:extLst>
      <p:ext uri="{BB962C8B-B14F-4D97-AF65-F5344CB8AC3E}">
        <p14:creationId xmlns:p14="http://schemas.microsoft.com/office/powerpoint/2010/main" val="27888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b="1" dirty="0"/>
              <a:t>Simple diffusion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movements </a:t>
            </a:r>
            <a:r>
              <a:rPr lang="en-US" dirty="0" smtClean="0"/>
              <a:t>of molecules </a:t>
            </a:r>
            <a:r>
              <a:rPr lang="en-US" dirty="0"/>
              <a:t>from area of higher concentration to that </a:t>
            </a:r>
            <a:r>
              <a:rPr lang="en-US" dirty="0" smtClean="0"/>
              <a:t>of lower </a:t>
            </a:r>
            <a:r>
              <a:rPr lang="en-US" dirty="0"/>
              <a:t>concentration due to kinetic motion of the ions</a:t>
            </a:r>
          </a:p>
          <a:p>
            <a:pPr marL="0" indent="0" algn="l">
              <a:buNone/>
            </a:pPr>
            <a:r>
              <a:rPr lang="en-US" dirty="0"/>
              <a:t>or molecules through the intermolecular spaces </a:t>
            </a:r>
            <a:r>
              <a:rPr lang="en-US" dirty="0" smtClean="0"/>
              <a:t>or membrane </a:t>
            </a:r>
            <a:r>
              <a:rPr lang="en-US" dirty="0"/>
              <a:t>openings without the aid of any </a:t>
            </a:r>
            <a:r>
              <a:rPr lang="en-US" dirty="0" smtClean="0"/>
              <a:t>carrier protein.</a:t>
            </a:r>
            <a:r>
              <a:rPr lang="en-US" dirty="0"/>
              <a:t> It does not require</a:t>
            </a:r>
          </a:p>
          <a:p>
            <a:pPr marL="0" indent="0" algn="l">
              <a:buNone/>
            </a:pPr>
            <a:r>
              <a:rPr lang="en-US" dirty="0"/>
              <a:t>any energy (ATP) for transport.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518457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9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factors that affect the diffusion rate across </a:t>
            </a:r>
            <a:r>
              <a:rPr lang="en-US" dirty="0" smtClean="0">
                <a:solidFill>
                  <a:srgbClr val="FF0000"/>
                </a:solidFill>
              </a:rPr>
              <a:t>the cell </a:t>
            </a:r>
            <a:r>
              <a:rPr lang="en-US" dirty="0">
                <a:solidFill>
                  <a:srgbClr val="FF0000"/>
                </a:solidFill>
              </a:rPr>
              <a:t>membrane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b="1" dirty="0"/>
              <a:t>1. Thickness: </a:t>
            </a:r>
            <a:r>
              <a:rPr lang="en-US" dirty="0"/>
              <a:t>Greater the thickness of cell membrane</a:t>
            </a:r>
          </a:p>
          <a:p>
            <a:pPr marL="0" indent="0" algn="l">
              <a:buNone/>
            </a:pPr>
            <a:r>
              <a:rPr lang="en-US" dirty="0"/>
              <a:t>slower will be the diffusion.</a:t>
            </a:r>
          </a:p>
          <a:p>
            <a:pPr marL="0" indent="0" algn="l">
              <a:buNone/>
            </a:pPr>
            <a:r>
              <a:rPr lang="en-US" dirty="0"/>
              <a:t>2. </a:t>
            </a:r>
            <a:r>
              <a:rPr lang="en-US" b="1" dirty="0"/>
              <a:t>Temperature: </a:t>
            </a:r>
            <a:r>
              <a:rPr lang="en-US" dirty="0"/>
              <a:t>The higher the body temperature</a:t>
            </a:r>
          </a:p>
          <a:p>
            <a:pPr marL="0" indent="0" algn="l">
              <a:buNone/>
            </a:pPr>
            <a:r>
              <a:rPr lang="en-US" dirty="0"/>
              <a:t>faster is the diffusion.</a:t>
            </a:r>
          </a:p>
          <a:p>
            <a:pPr marL="0" indent="0" algn="l">
              <a:buNone/>
            </a:pPr>
            <a:r>
              <a:rPr lang="en-US" dirty="0"/>
              <a:t>3. </a:t>
            </a:r>
            <a:r>
              <a:rPr lang="en-US" b="1" dirty="0"/>
              <a:t>Size of the molecule: </a:t>
            </a:r>
            <a:r>
              <a:rPr lang="en-US" dirty="0"/>
              <a:t>Smaller the molecular size</a:t>
            </a:r>
          </a:p>
          <a:p>
            <a:pPr marL="0" indent="0" algn="l">
              <a:buNone/>
            </a:pPr>
            <a:r>
              <a:rPr lang="en-US" dirty="0"/>
              <a:t>of substance rapid is the diffusion.</a:t>
            </a:r>
          </a:p>
          <a:p>
            <a:pPr marL="0" indent="0" algn="l">
              <a:buNone/>
            </a:pPr>
            <a:r>
              <a:rPr lang="en-US" dirty="0"/>
              <a:t>4. </a:t>
            </a:r>
            <a:r>
              <a:rPr lang="en-US" b="1" dirty="0"/>
              <a:t>Concentration gradient difference: </a:t>
            </a:r>
            <a:r>
              <a:rPr lang="en-US" dirty="0"/>
              <a:t>Larger the</a:t>
            </a:r>
          </a:p>
          <a:p>
            <a:pPr marL="0" indent="0" algn="l">
              <a:buNone/>
            </a:pPr>
            <a:r>
              <a:rPr lang="en-US" dirty="0"/>
              <a:t>concentration gradient faster is the diffusion.</a:t>
            </a:r>
          </a:p>
          <a:p>
            <a:pPr marL="0" indent="0" algn="l">
              <a:buNone/>
            </a:pPr>
            <a:r>
              <a:rPr lang="en-US" dirty="0"/>
              <a:t>5. </a:t>
            </a:r>
            <a:r>
              <a:rPr lang="en-US" b="1" dirty="0"/>
              <a:t>Cross-sectional area of membrane: </a:t>
            </a:r>
            <a:r>
              <a:rPr lang="en-US" dirty="0"/>
              <a:t>Diffusion is</a:t>
            </a:r>
          </a:p>
          <a:p>
            <a:pPr marL="0" indent="0" algn="l">
              <a:buNone/>
            </a:pPr>
            <a:r>
              <a:rPr lang="en-US" dirty="0"/>
              <a:t>directly proportional to the available </a:t>
            </a:r>
            <a:r>
              <a:rPr lang="en-US" dirty="0" err="1"/>
              <a:t>crosssectional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area.</a:t>
            </a:r>
          </a:p>
          <a:p>
            <a:pPr marL="0" indent="0" algn="l">
              <a:buNone/>
            </a:pPr>
            <a:r>
              <a:rPr lang="en-US" dirty="0"/>
              <a:t>6. </a:t>
            </a:r>
            <a:r>
              <a:rPr lang="en-US" b="1" dirty="0"/>
              <a:t>Diffusion coefficient (D) of the substance: </a:t>
            </a:r>
            <a:r>
              <a:rPr lang="en-US" dirty="0"/>
              <a:t>D:</a:t>
            </a:r>
          </a:p>
          <a:p>
            <a:pPr marL="0" indent="0" algn="l">
              <a:buNone/>
            </a:pPr>
            <a:r>
              <a:rPr lang="en-US" dirty="0"/>
              <a:t>Permeability X area of cross section available for</a:t>
            </a:r>
          </a:p>
          <a:p>
            <a:pPr marL="0" indent="0" algn="l">
              <a:buNone/>
            </a:pPr>
            <a:r>
              <a:rPr lang="en-US" dirty="0"/>
              <a:t>transport.</a:t>
            </a:r>
          </a:p>
        </p:txBody>
      </p:sp>
    </p:spTree>
    <p:extLst>
      <p:ext uri="{BB962C8B-B14F-4D97-AF65-F5344CB8AC3E}">
        <p14:creationId xmlns:p14="http://schemas.microsoft.com/office/powerpoint/2010/main" val="2115496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Facilitated diffusion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Carrier </a:t>
            </a:r>
            <a:r>
              <a:rPr lang="en-US" dirty="0" smtClean="0"/>
              <a:t>protein mediated</a:t>
            </a:r>
            <a:r>
              <a:rPr lang="en-US" dirty="0"/>
              <a:t> </a:t>
            </a:r>
            <a:r>
              <a:rPr lang="en-US" dirty="0" smtClean="0"/>
              <a:t>transport </a:t>
            </a:r>
            <a:r>
              <a:rPr lang="en-US" dirty="0"/>
              <a:t>of substance across cell </a:t>
            </a:r>
            <a:r>
              <a:rPr lang="en-US" dirty="0" smtClean="0"/>
              <a:t>membrane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Characteristic </a:t>
            </a:r>
            <a:r>
              <a:rPr lang="en-US" b="1" dirty="0" smtClean="0">
                <a:solidFill>
                  <a:srgbClr val="FF0000"/>
                </a:solidFill>
              </a:rPr>
              <a:t>Features</a:t>
            </a:r>
          </a:p>
          <a:p>
            <a:pPr marL="0" indent="0" algn="l">
              <a:buNone/>
            </a:pPr>
            <a:r>
              <a:rPr lang="en-US" dirty="0" smtClean="0"/>
              <a:t>1. The </a:t>
            </a:r>
            <a:r>
              <a:rPr lang="en-US" dirty="0"/>
              <a:t>substance to be transported binds to the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carrier protein.</a:t>
            </a:r>
          </a:p>
          <a:p>
            <a:pPr marL="0" indent="0" algn="l">
              <a:buNone/>
            </a:pPr>
            <a:r>
              <a:rPr lang="en-US" dirty="0"/>
              <a:t>2. The energy for transport is provided by the</a:t>
            </a:r>
          </a:p>
          <a:p>
            <a:pPr marL="0" indent="0" algn="l">
              <a:buNone/>
            </a:pPr>
            <a:r>
              <a:rPr lang="en-US" dirty="0"/>
              <a:t>concentration gradient of the substance </a:t>
            </a:r>
            <a:r>
              <a:rPr lang="en-US" dirty="0" err="1" smtClean="0"/>
              <a:t>transported.No</a:t>
            </a:r>
            <a:r>
              <a:rPr lang="en-US" dirty="0" smtClean="0"/>
              <a:t> </a:t>
            </a:r>
            <a:r>
              <a:rPr lang="en-US" dirty="0"/>
              <a:t>energy source (ATP) is </a:t>
            </a:r>
            <a:r>
              <a:rPr lang="en-US" dirty="0" smtClean="0"/>
              <a:t>required.</a:t>
            </a:r>
          </a:p>
          <a:p>
            <a:pPr marL="0" indent="0" algn="l">
              <a:buNone/>
            </a:pPr>
            <a:r>
              <a:rPr lang="en-US" dirty="0" smtClean="0"/>
              <a:t>3-occurs </a:t>
            </a:r>
            <a:r>
              <a:rPr lang="en-US" dirty="0"/>
              <a:t>faster than </a:t>
            </a:r>
            <a:r>
              <a:rPr lang="en-US" dirty="0" smtClean="0"/>
              <a:t>simple diffusion</a:t>
            </a:r>
            <a:r>
              <a:rPr lang="en-US" dirty="0"/>
              <a:t>.</a:t>
            </a:r>
            <a:endParaRPr lang="en-US" dirty="0" smtClean="0"/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29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4. When concentration of the transported </a:t>
            </a:r>
            <a:r>
              <a:rPr lang="en-US" dirty="0" smtClean="0"/>
              <a:t>substance becomes </a:t>
            </a:r>
            <a:r>
              <a:rPr lang="en-US" dirty="0"/>
              <a:t>high enough the facilitated transporter </a:t>
            </a:r>
            <a:r>
              <a:rPr lang="en-US" dirty="0" smtClean="0"/>
              <a:t>gets saturated </a:t>
            </a:r>
            <a:r>
              <a:rPr lang="en-US" dirty="0"/>
              <a:t>and this limits the rate of transport.</a:t>
            </a:r>
          </a:p>
          <a:p>
            <a:pPr marL="0" indent="0" algn="l">
              <a:buNone/>
            </a:pPr>
            <a:r>
              <a:rPr lang="en-US" dirty="0"/>
              <a:t>5. If more than one substance competes to bind </a:t>
            </a:r>
            <a:r>
              <a:rPr lang="en-US" dirty="0" smtClean="0"/>
              <a:t>with common </a:t>
            </a:r>
            <a:r>
              <a:rPr lang="en-US" dirty="0"/>
              <a:t>transporter, it leads to </a:t>
            </a:r>
            <a:r>
              <a:rPr lang="en-US" dirty="0">
                <a:solidFill>
                  <a:srgbClr val="FF0000"/>
                </a:solidFill>
              </a:rPr>
              <a:t>competitive inhibition.</a:t>
            </a:r>
          </a:p>
        </p:txBody>
      </p:sp>
    </p:spTree>
    <p:extLst>
      <p:ext uri="{BB962C8B-B14F-4D97-AF65-F5344CB8AC3E}">
        <p14:creationId xmlns:p14="http://schemas.microsoft.com/office/powerpoint/2010/main" val="240021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cell and the intracellular organelles are surrounded </a:t>
            </a:r>
            <a:r>
              <a:rPr lang="en-US" dirty="0" smtClean="0"/>
              <a:t>by semipermeable </a:t>
            </a:r>
            <a:r>
              <a:rPr lang="en-US" dirty="0"/>
              <a:t>membranes. Biological membranes </a:t>
            </a:r>
            <a:r>
              <a:rPr lang="en-US" dirty="0" smtClean="0"/>
              <a:t>have a </a:t>
            </a:r>
            <a:r>
              <a:rPr lang="en-US" dirty="0"/>
              <a:t>lipid bilayer core that is populated by structural </a:t>
            </a:r>
            <a:r>
              <a:rPr lang="en-US" dirty="0" smtClean="0"/>
              <a:t>and functional </a:t>
            </a:r>
            <a:r>
              <a:rPr lang="en-US" dirty="0"/>
              <a:t>proteins. </a:t>
            </a:r>
            <a:r>
              <a:rPr lang="en-US" dirty="0" smtClean="0"/>
              <a:t>These </a:t>
            </a:r>
            <a:r>
              <a:rPr lang="en-US" dirty="0"/>
              <a:t>proteins contribute greatly to</a:t>
            </a:r>
          </a:p>
          <a:p>
            <a:pPr marL="0" indent="0" algn="l">
              <a:buNone/>
            </a:pPr>
            <a:r>
              <a:rPr lang="en-US" dirty="0"/>
              <a:t>the semipermeable properties of biological membrane.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486727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8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Examples of Facilitated Diffusion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1. Insulin-mediated transport of glucose in muscle cells.</a:t>
            </a:r>
          </a:p>
          <a:p>
            <a:pPr marL="0" indent="0" algn="l">
              <a:buNone/>
            </a:pPr>
            <a:r>
              <a:rPr lang="en-US" dirty="0"/>
              <a:t>When more insulin is present, more of these </a:t>
            </a:r>
            <a:r>
              <a:rPr lang="en-US" dirty="0" smtClean="0"/>
              <a:t>glucose transporters </a:t>
            </a:r>
            <a:r>
              <a:rPr lang="en-US" dirty="0"/>
              <a:t>(GLUT) are added to the membrane </a:t>
            </a:r>
            <a:r>
              <a:rPr lang="en-US" dirty="0" smtClean="0"/>
              <a:t>of cells </a:t>
            </a:r>
            <a:r>
              <a:rPr lang="en-US" dirty="0"/>
              <a:t>of such muscle and glucose moves into </a:t>
            </a:r>
            <a:r>
              <a:rPr lang="en-US" dirty="0" smtClean="0"/>
              <a:t>the muscle </a:t>
            </a:r>
            <a:r>
              <a:rPr lang="en-US" dirty="0"/>
              <a:t>cells.</a:t>
            </a:r>
          </a:p>
          <a:p>
            <a:pPr marL="0" indent="0" algn="l">
              <a:buNone/>
            </a:pPr>
            <a:r>
              <a:rPr lang="en-US" dirty="0"/>
              <a:t>2. Transport of glucose along intestinal epithelium </a:t>
            </a:r>
            <a:r>
              <a:rPr lang="en-US" dirty="0" smtClean="0"/>
              <a:t>by glucose </a:t>
            </a:r>
            <a:r>
              <a:rPr lang="en-US" dirty="0"/>
              <a:t>transporter.</a:t>
            </a:r>
          </a:p>
        </p:txBody>
      </p:sp>
    </p:spTree>
    <p:extLst>
      <p:ext uri="{BB962C8B-B14F-4D97-AF65-F5344CB8AC3E}">
        <p14:creationId xmlns:p14="http://schemas.microsoft.com/office/powerpoint/2010/main" val="23157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Osmosis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It is the process of movement of solvent from the </a:t>
            </a:r>
            <a:r>
              <a:rPr lang="en-US" dirty="0" smtClean="0"/>
              <a:t>solution with </a:t>
            </a:r>
            <a:r>
              <a:rPr lang="en-US" dirty="0"/>
              <a:t>lower concentration of solute to high </a:t>
            </a:r>
            <a:r>
              <a:rPr lang="en-US" dirty="0" smtClean="0"/>
              <a:t>concentration of </a:t>
            </a:r>
            <a:r>
              <a:rPr lang="en-US" dirty="0"/>
              <a:t>solute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6166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468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examples </a:t>
            </a:r>
            <a:r>
              <a:rPr lang="en-US" dirty="0" smtClean="0"/>
              <a:t>of osmosis </a:t>
            </a:r>
            <a:r>
              <a:rPr lang="en-US" dirty="0"/>
              <a:t>in human body</a:t>
            </a:r>
          </a:p>
          <a:p>
            <a:pPr marL="0" indent="0" algn="l">
              <a:buNone/>
            </a:pPr>
            <a:r>
              <a:rPr lang="en-US" dirty="0"/>
              <a:t>are: Re-absorption of </a:t>
            </a:r>
            <a:r>
              <a:rPr lang="en-US" dirty="0" smtClean="0"/>
              <a:t>water by </a:t>
            </a:r>
            <a:r>
              <a:rPr lang="en-US" dirty="0"/>
              <a:t>the distal and </a:t>
            </a:r>
            <a:r>
              <a:rPr lang="en-US" dirty="0" smtClean="0"/>
              <a:t>proximal convoluted </a:t>
            </a:r>
            <a:r>
              <a:rPr lang="en-US" dirty="0"/>
              <a:t>tubules of the</a:t>
            </a:r>
          </a:p>
          <a:p>
            <a:pPr marL="0" indent="0" algn="l">
              <a:buNone/>
            </a:pPr>
            <a:r>
              <a:rPr lang="en-US" dirty="0"/>
              <a:t>nephron, re-absorption </a:t>
            </a:r>
            <a:r>
              <a:rPr lang="en-US" dirty="0" smtClean="0"/>
              <a:t>of tissue </a:t>
            </a:r>
            <a:r>
              <a:rPr lang="en-US" dirty="0"/>
              <a:t>fluid from </a:t>
            </a:r>
            <a:r>
              <a:rPr lang="en-US" dirty="0" smtClean="0"/>
              <a:t>venous end </a:t>
            </a:r>
            <a:r>
              <a:rPr lang="en-US" dirty="0"/>
              <a:t>of the blood capillaries</a:t>
            </a:r>
          </a:p>
          <a:p>
            <a:pPr marL="0" indent="0" algn="l">
              <a:buNone/>
            </a:pPr>
            <a:r>
              <a:rPr lang="en-US" dirty="0"/>
              <a:t>and absorption of </a:t>
            </a:r>
            <a:r>
              <a:rPr lang="en-US" dirty="0" smtClean="0"/>
              <a:t>water through </a:t>
            </a:r>
            <a:r>
              <a:rPr lang="en-US" dirty="0"/>
              <a:t>the </a:t>
            </a:r>
            <a:r>
              <a:rPr lang="en-US" dirty="0" smtClean="0"/>
              <a:t>gastrointestinal tract </a:t>
            </a:r>
            <a:r>
              <a:rPr lang="en-US" dirty="0"/>
              <a:t>(stomach, small</a:t>
            </a:r>
          </a:p>
          <a:p>
            <a:pPr marL="0" indent="0" algn="l">
              <a:buNone/>
            </a:pPr>
            <a:r>
              <a:rPr lang="en-US" dirty="0"/>
              <a:t>intestine and the colon), etc.</a:t>
            </a:r>
          </a:p>
        </p:txBody>
      </p:sp>
    </p:spTree>
    <p:extLst>
      <p:ext uri="{BB962C8B-B14F-4D97-AF65-F5344CB8AC3E}">
        <p14:creationId xmlns:p14="http://schemas.microsoft.com/office/powerpoint/2010/main" val="692571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Active Transport ( or Primary Active Transport)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the key features of primary active transport</a:t>
            </a:r>
          </a:p>
          <a:p>
            <a:pPr marL="0" indent="0" algn="l">
              <a:buNone/>
            </a:pPr>
            <a:r>
              <a:rPr lang="en-US" dirty="0"/>
              <a:t>are:</a:t>
            </a:r>
          </a:p>
          <a:p>
            <a:pPr marL="0" indent="0" algn="l">
              <a:buNone/>
            </a:pPr>
            <a:r>
              <a:rPr lang="en-US" dirty="0"/>
              <a:t>1. Move substrates against concentration </a:t>
            </a:r>
            <a:r>
              <a:rPr lang="en-US" dirty="0" smtClean="0"/>
              <a:t>gradient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2. Uses carrier proteins (just like </a:t>
            </a:r>
            <a:r>
              <a:rPr lang="en-US" dirty="0" smtClean="0"/>
              <a:t>carrier-mediated facilitated </a:t>
            </a:r>
            <a:r>
              <a:rPr lang="en-US" dirty="0"/>
              <a:t>diffusion)</a:t>
            </a:r>
          </a:p>
          <a:p>
            <a:pPr marL="0" indent="0" algn="l">
              <a:buNone/>
            </a:pPr>
            <a:r>
              <a:rPr lang="en-US" dirty="0"/>
              <a:t>3. Requires energy, such as ATP</a:t>
            </a:r>
          </a:p>
        </p:txBody>
      </p:sp>
    </p:spTree>
    <p:extLst>
      <p:ext uri="{BB962C8B-B14F-4D97-AF65-F5344CB8AC3E}">
        <p14:creationId xmlns:p14="http://schemas.microsoft.com/office/powerpoint/2010/main" val="970447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/>
          <a:lstStyle/>
          <a:p>
            <a:pPr marL="0" indent="0" algn="l">
              <a:buNone/>
            </a:pPr>
            <a:r>
              <a:rPr lang="en-US" i="1" dirty="0"/>
              <a:t>Examples</a:t>
            </a:r>
          </a:p>
          <a:p>
            <a:pPr marL="0" indent="0" algn="l">
              <a:buNone/>
            </a:pPr>
            <a:r>
              <a:rPr lang="en-US" dirty="0"/>
              <a:t>I. 3Na-2 K active transport pump: The </a:t>
            </a:r>
            <a:r>
              <a:rPr lang="en-US" dirty="0" smtClean="0"/>
              <a:t>three-sodium moves </a:t>
            </a:r>
            <a:r>
              <a:rPr lang="en-US" dirty="0"/>
              <a:t>out of the cell against two-potassium which </a:t>
            </a:r>
            <a:r>
              <a:rPr lang="en-US" dirty="0" smtClean="0"/>
              <a:t>moves to </a:t>
            </a:r>
            <a:r>
              <a:rPr lang="en-US" dirty="0"/>
              <a:t>the interior using ATP as the source of energy.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6192688" cy="300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766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B. Secondary Active Transport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It is also known as co-transport or coupled </a:t>
            </a:r>
            <a:r>
              <a:rPr lang="en-US" dirty="0" smtClean="0"/>
              <a:t>transport mechanism</a:t>
            </a:r>
            <a:r>
              <a:rPr lang="en-US" dirty="0"/>
              <a:t>. The secondary active transport use </a:t>
            </a:r>
            <a:r>
              <a:rPr lang="en-US" dirty="0" smtClean="0"/>
              <a:t>stored energy </a:t>
            </a:r>
            <a:r>
              <a:rPr lang="en-US" dirty="0"/>
              <a:t>in ion gradients to actively transport </a:t>
            </a:r>
            <a:r>
              <a:rPr lang="en-US" dirty="0" smtClean="0"/>
              <a:t>molecules across </a:t>
            </a:r>
            <a:r>
              <a:rPr lang="en-US" dirty="0"/>
              <a:t>membranes. The co-transport mechanism is</a:t>
            </a:r>
          </a:p>
          <a:p>
            <a:pPr marL="0" indent="0" algn="l">
              <a:buNone/>
            </a:pPr>
            <a:r>
              <a:rPr lang="en-US" dirty="0"/>
              <a:t>classified as </a:t>
            </a:r>
            <a:r>
              <a:rPr lang="en-US" dirty="0" err="1">
                <a:solidFill>
                  <a:srgbClr val="FF0000"/>
                </a:solidFill>
              </a:rPr>
              <a:t>uniport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antiport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symport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97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dirty="0"/>
              <a:t>1. </a:t>
            </a:r>
            <a:r>
              <a:rPr lang="en-US" dirty="0" err="1"/>
              <a:t>Antiport</a:t>
            </a:r>
            <a:r>
              <a:rPr lang="en-US" dirty="0"/>
              <a:t>: Carrier transporter transporting one</a:t>
            </a:r>
          </a:p>
          <a:p>
            <a:pPr marL="0" indent="0" algn="l">
              <a:buNone/>
            </a:pPr>
            <a:r>
              <a:rPr lang="en-US" dirty="0"/>
              <a:t>substance for another. Examples: Sodium-hydrogen</a:t>
            </a:r>
          </a:p>
          <a:p>
            <a:pPr marL="0" indent="0" algn="l">
              <a:buNone/>
            </a:pPr>
            <a:r>
              <a:rPr lang="en-US" dirty="0" smtClean="0"/>
              <a:t>transport </a:t>
            </a:r>
            <a:r>
              <a:rPr lang="en-US" dirty="0"/>
              <a:t>in renal tubules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/>
              <a:t>2. </a:t>
            </a:r>
            <a:r>
              <a:rPr lang="en-US" dirty="0" err="1"/>
              <a:t>Uniport</a:t>
            </a:r>
            <a:r>
              <a:rPr lang="en-US" dirty="0"/>
              <a:t>: Transport of a single substance by the</a:t>
            </a:r>
          </a:p>
          <a:p>
            <a:pPr marL="0" indent="0" algn="l">
              <a:buNone/>
            </a:pPr>
            <a:r>
              <a:rPr lang="en-US" dirty="0"/>
              <a:t>carrier protein.</a:t>
            </a:r>
          </a:p>
          <a:p>
            <a:pPr marL="0" indent="0" algn="l">
              <a:buNone/>
            </a:pPr>
            <a:r>
              <a:rPr lang="en-US" b="1" i="1" dirty="0"/>
              <a:t>Example: </a:t>
            </a:r>
            <a:r>
              <a:rPr lang="en-US" dirty="0"/>
              <a:t>Transport of sodium or potassium ions</a:t>
            </a:r>
          </a:p>
          <a:p>
            <a:pPr marL="0" indent="0" algn="l">
              <a:buNone/>
            </a:pPr>
            <a:r>
              <a:rPr lang="en-US" dirty="0"/>
              <a:t>through their respective channels.</a:t>
            </a:r>
          </a:p>
        </p:txBody>
      </p:sp>
    </p:spTree>
    <p:extLst>
      <p:ext uri="{BB962C8B-B14F-4D97-AF65-F5344CB8AC3E}">
        <p14:creationId xmlns:p14="http://schemas.microsoft.com/office/powerpoint/2010/main" val="238109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dirty="0"/>
              <a:t>3. </a:t>
            </a:r>
            <a:r>
              <a:rPr lang="en-US" dirty="0" err="1"/>
              <a:t>Symport</a:t>
            </a:r>
            <a:r>
              <a:rPr lang="en-US" dirty="0"/>
              <a:t>: Unidirectional co-transport of two or </a:t>
            </a:r>
            <a:r>
              <a:rPr lang="en-US" dirty="0" smtClean="0"/>
              <a:t>more substance </a:t>
            </a:r>
            <a:r>
              <a:rPr lang="en-US" dirty="0"/>
              <a:t>from one side of cell membrane to another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b="1" i="1" dirty="0"/>
              <a:t>Examples</a:t>
            </a:r>
          </a:p>
          <a:p>
            <a:pPr marL="0" indent="0" algn="l">
              <a:buNone/>
            </a:pPr>
            <a:r>
              <a:rPr lang="en-US" dirty="0"/>
              <a:t>a. Sodium glucose or sodium amino acid </a:t>
            </a:r>
            <a:r>
              <a:rPr lang="en-US" dirty="0" smtClean="0"/>
              <a:t>co-transport. </a:t>
            </a:r>
            <a:r>
              <a:rPr lang="en-US" dirty="0"/>
              <a:t>The Na+/glucose co-transporter</a:t>
            </a:r>
          </a:p>
          <a:p>
            <a:pPr marL="0" indent="0" algn="l">
              <a:buNone/>
            </a:pPr>
            <a:r>
              <a:rPr lang="en-US" dirty="0"/>
              <a:t>(</a:t>
            </a:r>
            <a:r>
              <a:rPr lang="en-US" dirty="0" err="1"/>
              <a:t>SGLTl</a:t>
            </a:r>
            <a:r>
              <a:rPr lang="en-US" dirty="0"/>
              <a:t>) is an </a:t>
            </a:r>
            <a:r>
              <a:rPr lang="en-US" dirty="0" err="1"/>
              <a:t>electrogenic</a:t>
            </a:r>
            <a:r>
              <a:rPr lang="en-US" dirty="0"/>
              <a:t> transporter </a:t>
            </a:r>
            <a:r>
              <a:rPr lang="en-US" dirty="0" err="1"/>
              <a:t>favouring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glucose, and </a:t>
            </a:r>
            <a:r>
              <a:rPr lang="en-US" dirty="0" err="1"/>
              <a:t>galactose</a:t>
            </a:r>
            <a:r>
              <a:rPr lang="en-US" dirty="0"/>
              <a:t> absorption in the small</a:t>
            </a:r>
          </a:p>
          <a:p>
            <a:pPr marL="0" indent="0" algn="l">
              <a:buNone/>
            </a:pPr>
            <a:r>
              <a:rPr lang="en-US" dirty="0"/>
              <a:t>intestine and reabsorption of filtered glucose and</a:t>
            </a:r>
          </a:p>
          <a:p>
            <a:pPr marL="0" indent="0" algn="l">
              <a:buNone/>
            </a:pPr>
            <a:r>
              <a:rPr lang="en-US" dirty="0" err="1"/>
              <a:t>galactose</a:t>
            </a:r>
            <a:r>
              <a:rPr lang="en-US" dirty="0"/>
              <a:t> (SGLT2) in the proximal tubule of</a:t>
            </a:r>
          </a:p>
          <a:p>
            <a:pPr marL="0" indent="0" algn="l">
              <a:buNone/>
            </a:pPr>
            <a:r>
              <a:rPr lang="en-US" dirty="0"/>
              <a:t>kidney nephrons.</a:t>
            </a:r>
          </a:p>
        </p:txBody>
      </p:sp>
    </p:spTree>
    <p:extLst>
      <p:ext uri="{BB962C8B-B14F-4D97-AF65-F5344CB8AC3E}">
        <p14:creationId xmlns:p14="http://schemas.microsoft.com/office/powerpoint/2010/main" val="1895067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84887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2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VESICULAR TRANSPORT MECHANISMS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/>
              <a:t>Vesicular transport: </a:t>
            </a:r>
            <a:r>
              <a:rPr lang="en-US" dirty="0"/>
              <a:t>The materials move into or out </a:t>
            </a:r>
            <a:r>
              <a:rPr lang="en-US" dirty="0" smtClean="0"/>
              <a:t>of the </a:t>
            </a:r>
            <a:r>
              <a:rPr lang="en-US" dirty="0"/>
              <a:t>cell by means of vesicles, also called </a:t>
            </a:r>
            <a:r>
              <a:rPr lang="en-US" b="1" dirty="0"/>
              <a:t>bulk </a:t>
            </a:r>
            <a:r>
              <a:rPr lang="en-US" dirty="0"/>
              <a:t>transport.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5446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0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dirty="0"/>
              <a:t>Cells contain a variety of </a:t>
            </a:r>
            <a:r>
              <a:rPr lang="en-US" sz="2800" dirty="0">
                <a:solidFill>
                  <a:srgbClr val="FF0000"/>
                </a:solidFill>
              </a:rPr>
              <a:t>organelles</a:t>
            </a:r>
            <a:r>
              <a:rPr lang="en-US" sz="2800" dirty="0"/>
              <a:t> that perform </a:t>
            </a:r>
            <a:r>
              <a:rPr lang="en-US" sz="2800" dirty="0" smtClean="0"/>
              <a:t>specialized cell </a:t>
            </a:r>
            <a:r>
              <a:rPr lang="en-US" sz="2800" dirty="0" err="1" smtClean="0"/>
              <a:t>functions.which</a:t>
            </a:r>
            <a:r>
              <a:rPr lang="en-US" sz="2800" dirty="0" smtClean="0"/>
              <a:t> include: 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nucleus </a:t>
            </a:r>
            <a:r>
              <a:rPr lang="en-US" sz="2800" dirty="0"/>
              <a:t>is an organelle that contains </a:t>
            </a:r>
            <a:r>
              <a:rPr lang="en-US" sz="2800" dirty="0" smtClean="0"/>
              <a:t>the cellular </a:t>
            </a:r>
            <a:r>
              <a:rPr lang="en-US" sz="2800" dirty="0"/>
              <a:t>DNA and is the site of transcription. </a:t>
            </a:r>
            <a:endParaRPr lang="en-US" sz="2800" dirty="0" smtClean="0"/>
          </a:p>
          <a:p>
            <a:pPr marL="0" indent="0"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The endoplasmic reticulum </a:t>
            </a:r>
            <a:r>
              <a:rPr lang="en-US" sz="2800" dirty="0">
                <a:solidFill>
                  <a:srgbClr val="FF0000"/>
                </a:solidFill>
              </a:rPr>
              <a:t>and the Golgi apparatus </a:t>
            </a:r>
            <a:r>
              <a:rPr lang="en-US" sz="2800" dirty="0"/>
              <a:t>are important </a:t>
            </a:r>
            <a:r>
              <a:rPr lang="en-US" sz="2800" dirty="0" smtClean="0"/>
              <a:t>in</a:t>
            </a:r>
            <a:r>
              <a:rPr lang="en-US" sz="2800" dirty="0"/>
              <a:t> </a:t>
            </a:r>
            <a:r>
              <a:rPr lang="en-US" sz="2800" dirty="0" smtClean="0"/>
              <a:t>protein </a:t>
            </a:r>
            <a:r>
              <a:rPr lang="en-US" sz="2800" dirty="0"/>
              <a:t>processing and the targeting of proteins to </a:t>
            </a:r>
            <a:r>
              <a:rPr lang="en-US" sz="2800" dirty="0" smtClean="0"/>
              <a:t>correct compartments </a:t>
            </a:r>
            <a:r>
              <a:rPr lang="en-US" sz="2800" dirty="0"/>
              <a:t>within the cell. </a:t>
            </a:r>
            <a:r>
              <a:rPr lang="en-US" sz="2800" dirty="0">
                <a:solidFill>
                  <a:srgbClr val="FF0000"/>
                </a:solidFill>
              </a:rPr>
              <a:t>Lysosomes and </a:t>
            </a:r>
            <a:r>
              <a:rPr lang="en-US" sz="2800" dirty="0" smtClean="0">
                <a:solidFill>
                  <a:srgbClr val="FF0000"/>
                </a:solidFill>
              </a:rPr>
              <a:t>peroxisomes </a:t>
            </a:r>
            <a:r>
              <a:rPr lang="en-US" sz="2800" dirty="0" smtClean="0"/>
              <a:t>are </a:t>
            </a:r>
            <a:r>
              <a:rPr lang="en-US" sz="2800" dirty="0"/>
              <a:t>membrane-bound organelles that contribute to </a:t>
            </a:r>
            <a:r>
              <a:rPr lang="en-US" sz="2800" dirty="0" smtClean="0"/>
              <a:t>protein and </a:t>
            </a:r>
            <a:r>
              <a:rPr lang="en-US" sz="2800" dirty="0"/>
              <a:t>lipid processing. </a:t>
            </a:r>
            <a:endParaRPr lang="en-US" sz="2800" dirty="0" smtClean="0"/>
          </a:p>
          <a:p>
            <a:pPr marL="0" indent="0"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Mitochondria</a:t>
            </a:r>
            <a:r>
              <a:rPr lang="en-US" sz="2800" dirty="0" smtClean="0"/>
              <a:t> </a:t>
            </a:r>
            <a:r>
              <a:rPr lang="en-US" sz="2800" dirty="0"/>
              <a:t>are organelles that </a:t>
            </a:r>
            <a:r>
              <a:rPr lang="en-US" sz="2800" dirty="0" smtClean="0"/>
              <a:t>allow for </a:t>
            </a:r>
            <a:r>
              <a:rPr lang="en-US" sz="2800" dirty="0"/>
              <a:t>oxidative phosphorylation in eukaryotic cells and also</a:t>
            </a:r>
          </a:p>
          <a:p>
            <a:pPr marL="0" indent="0" algn="l">
              <a:buNone/>
            </a:pPr>
            <a:r>
              <a:rPr lang="en-US" sz="2800" dirty="0"/>
              <a:t>are important in specialized cellular signaling</a:t>
            </a:r>
          </a:p>
        </p:txBody>
      </p:sp>
    </p:spTree>
    <p:extLst>
      <p:ext uri="{BB962C8B-B14F-4D97-AF65-F5344CB8AC3E}">
        <p14:creationId xmlns:p14="http://schemas.microsoft.com/office/powerpoint/2010/main" val="7271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/>
              <a:t>Exocytosis: It </a:t>
            </a:r>
            <a:r>
              <a:rPr lang="en-US" dirty="0"/>
              <a:t>is process by which the intracellular </a:t>
            </a:r>
            <a:r>
              <a:rPr lang="en-US" dirty="0" smtClean="0"/>
              <a:t>substances are </a:t>
            </a:r>
            <a:r>
              <a:rPr lang="en-US" dirty="0"/>
              <a:t>released into the surrounding tissue. The neurotransmitters</a:t>
            </a:r>
          </a:p>
          <a:p>
            <a:pPr marL="0" indent="0" algn="l">
              <a:buNone/>
            </a:pPr>
            <a:r>
              <a:rPr lang="en-US" dirty="0"/>
              <a:t>at nerve ending are released by exocytosis.</a:t>
            </a:r>
            <a:r>
              <a:rPr lang="en-US" dirty="0" smtClean="0"/>
              <a:t>.</a:t>
            </a:r>
            <a:endParaRPr lang="en-US" dirty="0"/>
          </a:p>
          <a:p>
            <a:pPr marL="0" indent="0" algn="l">
              <a:buNone/>
            </a:pPr>
            <a:r>
              <a:rPr lang="en-US" b="1" dirty="0"/>
              <a:t>Endocytosis</a:t>
            </a:r>
            <a:r>
              <a:rPr lang="en-US" dirty="0"/>
              <a:t> is the formation of vesicles at the plasma </a:t>
            </a:r>
            <a:r>
              <a:rPr lang="en-US" dirty="0" smtClean="0"/>
              <a:t>membrane to </a:t>
            </a:r>
            <a:r>
              <a:rPr lang="en-US" dirty="0"/>
              <a:t>take material from the extracellular space into the cell interior.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4105275" cy="248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77686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7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835292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6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92887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7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2008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2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The human body comprises several distinct </a:t>
            </a:r>
            <a:r>
              <a:rPr lang="en-US" dirty="0" smtClean="0"/>
              <a:t>organs</a:t>
            </a:r>
            <a:r>
              <a:rPr lang="en-US" dirty="0"/>
              <a:t>, each of which has </a:t>
            </a:r>
            <a:r>
              <a:rPr lang="en-US" dirty="0" smtClean="0"/>
              <a:t>a unique </a:t>
            </a:r>
            <a:r>
              <a:rPr lang="en-US" dirty="0"/>
              <a:t>role in supporting the life and well-being of the individual. </a:t>
            </a:r>
            <a:r>
              <a:rPr lang="en-US" dirty="0" smtClean="0"/>
              <a:t>Organs are</a:t>
            </a:r>
            <a:r>
              <a:rPr lang="en-US" dirty="0"/>
              <a:t>, in turn, composed of tissues. Tissues are collections of </a:t>
            </a:r>
            <a:r>
              <a:rPr lang="en-US" dirty="0" smtClean="0"/>
              <a:t>cells specialized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perform </a:t>
            </a:r>
            <a:r>
              <a:rPr lang="en-US" dirty="0" smtClean="0"/>
              <a:t>specific </a:t>
            </a:r>
            <a:r>
              <a:rPr lang="en-US" dirty="0"/>
              <a:t>tasks that are required of the organ.</a:t>
            </a:r>
          </a:p>
        </p:txBody>
      </p:sp>
    </p:spTree>
    <p:extLst>
      <p:ext uri="{BB962C8B-B14F-4D97-AF65-F5344CB8AC3E}">
        <p14:creationId xmlns:p14="http://schemas.microsoft.com/office/powerpoint/2010/main" val="31222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Communication between cells: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Cells </a:t>
            </a:r>
            <a:r>
              <a:rPr lang="en-US" dirty="0"/>
              <a:t>can communicate with one another via </a:t>
            </a:r>
            <a:r>
              <a:rPr lang="en-US" dirty="0" smtClean="0"/>
              <a:t>chemical messengers</a:t>
            </a:r>
            <a:r>
              <a:rPr lang="en-US" dirty="0"/>
              <a:t>. Individual messengers (or ligands) typically </a:t>
            </a:r>
            <a:r>
              <a:rPr lang="en-US" dirty="0" smtClean="0"/>
              <a:t>bind to </a:t>
            </a:r>
            <a:r>
              <a:rPr lang="en-US" dirty="0"/>
              <a:t>a plasma membrane receptor to initiate intracellular changes</a:t>
            </a:r>
          </a:p>
          <a:p>
            <a:pPr marL="0" indent="0" algn="l">
              <a:buNone/>
            </a:pPr>
            <a:r>
              <a:rPr lang="en-US" dirty="0"/>
              <a:t>that lead to physiologic changes. Plasma membrane </a:t>
            </a:r>
            <a:r>
              <a:rPr lang="en-US" dirty="0" smtClean="0"/>
              <a:t>receptor families </a:t>
            </a:r>
            <a:r>
              <a:rPr lang="en-US" dirty="0"/>
              <a:t>include </a:t>
            </a:r>
            <a:r>
              <a:rPr lang="en-US" dirty="0">
                <a:solidFill>
                  <a:srgbClr val="FF0000"/>
                </a:solidFill>
              </a:rPr>
              <a:t>ion channels, G protein-coupled receptors,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or a variety of enzyme-linked receptors (</a:t>
            </a:r>
            <a:r>
              <a:rPr lang="en-US" dirty="0" err="1">
                <a:solidFill>
                  <a:srgbClr val="FF0000"/>
                </a:solidFill>
              </a:rPr>
              <a:t>eg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 tyrosine kinase receptor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There </a:t>
            </a:r>
            <a:r>
              <a:rPr lang="en-US" dirty="0"/>
              <a:t>are additional cytosolic receptors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smtClean="0"/>
              <a:t>steroid receptors).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Activation of receptors leads to cellular changes that </a:t>
            </a:r>
            <a:r>
              <a:rPr lang="en-US" dirty="0" smtClean="0"/>
              <a:t>include changes </a:t>
            </a:r>
            <a:r>
              <a:rPr lang="en-US" dirty="0"/>
              <a:t>in membrane potential, activation of </a:t>
            </a:r>
            <a:r>
              <a:rPr lang="en-US" dirty="0" err="1"/>
              <a:t>heterotrimeric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G proteins, increase in second messenger molecules, </a:t>
            </a:r>
            <a:r>
              <a:rPr lang="en-US" dirty="0" smtClean="0"/>
              <a:t>or initiation </a:t>
            </a:r>
            <a:r>
              <a:rPr lang="en-US" dirty="0"/>
              <a:t>of </a:t>
            </a:r>
            <a:r>
              <a:rPr lang="en-US" dirty="0" smtClean="0"/>
              <a:t>transcription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Second messengers </a:t>
            </a:r>
            <a:r>
              <a:rPr lang="en-US" dirty="0"/>
              <a:t>are molecules that undergo a </a:t>
            </a:r>
            <a:r>
              <a:rPr lang="en-US" dirty="0" smtClean="0"/>
              <a:t>rapid concentration </a:t>
            </a:r>
            <a:r>
              <a:rPr lang="en-US" dirty="0"/>
              <a:t>changes in the cell following primary </a:t>
            </a:r>
            <a:r>
              <a:rPr lang="en-US" dirty="0" smtClean="0"/>
              <a:t>messenger recognition</a:t>
            </a:r>
            <a:r>
              <a:rPr lang="en-US" dirty="0"/>
              <a:t>. Common second messenger molecules include</a:t>
            </a:r>
          </a:p>
          <a:p>
            <a:pPr marL="0" indent="0" algn="l">
              <a:buNone/>
            </a:pPr>
            <a:r>
              <a:rPr lang="en-US" dirty="0" err="1"/>
              <a:t>Ca</a:t>
            </a:r>
            <a:r>
              <a:rPr lang="en-US" dirty="0"/>
              <a:t> 2+ , cyclic adenosine monophosphate (</a:t>
            </a:r>
            <a:r>
              <a:rPr lang="en-US" dirty="0" err="1"/>
              <a:t>cAMP</a:t>
            </a:r>
            <a:r>
              <a:rPr lang="en-US" dirty="0"/>
              <a:t>), cyclic </a:t>
            </a:r>
            <a:r>
              <a:rPr lang="en-US" dirty="0" smtClean="0"/>
              <a:t>guanine monophosphate </a:t>
            </a:r>
            <a:r>
              <a:rPr lang="en-US" dirty="0"/>
              <a:t>(</a:t>
            </a:r>
            <a:r>
              <a:rPr lang="en-US" dirty="0" err="1"/>
              <a:t>cGMP</a:t>
            </a:r>
            <a:r>
              <a:rPr lang="en-US" dirty="0"/>
              <a:t>), inositol </a:t>
            </a:r>
            <a:r>
              <a:rPr lang="en-US" dirty="0" err="1"/>
              <a:t>trisphosphate</a:t>
            </a:r>
            <a:r>
              <a:rPr lang="en-US" dirty="0"/>
              <a:t> (IP 3 ), and</a:t>
            </a:r>
          </a:p>
          <a:p>
            <a:pPr marL="0" indent="0" algn="l">
              <a:buNone/>
            </a:pPr>
            <a:r>
              <a:rPr lang="en-US" dirty="0"/>
              <a:t>nitric oxide (NO).</a:t>
            </a:r>
          </a:p>
        </p:txBody>
      </p:sp>
    </p:spTree>
    <p:extLst>
      <p:ext uri="{BB962C8B-B14F-4D97-AF65-F5344CB8AC3E}">
        <p14:creationId xmlns:p14="http://schemas.microsoft.com/office/powerpoint/2010/main" val="22750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cell membrane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dirty="0"/>
              <a:t> is bilayer of phospholipid molecules. </a:t>
            </a:r>
          </a:p>
          <a:p>
            <a:pPr marL="0" indent="0" algn="l">
              <a:buNone/>
            </a:pPr>
            <a:r>
              <a:rPr lang="en-US" dirty="0"/>
              <a:t>One end is soluble in water(hydrophilic). The other end is soluble in fats(hydrophobic.)</a:t>
            </a:r>
          </a:p>
          <a:p>
            <a:pPr marL="0" indent="0" algn="l">
              <a:buNone/>
            </a:pPr>
            <a:r>
              <a:rPr lang="en-US" dirty="0"/>
              <a:t>The hydrophilic ends constitute the two surfaces of the complete cell membrane. </a:t>
            </a:r>
          </a:p>
          <a:p>
            <a:pPr marL="0" indent="0" algn="l">
              <a:buNone/>
            </a:pPr>
            <a:r>
              <a:rPr lang="en-US" dirty="0"/>
              <a:t>The lipid layer is impermeable to the water-soluble substances. Conversely, fat-soluble substances, such as oxygen, carbon dioxide, and alcohol, can penetrate this portion of the membrane</a:t>
            </a:r>
            <a:endParaRPr lang="ar-IQ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1786</Words>
  <Application>Microsoft Office PowerPoint</Application>
  <PresentationFormat>عرض على الشاشة (3:4)‏</PresentationFormat>
  <Paragraphs>151</Paragraphs>
  <Slides>44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45" baseType="lpstr">
      <vt:lpstr>سمة Office</vt:lpstr>
      <vt:lpstr>Physiology</vt:lpstr>
      <vt:lpstr>Cell and Membrane Physiology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cell membrane</vt:lpstr>
      <vt:lpstr>عرض تقديمي في PowerPoint</vt:lpstr>
      <vt:lpstr>MEMBRANE COMPOSITION</vt:lpstr>
      <vt:lpstr>عرض تقديمي في PowerPoint</vt:lpstr>
      <vt:lpstr>A. Lipids</vt:lpstr>
      <vt:lpstr>عرض تقديمي في PowerPoint</vt:lpstr>
      <vt:lpstr>عرض تقديمي في PowerPoint</vt:lpstr>
      <vt:lpstr>B. Proteins</vt:lpstr>
      <vt:lpstr>عرض تقديمي في PowerPoint</vt:lpstr>
      <vt:lpstr>عرض تقديمي في PowerPoint</vt:lpstr>
      <vt:lpstr>Transport Across CelI Membrane</vt:lpstr>
      <vt:lpstr>IMPORTANT CONCEPTS IN TRANSPORT MECHANISM</vt:lpstr>
      <vt:lpstr>عرض تقديمي في PowerPoint</vt:lpstr>
      <vt:lpstr>Ion Channels</vt:lpstr>
      <vt:lpstr>عرض تقديمي في PowerPoint</vt:lpstr>
      <vt:lpstr>Types of Transport Mechanism</vt:lpstr>
      <vt:lpstr>عرض تقديمي في PowerPoint</vt:lpstr>
      <vt:lpstr>Simple diffusion</vt:lpstr>
      <vt:lpstr>The factors that affect the diffusion rate across the cell membrane</vt:lpstr>
      <vt:lpstr>Facilitated diffusion</vt:lpstr>
      <vt:lpstr>عرض تقديمي في PowerPoint</vt:lpstr>
      <vt:lpstr>Examples of Facilitated Diffusion</vt:lpstr>
      <vt:lpstr>Osmosis</vt:lpstr>
      <vt:lpstr>عرض تقديمي في PowerPoint</vt:lpstr>
      <vt:lpstr>Active Transport ( or Primary Active Transport)</vt:lpstr>
      <vt:lpstr>عرض تقديمي في PowerPoint</vt:lpstr>
      <vt:lpstr>B. Secondary Active Transport</vt:lpstr>
      <vt:lpstr>عرض تقديمي في PowerPoint</vt:lpstr>
      <vt:lpstr>عرض تقديمي في PowerPoint</vt:lpstr>
      <vt:lpstr>عرض تقديمي في PowerPoint</vt:lpstr>
      <vt:lpstr>VESICULAR TRANSPORT MECHANISMS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and Membrane Physiology</dc:title>
  <dc:creator>Aden</dc:creator>
  <cp:lastModifiedBy>Aden</cp:lastModifiedBy>
  <cp:revision>34</cp:revision>
  <dcterms:created xsi:type="dcterms:W3CDTF">2021-10-16T18:34:38Z</dcterms:created>
  <dcterms:modified xsi:type="dcterms:W3CDTF">2021-10-21T19:34:34Z</dcterms:modified>
</cp:coreProperties>
</file>