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92" r:id="rId3"/>
    <p:sldId id="277" r:id="rId4"/>
    <p:sldId id="278" r:id="rId5"/>
    <p:sldId id="260" r:id="rId6"/>
    <p:sldId id="275" r:id="rId7"/>
    <p:sldId id="263" r:id="rId8"/>
    <p:sldId id="282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50" autoAdjust="0"/>
    <p:restoredTop sz="82727" autoAdjust="0"/>
  </p:normalViewPr>
  <p:slideViewPr>
    <p:cSldViewPr snapToGrid="0">
      <p:cViewPr varScale="1">
        <p:scale>
          <a:sx n="61" d="100"/>
          <a:sy n="61" d="100"/>
        </p:scale>
        <p:origin x="84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6DAA7-2150-4CA4-98B2-E2B0720A0194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0DE0B-1AC3-44F1-B47B-83F5960D3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2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3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0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4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9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5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1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5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9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9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59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AD860-5673-4DFA-9CBD-B8D12E3C5FD1}" type="datetimeFigureOut">
              <a:rPr lang="en-US" smtClean="0"/>
              <a:t>11/14/21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D9D59-1ACB-4EFA-ADA5-A694679CB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4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 Physiology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17220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</a:t>
            </a:r>
            <a:r>
              <a:rPr lang="en-US"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Rawa Majid Mohammed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1003" y="987010"/>
            <a:ext cx="4994861" cy="401065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2670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3945" y="2175670"/>
            <a:ext cx="93174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MS Reference Sans Serif" panose="020B0604030504040204" pitchFamily="34" charset="0"/>
              </a:rPr>
              <a:t>Morphological  Features of RBCs</a:t>
            </a:r>
          </a:p>
          <a:p>
            <a:r>
              <a:rPr lang="en-US" altLang="en-US" sz="3600" dirty="0">
                <a:latin typeface="MS Reference Sans Serif" panose="020B0604030504040204" pitchFamily="34" charset="0"/>
              </a:rPr>
              <a:t>Functions of the RBCs</a:t>
            </a:r>
          </a:p>
          <a:p>
            <a:r>
              <a:rPr lang="en-US" altLang="en-US" sz="3600" dirty="0">
                <a:latin typeface="MS Reference Sans Serif" panose="020B0604030504040204" pitchFamily="34" charset="0"/>
              </a:rPr>
              <a:t>Hematological Indices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2015782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455" y="1544970"/>
            <a:ext cx="12029090" cy="326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RBC are also known as erythrocytes or red blood corpuscles as it contains haemoglobin which turns red on binding with oxygen.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also c</a:t>
            </a:r>
            <a:r>
              <a:rPr lang="en-US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arries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carbon dioxide away from tissues to lungs.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contains certain antigens on its surface membrane that determine blood groups and makes basis of whole blood transfusion physiology.</a:t>
            </a:r>
            <a:endParaRPr lang="en-IN" sz="24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Cells</a:t>
            </a:r>
          </a:p>
        </p:txBody>
      </p:sp>
    </p:spTree>
    <p:extLst>
      <p:ext uri="{BB962C8B-B14F-4D97-AF65-F5344CB8AC3E}">
        <p14:creationId xmlns:p14="http://schemas.microsoft.com/office/powerpoint/2010/main" val="256698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138" y="2642712"/>
            <a:ext cx="12060621" cy="1878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u="sng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Clinical Application </a:t>
            </a:r>
            <a:r>
              <a:rPr lang="hi-IN" sz="2400" u="sng" dirty="0">
                <a:latin typeface="MS Reference Sans Serif" panose="020B0604030504040204" pitchFamily="34" charset="0"/>
                <a:ea typeface="Verdana" panose="020B0604030504040204" pitchFamily="34" charset="0"/>
                <a:cs typeface="Kokila" panose="020B0604020202020204" pitchFamily="34" charset="0"/>
              </a:rPr>
              <a:t>: </a:t>
            </a:r>
            <a:endParaRPr lang="en-US" sz="2400" u="sng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Since RBC uses glucose constantly from plasma,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whenever blood glucose level is to be tested, the sample is taken in the fluoride vial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1219200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Cells</a:t>
            </a:r>
          </a:p>
        </p:txBody>
      </p:sp>
    </p:spTree>
    <p:extLst>
      <p:ext uri="{BB962C8B-B14F-4D97-AF65-F5344CB8AC3E}">
        <p14:creationId xmlns:p14="http://schemas.microsoft.com/office/powerpoint/2010/main" val="327121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2769"/>
            <a:ext cx="12192000" cy="6123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Cells- Morphology-Size</a:t>
            </a:r>
            <a:br>
              <a:rPr lang="en-US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31" y="1509355"/>
            <a:ext cx="87782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RBCs are </a:t>
            </a:r>
            <a:r>
              <a:rPr lang="en-US" sz="20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anucleated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discs </a:t>
            </a:r>
          </a:p>
          <a:p>
            <a:endParaRPr lang="en-US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RBC count : 4-6 million/mm</a:t>
            </a:r>
            <a:r>
              <a:rPr lang="en-US" sz="2000" baseline="30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endParaRPr lang="en-US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IN" sz="20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ife</a:t>
            </a:r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span - 120 days. </a:t>
            </a:r>
          </a:p>
          <a:p>
            <a:endParaRPr lang="en-IN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Central pallor is seen due to presence of less haemoglobin molecule in the centre.</a:t>
            </a:r>
            <a:endParaRPr lang="en-US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N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N" sz="2000" u="sng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u="sng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Size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D</a:t>
            </a:r>
            <a:r>
              <a:rPr lang="en-IN" sz="20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iameter</a:t>
            </a:r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7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-7.8 µm, </a:t>
            </a:r>
          </a:p>
          <a:p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T</a:t>
            </a:r>
            <a:r>
              <a:rPr lang="en-IN" sz="20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hickness</a:t>
            </a:r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 the periphery-2.2 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µm</a:t>
            </a:r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</a:p>
          <a:p>
            <a:r>
              <a:rPr lang="en-IN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Centre - 1</a:t>
            </a:r>
            <a:r>
              <a:rPr lang="en-US" sz="2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µm</a:t>
            </a:r>
          </a:p>
          <a:p>
            <a:endParaRPr lang="en-US" sz="20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8812" y="5067488"/>
            <a:ext cx="2387449" cy="2128346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9033641" y="1970689"/>
            <a:ext cx="2370607" cy="2497709"/>
            <a:chOff x="8843553" y="757645"/>
            <a:chExt cx="3348447" cy="4309843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495" t="24086" r="8781" b="44630"/>
            <a:stretch/>
          </p:blipFill>
          <p:spPr>
            <a:xfrm>
              <a:off x="8843553" y="757645"/>
              <a:ext cx="3317966" cy="2181497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92" t="62576" r="9825" b="6903"/>
            <a:stretch/>
          </p:blipFill>
          <p:spPr>
            <a:xfrm>
              <a:off x="8887097" y="2939142"/>
              <a:ext cx="3304903" cy="2128346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</p:pic>
      </p:grpSp>
    </p:spTree>
    <p:extLst>
      <p:ext uri="{BB962C8B-B14F-4D97-AF65-F5344CB8AC3E}">
        <p14:creationId xmlns:p14="http://schemas.microsoft.com/office/powerpoint/2010/main" val="32383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05" y="1934607"/>
            <a:ext cx="7273637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u="sng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Shape</a:t>
            </a:r>
            <a:r>
              <a:rPr lang="en-US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Normal biconcave disc</a:t>
            </a:r>
          </a:p>
          <a:p>
            <a:pPr>
              <a:lnSpc>
                <a:spcPct val="110000"/>
              </a:lnSpc>
            </a:pPr>
            <a:endParaRPr lang="en-US" sz="24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Biconcave shape has many advantages</a:t>
            </a:r>
            <a:r>
              <a:rPr lang="hi-IN" sz="2400" dirty="0">
                <a:latin typeface="MS Reference Sans Serif" panose="020B0604030504040204" pitchFamily="34" charset="0"/>
                <a:ea typeface="Verdana" panose="020B0604030504040204" pitchFamily="34" charset="0"/>
              </a:rPr>
              <a:t>: </a:t>
            </a:r>
            <a:endParaRPr lang="en-US" sz="2400" dirty="0">
              <a:latin typeface="MS Reference Sans Serif" panose="020B0604030504040204" pitchFamily="34" charset="0"/>
              <a:ea typeface="Verdana" panose="020B0604030504040204" pitchFamily="34" charset="0"/>
            </a:endParaRPr>
          </a:p>
          <a:p>
            <a:endParaRPr lang="en-US" sz="24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hi-IN" sz="2400" dirty="0">
                <a:latin typeface="MS Reference Sans Serif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Flexibility RBCs</a:t>
            </a:r>
            <a:endParaRPr lang="en-US" sz="24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400" dirty="0">
                <a:latin typeface="MS Reference Sans Serif" panose="020B0604030504040204" pitchFamily="34" charset="0"/>
                <a:ea typeface="Verdana" panose="020B0604030504040204" pitchFamily="34" charset="0"/>
              </a:rPr>
              <a:t>2</a:t>
            </a:r>
            <a:r>
              <a:rPr lang="hi-IN" sz="2400" dirty="0">
                <a:latin typeface="MS Reference Sans Serif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Greater surface area</a:t>
            </a:r>
            <a:r>
              <a:rPr lang="hi-IN" sz="2400" dirty="0">
                <a:latin typeface="MS Reference Sans Serif" panose="020B0604030504040204" pitchFamily="34" charset="0"/>
                <a:ea typeface="Verdana" panose="020B0604030504040204" pitchFamily="34" charset="0"/>
              </a:rPr>
              <a:t>/</a:t>
            </a:r>
            <a:r>
              <a:rPr lang="en-IN" sz="24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volume ratio</a:t>
            </a:r>
            <a:endParaRPr lang="en-US" sz="2400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-2769"/>
            <a:ext cx="12192000" cy="6123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Cells- Shape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142" y="4047664"/>
            <a:ext cx="4312085" cy="14633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7493" y="1665318"/>
            <a:ext cx="1881382" cy="105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1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1609" y="2041027"/>
            <a:ext cx="98298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MS Reference Sans Serif" panose="020B0604030504040204" pitchFamily="34" charset="0"/>
              </a:rPr>
              <a:t>RBCs Count-4-6 million</a:t>
            </a:r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/mm</a:t>
            </a:r>
            <a:r>
              <a:rPr lang="en-US" sz="3200" baseline="30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</a:t>
            </a:r>
          </a:p>
          <a:p>
            <a:r>
              <a:rPr lang="en-US" sz="32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</a:t>
            </a:r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content-14-16 gm/dl</a:t>
            </a:r>
          </a:p>
          <a:p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en-US" sz="3200" baseline="-25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carrying Capacity of blood-1 gm </a:t>
            </a:r>
            <a:r>
              <a:rPr lang="en-US" sz="3200" dirty="0" err="1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Hb</a:t>
            </a:r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binds to 1.34 ml of O</a:t>
            </a:r>
            <a:r>
              <a:rPr lang="en-US" sz="3200" baseline="-250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  <a:p>
            <a:r>
              <a:rPr lang="en-US" sz="3200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PCV=45</a:t>
            </a:r>
            <a:r>
              <a:rPr lang="en-US" sz="3200" dirty="0">
                <a:latin typeface="MS Reference Sans Serif" panose="020B0604030504040204" pitchFamily="34" charset="0"/>
                <a:ea typeface="Malgun Gothic" panose="020B0503020000020004" pitchFamily="34" charset="-127"/>
                <a:cs typeface="Verdana" panose="020B0604030504040204" pitchFamily="34" charset="0"/>
              </a:rPr>
              <a:t>±2 ml/100 ml of blood </a:t>
            </a:r>
            <a:endParaRPr lang="en-US" sz="3200" dirty="0">
              <a:latin typeface="MS Reference Sans Serif" panose="020B060403050404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0" y="0"/>
            <a:ext cx="12192000" cy="6123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Red Blood Cells-</a:t>
            </a:r>
            <a:r>
              <a:rPr lang="en-US" dirty="0">
                <a:latin typeface="MS Reference Sans Serif" panose="020B0604030504040204" pitchFamily="34" charset="0"/>
              </a:rPr>
              <a:t> Normal values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5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0"/>
            <a:ext cx="12192000" cy="6123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MS Reference Sans Serif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Hematological Indices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927537" y="2506746"/>
            <a:ext cx="96353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MS Reference Sans Serif" panose="020B0604030504040204" pitchFamily="34" charset="0"/>
              </a:rPr>
              <a:t>Red blood cell indices are blood tests that provide information about the average volume or size (MCV) and hemoglobin content (MCH, MCHC) of red blood cell.</a:t>
            </a:r>
          </a:p>
        </p:txBody>
      </p:sp>
    </p:spTree>
    <p:extLst>
      <p:ext uri="{BB962C8B-B14F-4D97-AF65-F5344CB8AC3E}">
        <p14:creationId xmlns:p14="http://schemas.microsoft.com/office/powerpoint/2010/main" val="32396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2617075"/>
            <a:ext cx="12192000" cy="6123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>
                <a:latin typeface="Arial" panose="020B0604020202020204" pitchFamily="34" charset="0"/>
              </a:rPr>
              <a:t>                             Thank you</a:t>
            </a:r>
            <a:endParaRPr lang="en-US" dirty="0">
              <a:latin typeface="MS Reference Sans Serif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5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525</Words>
  <Application>Microsoft Office PowerPoint</Application>
  <PresentationFormat>شاشة عريضة</PresentationFormat>
  <Paragraphs>118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Sunita Mittal</dc:creator>
  <cp:lastModifiedBy>Rawaa Majid</cp:lastModifiedBy>
  <cp:revision>87</cp:revision>
  <dcterms:created xsi:type="dcterms:W3CDTF">2017-08-15T11:05:48Z</dcterms:created>
  <dcterms:modified xsi:type="dcterms:W3CDTF">2021-11-13T21:07:02Z</dcterms:modified>
</cp:coreProperties>
</file>