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56" r:id="rId2"/>
    <p:sldId id="380" r:id="rId3"/>
    <p:sldId id="350" r:id="rId4"/>
    <p:sldId id="547" r:id="rId5"/>
    <p:sldId id="367" r:id="rId6"/>
    <p:sldId id="421" r:id="rId7"/>
    <p:sldId id="478" r:id="rId8"/>
    <p:sldId id="545" r:id="rId9"/>
    <p:sldId id="484" r:id="rId10"/>
    <p:sldId id="479" r:id="rId11"/>
    <p:sldId id="481" r:id="rId12"/>
    <p:sldId id="486" r:id="rId13"/>
    <p:sldId id="483" r:id="rId14"/>
    <p:sldId id="540" r:id="rId15"/>
    <p:sldId id="542" r:id="rId16"/>
    <p:sldId id="544" r:id="rId17"/>
    <p:sldId id="546" r:id="rId18"/>
    <p:sldId id="530" r:id="rId19"/>
    <p:sldId id="531" r:id="rId20"/>
    <p:sldId id="532" r:id="rId21"/>
    <p:sldId id="533" r:id="rId22"/>
    <p:sldId id="534" r:id="rId23"/>
    <p:sldId id="535" r:id="rId24"/>
    <p:sldId id="548" r:id="rId25"/>
    <p:sldId id="549" r:id="rId26"/>
    <p:sldId id="550" r:id="rId27"/>
    <p:sldId id="537"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9" autoAdjust="0"/>
    <p:restoredTop sz="88099" autoAdjust="0"/>
  </p:normalViewPr>
  <p:slideViewPr>
    <p:cSldViewPr>
      <p:cViewPr varScale="1">
        <p:scale>
          <a:sx n="64" d="100"/>
          <a:sy n="64" d="100"/>
        </p:scale>
        <p:origin x="900" y="60"/>
      </p:cViewPr>
      <p:guideLst>
        <p:guide orient="horz" pos="2160"/>
        <p:guide pos="2880"/>
      </p:guideLst>
    </p:cSldViewPr>
  </p:slideViewPr>
  <p:outlineViewPr>
    <p:cViewPr>
      <p:scale>
        <a:sx n="33" d="100"/>
        <a:sy n="33" d="100"/>
      </p:scale>
      <p:origin x="0" y="2838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F43692-DEEC-4D4F-B72F-244903958730}" type="datetimeFigureOut">
              <a:rPr lang="en-US" smtClean="0"/>
              <a:pPr/>
              <a:t>10/22/2021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3552F27-8569-4C7C-B9F2-6E4ACF383348}" type="slidenum">
              <a:rPr lang="en-US" smtClean="0"/>
              <a:pPr/>
              <a:t>‹#›</a:t>
            </a:fld>
            <a:endParaRPr lang="en-US"/>
          </a:p>
        </p:txBody>
      </p:sp>
    </p:spTree>
    <p:extLst>
      <p:ext uri="{BB962C8B-B14F-4D97-AF65-F5344CB8AC3E}">
        <p14:creationId xmlns:p14="http://schemas.microsoft.com/office/powerpoint/2010/main" val="33757347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3552F27-8569-4C7C-B9F2-6E4ACF383348}" type="slidenum">
              <a:rPr lang="en-US" smtClean="0"/>
              <a:pPr/>
              <a:t>1</a:t>
            </a:fld>
            <a:endParaRPr lang="en-US"/>
          </a:p>
        </p:txBody>
      </p:sp>
    </p:spTree>
    <p:extLst>
      <p:ext uri="{BB962C8B-B14F-4D97-AF65-F5344CB8AC3E}">
        <p14:creationId xmlns:p14="http://schemas.microsoft.com/office/powerpoint/2010/main" val="13459373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0E2F4F7-F151-4AE0-9862-14F160E9452C}" type="slidenum">
              <a:rPr lang="en-US" smtClean="0"/>
              <a:pPr/>
              <a:t>10</a:t>
            </a:fld>
            <a:endParaRPr lang="en-US"/>
          </a:p>
        </p:txBody>
      </p:sp>
    </p:spTree>
    <p:extLst>
      <p:ext uri="{BB962C8B-B14F-4D97-AF65-F5344CB8AC3E}">
        <p14:creationId xmlns:p14="http://schemas.microsoft.com/office/powerpoint/2010/main" val="28977464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The tube will have anti-coagulation</a:t>
            </a:r>
          </a:p>
          <a:p>
            <a:r>
              <a:rPr lang="en-US" sz="1200" dirty="0"/>
              <a:t>After centrifugation the blood sample got </a:t>
            </a:r>
          </a:p>
          <a:p>
            <a:pPr marL="0" indent="0">
              <a:buNone/>
            </a:pPr>
            <a:r>
              <a:rPr lang="en-US" sz="1200" dirty="0"/>
              <a:t>separated into three layers  </a:t>
            </a:r>
          </a:p>
          <a:p>
            <a:pPr marL="0" indent="0">
              <a:buNone/>
            </a:pPr>
            <a:endParaRPr lang="en-US" sz="1200" dirty="0"/>
          </a:p>
          <a:p>
            <a:endParaRPr lang="en-US" dirty="0"/>
          </a:p>
        </p:txBody>
      </p:sp>
      <p:sp>
        <p:nvSpPr>
          <p:cNvPr id="4" name="Slide Number Placeholder 3"/>
          <p:cNvSpPr>
            <a:spLocks noGrp="1"/>
          </p:cNvSpPr>
          <p:nvPr>
            <p:ph type="sldNum" sz="quarter" idx="10"/>
          </p:nvPr>
        </p:nvSpPr>
        <p:spPr/>
        <p:txBody>
          <a:bodyPr/>
          <a:lstStyle/>
          <a:p>
            <a:fld id="{30E2F4F7-F151-4AE0-9862-14F160E9452C}" type="slidenum">
              <a:rPr lang="en-US" smtClean="0"/>
              <a:pPr/>
              <a:t>11</a:t>
            </a:fld>
            <a:endParaRPr lang="en-US"/>
          </a:p>
        </p:txBody>
      </p:sp>
    </p:spTree>
    <p:extLst>
      <p:ext uri="{BB962C8B-B14F-4D97-AF65-F5344CB8AC3E}">
        <p14:creationId xmlns:p14="http://schemas.microsoft.com/office/powerpoint/2010/main" val="36247955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0E2F4F7-F151-4AE0-9862-14F160E9452C}" type="slidenum">
              <a:rPr lang="en-US" smtClean="0"/>
              <a:pPr/>
              <a:t>12</a:t>
            </a:fld>
            <a:endParaRPr lang="en-US"/>
          </a:p>
        </p:txBody>
      </p:sp>
    </p:spTree>
    <p:extLst>
      <p:ext uri="{BB962C8B-B14F-4D97-AF65-F5344CB8AC3E}">
        <p14:creationId xmlns:p14="http://schemas.microsoft.com/office/powerpoint/2010/main" val="28977464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itchFamily="18" charset="0"/>
                <a:cs typeface="Times New Roman" pitchFamily="18" charset="0"/>
              </a:rPr>
              <a:t>According to the degree of </a:t>
            </a:r>
            <a:r>
              <a:rPr lang="en-US" sz="1200" dirty="0" err="1">
                <a:latin typeface="Times New Roman" pitchFamily="18" charset="0"/>
                <a:cs typeface="Times New Roman" pitchFamily="18" charset="0"/>
              </a:rPr>
              <a:t>hemolysis</a:t>
            </a:r>
            <a:r>
              <a:rPr lang="en-US" sz="1200" dirty="0">
                <a:latin typeface="Times New Roman" pitchFamily="18" charset="0"/>
                <a:cs typeface="Times New Roman" pitchFamily="18" charset="0"/>
              </a:rPr>
              <a:t> it is classified as H+, H++ and H+++. H+ may be accepted for some tests that are not affected by RBCs contents as glucose and lactate, H++ and H+++ not acceptable for any test.</a:t>
            </a:r>
          </a:p>
          <a:p>
            <a:endParaRPr lang="en-US" dirty="0"/>
          </a:p>
        </p:txBody>
      </p:sp>
      <p:sp>
        <p:nvSpPr>
          <p:cNvPr id="4" name="Slide Number Placeholder 3"/>
          <p:cNvSpPr>
            <a:spLocks noGrp="1"/>
          </p:cNvSpPr>
          <p:nvPr>
            <p:ph type="sldNum" sz="quarter" idx="10"/>
          </p:nvPr>
        </p:nvSpPr>
        <p:spPr/>
        <p:txBody>
          <a:bodyPr/>
          <a:lstStyle/>
          <a:p>
            <a:fld id="{30E2F4F7-F151-4AE0-9862-14F160E9452C}" type="slidenum">
              <a:rPr lang="en-US" smtClean="0"/>
              <a:pPr/>
              <a:t>13</a:t>
            </a:fld>
            <a:endParaRPr lang="en-US"/>
          </a:p>
        </p:txBody>
      </p:sp>
    </p:spTree>
    <p:extLst>
      <p:ext uri="{BB962C8B-B14F-4D97-AF65-F5344CB8AC3E}">
        <p14:creationId xmlns:p14="http://schemas.microsoft.com/office/powerpoint/2010/main" val="16472021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IQ"/>
          </a:p>
        </p:txBody>
      </p:sp>
      <p:sp>
        <p:nvSpPr>
          <p:cNvPr id="4" name="Slide Number Placeholder 3"/>
          <p:cNvSpPr>
            <a:spLocks noGrp="1"/>
          </p:cNvSpPr>
          <p:nvPr>
            <p:ph type="sldNum" sz="quarter" idx="10"/>
          </p:nvPr>
        </p:nvSpPr>
        <p:spPr/>
        <p:txBody>
          <a:bodyPr/>
          <a:lstStyle/>
          <a:p>
            <a:fld id="{A5D79458-713B-450F-90E9-406D5F8B03CF}" type="slidenum">
              <a:rPr lang="en-US" smtClean="0"/>
              <a:pPr/>
              <a:t>14</a:t>
            </a:fld>
            <a:endParaRPr lang="en-US"/>
          </a:p>
        </p:txBody>
      </p:sp>
    </p:spTree>
    <p:extLst>
      <p:ext uri="{BB962C8B-B14F-4D97-AF65-F5344CB8AC3E}">
        <p14:creationId xmlns:p14="http://schemas.microsoft.com/office/powerpoint/2010/main" val="2594322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IQ"/>
          </a:p>
        </p:txBody>
      </p:sp>
      <p:sp>
        <p:nvSpPr>
          <p:cNvPr id="4" name="Slide Number Placeholder 3"/>
          <p:cNvSpPr>
            <a:spLocks noGrp="1"/>
          </p:cNvSpPr>
          <p:nvPr>
            <p:ph type="sldNum" sz="quarter" idx="10"/>
          </p:nvPr>
        </p:nvSpPr>
        <p:spPr/>
        <p:txBody>
          <a:bodyPr/>
          <a:lstStyle/>
          <a:p>
            <a:fld id="{A5D79458-713B-450F-90E9-406D5F8B03CF}" type="slidenum">
              <a:rPr lang="en-US" smtClean="0"/>
              <a:pPr/>
              <a:t>15</a:t>
            </a:fld>
            <a:endParaRPr lang="en-US"/>
          </a:p>
        </p:txBody>
      </p:sp>
    </p:spTree>
    <p:extLst>
      <p:ext uri="{BB962C8B-B14F-4D97-AF65-F5344CB8AC3E}">
        <p14:creationId xmlns:p14="http://schemas.microsoft.com/office/powerpoint/2010/main" val="9187060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IQ"/>
          </a:p>
        </p:txBody>
      </p:sp>
      <p:sp>
        <p:nvSpPr>
          <p:cNvPr id="4" name="Slide Number Placeholder 3"/>
          <p:cNvSpPr>
            <a:spLocks noGrp="1"/>
          </p:cNvSpPr>
          <p:nvPr>
            <p:ph type="sldNum" sz="quarter" idx="10"/>
          </p:nvPr>
        </p:nvSpPr>
        <p:spPr/>
        <p:txBody>
          <a:bodyPr/>
          <a:lstStyle/>
          <a:p>
            <a:fld id="{A5D79458-713B-450F-90E9-406D5F8B03CF}" type="slidenum">
              <a:rPr lang="en-US" smtClean="0"/>
              <a:pPr/>
              <a:t>16</a:t>
            </a:fld>
            <a:endParaRPr lang="en-US"/>
          </a:p>
        </p:txBody>
      </p:sp>
    </p:spTree>
    <p:extLst>
      <p:ext uri="{BB962C8B-B14F-4D97-AF65-F5344CB8AC3E}">
        <p14:creationId xmlns:p14="http://schemas.microsoft.com/office/powerpoint/2010/main" val="17655671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a:lstStyle/>
          <a:p>
            <a:pPr eaLnBrk="1" hangingPunct="1">
              <a:spcBef>
                <a:spcPct val="0"/>
              </a:spcBef>
            </a:pPr>
            <a:endParaRPr lang="ar-IQ"/>
          </a:p>
        </p:txBody>
      </p:sp>
      <p:sp>
        <p:nvSpPr>
          <p:cNvPr id="542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42003B3-2FF1-4720-85A1-90EEFBBA1876}" type="slidenum">
              <a:rPr lang="ar-IQ" smtClean="0"/>
              <a:pPr/>
              <a:t>17</a:t>
            </a:fld>
            <a:endParaRPr lang="ar-IQ"/>
          </a:p>
        </p:txBody>
      </p:sp>
    </p:spTree>
    <p:extLst>
      <p:ext uri="{BB962C8B-B14F-4D97-AF65-F5344CB8AC3E}">
        <p14:creationId xmlns:p14="http://schemas.microsoft.com/office/powerpoint/2010/main" val="15571490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pPr eaLnBrk="1" hangingPunct="1"/>
            <a:endParaRPr lang="ar-IQ"/>
          </a:p>
        </p:txBody>
      </p:sp>
      <p:sp>
        <p:nvSpPr>
          <p:cNvPr id="68612" name="Slide Number Placeholder 3"/>
          <p:cNvSpPr>
            <a:spLocks noGrp="1"/>
          </p:cNvSpPr>
          <p:nvPr>
            <p:ph type="sldNum" sz="quarter" idx="5"/>
          </p:nvPr>
        </p:nvSpPr>
        <p:spPr>
          <a:noFill/>
        </p:spPr>
        <p:txBody>
          <a:bodyPr/>
          <a:lstStyle/>
          <a:p>
            <a:fld id="{34D8907B-5303-45EE-9D81-E7364689C7CF}" type="slidenum">
              <a:rPr lang="en-US"/>
              <a:pPr/>
              <a:t>18</a:t>
            </a:fld>
            <a:endParaRPr lang="en-US"/>
          </a:p>
        </p:txBody>
      </p:sp>
    </p:spTree>
    <p:extLst>
      <p:ext uri="{BB962C8B-B14F-4D97-AF65-F5344CB8AC3E}">
        <p14:creationId xmlns:p14="http://schemas.microsoft.com/office/powerpoint/2010/main" val="920297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pPr eaLnBrk="1" hangingPunct="1"/>
            <a:endParaRPr lang="ar-IQ"/>
          </a:p>
        </p:txBody>
      </p:sp>
      <p:sp>
        <p:nvSpPr>
          <p:cNvPr id="69636" name="Slide Number Placeholder 3"/>
          <p:cNvSpPr>
            <a:spLocks noGrp="1"/>
          </p:cNvSpPr>
          <p:nvPr>
            <p:ph type="sldNum" sz="quarter" idx="5"/>
          </p:nvPr>
        </p:nvSpPr>
        <p:spPr>
          <a:noFill/>
        </p:spPr>
        <p:txBody>
          <a:bodyPr/>
          <a:lstStyle/>
          <a:p>
            <a:fld id="{80731F6E-3F2C-4A3B-B9AB-4BB64C5F6874}" type="slidenum">
              <a:rPr lang="en-US"/>
              <a:pPr/>
              <a:t>19</a:t>
            </a:fld>
            <a:endParaRPr lang="en-US"/>
          </a:p>
        </p:txBody>
      </p:sp>
    </p:spTree>
    <p:extLst>
      <p:ext uri="{BB962C8B-B14F-4D97-AF65-F5344CB8AC3E}">
        <p14:creationId xmlns:p14="http://schemas.microsoft.com/office/powerpoint/2010/main" val="20467271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IQ"/>
          </a:p>
        </p:txBody>
      </p:sp>
      <p:sp>
        <p:nvSpPr>
          <p:cNvPr id="4" name="Slide Number Placeholder 3"/>
          <p:cNvSpPr>
            <a:spLocks noGrp="1"/>
          </p:cNvSpPr>
          <p:nvPr>
            <p:ph type="sldNum" sz="quarter" idx="10"/>
          </p:nvPr>
        </p:nvSpPr>
        <p:spPr/>
        <p:txBody>
          <a:bodyPr/>
          <a:lstStyle/>
          <a:p>
            <a:fld id="{C3552F27-8569-4C7C-B9F2-6E4ACF383348}" type="slidenum">
              <a:rPr lang="en-US" smtClean="0"/>
              <a:pPr/>
              <a:t>2</a:t>
            </a:fld>
            <a:endParaRPr lang="en-US"/>
          </a:p>
        </p:txBody>
      </p:sp>
    </p:spTree>
    <p:extLst>
      <p:ext uri="{BB962C8B-B14F-4D97-AF65-F5344CB8AC3E}">
        <p14:creationId xmlns:p14="http://schemas.microsoft.com/office/powerpoint/2010/main" val="13045061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0E2F4F7-F151-4AE0-9862-14F160E9452C}" type="slidenum">
              <a:rPr lang="en-US" smtClean="0"/>
              <a:pPr/>
              <a:t>20</a:t>
            </a:fld>
            <a:endParaRPr lang="en-US"/>
          </a:p>
        </p:txBody>
      </p:sp>
    </p:spTree>
    <p:extLst>
      <p:ext uri="{BB962C8B-B14F-4D97-AF65-F5344CB8AC3E}">
        <p14:creationId xmlns:p14="http://schemas.microsoft.com/office/powerpoint/2010/main" val="19475254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5F6A41C-4AB1-45A6-8373-4536C430AC32}" type="slidenum">
              <a:rPr lang="en-US" smtClean="0"/>
              <a:pPr/>
              <a:t>21</a:t>
            </a:fld>
            <a:endParaRPr lang="en-US"/>
          </a:p>
        </p:txBody>
      </p:sp>
    </p:spTree>
    <p:extLst>
      <p:ext uri="{BB962C8B-B14F-4D97-AF65-F5344CB8AC3E}">
        <p14:creationId xmlns:p14="http://schemas.microsoft.com/office/powerpoint/2010/main" val="14944068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a:lnSpc>
                <a:spcPct val="90000"/>
              </a:lnSpc>
              <a:buFont typeface="Arial" pitchFamily="34" charset="0"/>
              <a:buChar char="•"/>
            </a:pPr>
            <a:r>
              <a:rPr lang="en-US" sz="2400" dirty="0"/>
              <a:t>Green-top tubes contain either the Na, K, or lithium (Li) salt of heparin. Most widely used anticoagulant for chemistry tests.</a:t>
            </a:r>
          </a:p>
          <a:p>
            <a:pPr lvl="1">
              <a:lnSpc>
                <a:spcPct val="90000"/>
              </a:lnSpc>
            </a:pPr>
            <a:r>
              <a:rPr lang="en-US" sz="2000" dirty="0"/>
              <a:t>Should not be used for Na, K or Li measurement</a:t>
            </a:r>
          </a:p>
          <a:p>
            <a:pPr lvl="1">
              <a:lnSpc>
                <a:spcPct val="90000"/>
              </a:lnSpc>
            </a:pPr>
            <a:r>
              <a:rPr lang="en-US" sz="2000" dirty="0"/>
              <a:t>Can effect the size and integrity of cellular blood components and not recommended for hematology studies</a:t>
            </a:r>
          </a:p>
          <a:p>
            <a:pPr>
              <a:lnSpc>
                <a:spcPct val="90000"/>
              </a:lnSpc>
            </a:pPr>
            <a:r>
              <a:rPr lang="en-US" sz="2400" dirty="0"/>
              <a:t>Heparin accelerates the action of </a:t>
            </a:r>
            <a:r>
              <a:rPr lang="en-US" sz="2400" dirty="0" err="1"/>
              <a:t>antithrombin</a:t>
            </a:r>
            <a:r>
              <a:rPr lang="en-US" sz="2400" dirty="0"/>
              <a:t> III, which inhibits thrombin, so blood does not clot (plasma)</a:t>
            </a:r>
          </a:p>
          <a:p>
            <a:pPr>
              <a:lnSpc>
                <a:spcPct val="90000"/>
              </a:lnSpc>
            </a:pPr>
            <a:r>
              <a:rPr lang="en-US" sz="2400" dirty="0"/>
              <a:t>The advantage of plasma is that no time is wasted waiting for the specimen to clot</a:t>
            </a:r>
          </a:p>
          <a:p>
            <a:pPr>
              <a:lnSpc>
                <a:spcPct val="90000"/>
              </a:lnSpc>
            </a:pPr>
            <a:endParaRPr lang="en-US" sz="2400" dirty="0"/>
          </a:p>
          <a:p>
            <a:pPr>
              <a:buFont typeface="Arial" pitchFamily="34" charset="0"/>
              <a:buChar char="•"/>
            </a:pPr>
            <a:r>
              <a:rPr lang="en-US" sz="2400" dirty="0"/>
              <a:t>Lavender-top tubes contain the K salt of </a:t>
            </a:r>
            <a:r>
              <a:rPr lang="en-US" sz="2400" dirty="0" err="1"/>
              <a:t>ethylenediaminetetraacetic</a:t>
            </a:r>
            <a:r>
              <a:rPr lang="en-US" sz="2400" dirty="0"/>
              <a:t> acid (EDTA), which </a:t>
            </a:r>
            <a:r>
              <a:rPr lang="en-US" sz="2400" dirty="0" err="1"/>
              <a:t>chelates</a:t>
            </a:r>
            <a:r>
              <a:rPr lang="en-US" sz="2400" dirty="0"/>
              <a:t> calcium (essential for clot formation) and inhibits coagulation</a:t>
            </a:r>
          </a:p>
          <a:p>
            <a:r>
              <a:rPr lang="en-US" sz="2400" dirty="0"/>
              <a:t>Used for hematology, and some chemistries</a:t>
            </a:r>
          </a:p>
          <a:p>
            <a:r>
              <a:rPr lang="en-US" sz="2400" dirty="0"/>
              <a:t>Cannot be used for K or Ca tests</a:t>
            </a:r>
          </a:p>
          <a:p>
            <a:pPr>
              <a:lnSpc>
                <a:spcPct val="90000"/>
              </a:lnSpc>
              <a:buFont typeface="Arial" pitchFamily="34" charset="0"/>
              <a:buChar char="•"/>
            </a:pPr>
            <a:endParaRPr lang="en-US" sz="2400" dirty="0"/>
          </a:p>
          <a:p>
            <a:endParaRPr lang="en-US" dirty="0"/>
          </a:p>
        </p:txBody>
      </p:sp>
      <p:sp>
        <p:nvSpPr>
          <p:cNvPr id="4" name="Slide Number Placeholder 3"/>
          <p:cNvSpPr>
            <a:spLocks noGrp="1"/>
          </p:cNvSpPr>
          <p:nvPr>
            <p:ph type="sldNum" sz="quarter" idx="10"/>
          </p:nvPr>
        </p:nvSpPr>
        <p:spPr/>
        <p:txBody>
          <a:bodyPr/>
          <a:lstStyle/>
          <a:p>
            <a:fld id="{A5F6A41C-4AB1-45A6-8373-4536C430AC32}" type="slidenum">
              <a:rPr lang="en-US" smtClean="0"/>
              <a:pPr/>
              <a:t>22</a:t>
            </a:fld>
            <a:endParaRPr lang="en-US"/>
          </a:p>
        </p:txBody>
      </p:sp>
    </p:spTree>
    <p:extLst>
      <p:ext uri="{BB962C8B-B14F-4D97-AF65-F5344CB8AC3E}">
        <p14:creationId xmlns:p14="http://schemas.microsoft.com/office/powerpoint/2010/main" val="292290730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r>
              <a:rPr lang="en-US" sz="2800" dirty="0"/>
              <a:t>Used for Glucose measurement. </a:t>
            </a:r>
          </a:p>
          <a:p>
            <a:pPr>
              <a:lnSpc>
                <a:spcPct val="90000"/>
              </a:lnSpc>
            </a:pPr>
            <a:r>
              <a:rPr lang="en-US" sz="2400" dirty="0"/>
              <a:t>After blood collection, glucose concentration decreases significantly because of cellular metabolism</a:t>
            </a:r>
          </a:p>
          <a:p>
            <a:pPr>
              <a:lnSpc>
                <a:spcPct val="90000"/>
              </a:lnSpc>
            </a:pPr>
            <a:r>
              <a:rPr lang="en-US" sz="2400" dirty="0"/>
              <a:t>Gray-top tubes contain either:</a:t>
            </a:r>
          </a:p>
          <a:p>
            <a:pPr lvl="1">
              <a:lnSpc>
                <a:spcPct val="90000"/>
              </a:lnSpc>
            </a:pPr>
            <a:r>
              <a:rPr lang="en-US" sz="2000" dirty="0"/>
              <a:t>Sodium fluoride and potassium oxalate, or</a:t>
            </a:r>
          </a:p>
          <a:p>
            <a:pPr lvl="1">
              <a:lnSpc>
                <a:spcPct val="90000"/>
              </a:lnSpc>
            </a:pPr>
            <a:r>
              <a:rPr lang="en-US" sz="2000" dirty="0"/>
              <a:t>Sodium </a:t>
            </a:r>
            <a:r>
              <a:rPr lang="en-US" sz="2000" dirty="0" err="1"/>
              <a:t>iodoacetate</a:t>
            </a:r>
            <a:endParaRPr lang="en-US" sz="2000" dirty="0"/>
          </a:p>
          <a:p>
            <a:pPr>
              <a:lnSpc>
                <a:spcPct val="90000"/>
              </a:lnSpc>
            </a:pPr>
            <a:r>
              <a:rPr lang="en-US" sz="2400" dirty="0"/>
              <a:t>Both preservatives stabilize glucose in plasma by inhibiting enzymes of the </a:t>
            </a:r>
            <a:r>
              <a:rPr lang="en-US" sz="2400" dirty="0" err="1"/>
              <a:t>glycolytic</a:t>
            </a:r>
            <a:r>
              <a:rPr lang="en-US" sz="2400" dirty="0"/>
              <a:t> pathway</a:t>
            </a:r>
          </a:p>
          <a:p>
            <a:pPr lvl="1">
              <a:lnSpc>
                <a:spcPct val="90000"/>
              </a:lnSpc>
            </a:pPr>
            <a:r>
              <a:rPr lang="en-US" sz="2000" dirty="0" err="1"/>
              <a:t>NaF</a:t>
            </a:r>
            <a:r>
              <a:rPr lang="en-US" sz="2000" dirty="0"/>
              <a:t>/oxalate inhibits </a:t>
            </a:r>
            <a:r>
              <a:rPr lang="en-US" sz="2000" dirty="0" err="1"/>
              <a:t>enolase</a:t>
            </a:r>
            <a:r>
              <a:rPr lang="en-US" sz="2000" baseline="0" dirty="0"/>
              <a:t> while </a:t>
            </a:r>
            <a:r>
              <a:rPr lang="en-US" sz="2000" dirty="0" err="1"/>
              <a:t>Iodoacetate</a:t>
            </a:r>
            <a:r>
              <a:rPr lang="en-US" sz="2000" dirty="0"/>
              <a:t> inhibits glucose-3-phosphate </a:t>
            </a:r>
            <a:r>
              <a:rPr lang="en-US" sz="2000" dirty="0" err="1"/>
              <a:t>dehydrogenase</a:t>
            </a:r>
            <a:endParaRPr lang="en-US" sz="2000" dirty="0"/>
          </a:p>
          <a:p>
            <a:endParaRPr lang="en-US" dirty="0"/>
          </a:p>
        </p:txBody>
      </p:sp>
      <p:sp>
        <p:nvSpPr>
          <p:cNvPr id="4" name="Slide Number Placeholder 3"/>
          <p:cNvSpPr>
            <a:spLocks noGrp="1"/>
          </p:cNvSpPr>
          <p:nvPr>
            <p:ph type="sldNum" sz="quarter" idx="10"/>
          </p:nvPr>
        </p:nvSpPr>
        <p:spPr/>
        <p:txBody>
          <a:bodyPr/>
          <a:lstStyle/>
          <a:p>
            <a:fld id="{A5F6A41C-4AB1-45A6-8373-4536C430AC32}" type="slidenum">
              <a:rPr lang="en-US" smtClean="0"/>
              <a:pPr/>
              <a:t>23</a:t>
            </a:fld>
            <a:endParaRPr lang="en-US"/>
          </a:p>
        </p:txBody>
      </p:sp>
    </p:spTree>
    <p:extLst>
      <p:ext uri="{BB962C8B-B14F-4D97-AF65-F5344CB8AC3E}">
        <p14:creationId xmlns:p14="http://schemas.microsoft.com/office/powerpoint/2010/main" val="25900304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0E2F4F7-F151-4AE0-9862-14F160E9452C}" type="slidenum">
              <a:rPr lang="en-US" smtClean="0"/>
              <a:pPr/>
              <a:t>24</a:t>
            </a:fld>
            <a:endParaRPr lang="en-US"/>
          </a:p>
        </p:txBody>
      </p:sp>
    </p:spTree>
    <p:extLst>
      <p:ext uri="{BB962C8B-B14F-4D97-AF65-F5344CB8AC3E}">
        <p14:creationId xmlns:p14="http://schemas.microsoft.com/office/powerpoint/2010/main" val="242545333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0E2F4F7-F151-4AE0-9862-14F160E9452C}" type="slidenum">
              <a:rPr lang="en-US" smtClean="0"/>
              <a:pPr/>
              <a:t>25</a:t>
            </a:fld>
            <a:endParaRPr lang="en-US"/>
          </a:p>
        </p:txBody>
      </p:sp>
    </p:spTree>
    <p:extLst>
      <p:ext uri="{BB962C8B-B14F-4D97-AF65-F5344CB8AC3E}">
        <p14:creationId xmlns:p14="http://schemas.microsoft.com/office/powerpoint/2010/main" val="170578796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0E2F4F7-F151-4AE0-9862-14F160E9452C}" type="slidenum">
              <a:rPr lang="en-US" smtClean="0"/>
              <a:pPr/>
              <a:t>26</a:t>
            </a:fld>
            <a:endParaRPr lang="en-US"/>
          </a:p>
        </p:txBody>
      </p:sp>
    </p:spTree>
    <p:extLst>
      <p:ext uri="{BB962C8B-B14F-4D97-AF65-F5344CB8AC3E}">
        <p14:creationId xmlns:p14="http://schemas.microsoft.com/office/powerpoint/2010/main" val="197096145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3552F27-8569-4C7C-B9F2-6E4ACF383348}" type="slidenum">
              <a:rPr lang="en-US" smtClean="0"/>
              <a:pPr/>
              <a:t>27</a:t>
            </a:fld>
            <a:endParaRPr lang="en-US"/>
          </a:p>
        </p:txBody>
      </p:sp>
    </p:spTree>
    <p:extLst>
      <p:ext uri="{BB962C8B-B14F-4D97-AF65-F5344CB8AC3E}">
        <p14:creationId xmlns:p14="http://schemas.microsoft.com/office/powerpoint/2010/main" val="3050099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latin typeface="Times New Roman" pitchFamily="18" charset="0"/>
                <a:cs typeface="Times New Roman" pitchFamily="18" charset="0"/>
              </a:rPr>
              <a:t>Biochemical investigations hold the key for the diagnosis and prognosis of diabetes mellitus, jaundice, myocardial infarction, gout, pancreatitis, rickets, cancers, acid-base imbalance etc. Successful medical practice is unimaginable without the service of clinical biochemistry laboratory.</a:t>
            </a:r>
            <a:endParaRPr lang="uk-UA" dirty="0">
              <a:latin typeface="Times New Roman" pitchFamily="18" charset="0"/>
              <a:cs typeface="Times New Roman" pitchFamily="18" charset="0"/>
            </a:endParaRPr>
          </a:p>
          <a:p>
            <a:endParaRPr lang="ar-IQ" dirty="0"/>
          </a:p>
        </p:txBody>
      </p:sp>
      <p:sp>
        <p:nvSpPr>
          <p:cNvPr id="4" name="Slide Number Placeholder 3"/>
          <p:cNvSpPr>
            <a:spLocks noGrp="1"/>
          </p:cNvSpPr>
          <p:nvPr>
            <p:ph type="sldNum" sz="quarter" idx="10"/>
          </p:nvPr>
        </p:nvSpPr>
        <p:spPr/>
        <p:txBody>
          <a:bodyPr/>
          <a:lstStyle/>
          <a:p>
            <a:fld id="{D248099E-7691-4FDA-AD64-AA7FEF31E255}" type="slidenum">
              <a:rPr lang="ar-IQ" smtClean="0"/>
              <a:pPr/>
              <a:t>3</a:t>
            </a:fld>
            <a:endParaRPr lang="ar-IQ"/>
          </a:p>
        </p:txBody>
      </p:sp>
    </p:spTree>
    <p:extLst>
      <p:ext uri="{BB962C8B-B14F-4D97-AF65-F5344CB8AC3E}">
        <p14:creationId xmlns:p14="http://schemas.microsoft.com/office/powerpoint/2010/main" val="14597978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latin typeface="Times New Roman" pitchFamily="18" charset="0"/>
                <a:cs typeface="Times New Roman" pitchFamily="18" charset="0"/>
              </a:rPr>
              <a:t>Biochemical investigations hold the key for the diagnosis and prognosis of diabetes mellitus, jaundice, myocardial infarction, gout, pancreatitis, rickets, cancers, acid-base imbalance etc. Successful medical practice is unimaginable without the service of clinical biochemistry laboratory.</a:t>
            </a:r>
            <a:endParaRPr lang="uk-UA" dirty="0">
              <a:latin typeface="Times New Roman" pitchFamily="18" charset="0"/>
              <a:cs typeface="Times New Roman" pitchFamily="18" charset="0"/>
            </a:endParaRPr>
          </a:p>
          <a:p>
            <a:endParaRPr lang="ar-IQ" dirty="0"/>
          </a:p>
        </p:txBody>
      </p:sp>
      <p:sp>
        <p:nvSpPr>
          <p:cNvPr id="4" name="Slide Number Placeholder 3"/>
          <p:cNvSpPr>
            <a:spLocks noGrp="1"/>
          </p:cNvSpPr>
          <p:nvPr>
            <p:ph type="sldNum" sz="quarter" idx="10"/>
          </p:nvPr>
        </p:nvSpPr>
        <p:spPr/>
        <p:txBody>
          <a:bodyPr/>
          <a:lstStyle/>
          <a:p>
            <a:fld id="{D248099E-7691-4FDA-AD64-AA7FEF31E255}" type="slidenum">
              <a:rPr lang="ar-IQ" smtClean="0"/>
              <a:pPr/>
              <a:t>4</a:t>
            </a:fld>
            <a:endParaRPr lang="ar-IQ"/>
          </a:p>
        </p:txBody>
      </p:sp>
    </p:spTree>
    <p:extLst>
      <p:ext uri="{BB962C8B-B14F-4D97-AF65-F5344CB8AC3E}">
        <p14:creationId xmlns:p14="http://schemas.microsoft.com/office/powerpoint/2010/main" val="11449036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a:lstStyle/>
          <a:p>
            <a:pPr eaLnBrk="1" hangingPunct="1">
              <a:spcBef>
                <a:spcPct val="0"/>
              </a:spcBef>
            </a:pPr>
            <a:endParaRPr lang="ar-IQ"/>
          </a:p>
        </p:txBody>
      </p:sp>
      <p:sp>
        <p:nvSpPr>
          <p:cNvPr id="481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0CC3DFD-4058-4566-9F9C-279FCCF86BBE}" type="slidenum">
              <a:rPr lang="ar-IQ" smtClean="0"/>
              <a:pPr/>
              <a:t>5</a:t>
            </a:fld>
            <a:endParaRPr lang="ar-IQ"/>
          </a:p>
        </p:txBody>
      </p:sp>
    </p:spTree>
    <p:extLst>
      <p:ext uri="{BB962C8B-B14F-4D97-AF65-F5344CB8AC3E}">
        <p14:creationId xmlns:p14="http://schemas.microsoft.com/office/powerpoint/2010/main" val="20718980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a:lstStyle/>
          <a:p>
            <a:pPr algn="justLow" eaLnBrk="1" fontAlgn="auto" hangingPunct="1">
              <a:spcAft>
                <a:spcPts val="0"/>
              </a:spcAft>
              <a:buNone/>
              <a:defRPr/>
            </a:pPr>
            <a:endParaRPr lang="uk-UA" dirty="0">
              <a:latin typeface="Times New Roman" pitchFamily="18" charset="0"/>
              <a:cs typeface="Times New Roman" pitchFamily="18" charset="0"/>
            </a:endParaRPr>
          </a:p>
          <a:p>
            <a:pPr algn="justLow" eaLnBrk="1" fontAlgn="auto" hangingPunct="1">
              <a:spcAft>
                <a:spcPts val="0"/>
              </a:spcAft>
              <a:defRPr/>
            </a:pPr>
            <a:r>
              <a:rPr lang="en-GB" b="1" dirty="0">
                <a:latin typeface="Times New Roman" pitchFamily="18" charset="0"/>
                <a:cs typeface="Times New Roman" pitchFamily="18" charset="0"/>
              </a:rPr>
              <a:t>Precautions for blood collection :</a:t>
            </a:r>
            <a:r>
              <a:rPr lang="en-GB" dirty="0">
                <a:latin typeface="Times New Roman" pitchFamily="18" charset="0"/>
                <a:cs typeface="Times New Roman" pitchFamily="18" charset="0"/>
              </a:rPr>
              <a:t> Use of sterile (preferably disposable) needles and syringes, cleaning of patients skin, blood collection in clean and dry vials/tubes are some of the important precautions.</a:t>
            </a:r>
            <a:endParaRPr lang="uk-UA" dirty="0">
              <a:latin typeface="Times New Roman" pitchFamily="18" charset="0"/>
              <a:cs typeface="Times New Roman" pitchFamily="18" charset="0"/>
            </a:endParaRPr>
          </a:p>
        </p:txBody>
      </p:sp>
      <p:sp>
        <p:nvSpPr>
          <p:cNvPr id="512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570AA12-9B8D-496C-84F1-E0734D0C4F02}" type="slidenum">
              <a:rPr lang="ar-IQ" smtClean="0"/>
              <a:pPr/>
              <a:t>6</a:t>
            </a:fld>
            <a:endParaRPr lang="ar-IQ"/>
          </a:p>
        </p:txBody>
      </p:sp>
    </p:spTree>
    <p:extLst>
      <p:ext uri="{BB962C8B-B14F-4D97-AF65-F5344CB8AC3E}">
        <p14:creationId xmlns:p14="http://schemas.microsoft.com/office/powerpoint/2010/main" val="14166491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0E2F4F7-F151-4AE0-9862-14F160E9452C}" type="slidenum">
              <a:rPr lang="en-US" smtClean="0"/>
              <a:pPr/>
              <a:t>7</a:t>
            </a:fld>
            <a:endParaRPr lang="en-US"/>
          </a:p>
        </p:txBody>
      </p:sp>
    </p:spTree>
    <p:extLst>
      <p:ext uri="{BB962C8B-B14F-4D97-AF65-F5344CB8AC3E}">
        <p14:creationId xmlns:p14="http://schemas.microsoft.com/office/powerpoint/2010/main" val="2774596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IQ"/>
          </a:p>
        </p:txBody>
      </p:sp>
      <p:sp>
        <p:nvSpPr>
          <p:cNvPr id="4" name="Slide Number Placeholder 3"/>
          <p:cNvSpPr>
            <a:spLocks noGrp="1"/>
          </p:cNvSpPr>
          <p:nvPr>
            <p:ph type="sldNum" sz="quarter" idx="10"/>
          </p:nvPr>
        </p:nvSpPr>
        <p:spPr/>
        <p:txBody>
          <a:bodyPr/>
          <a:lstStyle/>
          <a:p>
            <a:fld id="{C3552F27-8569-4C7C-B9F2-6E4ACF383348}" type="slidenum">
              <a:rPr lang="en-US" smtClean="0"/>
              <a:pPr/>
              <a:t>8</a:t>
            </a:fld>
            <a:endParaRPr lang="en-US"/>
          </a:p>
        </p:txBody>
      </p:sp>
    </p:spTree>
    <p:extLst>
      <p:ext uri="{BB962C8B-B14F-4D97-AF65-F5344CB8AC3E}">
        <p14:creationId xmlns:p14="http://schemas.microsoft.com/office/powerpoint/2010/main" val="3290382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IQ"/>
          </a:p>
        </p:txBody>
      </p:sp>
      <p:sp>
        <p:nvSpPr>
          <p:cNvPr id="4" name="Slide Number Placeholder 3"/>
          <p:cNvSpPr>
            <a:spLocks noGrp="1"/>
          </p:cNvSpPr>
          <p:nvPr>
            <p:ph type="sldNum" sz="quarter" idx="10"/>
          </p:nvPr>
        </p:nvSpPr>
        <p:spPr/>
        <p:txBody>
          <a:bodyPr/>
          <a:lstStyle/>
          <a:p>
            <a:fld id="{C3552F27-8569-4C7C-B9F2-6E4ACF383348}" type="slidenum">
              <a:rPr lang="en-US" smtClean="0"/>
              <a:pPr/>
              <a:t>9</a:t>
            </a:fld>
            <a:endParaRPr lang="en-US"/>
          </a:p>
        </p:txBody>
      </p:sp>
    </p:spTree>
    <p:extLst>
      <p:ext uri="{BB962C8B-B14F-4D97-AF65-F5344CB8AC3E}">
        <p14:creationId xmlns:p14="http://schemas.microsoft.com/office/powerpoint/2010/main" val="26929302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47A17BB-B1B3-4938-83E7-F54CF239FEBD}" type="datetimeFigureOut">
              <a:rPr lang="en-US" smtClean="0"/>
              <a:pPr/>
              <a:t>10/22/2021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C8EE12F-4844-4375-A631-A4096E4675F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47A17BB-B1B3-4938-83E7-F54CF239FEBD}" type="datetimeFigureOut">
              <a:rPr lang="en-US" smtClean="0"/>
              <a:pPr/>
              <a:t>10/22/2021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8EE12F-4844-4375-A631-A4096E4675F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47A17BB-B1B3-4938-83E7-F54CF239FEBD}" type="datetimeFigureOut">
              <a:rPr lang="en-US" smtClean="0"/>
              <a:pPr/>
              <a:t>10/22/2021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8EE12F-4844-4375-A631-A4096E4675F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47A17BB-B1B3-4938-83E7-F54CF239FEBD}" type="datetimeFigureOut">
              <a:rPr lang="en-US" smtClean="0"/>
              <a:pPr/>
              <a:t>10/22/2021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8EE12F-4844-4375-A631-A4096E4675F6}"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47A17BB-B1B3-4938-83E7-F54CF239FEBD}" type="datetimeFigureOut">
              <a:rPr lang="en-US" smtClean="0"/>
              <a:pPr/>
              <a:t>10/22/2021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8EE12F-4844-4375-A631-A4096E4675F6}"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47A17BB-B1B3-4938-83E7-F54CF239FEBD}" type="datetimeFigureOut">
              <a:rPr lang="en-US" smtClean="0"/>
              <a:pPr/>
              <a:t>10/22/2021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8EE12F-4844-4375-A631-A4096E4675F6}"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47A17BB-B1B3-4938-83E7-F54CF239FEBD}" type="datetimeFigureOut">
              <a:rPr lang="en-US" smtClean="0"/>
              <a:pPr/>
              <a:t>10/22/2021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8EE12F-4844-4375-A631-A4096E4675F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47A17BB-B1B3-4938-83E7-F54CF239FEBD}" type="datetimeFigureOut">
              <a:rPr lang="en-US" smtClean="0"/>
              <a:pPr/>
              <a:t>10/22/2021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8EE12F-4844-4375-A631-A4096E4675F6}"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7A17BB-B1B3-4938-83E7-F54CF239FEBD}" type="datetimeFigureOut">
              <a:rPr lang="en-US" smtClean="0"/>
              <a:pPr/>
              <a:t>10/22/2021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8EE12F-4844-4375-A631-A4096E4675F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47A17BB-B1B3-4938-83E7-F54CF239FEBD}" type="datetimeFigureOut">
              <a:rPr lang="en-US" smtClean="0"/>
              <a:pPr/>
              <a:t>10/22/2021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8EE12F-4844-4375-A631-A4096E4675F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47A17BB-B1B3-4938-83E7-F54CF239FEBD}" type="datetimeFigureOut">
              <a:rPr lang="en-US" smtClean="0"/>
              <a:pPr/>
              <a:t>10/22/2021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C8EE12F-4844-4375-A631-A4096E4675F6}"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47A17BB-B1B3-4938-83E7-F54CF239FEBD}" type="datetimeFigureOut">
              <a:rPr lang="en-US" smtClean="0"/>
              <a:pPr/>
              <a:t>10/22/2021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C8EE12F-4844-4375-A631-A4096E4675F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9.xml"/><Relationship Id="rId1" Type="http://schemas.openxmlformats.org/officeDocument/2006/relationships/slideLayout" Target="../slideLayouts/slideLayout6.xml"/><Relationship Id="rId6" Type="http://schemas.openxmlformats.org/officeDocument/2006/relationships/image" Target="../media/image8.png"/><Relationship Id="rId5" Type="http://schemas.openxmlformats.org/officeDocument/2006/relationships/image" Target="../media/image3.jpeg"/><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10.wmf"/></Relationships>
</file>

<file path=ppt/slides/_rels/slide22.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13.wmf"/><Relationship Id="rId4" Type="http://schemas.openxmlformats.org/officeDocument/2006/relationships/image" Target="../media/image12.wmf"/></Relationships>
</file>

<file path=ppt/slides/_rels/slide23.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image" Target="../media/image16.wmf"/><Relationship Id="rId4" Type="http://schemas.openxmlformats.org/officeDocument/2006/relationships/image" Target="../media/image15.wmf"/></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158" y="404664"/>
            <a:ext cx="7072362" cy="2095641"/>
          </a:xfrm>
        </p:spPr>
        <p:style>
          <a:lnRef idx="1">
            <a:schemeClr val="accent1"/>
          </a:lnRef>
          <a:fillRef idx="2">
            <a:schemeClr val="accent1"/>
          </a:fillRef>
          <a:effectRef idx="1">
            <a:schemeClr val="accent1"/>
          </a:effectRef>
          <a:fontRef idx="minor">
            <a:schemeClr val="dk1"/>
          </a:fontRef>
        </p:style>
        <p:txBody>
          <a:bodyP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l"/>
            <a:r>
              <a:rPr lang="en-US" sz="4000"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itchFamily="18" charset="0"/>
                <a:cs typeface="Times New Roman" pitchFamily="18" charset="0"/>
              </a:rPr>
              <a:t>Lab training Introduction to Clinical biochemistry</a:t>
            </a:r>
          </a:p>
        </p:txBody>
      </p:sp>
      <p:sp>
        <p:nvSpPr>
          <p:cNvPr id="3" name="Subtitle 2"/>
          <p:cNvSpPr>
            <a:spLocks noGrp="1"/>
          </p:cNvSpPr>
          <p:nvPr>
            <p:ph type="subTitle" idx="1"/>
          </p:nvPr>
        </p:nvSpPr>
        <p:spPr>
          <a:xfrm>
            <a:off x="5000628" y="4000504"/>
            <a:ext cx="3386134" cy="857256"/>
          </a:xfrm>
        </p:spPr>
        <p:style>
          <a:lnRef idx="1">
            <a:schemeClr val="accent5"/>
          </a:lnRef>
          <a:fillRef idx="2">
            <a:schemeClr val="accent5"/>
          </a:fillRef>
          <a:effectRef idx="1">
            <a:schemeClr val="accent5"/>
          </a:effectRef>
          <a:fontRef idx="minor">
            <a:schemeClr val="dk1"/>
          </a:fontRef>
        </p:style>
        <p:txBody>
          <a:bodyPr>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l"/>
            <a:r>
              <a:rPr lang="en-US" sz="16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rPr>
              <a:t>Lecture : 1</a:t>
            </a:r>
          </a:p>
          <a:p>
            <a:pPr algn="l"/>
            <a:r>
              <a:rPr lang="en-US" sz="1600" b="1" cap="all">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rPr>
              <a:t>////Dr</a:t>
            </a:r>
            <a:r>
              <a:rPr lang="en-US" sz="16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rPr>
              <a:t>. </a:t>
            </a:r>
            <a:r>
              <a:rPr lang="en-US" sz="1600" b="1" cap="all" dirty="0" err="1">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rPr>
              <a:t>Shaimaa</a:t>
            </a:r>
            <a:r>
              <a:rPr lang="en-US" sz="16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rPr>
              <a:t> </a:t>
            </a:r>
            <a:r>
              <a:rPr lang="en-US" sz="1600" b="1" cap="all" dirty="0" err="1">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rPr>
              <a:t>Munther</a:t>
            </a:r>
            <a:r>
              <a:rPr lang="en-US" sz="16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rPr>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marL="0" indent="0"/>
            <a:r>
              <a:rPr lang="en-US" sz="4400"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Second : Serum</a:t>
            </a:r>
            <a:r>
              <a:rPr lang="en-US" sz="4400"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itchFamily="18" charset="0"/>
                <a:cs typeface="Times New Roman" pitchFamily="18" charset="0"/>
              </a:rPr>
              <a:t> specimen:</a:t>
            </a:r>
            <a:endParaRPr lang="en-US" sz="4400"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 name="Content Placeholder 2"/>
          <p:cNvSpPr>
            <a:spLocks noGrp="1"/>
          </p:cNvSpPr>
          <p:nvPr>
            <p:ph sz="quarter" idx="2"/>
          </p:nvPr>
        </p:nvSpPr>
        <p:spPr>
          <a:xfrm>
            <a:off x="457200" y="1643050"/>
            <a:ext cx="4040188" cy="4214842"/>
          </a:xfrm>
          <a:prstGeom prst="rect">
            <a:avLst/>
          </a:prstGeom>
        </p:spPr>
        <p:style>
          <a:lnRef idx="2">
            <a:schemeClr val="accent2"/>
          </a:lnRef>
          <a:fillRef idx="1">
            <a:schemeClr val="lt1"/>
          </a:fillRef>
          <a:effectRef idx="0">
            <a:schemeClr val="accent2"/>
          </a:effectRef>
          <a:fontRef idx="minor">
            <a:schemeClr val="dk1"/>
          </a:fontRef>
        </p:style>
        <p:txBody>
          <a:bodyPr>
            <a:normAutofit fontScale="92500" lnSpcReduction="10000"/>
          </a:bodyPr>
          <a:lstStyle/>
          <a:p>
            <a:pPr marL="0" indent="0" algn="justLow">
              <a:buNone/>
            </a:pPr>
            <a:r>
              <a:rPr lang="en-GB" sz="2400" b="1" dirty="0">
                <a:latin typeface="Times New Roman" pitchFamily="18" charset="0"/>
                <a:cs typeface="Times New Roman" pitchFamily="18" charset="0"/>
              </a:rPr>
              <a:t>Serum:</a:t>
            </a:r>
          </a:p>
          <a:p>
            <a:pPr marL="0" indent="0" algn="justLow">
              <a:buNone/>
            </a:pPr>
            <a:r>
              <a:rPr lang="en-GB" b="1" dirty="0">
                <a:latin typeface="Times New Roman" pitchFamily="18" charset="0"/>
                <a:cs typeface="Times New Roman" pitchFamily="18" charset="0"/>
              </a:rPr>
              <a:t>      </a:t>
            </a:r>
            <a:r>
              <a:rPr lang="en-GB" sz="2400" dirty="0">
                <a:latin typeface="Times New Roman" pitchFamily="18" charset="0"/>
                <a:cs typeface="Times New Roman" pitchFamily="18" charset="0"/>
              </a:rPr>
              <a:t> is the supernatant fluid that can be collected after centrifuging the clotted blood. </a:t>
            </a:r>
          </a:p>
          <a:p>
            <a:pPr marL="0" indent="0" algn="justLow">
              <a:buNone/>
            </a:pPr>
            <a:r>
              <a:rPr lang="en-GB" dirty="0">
                <a:latin typeface="Times New Roman" pitchFamily="18" charset="0"/>
                <a:cs typeface="Times New Roman" pitchFamily="18" charset="0"/>
              </a:rPr>
              <a:t>       </a:t>
            </a:r>
            <a:r>
              <a:rPr lang="en-GB" sz="2400" dirty="0">
                <a:latin typeface="Times New Roman" pitchFamily="18" charset="0"/>
                <a:cs typeface="Times New Roman" pitchFamily="18" charset="0"/>
              </a:rPr>
              <a:t>It is the most frequently used specimen in the clinical biochemistry laboratory. </a:t>
            </a:r>
          </a:p>
          <a:p>
            <a:pPr marL="0" indent="0" algn="justLow">
              <a:buNone/>
            </a:pPr>
            <a:r>
              <a:rPr lang="en-GB" dirty="0">
                <a:latin typeface="Times New Roman" pitchFamily="18" charset="0"/>
                <a:cs typeface="Times New Roman" pitchFamily="18" charset="0"/>
              </a:rPr>
              <a:t>       </a:t>
            </a:r>
            <a:r>
              <a:rPr lang="en-GB" sz="2400" dirty="0">
                <a:latin typeface="Times New Roman" pitchFamily="18" charset="0"/>
                <a:cs typeface="Times New Roman" pitchFamily="18" charset="0"/>
              </a:rPr>
              <a:t>The parameters estimated in serum include proteins (albumin/globulins), </a:t>
            </a:r>
            <a:r>
              <a:rPr lang="en-GB" sz="2400" dirty="0" err="1">
                <a:latin typeface="Times New Roman" pitchFamily="18" charset="0"/>
                <a:cs typeface="Times New Roman" pitchFamily="18" charset="0"/>
              </a:rPr>
              <a:t>creatinine</a:t>
            </a:r>
            <a:r>
              <a:rPr lang="en-GB" sz="2400" dirty="0">
                <a:latin typeface="Times New Roman" pitchFamily="18" charset="0"/>
                <a:cs typeface="Times New Roman" pitchFamily="18" charset="0"/>
              </a:rPr>
              <a:t>, </a:t>
            </a:r>
            <a:r>
              <a:rPr lang="en-GB" sz="2400" dirty="0" err="1">
                <a:latin typeface="Times New Roman" pitchFamily="18" charset="0"/>
                <a:cs typeface="Times New Roman" pitchFamily="18" charset="0"/>
              </a:rPr>
              <a:t>bilirubin</a:t>
            </a:r>
            <a:r>
              <a:rPr lang="en-GB" sz="2400" dirty="0">
                <a:latin typeface="Times New Roman" pitchFamily="18" charset="0"/>
                <a:cs typeface="Times New Roman" pitchFamily="18" charset="0"/>
              </a:rPr>
              <a:t>, cholesterol, uric acid, </a:t>
            </a:r>
            <a:r>
              <a:rPr lang="en-GB" sz="2400" dirty="0" err="1">
                <a:latin typeface="Times New Roman" pitchFamily="18" charset="0"/>
                <a:cs typeface="Times New Roman" pitchFamily="18" charset="0"/>
              </a:rPr>
              <a:t>electroylets</a:t>
            </a:r>
            <a:r>
              <a:rPr lang="en-GB" sz="2400" dirty="0">
                <a:latin typeface="Times New Roman" pitchFamily="18" charset="0"/>
                <a:cs typeface="Times New Roman" pitchFamily="18" charset="0"/>
              </a:rPr>
              <a:t>, enzymes and vitamins.</a:t>
            </a:r>
            <a:endParaRPr lang="en-US" sz="2400" dirty="0">
              <a:latin typeface="Times New Roman" pitchFamily="18" charset="0"/>
              <a:cs typeface="Times New Roman" pitchFamily="18" charset="0"/>
            </a:endParaRPr>
          </a:p>
          <a:p>
            <a:endParaRPr lang="en-US" sz="2400" dirty="0"/>
          </a:p>
        </p:txBody>
      </p:sp>
      <p:pic>
        <p:nvPicPr>
          <p:cNvPr id="7" name="Picture 5" descr="C:\Documents and Settings\macri\Desktop\Sstvacutainer_small.jpg"/>
          <p:cNvPicPr>
            <a:picLocks noGrp="1" noChangeAspect="1" noChangeArrowheads="1"/>
          </p:cNvPicPr>
          <p:nvPr>
            <p:ph sz="quarter" idx="4"/>
          </p:nvPr>
        </p:nvPicPr>
        <p:blipFill>
          <a:blip r:embed="rId3"/>
          <a:srcRect/>
          <a:stretch>
            <a:fillRect/>
          </a:stretch>
        </p:blipFill>
        <p:spPr bwMode="auto">
          <a:xfrm>
            <a:off x="4786314" y="1643050"/>
            <a:ext cx="3500462" cy="4214842"/>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8" name="Rectangle 7"/>
          <p:cNvSpPr/>
          <p:nvPr/>
        </p:nvSpPr>
        <p:spPr>
          <a:xfrm>
            <a:off x="4857752" y="4572008"/>
            <a:ext cx="1214446" cy="307777"/>
          </a:xfrm>
          <a:prstGeom prst="rect">
            <a:avLst/>
          </a:prstGeom>
          <a:solidFill>
            <a:schemeClr val="bg1"/>
          </a:solidFill>
        </p:spPr>
        <p:txBody>
          <a:bodyPr wrap="square">
            <a:spAutoFit/>
          </a:bodyPr>
          <a:lstStyle/>
          <a:p>
            <a:r>
              <a:rPr lang="en-US" sz="1400" dirty="0">
                <a:latin typeface="Times New Roman" pitchFamily="18" charset="0"/>
                <a:cs typeface="Times New Roman" pitchFamily="18" charset="0"/>
              </a:rPr>
              <a:t>Separator Gel</a:t>
            </a:r>
          </a:p>
        </p:txBody>
      </p:sp>
      <p:sp>
        <p:nvSpPr>
          <p:cNvPr id="9" name="Rectangle 8"/>
          <p:cNvSpPr/>
          <p:nvPr/>
        </p:nvSpPr>
        <p:spPr>
          <a:xfrm>
            <a:off x="5000628" y="4000504"/>
            <a:ext cx="652743" cy="307777"/>
          </a:xfrm>
          <a:prstGeom prst="rect">
            <a:avLst/>
          </a:prstGeom>
          <a:solidFill>
            <a:schemeClr val="bg1"/>
          </a:solidFill>
        </p:spPr>
        <p:txBody>
          <a:bodyPr wrap="none">
            <a:spAutoFit/>
          </a:bodyPr>
          <a:lstStyle/>
          <a:p>
            <a:r>
              <a:rPr lang="en-US" sz="1400" dirty="0">
                <a:latin typeface="Times New Roman" pitchFamily="18" charset="0"/>
                <a:cs typeface="Times New Roman" pitchFamily="18" charset="0"/>
              </a:rPr>
              <a:t>Serum</a:t>
            </a:r>
          </a:p>
        </p:txBody>
      </p:sp>
      <p:sp>
        <p:nvSpPr>
          <p:cNvPr id="11" name="Rectangle 10"/>
          <p:cNvSpPr/>
          <p:nvPr/>
        </p:nvSpPr>
        <p:spPr>
          <a:xfrm>
            <a:off x="5072066" y="5072074"/>
            <a:ext cx="494046" cy="307777"/>
          </a:xfrm>
          <a:prstGeom prst="rect">
            <a:avLst/>
          </a:prstGeom>
          <a:solidFill>
            <a:schemeClr val="bg1"/>
          </a:solidFill>
        </p:spPr>
        <p:txBody>
          <a:bodyPr wrap="none">
            <a:spAutoFit/>
          </a:bodyPr>
          <a:lstStyle/>
          <a:p>
            <a:r>
              <a:rPr lang="en-US" sz="1400" dirty="0">
                <a:latin typeface="Times New Roman" pitchFamily="18" charset="0"/>
                <a:cs typeface="Times New Roman" pitchFamily="18" charset="0"/>
              </a:rPr>
              <a:t>Clot</a:t>
            </a:r>
          </a:p>
        </p:txBody>
      </p:sp>
      <p:cxnSp>
        <p:nvCxnSpPr>
          <p:cNvPr id="13" name="Straight Arrow Connector 12"/>
          <p:cNvCxnSpPr/>
          <p:nvPr/>
        </p:nvCxnSpPr>
        <p:spPr>
          <a:xfrm>
            <a:off x="5715008" y="4214818"/>
            <a:ext cx="857256"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5" name="Straight Arrow Connector 14"/>
          <p:cNvCxnSpPr/>
          <p:nvPr/>
        </p:nvCxnSpPr>
        <p:spPr>
          <a:xfrm>
            <a:off x="6072198" y="4714884"/>
            <a:ext cx="57150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7" name="Straight Arrow Connector 16"/>
          <p:cNvCxnSpPr/>
          <p:nvPr/>
        </p:nvCxnSpPr>
        <p:spPr>
          <a:xfrm>
            <a:off x="5643570" y="5214950"/>
            <a:ext cx="92869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9587126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marL="0" indent="0"/>
            <a:r>
              <a:rPr lang="en-US" sz="4400"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Third :Plasma </a:t>
            </a:r>
            <a:r>
              <a:rPr lang="en-US" sz="4400"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itchFamily="18" charset="0"/>
                <a:cs typeface="Times New Roman" pitchFamily="18" charset="0"/>
              </a:rPr>
              <a:t>specimen:</a:t>
            </a:r>
            <a:endParaRPr lang="en-US" sz="4400"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 name="Content Placeholder 2"/>
          <p:cNvSpPr>
            <a:spLocks noGrp="1"/>
          </p:cNvSpPr>
          <p:nvPr>
            <p:ph sz="quarter" idx="2"/>
          </p:nvPr>
        </p:nvSpPr>
        <p:spPr>
          <a:xfrm>
            <a:off x="428596" y="1785926"/>
            <a:ext cx="4040188" cy="4357718"/>
          </a:xfrm>
          <a:prstGeom prst="rect">
            <a:avLst/>
          </a:prstGeom>
        </p:spPr>
        <p:style>
          <a:lnRef idx="2">
            <a:schemeClr val="accent2"/>
          </a:lnRef>
          <a:fillRef idx="1">
            <a:schemeClr val="lt1"/>
          </a:fillRef>
          <a:effectRef idx="0">
            <a:schemeClr val="accent2"/>
          </a:effectRef>
          <a:fontRef idx="minor">
            <a:schemeClr val="dk1"/>
          </a:fontRef>
        </p:style>
        <p:txBody>
          <a:bodyPr>
            <a:normAutofit/>
          </a:bodyPr>
          <a:lstStyle/>
          <a:p>
            <a:pPr algn="justLow">
              <a:buNone/>
            </a:pPr>
            <a:r>
              <a:rPr lang="en-GB" sz="2400" b="1" dirty="0">
                <a:latin typeface="Times New Roman" pitchFamily="18" charset="0"/>
                <a:cs typeface="Times New Roman" pitchFamily="18" charset="0"/>
              </a:rPr>
              <a:t>Plasma :</a:t>
            </a:r>
          </a:p>
          <a:p>
            <a:pPr algn="justLow">
              <a:buNone/>
            </a:pPr>
            <a:r>
              <a:rPr lang="en-GB" b="1" dirty="0">
                <a:latin typeface="Times New Roman" pitchFamily="18" charset="0"/>
                <a:cs typeface="Times New Roman" pitchFamily="18" charset="0"/>
              </a:rPr>
              <a:t>    </a:t>
            </a:r>
            <a:r>
              <a:rPr lang="en-GB" sz="2400" b="1" dirty="0">
                <a:latin typeface="Times New Roman" pitchFamily="18" charset="0"/>
                <a:cs typeface="Times New Roman" pitchFamily="18" charset="0"/>
              </a:rPr>
              <a:t> </a:t>
            </a:r>
            <a:r>
              <a:rPr lang="en-GB" sz="2400" dirty="0">
                <a:latin typeface="Times New Roman" pitchFamily="18" charset="0"/>
                <a:cs typeface="Times New Roman" pitchFamily="18" charset="0"/>
              </a:rPr>
              <a:t>obtained by centrifuging the whole blood collected with an anticoagulant </a:t>
            </a:r>
          </a:p>
          <a:p>
            <a:pPr algn="justLow">
              <a:buNone/>
            </a:pPr>
            <a:r>
              <a:rPr lang="en-GB" dirty="0">
                <a:latin typeface="Times New Roman" pitchFamily="18" charset="0"/>
                <a:cs typeface="Times New Roman" pitchFamily="18" charset="0"/>
              </a:rPr>
              <a:t>         Plasma  </a:t>
            </a:r>
            <a:r>
              <a:rPr lang="en-GB" sz="2400" dirty="0">
                <a:latin typeface="Times New Roman" pitchFamily="18" charset="0"/>
                <a:cs typeface="Times New Roman" pitchFamily="18" charset="0"/>
              </a:rPr>
              <a:t>is employed for the parameters fibrinogen, </a:t>
            </a:r>
            <a:r>
              <a:rPr lang="en-GB" sz="2400" dirty="0" err="1">
                <a:latin typeface="Times New Roman" pitchFamily="18" charset="0"/>
                <a:cs typeface="Times New Roman" pitchFamily="18" charset="0"/>
              </a:rPr>
              <a:t>glucose,bicarbonate</a:t>
            </a:r>
            <a:r>
              <a:rPr lang="en-GB" sz="2400" dirty="0">
                <a:latin typeface="Times New Roman" pitchFamily="18" charset="0"/>
                <a:cs typeface="Times New Roman" pitchFamily="18" charset="0"/>
              </a:rPr>
              <a:t>, chloride, ascorbic acid etc.</a:t>
            </a:r>
            <a:endParaRPr lang="en-US" sz="2400" dirty="0">
              <a:latin typeface="Times New Roman" pitchFamily="18" charset="0"/>
              <a:cs typeface="Times New Roman" pitchFamily="18" charset="0"/>
            </a:endParaRPr>
          </a:p>
          <a:p>
            <a:endParaRPr lang="en-US" sz="2400" dirty="0"/>
          </a:p>
          <a:p>
            <a:pPr marL="0" indent="0">
              <a:buNone/>
            </a:pPr>
            <a:endParaRPr lang="en-US" sz="2400" dirty="0"/>
          </a:p>
          <a:p>
            <a:pPr marL="0" indent="0">
              <a:buNone/>
            </a:pPr>
            <a:endParaRPr lang="en-US" sz="2400"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4876" y="1785926"/>
            <a:ext cx="3797181" cy="4357718"/>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742222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marL="0" indent="0"/>
            <a:r>
              <a:rPr lang="en-US" sz="3600"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itchFamily="18" charset="0"/>
                <a:cs typeface="Times New Roman" pitchFamily="18" charset="0"/>
              </a:rPr>
              <a:t>Difference between Serum and plasma:</a:t>
            </a:r>
          </a:p>
        </p:txBody>
      </p:sp>
      <p:sp>
        <p:nvSpPr>
          <p:cNvPr id="3" name="Content Placeholder 2"/>
          <p:cNvSpPr>
            <a:spLocks noGrp="1"/>
          </p:cNvSpPr>
          <p:nvPr>
            <p:ph sz="quarter" idx="4294967295"/>
          </p:nvPr>
        </p:nvSpPr>
        <p:spPr>
          <a:xfrm>
            <a:off x="609600" y="1600200"/>
            <a:ext cx="7924800" cy="4114800"/>
          </a:xfrm>
          <a:prstGeom prst="rect">
            <a:avLst/>
          </a:prstGeom>
        </p:spPr>
        <p:style>
          <a:lnRef idx="2">
            <a:schemeClr val="accent2"/>
          </a:lnRef>
          <a:fillRef idx="1">
            <a:schemeClr val="lt1"/>
          </a:fillRef>
          <a:effectRef idx="0">
            <a:schemeClr val="accent2"/>
          </a:effectRef>
          <a:fontRef idx="minor">
            <a:schemeClr val="dk1"/>
          </a:fontRef>
        </p:style>
        <p:txBody>
          <a:bodyPr>
            <a:normAutofit/>
          </a:bodyPr>
          <a:lstStyle/>
          <a:p>
            <a:pPr lvl="0"/>
            <a:endParaRPr lang="en-US" sz="2400" dirty="0">
              <a:latin typeface="Times New Roman" pitchFamily="18" charset="0"/>
              <a:cs typeface="Times New Roman" pitchFamily="18" charset="0"/>
            </a:endParaRPr>
          </a:p>
          <a:p>
            <a:pPr lvl="0" algn="justLow"/>
            <a:r>
              <a:rPr lang="en-US" sz="2400" dirty="0">
                <a:latin typeface="Times New Roman" pitchFamily="18" charset="0"/>
                <a:cs typeface="Times New Roman" pitchFamily="18" charset="0"/>
              </a:rPr>
              <a:t>Serum is the same as plasma except it doesn't contain clotting factors (as fibrin).</a:t>
            </a:r>
          </a:p>
          <a:p>
            <a:pPr lvl="0" algn="justLow"/>
            <a:r>
              <a:rPr lang="en-US" sz="2400" dirty="0">
                <a:latin typeface="Times New Roman" pitchFamily="18" charset="0"/>
                <a:cs typeface="Times New Roman" pitchFamily="18" charset="0"/>
              </a:rPr>
              <a:t>Plasma contains all clotting factors.</a:t>
            </a:r>
          </a:p>
          <a:p>
            <a:pPr lvl="0" algn="justLow"/>
            <a:r>
              <a:rPr lang="en-US" sz="2400" dirty="0">
                <a:latin typeface="Times New Roman" pitchFamily="18" charset="0"/>
                <a:cs typeface="Times New Roman" pitchFamily="18" charset="0"/>
              </a:rPr>
              <a:t>So, serum and plasma all has the same contents of electrolytes, enzymes proteins, hormones except clotting factors. </a:t>
            </a:r>
          </a:p>
          <a:p>
            <a:pPr lvl="0" algn="justLow"/>
            <a:r>
              <a:rPr lang="en-US" sz="2400" dirty="0">
                <a:latin typeface="Times New Roman" pitchFamily="18" charset="0"/>
                <a:cs typeface="Times New Roman" pitchFamily="18" charset="0"/>
              </a:rPr>
              <a:t>Serum is mainly use in chemistry lab &amp; serology.</a:t>
            </a:r>
          </a:p>
          <a:p>
            <a:endParaRPr lang="en-US" sz="2400" dirty="0"/>
          </a:p>
        </p:txBody>
      </p:sp>
    </p:spTree>
    <p:extLst>
      <p:ext uri="{BB962C8B-B14F-4D97-AF65-F5344CB8AC3E}">
        <p14:creationId xmlns:p14="http://schemas.microsoft.com/office/powerpoint/2010/main" val="9587126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11222"/>
          </a:xfrm>
        </p:spPr>
        <p:style>
          <a:lnRef idx="1">
            <a:schemeClr val="accent1"/>
          </a:lnRef>
          <a:fillRef idx="2">
            <a:schemeClr val="accent1"/>
          </a:fillRef>
          <a:effectRef idx="1">
            <a:schemeClr val="accent1"/>
          </a:effectRef>
          <a:fontRef idx="minor">
            <a:schemeClr val="dk1"/>
          </a:fontRef>
        </p:style>
        <p:txBody>
          <a:bodyPr>
            <a:normAutofit fontScale="90000"/>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br>
              <a:rPr lang="en-US"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br>
            <a:r>
              <a:rPr lang="en-US" cap="all" dirty="0" err="1">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Hemolysis</a:t>
            </a:r>
            <a:br>
              <a:rPr lang="en-US"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br>
            <a:endParaRPr lang="en-US"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 name="Content Placeholder 2"/>
          <p:cNvSpPr>
            <a:spLocks noGrp="1"/>
          </p:cNvSpPr>
          <p:nvPr>
            <p:ph sz="quarter" idx="4294967295"/>
          </p:nvPr>
        </p:nvSpPr>
        <p:spPr>
          <a:xfrm>
            <a:off x="457200" y="1500174"/>
            <a:ext cx="8229600" cy="5053026"/>
          </a:xfrm>
          <a:prstGeom prst="rect">
            <a:avLst/>
          </a:prstGeom>
        </p:spPr>
        <p:style>
          <a:lnRef idx="2">
            <a:schemeClr val="accent1"/>
          </a:lnRef>
          <a:fillRef idx="1">
            <a:schemeClr val="lt1"/>
          </a:fillRef>
          <a:effectRef idx="0">
            <a:schemeClr val="accent1"/>
          </a:effectRef>
          <a:fontRef idx="minor">
            <a:schemeClr val="dk1"/>
          </a:fontRef>
        </p:style>
        <p:txBody>
          <a:bodyPr>
            <a:noAutofit/>
          </a:bodyPr>
          <a:lstStyle/>
          <a:p>
            <a:pPr marL="0" lvl="0" indent="0">
              <a:buNone/>
            </a:pPr>
            <a:r>
              <a:rPr lang="en-US" sz="2000" b="1" u="sng" dirty="0">
                <a:solidFill>
                  <a:srgbClr val="FF0000"/>
                </a:solidFill>
                <a:latin typeface="Times New Roman" pitchFamily="18" charset="0"/>
                <a:cs typeface="Times New Roman" pitchFamily="18" charset="0"/>
              </a:rPr>
              <a:t>Hemolysis :</a:t>
            </a:r>
          </a:p>
          <a:p>
            <a:r>
              <a:rPr lang="en-US" sz="2000" dirty="0">
                <a:latin typeface="Times New Roman" pitchFamily="18" charset="0"/>
                <a:cs typeface="Times New Roman" pitchFamily="18" charset="0"/>
              </a:rPr>
              <a:t>It means liberation of hemoglobin due to rupture of RBCs. </a:t>
            </a:r>
          </a:p>
          <a:p>
            <a:r>
              <a:rPr lang="en-US" sz="2000" dirty="0">
                <a:latin typeface="Times New Roman" pitchFamily="18" charset="0"/>
                <a:cs typeface="Times New Roman" pitchFamily="18" charset="0"/>
              </a:rPr>
              <a:t>Due to hemolysis plasma or serum appears pink to red color. </a:t>
            </a:r>
          </a:p>
          <a:p>
            <a:r>
              <a:rPr lang="en-US" sz="2000" dirty="0">
                <a:latin typeface="Times New Roman" pitchFamily="18" charset="0"/>
                <a:cs typeface="Times New Roman" pitchFamily="18" charset="0"/>
              </a:rPr>
              <a:t>It causes elevation in: K</a:t>
            </a:r>
            <a:r>
              <a:rPr lang="en-US" sz="2000" baseline="30000" dirty="0">
                <a:latin typeface="Times New Roman" pitchFamily="18" charset="0"/>
                <a:cs typeface="Times New Roman" pitchFamily="18" charset="0"/>
              </a:rPr>
              <a:t>+</a:t>
            </a:r>
            <a:r>
              <a:rPr lang="en-US" sz="2000" dirty="0">
                <a:latin typeface="Times New Roman" pitchFamily="18" charset="0"/>
                <a:cs typeface="Times New Roman" pitchFamily="18" charset="0"/>
              </a:rPr>
              <a:t>, Ca</a:t>
            </a:r>
            <a:r>
              <a:rPr lang="en-US" sz="2000" baseline="30000" dirty="0">
                <a:latin typeface="Times New Roman" pitchFamily="18" charset="0"/>
                <a:cs typeface="Times New Roman" pitchFamily="18" charset="0"/>
              </a:rPr>
              <a:t>2+</a:t>
            </a:r>
            <a:r>
              <a:rPr lang="en-US" sz="2000" dirty="0">
                <a:latin typeface="Times New Roman" pitchFamily="18" charset="0"/>
                <a:cs typeface="Times New Roman" pitchFamily="18" charset="0"/>
              </a:rPr>
              <a:t>, phosphate, SGOT, SLDH and acid phosphatase.</a:t>
            </a:r>
          </a:p>
          <a:p>
            <a:r>
              <a:rPr lang="en-US" sz="2000" dirty="0">
                <a:latin typeface="Times New Roman" pitchFamily="18" charset="0"/>
                <a:cs typeface="Times New Roman" pitchFamily="18" charset="0"/>
              </a:rPr>
              <a:t>Hemolysis is occurred due to sampling, transporting and storage (too hot or too cold).  </a:t>
            </a:r>
          </a:p>
          <a:p>
            <a:pPr marL="0" indent="0">
              <a:buNone/>
            </a:pPr>
            <a:r>
              <a:rPr lang="en-US" sz="2000" dirty="0">
                <a:latin typeface="Times New Roman" pitchFamily="18" charset="0"/>
                <a:cs typeface="Times New Roman" pitchFamily="18" charset="0"/>
              </a:rPr>
              <a:t> </a:t>
            </a:r>
          </a:p>
          <a:p>
            <a:pPr marL="0" indent="0">
              <a:buNone/>
            </a:pPr>
            <a:r>
              <a:rPr lang="en-US" sz="2000" b="1" dirty="0">
                <a:latin typeface="Times New Roman" pitchFamily="18" charset="0"/>
                <a:cs typeface="Times New Roman" pitchFamily="18" charset="0"/>
              </a:rPr>
              <a:t>Changes in the serum color indicate one of the following:</a:t>
            </a:r>
            <a:endParaRPr lang="en-US" sz="2000" dirty="0">
              <a:latin typeface="Times New Roman" pitchFamily="18" charset="0"/>
              <a:cs typeface="Times New Roman" pitchFamily="18" charset="0"/>
            </a:endParaRPr>
          </a:p>
          <a:p>
            <a:r>
              <a:rPr lang="en-US" sz="2000" b="1" dirty="0" err="1">
                <a:latin typeface="Times New Roman" pitchFamily="18" charset="0"/>
                <a:cs typeface="Times New Roman" pitchFamily="18" charset="0"/>
              </a:rPr>
              <a:t>Hemolyzed</a:t>
            </a:r>
            <a:r>
              <a:rPr lang="en-US" sz="2000" dirty="0">
                <a:latin typeface="Times New Roman" pitchFamily="18" charset="0"/>
                <a:cs typeface="Times New Roman" pitchFamily="18" charset="0"/>
              </a:rPr>
              <a:t>:  serum appears </a:t>
            </a:r>
            <a:r>
              <a:rPr lang="en-US" sz="2000" b="1" dirty="0">
                <a:solidFill>
                  <a:srgbClr val="FF6699"/>
                </a:solidFill>
                <a:latin typeface="Times New Roman" pitchFamily="18" charset="0"/>
                <a:cs typeface="Times New Roman" pitchFamily="18" charset="0"/>
              </a:rPr>
              <a:t>pink </a:t>
            </a:r>
            <a:r>
              <a:rPr lang="en-US" sz="2000" dirty="0">
                <a:latin typeface="Times New Roman" pitchFamily="18" charset="0"/>
                <a:cs typeface="Times New Roman" pitchFamily="18" charset="0"/>
              </a:rPr>
              <a:t>to </a:t>
            </a:r>
            <a:r>
              <a:rPr lang="en-US" sz="2000" dirty="0">
                <a:solidFill>
                  <a:srgbClr val="FF0000"/>
                </a:solidFill>
                <a:latin typeface="Times New Roman" pitchFamily="18" charset="0"/>
                <a:cs typeface="Times New Roman" pitchFamily="18" charset="0"/>
              </a:rPr>
              <a:t>red </a:t>
            </a:r>
            <a:r>
              <a:rPr lang="en-US" sz="2000" dirty="0">
                <a:latin typeface="Times New Roman" pitchFamily="18" charset="0"/>
                <a:cs typeface="Times New Roman" pitchFamily="18" charset="0"/>
              </a:rPr>
              <a:t>due to rupture of RBCs</a:t>
            </a:r>
          </a:p>
          <a:p>
            <a:r>
              <a:rPr lang="en-US" sz="2000" b="1" dirty="0">
                <a:latin typeface="Times New Roman" pitchFamily="18" charset="0"/>
                <a:cs typeface="Times New Roman" pitchFamily="18" charset="0"/>
              </a:rPr>
              <a:t>Icteric</a:t>
            </a:r>
            <a:r>
              <a:rPr lang="en-US" sz="2000" dirty="0">
                <a:latin typeface="Times New Roman" pitchFamily="18" charset="0"/>
                <a:cs typeface="Times New Roman" pitchFamily="18" charset="0"/>
              </a:rPr>
              <a:t>: serum appears </a:t>
            </a:r>
            <a:r>
              <a:rPr lang="en-US" sz="2000" b="1" dirty="0">
                <a:solidFill>
                  <a:srgbClr val="FFFF00"/>
                </a:solidFill>
                <a:latin typeface="Times New Roman" pitchFamily="18" charset="0"/>
                <a:cs typeface="Times New Roman" pitchFamily="18" charset="0"/>
              </a:rPr>
              <a:t>yellow</a:t>
            </a:r>
            <a:r>
              <a:rPr lang="en-US" sz="2000" dirty="0">
                <a:latin typeface="Times New Roman" pitchFamily="18" charset="0"/>
                <a:cs typeface="Times New Roman" pitchFamily="18" charset="0"/>
              </a:rPr>
              <a:t> due to high bilirubin.  </a:t>
            </a:r>
          </a:p>
          <a:p>
            <a:r>
              <a:rPr lang="en-US" sz="2000" b="1" dirty="0" err="1">
                <a:latin typeface="Times New Roman" pitchFamily="18" charset="0"/>
                <a:cs typeface="Times New Roman" pitchFamily="18" charset="0"/>
              </a:rPr>
              <a:t>Lipemic</a:t>
            </a:r>
            <a:r>
              <a:rPr lang="en-US" sz="2000" dirty="0">
                <a:latin typeface="Times New Roman" pitchFamily="18" charset="0"/>
                <a:cs typeface="Times New Roman" pitchFamily="18" charset="0"/>
              </a:rPr>
              <a:t>: serum appears </a:t>
            </a:r>
            <a:r>
              <a:rPr lang="en-US" sz="2000" dirty="0">
                <a:solidFill>
                  <a:schemeClr val="bg2">
                    <a:lumMod val="75000"/>
                  </a:schemeClr>
                </a:solidFill>
                <a:latin typeface="Times New Roman" pitchFamily="18" charset="0"/>
                <a:cs typeface="Times New Roman" pitchFamily="18" charset="0"/>
              </a:rPr>
              <a:t>milky</a:t>
            </a:r>
            <a:r>
              <a:rPr lang="en-US" sz="2000" dirty="0">
                <a:latin typeface="Times New Roman" pitchFamily="18" charset="0"/>
                <a:cs typeface="Times New Roman" pitchFamily="18" charset="0"/>
              </a:rPr>
              <a:t> or turbid due to high lipid.</a:t>
            </a:r>
          </a:p>
          <a:p>
            <a:pPr marL="0" indent="0">
              <a:buNone/>
            </a:pPr>
            <a:r>
              <a:rPr lang="en-US" sz="2000" dirty="0">
                <a:latin typeface="Times New Roman" pitchFamily="18" charset="0"/>
                <a:cs typeface="Times New Roman" pitchFamily="18" charset="0"/>
              </a:rPr>
              <a:t> </a:t>
            </a:r>
          </a:p>
          <a:p>
            <a:pPr marL="0" indent="0">
              <a:buNone/>
            </a:pP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 </a:t>
            </a:r>
          </a:p>
          <a:p>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8535155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style>
          <a:lnRef idx="2">
            <a:schemeClr val="accent1"/>
          </a:lnRef>
          <a:fillRef idx="1">
            <a:schemeClr val="lt1"/>
          </a:fillRef>
          <a:effectRef idx="0">
            <a:schemeClr val="accent1"/>
          </a:effectRef>
          <a:fontRef idx="minor">
            <a:schemeClr val="dk1"/>
          </a:fontRef>
        </p:style>
        <p:txBody>
          <a:bodyPr rtlCol="1">
            <a:normAutofit fontScale="90000"/>
          </a:bodyPr>
          <a:lstStyle/>
          <a:p>
            <a:pPr algn="ctr" rtl="0" eaLnBrk="1" fontAlgn="auto" hangingPunct="1">
              <a:spcAft>
                <a:spcPts val="0"/>
              </a:spcAft>
              <a:defRPr/>
            </a:pPr>
            <a:br>
              <a:rPr lang="en-US" sz="3100" b="1" dirty="0">
                <a:latin typeface="Times New Roman" pitchFamily="18" charset="0"/>
                <a:cs typeface="Times New Roman" pitchFamily="18" charset="0"/>
              </a:rPr>
            </a:br>
            <a:r>
              <a:rPr lang="en-US" sz="3100" b="1" dirty="0">
                <a:latin typeface="Times New Roman" pitchFamily="18" charset="0"/>
                <a:cs typeface="Times New Roman" pitchFamily="18" charset="0"/>
              </a:rPr>
              <a:t>ANTICOAGULANTS used for blood sampling:</a:t>
            </a:r>
            <a:br>
              <a:rPr lang="en-US" dirty="0"/>
            </a:br>
            <a:endParaRPr lang="en-US" dirty="0"/>
          </a:p>
        </p:txBody>
      </p:sp>
      <p:sp>
        <p:nvSpPr>
          <p:cNvPr id="40963" name="Content Placeholder 2"/>
          <p:cNvSpPr>
            <a:spLocks noGrp="1"/>
          </p:cNvSpPr>
          <p:nvPr>
            <p:ph idx="1"/>
          </p:nvPr>
        </p:nvSpPr>
        <p:spPr>
          <a:xfrm>
            <a:off x="457200" y="1285875"/>
            <a:ext cx="8229600" cy="4840288"/>
          </a:xfrm>
        </p:spPr>
        <p:style>
          <a:lnRef idx="2">
            <a:schemeClr val="accent5"/>
          </a:lnRef>
          <a:fillRef idx="1">
            <a:schemeClr val="lt1"/>
          </a:fillRef>
          <a:effectRef idx="0">
            <a:schemeClr val="accent5"/>
          </a:effectRef>
          <a:fontRef idx="minor">
            <a:schemeClr val="dk1"/>
          </a:fontRef>
        </p:style>
        <p:txBody>
          <a:bodyPr>
            <a:normAutofit lnSpcReduction="10000"/>
          </a:bodyPr>
          <a:lstStyle/>
          <a:p>
            <a:pPr algn="justLow">
              <a:buNone/>
            </a:pPr>
            <a:endParaRPr lang="en-US" sz="2400" b="1" dirty="0">
              <a:latin typeface="Times New Roman" pitchFamily="18" charset="0"/>
              <a:cs typeface="Times New Roman" pitchFamily="18" charset="0"/>
            </a:endParaRPr>
          </a:p>
          <a:p>
            <a:pPr marL="566928" indent="-457200" algn="justLow">
              <a:buAutoNum type="arabicPeriod"/>
            </a:pPr>
            <a:r>
              <a:rPr lang="en-US" sz="2400" b="1" dirty="0">
                <a:latin typeface="Times New Roman" pitchFamily="18" charset="0"/>
                <a:cs typeface="Times New Roman" pitchFamily="18" charset="0"/>
              </a:rPr>
              <a:t>Disodium or </a:t>
            </a:r>
            <a:r>
              <a:rPr lang="en-US" sz="2400" b="1" dirty="0" err="1">
                <a:latin typeface="Times New Roman" pitchFamily="18" charset="0"/>
                <a:cs typeface="Times New Roman" pitchFamily="18" charset="0"/>
              </a:rPr>
              <a:t>dipotassium</a:t>
            </a:r>
            <a:r>
              <a:rPr lang="en-US" sz="2400" b="1" dirty="0">
                <a:latin typeface="Times New Roman" pitchFamily="18" charset="0"/>
                <a:cs typeface="Times New Roman" pitchFamily="18" charset="0"/>
              </a:rPr>
              <a:t>. Ethylene </a:t>
            </a:r>
            <a:r>
              <a:rPr lang="en-US" sz="2400" b="1" dirty="0" err="1">
                <a:latin typeface="Times New Roman" pitchFamily="18" charset="0"/>
                <a:cs typeface="Times New Roman" pitchFamily="18" charset="0"/>
              </a:rPr>
              <a:t>Diamine</a:t>
            </a:r>
            <a:r>
              <a:rPr lang="en-US" sz="2400" b="1" dirty="0">
                <a:latin typeface="Times New Roman" pitchFamily="18" charset="0"/>
                <a:cs typeface="Times New Roman" pitchFamily="18" charset="0"/>
              </a:rPr>
              <a:t> Tetra Acetic-Acid</a:t>
            </a:r>
            <a:r>
              <a:rPr lang="en-US" sz="2400" dirty="0">
                <a:latin typeface="Times New Roman" pitchFamily="18" charset="0"/>
                <a:cs typeface="Times New Roman" pitchFamily="18" charset="0"/>
              </a:rPr>
              <a:t> </a:t>
            </a:r>
            <a:r>
              <a:rPr lang="en-US" sz="2400" b="1" dirty="0">
                <a:latin typeface="Times New Roman" pitchFamily="18" charset="0"/>
                <a:cs typeface="Times New Roman" pitchFamily="18" charset="0"/>
              </a:rPr>
              <a:t>(EDTA): </a:t>
            </a:r>
          </a:p>
          <a:p>
            <a:pPr marL="566928" indent="-457200" algn="justLow">
              <a:buNone/>
            </a:pPr>
            <a:r>
              <a:rPr lang="en-US" sz="2400" b="1" dirty="0">
                <a:latin typeface="Times New Roman" pitchFamily="18" charset="0"/>
                <a:cs typeface="Times New Roman" pitchFamily="18" charset="0"/>
              </a:rPr>
              <a:t>      </a:t>
            </a:r>
            <a:r>
              <a:rPr lang="en-US" sz="2400" dirty="0">
                <a:latin typeface="Times New Roman" pitchFamily="18" charset="0"/>
                <a:cs typeface="Times New Roman" pitchFamily="18" charset="0"/>
              </a:rPr>
              <a:t>EDTA is a powerful anticoagulant, used of choice for routine hematological work. EDTA acts by its chelating effect on the calcium molecules in blood. It removes calcium which is essential for coagulation.</a:t>
            </a:r>
          </a:p>
          <a:p>
            <a:pPr marL="566928" indent="-457200" algn="justLow">
              <a:buNone/>
            </a:pPr>
            <a:endParaRPr lang="en-US" sz="2400" dirty="0">
              <a:latin typeface="Times New Roman" pitchFamily="18" charset="0"/>
              <a:cs typeface="Times New Roman" pitchFamily="18" charset="0"/>
            </a:endParaRPr>
          </a:p>
          <a:p>
            <a:pPr marL="624078" indent="-514350">
              <a:buNone/>
            </a:pPr>
            <a:r>
              <a:rPr lang="en-US" sz="2400" b="1" dirty="0">
                <a:latin typeface="Times New Roman" pitchFamily="18" charset="0"/>
                <a:cs typeface="Times New Roman" pitchFamily="18" charset="0"/>
              </a:rPr>
              <a:t>2. </a:t>
            </a:r>
            <a:r>
              <a:rPr lang="en-US" b="1" dirty="0">
                <a:latin typeface="Times New Roman" pitchFamily="18" charset="0"/>
                <a:cs typeface="Times New Roman" pitchFamily="18" charset="0"/>
              </a:rPr>
              <a:t> </a:t>
            </a:r>
            <a:r>
              <a:rPr lang="en-US" sz="2400" b="1" dirty="0">
                <a:latin typeface="Times New Roman" pitchFamily="18" charset="0"/>
                <a:cs typeface="Times New Roman" pitchFamily="18" charset="0"/>
              </a:rPr>
              <a:t>Ammonium and potassium oxalate mixture:</a:t>
            </a:r>
            <a:endParaRPr lang="en-US" dirty="0">
              <a:latin typeface="Times New Roman" pitchFamily="18" charset="0"/>
              <a:cs typeface="Times New Roman" pitchFamily="18" charset="0"/>
            </a:endParaRPr>
          </a:p>
          <a:p>
            <a:pPr>
              <a:buNone/>
            </a:pPr>
            <a:r>
              <a:rPr lang="en-US" sz="2400" b="1" dirty="0">
                <a:latin typeface="Times New Roman" pitchFamily="18" charset="0"/>
                <a:cs typeface="Times New Roman" pitchFamily="18" charset="0"/>
              </a:rPr>
              <a:t>	</a:t>
            </a:r>
            <a:r>
              <a:rPr lang="en-US" sz="2000" dirty="0">
                <a:latin typeface="Times New Roman" pitchFamily="18" charset="0"/>
                <a:cs typeface="Times New Roman" pitchFamily="18" charset="0"/>
              </a:rPr>
              <a:t>Calcium is either precipitated as insoluble oxalate or bound in a </a:t>
            </a:r>
            <a:r>
              <a:rPr lang="en-US" sz="2000" dirty="0" err="1">
                <a:latin typeface="Times New Roman" pitchFamily="18" charset="0"/>
                <a:cs typeface="Times New Roman" pitchFamily="18" charset="0"/>
              </a:rPr>
              <a:t>nonionized</a:t>
            </a:r>
            <a:r>
              <a:rPr lang="en-US" sz="2000" dirty="0">
                <a:latin typeface="Times New Roman" pitchFamily="18" charset="0"/>
                <a:cs typeface="Times New Roman" pitchFamily="18" charset="0"/>
              </a:rPr>
              <a:t> form.</a:t>
            </a:r>
          </a:p>
          <a:p>
            <a:pPr marL="624078" indent="-514350" algn="justLow" rtl="0" eaLnBrk="1" hangingPunct="1">
              <a:buFont typeface="+mj-lt"/>
              <a:buAutoNum type="arabicPeriod"/>
            </a:pPr>
            <a:endParaRPr lang="en-US" dirty="0">
              <a:latin typeface="Times New Roman" pitchFamily="18" charset="0"/>
              <a:cs typeface="Times New Roman" pitchFamily="18" charset="0"/>
            </a:endParaRPr>
          </a:p>
          <a:p>
            <a:pPr algn="justLow" rtl="0" eaLnBrk="1" hangingPunct="1">
              <a:buFont typeface="Arial" pitchFamily="34" charset="0"/>
              <a:buNone/>
            </a:pPr>
            <a:r>
              <a:rPr lang="en-US" dirty="0">
                <a:latin typeface="Times New Roman" pitchFamily="18" charset="0"/>
                <a:cs typeface="Times New Roman" pitchFamily="18" charset="0"/>
              </a:rPr>
              <a:t>	 </a:t>
            </a:r>
          </a:p>
          <a:p>
            <a:pPr algn="l" rtl="0" eaLnBrk="1" hangingPunct="1"/>
            <a:endParaRPr lang="en-US" dirty="0">
              <a:cs typeface="Arial" pitchFamily="34" charset="0"/>
            </a:endParaRPr>
          </a:p>
        </p:txBody>
      </p:sp>
      <p:sp>
        <p:nvSpPr>
          <p:cNvPr id="40964" name="Slide Number Placeholder 3"/>
          <p:cNvSpPr>
            <a:spLocks noGrp="1"/>
          </p:cNvSpPr>
          <p:nvPr>
            <p:ph type="sldNum" sz="quarter" idx="12"/>
          </p:nvPr>
        </p:nvSpPr>
        <p:spPr bwMode="auto">
          <a:noFill/>
          <a:ln>
            <a:miter lim="800000"/>
            <a:headEnd/>
            <a:tailEnd/>
          </a:ln>
        </p:spPr>
        <p:txBody>
          <a:bodyPr/>
          <a:lstStyle/>
          <a:p>
            <a:fld id="{2CE07CA5-C5E5-4FE3-AEE0-D7873BE56469}" type="slidenum">
              <a:rPr lang="ar-SA"/>
              <a:pPr/>
              <a:t>14</a:t>
            </a:fld>
            <a:endParaRPr lang="ar-SA"/>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pPr eaLnBrk="1" hangingPunct="1"/>
            <a:r>
              <a:rPr lang="en-US" sz="2800" b="1" dirty="0">
                <a:latin typeface="Times New Roman" pitchFamily="18" charset="0"/>
                <a:cs typeface="Times New Roman" pitchFamily="18" charset="0"/>
              </a:rPr>
              <a:t>ANTICOAGULANTS used for blood sampling:</a:t>
            </a:r>
            <a:endParaRPr lang="en-US" sz="2800" dirty="0">
              <a:latin typeface="Times New Roman" pitchFamily="18" charset="0"/>
              <a:cs typeface="Times New Roman" pitchFamily="18" charset="0"/>
            </a:endParaRPr>
          </a:p>
        </p:txBody>
      </p:sp>
      <p:sp>
        <p:nvSpPr>
          <p:cNvPr id="43011"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a:lstStyle/>
          <a:p>
            <a:pPr algn="l" rtl="0" eaLnBrk="1" hangingPunct="1">
              <a:buFont typeface="Arial" pitchFamily="34" charset="0"/>
              <a:buNone/>
            </a:pPr>
            <a:r>
              <a:rPr lang="en-US" b="1" dirty="0">
                <a:latin typeface="Times New Roman" pitchFamily="18" charset="0"/>
                <a:cs typeface="Times New Roman" pitchFamily="18" charset="0"/>
              </a:rPr>
              <a:t>	3.  </a:t>
            </a:r>
            <a:r>
              <a:rPr lang="en-US" sz="2400" b="1" dirty="0">
                <a:latin typeface="Times New Roman" pitchFamily="18" charset="0"/>
                <a:cs typeface="Times New Roman" pitchFamily="18" charset="0"/>
              </a:rPr>
              <a:t>Tri-sodium citrate:</a:t>
            </a:r>
            <a:endParaRPr lang="en-US" sz="2400" dirty="0">
              <a:latin typeface="Times New Roman" pitchFamily="18" charset="0"/>
              <a:cs typeface="Times New Roman" pitchFamily="18" charset="0"/>
            </a:endParaRPr>
          </a:p>
          <a:p>
            <a:pPr algn="l" rtl="0" eaLnBrk="1" hangingPunct="1">
              <a:buFont typeface="Arial" pitchFamily="34" charset="0"/>
              <a:buNone/>
            </a:pPr>
            <a:r>
              <a:rPr lang="en-US" dirty="0">
                <a:latin typeface="Times New Roman" pitchFamily="18" charset="0"/>
                <a:cs typeface="Times New Roman" pitchFamily="18" charset="0"/>
              </a:rPr>
              <a:t>	 </a:t>
            </a:r>
            <a:r>
              <a:rPr lang="en-US" sz="2400" dirty="0">
                <a:latin typeface="Times New Roman" pitchFamily="18" charset="0"/>
                <a:cs typeface="Times New Roman" pitchFamily="18" charset="0"/>
              </a:rPr>
              <a:t> Is the anticoagulant of choice in coagulation studies</a:t>
            </a:r>
            <a:r>
              <a:rPr lang="en-US" sz="2400" dirty="0">
                <a:cs typeface="Arial" pitchFamily="34" charset="0"/>
              </a:rPr>
              <a:t>.</a:t>
            </a:r>
          </a:p>
          <a:p>
            <a:pPr>
              <a:buNone/>
            </a:pPr>
            <a:endParaRPr lang="en-US" sz="2400" b="1" dirty="0">
              <a:latin typeface="Times New Roman" pitchFamily="18" charset="0"/>
              <a:cs typeface="Times New Roman" pitchFamily="18" charset="0"/>
            </a:endParaRPr>
          </a:p>
          <a:p>
            <a:pPr>
              <a:buNone/>
            </a:pPr>
            <a:r>
              <a:rPr lang="en-US" sz="2400" b="1" dirty="0">
                <a:latin typeface="Times New Roman" pitchFamily="18" charset="0"/>
                <a:cs typeface="Times New Roman" pitchFamily="18" charset="0"/>
              </a:rPr>
              <a:t>   4.   Heparin:</a:t>
            </a:r>
            <a:endParaRPr lang="en-US" sz="2400" dirty="0">
              <a:latin typeface="Times New Roman" pitchFamily="18" charset="0"/>
              <a:cs typeface="Times New Roman" pitchFamily="18" charset="0"/>
            </a:endParaRPr>
          </a:p>
          <a:p>
            <a:pPr algn="just">
              <a:buNone/>
            </a:pPr>
            <a:r>
              <a:rPr lang="en-US" sz="2400" dirty="0">
                <a:latin typeface="Times New Roman" pitchFamily="18" charset="0"/>
                <a:cs typeface="Times New Roman" pitchFamily="18" charset="0"/>
              </a:rPr>
              <a:t>	It neutralizes thrombin by inhibiting the interaction of several clotting factors in the presence of a plasma cofactor, </a:t>
            </a:r>
            <a:r>
              <a:rPr lang="en-US" sz="2400" dirty="0" err="1">
                <a:latin typeface="Times New Roman" pitchFamily="18" charset="0"/>
                <a:cs typeface="Times New Roman" pitchFamily="18" charset="0"/>
              </a:rPr>
              <a:t>antithrombin</a:t>
            </a:r>
            <a:r>
              <a:rPr lang="en-US" sz="2400" dirty="0">
                <a:latin typeface="Times New Roman" pitchFamily="18" charset="0"/>
                <a:cs typeface="Times New Roman" pitchFamily="18" charset="0"/>
              </a:rPr>
              <a:t> III. </a:t>
            </a:r>
          </a:p>
          <a:p>
            <a:pPr algn="just">
              <a:buNone/>
            </a:pPr>
            <a:r>
              <a:rPr lang="en-US" sz="2400" dirty="0">
                <a:latin typeface="Times New Roman" pitchFamily="18" charset="0"/>
                <a:cs typeface="Times New Roman" pitchFamily="18" charset="0"/>
              </a:rPr>
              <a:t>	</a:t>
            </a:r>
            <a:r>
              <a:rPr lang="en-US" sz="2400" b="1" dirty="0">
                <a:latin typeface="Times New Roman" pitchFamily="18" charset="0"/>
                <a:cs typeface="Times New Roman" pitchFamily="18" charset="0"/>
              </a:rPr>
              <a:t>Note : </a:t>
            </a:r>
            <a:r>
              <a:rPr lang="en-US" sz="2400" dirty="0">
                <a:latin typeface="Times New Roman" pitchFamily="18" charset="0"/>
                <a:cs typeface="Times New Roman" pitchFamily="18" charset="0"/>
              </a:rPr>
              <a:t>Sodium citrate or heparin can be used to render blood </a:t>
            </a:r>
            <a:r>
              <a:rPr lang="en-US" sz="2400" dirty="0" err="1">
                <a:latin typeface="Times New Roman" pitchFamily="18" charset="0"/>
                <a:cs typeface="Times New Roman" pitchFamily="18" charset="0"/>
              </a:rPr>
              <a:t>anticoagulable</a:t>
            </a:r>
            <a:r>
              <a:rPr lang="en-US" sz="2400" dirty="0">
                <a:latin typeface="Times New Roman" pitchFamily="18" charset="0"/>
                <a:cs typeface="Times New Roman" pitchFamily="18" charset="0"/>
              </a:rPr>
              <a:t> before transfusion.</a:t>
            </a:r>
          </a:p>
          <a:p>
            <a:pPr algn="l" rtl="0" eaLnBrk="1" hangingPunct="1">
              <a:buFont typeface="Arial" pitchFamily="34" charset="0"/>
              <a:buNone/>
            </a:pPr>
            <a:endParaRPr lang="en-US" sz="2400" dirty="0">
              <a:cs typeface="Arial" pitchFamily="34" charset="0"/>
            </a:endParaRPr>
          </a:p>
          <a:p>
            <a:pPr algn="l" rtl="0" eaLnBrk="1" hangingPunct="1"/>
            <a:endParaRPr lang="en-US" dirty="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rtlCol="1">
            <a:normAutofit fontScale="90000"/>
          </a:bodyPr>
          <a:lstStyle/>
          <a:p>
            <a:pPr algn="ctr" rtl="0" eaLnBrk="1" fontAlgn="auto" hangingPunct="1">
              <a:spcAft>
                <a:spcPts val="0"/>
              </a:spcAft>
              <a:defRPr/>
            </a:pPr>
            <a:br>
              <a:rPr lang="en-US" sz="3100" b="1" dirty="0">
                <a:latin typeface="Times New Roman" pitchFamily="18" charset="0"/>
                <a:cs typeface="Times New Roman" pitchFamily="18" charset="0"/>
              </a:rPr>
            </a:br>
            <a:r>
              <a:rPr lang="en-US" sz="3100" b="1" dirty="0">
                <a:latin typeface="Times New Roman" pitchFamily="18" charset="0"/>
                <a:cs typeface="Times New Roman" pitchFamily="18" charset="0"/>
              </a:rPr>
              <a:t>ANTICOAGULANTS used for blood sampling:</a:t>
            </a:r>
            <a:br>
              <a:rPr lang="en-US" dirty="0"/>
            </a:br>
            <a:endParaRPr lang="en-US" dirty="0"/>
          </a:p>
        </p:txBody>
      </p:sp>
      <p:sp>
        <p:nvSpPr>
          <p:cNvPr id="45059" name="Content Placeholder 2"/>
          <p:cNvSpPr>
            <a:spLocks noGrp="1"/>
          </p:cNvSpPr>
          <p:nvPr>
            <p:ph idx="1"/>
          </p:nvPr>
        </p:nvSpPr>
        <p:spPr>
          <a:xfrm>
            <a:off x="457200" y="1643050"/>
            <a:ext cx="8229600" cy="4364241"/>
          </a:xfrm>
        </p:spPr>
        <p:style>
          <a:lnRef idx="2">
            <a:schemeClr val="accent2"/>
          </a:lnRef>
          <a:fillRef idx="1">
            <a:schemeClr val="lt1"/>
          </a:fillRef>
          <a:effectRef idx="0">
            <a:schemeClr val="accent2"/>
          </a:effectRef>
          <a:fontRef idx="minor">
            <a:schemeClr val="dk1"/>
          </a:fontRef>
        </p:style>
        <p:txBody>
          <a:bodyPr/>
          <a:lstStyle/>
          <a:p>
            <a:pPr algn="l" rtl="0" eaLnBrk="1" hangingPunct="1">
              <a:buFont typeface="Arial" pitchFamily="34" charset="0"/>
              <a:buNone/>
            </a:pPr>
            <a:r>
              <a:rPr lang="en-US" b="1" dirty="0">
                <a:latin typeface="Times New Roman" pitchFamily="18" charset="0"/>
                <a:cs typeface="Times New Roman" pitchFamily="18" charset="0"/>
              </a:rPr>
              <a:t>	</a:t>
            </a:r>
          </a:p>
          <a:p>
            <a:pPr algn="l" rtl="0" eaLnBrk="1" hangingPunct="1">
              <a:buFont typeface="Arial" pitchFamily="34" charset="0"/>
              <a:buNone/>
            </a:pPr>
            <a:r>
              <a:rPr lang="en-US" b="1" dirty="0">
                <a:latin typeface="Times New Roman" pitchFamily="18" charset="0"/>
                <a:cs typeface="Times New Roman" pitchFamily="18" charset="0"/>
              </a:rPr>
              <a:t>5.  Acid-Citrate-Dextrose solution  (ACD):</a:t>
            </a:r>
            <a:endParaRPr lang="en-US" dirty="0">
              <a:latin typeface="Times New Roman" pitchFamily="18" charset="0"/>
              <a:cs typeface="Times New Roman" pitchFamily="18" charset="0"/>
            </a:endParaRPr>
          </a:p>
          <a:p>
            <a:pPr lvl="1" algn="justLow" rtl="0" eaLnBrk="1" hangingPunct="1">
              <a:buFont typeface="Arial" pitchFamily="34" charset="0"/>
              <a:buNone/>
            </a:pPr>
            <a:r>
              <a:rPr lang="en-US" dirty="0">
                <a:latin typeface="Times New Roman" pitchFamily="18" charset="0"/>
                <a:cs typeface="Times New Roman" pitchFamily="18" charset="0"/>
              </a:rPr>
              <a:t>   This is the preferred anticoagulant used for blood transfusions, for preserving red cells, for enzyme studies, and for the study of hemolytic processes.</a:t>
            </a:r>
            <a:r>
              <a:rPr lang="en-US" dirty="0">
                <a:cs typeface="Arial" pitchFamily="34" charset="0"/>
              </a:rPr>
              <a:t> </a:t>
            </a:r>
          </a:p>
          <a:p>
            <a:pPr algn="l" rtl="0" eaLnBrk="1" hangingPunct="1"/>
            <a:endParaRPr lang="en-US" dirty="0">
              <a:cs typeface="Arial" pitchFamily="34" charset="0"/>
            </a:endParaRPr>
          </a:p>
        </p:txBody>
      </p:sp>
      <p:sp>
        <p:nvSpPr>
          <p:cNvPr id="45060" name="Slide Number Placeholder 3"/>
          <p:cNvSpPr>
            <a:spLocks noGrp="1"/>
          </p:cNvSpPr>
          <p:nvPr>
            <p:ph type="sldNum" sz="quarter" idx="12"/>
          </p:nvPr>
        </p:nvSpPr>
        <p:spPr bwMode="auto">
          <a:noFill/>
          <a:ln>
            <a:miter lim="800000"/>
            <a:headEnd/>
            <a:tailEnd/>
          </a:ln>
        </p:spPr>
        <p:txBody>
          <a:bodyPr/>
          <a:lstStyle/>
          <a:p>
            <a:fld id="{E8AA9F62-CD2E-4109-B22B-B2BF01CCF42E}" type="slidenum">
              <a:rPr lang="ar-SA"/>
              <a:pPr/>
              <a:t>16</a:t>
            </a:fld>
            <a:endParaRPr lang="ar-SA"/>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9" name="Объект 3"/>
          <p:cNvPicPr>
            <a:picLocks noGrp="1" noChangeAspect="1"/>
          </p:cNvPicPr>
          <p:nvPr>
            <p:ph idx="1"/>
          </p:nvPr>
        </p:nvPicPr>
        <p:blipFill>
          <a:blip r:embed="rId3"/>
          <a:srcRect/>
          <a:stretch>
            <a:fillRect/>
          </a:stretch>
        </p:blipFill>
        <p:spPr>
          <a:xfrm>
            <a:off x="571472" y="642918"/>
            <a:ext cx="8072494" cy="557216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4809269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style>
          <a:lnRef idx="1">
            <a:schemeClr val="accent1"/>
          </a:lnRef>
          <a:fillRef idx="2">
            <a:schemeClr val="accent1"/>
          </a:fillRef>
          <a:effectRef idx="1">
            <a:schemeClr val="accent1"/>
          </a:effectRef>
          <a:fontRef idx="minor">
            <a:schemeClr val="dk1"/>
          </a:fontRef>
        </p:style>
        <p:txBody>
          <a:bodyP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itchFamily="18" charset="0"/>
                <a:cs typeface="Times New Roman" pitchFamily="18" charset="0"/>
              </a:rPr>
              <a:t>Collection Tubes</a:t>
            </a:r>
          </a:p>
        </p:txBody>
      </p:sp>
      <p:sp>
        <p:nvSpPr>
          <p:cNvPr id="25603" name="Rectangle 3"/>
          <p:cNvSpPr>
            <a:spLocks noGrp="1" noChangeArrowheads="1"/>
          </p:cNvSpPr>
          <p:nvPr>
            <p:ph type="body" idx="1"/>
          </p:nvPr>
        </p:nvSpPr>
        <p:spPr>
          <a:xfrm>
            <a:off x="762000" y="2071678"/>
            <a:ext cx="7772400" cy="3857652"/>
          </a:xfrm>
        </p:spPr>
        <p:style>
          <a:lnRef idx="1">
            <a:schemeClr val="accent2"/>
          </a:lnRef>
          <a:fillRef idx="2">
            <a:schemeClr val="accent2"/>
          </a:fillRef>
          <a:effectRef idx="1">
            <a:schemeClr val="accent2"/>
          </a:effectRef>
          <a:fontRef idx="minor">
            <a:schemeClr val="dk1"/>
          </a:fontRef>
        </p:style>
        <p:txBody>
          <a:bodyPr>
            <a:normAutofit fontScale="77500" lnSpcReduction="20000"/>
          </a:bodyPr>
          <a:lstStyle/>
          <a:p>
            <a:pPr>
              <a:lnSpc>
                <a:spcPct val="90000"/>
              </a:lnSpc>
            </a:pPr>
            <a:endParaRPr lang="en-US" sz="2800" dirty="0"/>
          </a:p>
          <a:p>
            <a:pPr algn="justLow">
              <a:lnSpc>
                <a:spcPct val="90000"/>
              </a:lnSpc>
            </a:pPr>
            <a:r>
              <a:rPr lang="en-US" sz="2800" dirty="0">
                <a:latin typeface="Times New Roman" pitchFamily="18" charset="0"/>
                <a:cs typeface="Times New Roman" pitchFamily="18" charset="0"/>
              </a:rPr>
              <a:t>The most widely used tubes for blood collection are evacuated tubes (</a:t>
            </a:r>
            <a:r>
              <a:rPr lang="en-US" sz="2800" dirty="0" err="1">
                <a:latin typeface="Times New Roman" pitchFamily="18" charset="0"/>
                <a:cs typeface="Times New Roman" pitchFamily="18" charset="0"/>
              </a:rPr>
              <a:t>Vacutainers</a:t>
            </a:r>
            <a:r>
              <a:rPr lang="en-US" sz="2800" dirty="0">
                <a:latin typeface="Times New Roman" pitchFamily="18" charset="0"/>
                <a:cs typeface="Times New Roman" pitchFamily="18" charset="0"/>
              </a:rPr>
              <a:t>)</a:t>
            </a:r>
          </a:p>
          <a:p>
            <a:pPr lvl="1" algn="justLow">
              <a:lnSpc>
                <a:spcPct val="90000"/>
              </a:lnSpc>
            </a:pPr>
            <a:endParaRPr lang="en-US" sz="2800" dirty="0">
              <a:latin typeface="Times New Roman" pitchFamily="18" charset="0"/>
              <a:cs typeface="Times New Roman" pitchFamily="18" charset="0"/>
            </a:endParaRPr>
          </a:p>
          <a:p>
            <a:pPr lvl="1" algn="justLow">
              <a:lnSpc>
                <a:spcPct val="90000"/>
              </a:lnSpc>
            </a:pPr>
            <a:r>
              <a:rPr lang="en-US" sz="2800" dirty="0">
                <a:latin typeface="Times New Roman" pitchFamily="18" charset="0"/>
                <a:cs typeface="Times New Roman" pitchFamily="18" charset="0"/>
              </a:rPr>
              <a:t>Negative pressure facilitates collection</a:t>
            </a:r>
          </a:p>
          <a:p>
            <a:pPr lvl="1" algn="justLow">
              <a:lnSpc>
                <a:spcPct val="90000"/>
              </a:lnSpc>
            </a:pPr>
            <a:r>
              <a:rPr lang="en-US" sz="2800" dirty="0">
                <a:latin typeface="Times New Roman" pitchFamily="18" charset="0"/>
                <a:cs typeface="Times New Roman" pitchFamily="18" charset="0"/>
              </a:rPr>
              <a:t>Easy to use</a:t>
            </a:r>
          </a:p>
          <a:p>
            <a:pPr lvl="1" algn="justLow">
              <a:lnSpc>
                <a:spcPct val="90000"/>
              </a:lnSpc>
            </a:pPr>
            <a:r>
              <a:rPr lang="en-US" sz="2800" dirty="0">
                <a:latin typeface="Times New Roman" pitchFamily="18" charset="0"/>
                <a:cs typeface="Times New Roman" pitchFamily="18" charset="0"/>
              </a:rPr>
              <a:t>Sterile</a:t>
            </a:r>
          </a:p>
          <a:p>
            <a:pPr lvl="1" algn="justLow">
              <a:lnSpc>
                <a:spcPct val="90000"/>
              </a:lnSpc>
            </a:pPr>
            <a:r>
              <a:rPr lang="en-US" sz="2800" dirty="0">
                <a:latin typeface="Times New Roman" pitchFamily="18" charset="0"/>
                <a:cs typeface="Times New Roman" pitchFamily="18" charset="0"/>
              </a:rPr>
              <a:t>Universally used </a:t>
            </a:r>
            <a:r>
              <a:rPr lang="en-US" sz="2800" dirty="0" err="1">
                <a:latin typeface="Times New Roman" pitchFamily="18" charset="0"/>
                <a:cs typeface="Times New Roman" pitchFamily="18" charset="0"/>
              </a:rPr>
              <a:t>colour</a:t>
            </a:r>
            <a:r>
              <a:rPr lang="en-US" sz="2800" dirty="0">
                <a:latin typeface="Times New Roman" pitchFamily="18" charset="0"/>
                <a:cs typeface="Times New Roman" pitchFamily="18" charset="0"/>
              </a:rPr>
              <a:t>-coded rubber stoppers to denote tube type.</a:t>
            </a:r>
          </a:p>
          <a:p>
            <a:pPr lvl="1" algn="justLow">
              <a:lnSpc>
                <a:spcPct val="90000"/>
              </a:lnSpc>
            </a:pPr>
            <a:r>
              <a:rPr lang="en-US" sz="2800" dirty="0">
                <a:latin typeface="Times New Roman" pitchFamily="18" charset="0"/>
                <a:cs typeface="Times New Roman" pitchFamily="18" charset="0"/>
              </a:rPr>
              <a:t>Tubes can contain various anticoagulants for the collection of whole blood or plasma.</a:t>
            </a:r>
          </a:p>
          <a:p>
            <a:pPr lvl="1" algn="justLow">
              <a:lnSpc>
                <a:spcPct val="90000"/>
              </a:lnSpc>
            </a:pPr>
            <a:r>
              <a:rPr lang="en-US" sz="2800" dirty="0">
                <a:latin typeface="Times New Roman" pitchFamily="18" charset="0"/>
                <a:cs typeface="Times New Roman" pitchFamily="18" charset="0"/>
              </a:rPr>
              <a:t>Tubes can have additives for specific tests (glucose, metals)</a:t>
            </a:r>
          </a:p>
          <a:p>
            <a:pPr algn="justLow">
              <a:lnSpc>
                <a:spcPct val="90000"/>
              </a:lnSpc>
              <a:buFontTx/>
              <a:buNone/>
            </a:pPr>
            <a:r>
              <a:rPr lang="en-US" sz="2800" dirty="0">
                <a:latin typeface="Times New Roman" pitchFamily="18" charset="0"/>
                <a:cs typeface="Times New Roman" pitchFamily="18" charset="0"/>
              </a:rPr>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762000" y="214290"/>
            <a:ext cx="7772400" cy="571504"/>
          </a:xfrm>
        </p:spPr>
        <p:style>
          <a:lnRef idx="1">
            <a:schemeClr val="accent2"/>
          </a:lnRef>
          <a:fillRef idx="2">
            <a:schemeClr val="accent2"/>
          </a:fillRef>
          <a:effectRef idx="1">
            <a:schemeClr val="accent2"/>
          </a:effectRef>
          <a:fontRef idx="minor">
            <a:schemeClr val="dk1"/>
          </a:fontRef>
        </p:style>
        <p:txBody>
          <a:bodyPr>
            <a:normAutofit fontScale="90000"/>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sz="2000"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itchFamily="18" charset="0"/>
                <a:cs typeface="Times New Roman" pitchFamily="18" charset="0"/>
              </a:rPr>
              <a:t>Collection Tubes</a:t>
            </a:r>
            <a:br>
              <a:rPr lang="en-US" sz="2000"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itchFamily="18" charset="0"/>
                <a:cs typeface="Times New Roman" pitchFamily="18" charset="0"/>
              </a:rPr>
            </a:br>
            <a:r>
              <a:rPr lang="en-US" sz="2000"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itchFamily="18" charset="0"/>
                <a:cs typeface="Times New Roman" pitchFamily="18" charset="0"/>
              </a:rPr>
              <a:t>(</a:t>
            </a:r>
            <a:r>
              <a:rPr lang="en-US" sz="2000" cap="all" dirty="0" err="1">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itchFamily="18" charset="0"/>
                <a:cs typeface="Times New Roman" pitchFamily="18" charset="0"/>
              </a:rPr>
              <a:t>Vacutainers</a:t>
            </a:r>
            <a:r>
              <a:rPr lang="en-US" sz="2000"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itchFamily="18" charset="0"/>
                <a:cs typeface="Times New Roman" pitchFamily="18" charset="0"/>
              </a:rPr>
              <a:t>)</a:t>
            </a:r>
          </a:p>
        </p:txBody>
      </p:sp>
      <p:pic>
        <p:nvPicPr>
          <p:cNvPr id="26627" name="Picture 3" descr="C:\Documents and Settings\macri\Desktop\Vacutainers.jpg"/>
          <p:cNvPicPr>
            <a:picLocks noChangeAspect="1" noChangeArrowheads="1"/>
          </p:cNvPicPr>
          <p:nvPr/>
        </p:nvPicPr>
        <p:blipFill>
          <a:blip r:embed="rId3"/>
          <a:srcRect/>
          <a:stretch>
            <a:fillRect/>
          </a:stretch>
        </p:blipFill>
        <p:spPr bwMode="auto">
          <a:xfrm>
            <a:off x="5286380" y="928670"/>
            <a:ext cx="3643338" cy="234791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26628" name="Picture 4" descr="C:\Documents and Settings\macri\Desktop\Sst1.jpg"/>
          <p:cNvPicPr>
            <a:picLocks noChangeAspect="1" noChangeArrowheads="1"/>
          </p:cNvPicPr>
          <p:nvPr/>
        </p:nvPicPr>
        <p:blipFill>
          <a:blip r:embed="rId4"/>
          <a:srcRect l="21951" t="22765" r="21951" b="31708"/>
          <a:stretch>
            <a:fillRect/>
          </a:stretch>
        </p:blipFill>
        <p:spPr bwMode="auto">
          <a:xfrm rot="16200000">
            <a:off x="2143108" y="3786190"/>
            <a:ext cx="2786082" cy="207170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26629" name="Picture 5" descr="C:\Documents and Settings\macri\Desktop\Sstvacutainer_small.jpg"/>
          <p:cNvPicPr>
            <a:picLocks noChangeAspect="1" noChangeArrowheads="1"/>
          </p:cNvPicPr>
          <p:nvPr/>
        </p:nvPicPr>
        <p:blipFill>
          <a:blip r:embed="rId5"/>
          <a:srcRect/>
          <a:stretch>
            <a:fillRect/>
          </a:stretch>
        </p:blipFill>
        <p:spPr bwMode="auto">
          <a:xfrm>
            <a:off x="4857752" y="3429000"/>
            <a:ext cx="2214578" cy="278608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6630" name="Text Box 6"/>
          <p:cNvSpPr txBox="1">
            <a:spLocks noChangeArrowheads="1"/>
          </p:cNvSpPr>
          <p:nvPr/>
        </p:nvSpPr>
        <p:spPr bwMode="auto">
          <a:xfrm>
            <a:off x="2143108" y="6286520"/>
            <a:ext cx="5072098" cy="400110"/>
          </a:xfrm>
          <a:prstGeom prst="rect">
            <a:avLst/>
          </a:pr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n-US" sz="2000" dirty="0">
                <a:solidFill>
                  <a:schemeClr val="bg1"/>
                </a:solidFill>
              </a:rPr>
              <a:t>Serum Separator Tube (SST)</a:t>
            </a:r>
          </a:p>
        </p:txBody>
      </p:sp>
      <p:sp>
        <p:nvSpPr>
          <p:cNvPr id="26632" name="Text Box 8"/>
          <p:cNvSpPr txBox="1">
            <a:spLocks noChangeArrowheads="1"/>
          </p:cNvSpPr>
          <p:nvPr/>
        </p:nvSpPr>
        <p:spPr bwMode="auto">
          <a:xfrm>
            <a:off x="928662" y="5857893"/>
            <a:ext cx="1428760" cy="276999"/>
          </a:xfrm>
          <a:prstGeom prst="rect">
            <a:avLst/>
          </a:prstGeom>
          <a:solidFill>
            <a:schemeClr val="tx1"/>
          </a:solidFill>
          <a:ln w="12700">
            <a:noFill/>
            <a:miter lim="800000"/>
            <a:headEnd type="none" w="sm" len="sm"/>
            <a:tailEnd type="none" w="sm" len="sm"/>
          </a:ln>
        </p:spPr>
        <p:txBody>
          <a:bodyPr wrap="square">
            <a:spAutoFit/>
          </a:bodyPr>
          <a:lstStyle/>
          <a:p>
            <a:r>
              <a:rPr lang="en-US" sz="1200" dirty="0">
                <a:solidFill>
                  <a:schemeClr val="bg1"/>
                </a:solidFill>
              </a:rPr>
              <a:t>Separator Gel</a:t>
            </a:r>
          </a:p>
        </p:txBody>
      </p:sp>
      <p:sp>
        <p:nvSpPr>
          <p:cNvPr id="26633" name="Line 10"/>
          <p:cNvSpPr>
            <a:spLocks noChangeShapeType="1"/>
          </p:cNvSpPr>
          <p:nvPr/>
        </p:nvSpPr>
        <p:spPr bwMode="auto">
          <a:xfrm flipH="1">
            <a:off x="6500826" y="5143512"/>
            <a:ext cx="533400" cy="0"/>
          </a:xfrm>
          <a:prstGeom prst="line">
            <a:avLst/>
          </a:prstGeom>
          <a:noFill/>
          <a:ln w="12700">
            <a:solidFill>
              <a:schemeClr val="bg1"/>
            </a:solidFill>
            <a:round/>
            <a:headEnd type="none" w="sm" len="sm"/>
            <a:tailEnd type="triangle" w="sm" len="sm"/>
          </a:ln>
        </p:spPr>
        <p:txBody>
          <a:bodyPr/>
          <a:lstStyle/>
          <a:p>
            <a:endParaRPr lang="ar-IQ"/>
          </a:p>
        </p:txBody>
      </p:sp>
      <p:sp>
        <p:nvSpPr>
          <p:cNvPr id="26634" name="Line 11"/>
          <p:cNvSpPr>
            <a:spLocks noChangeShapeType="1"/>
          </p:cNvSpPr>
          <p:nvPr/>
        </p:nvSpPr>
        <p:spPr bwMode="auto">
          <a:xfrm flipH="1">
            <a:off x="6500826" y="5429264"/>
            <a:ext cx="533400" cy="0"/>
          </a:xfrm>
          <a:prstGeom prst="line">
            <a:avLst/>
          </a:prstGeom>
          <a:noFill/>
          <a:ln w="12700">
            <a:solidFill>
              <a:schemeClr val="bg1"/>
            </a:solidFill>
            <a:round/>
            <a:headEnd type="none" w="sm" len="sm"/>
            <a:tailEnd type="triangle" w="sm" len="sm"/>
          </a:ln>
        </p:spPr>
        <p:txBody>
          <a:bodyPr/>
          <a:lstStyle/>
          <a:p>
            <a:endParaRPr lang="ar-IQ"/>
          </a:p>
        </p:txBody>
      </p:sp>
      <p:sp>
        <p:nvSpPr>
          <p:cNvPr id="26635" name="Line 12"/>
          <p:cNvSpPr>
            <a:spLocks noChangeShapeType="1"/>
          </p:cNvSpPr>
          <p:nvPr/>
        </p:nvSpPr>
        <p:spPr bwMode="auto">
          <a:xfrm flipH="1">
            <a:off x="6500826" y="5715016"/>
            <a:ext cx="533400" cy="0"/>
          </a:xfrm>
          <a:prstGeom prst="line">
            <a:avLst/>
          </a:prstGeom>
          <a:noFill/>
          <a:ln w="12700">
            <a:solidFill>
              <a:schemeClr val="bg1"/>
            </a:solidFill>
            <a:round/>
            <a:headEnd type="none" w="sm" len="sm"/>
            <a:tailEnd type="triangle" w="sm" len="sm"/>
          </a:ln>
        </p:spPr>
        <p:txBody>
          <a:bodyPr/>
          <a:lstStyle/>
          <a:p>
            <a:endParaRPr lang="ar-IQ"/>
          </a:p>
        </p:txBody>
      </p:sp>
      <p:sp>
        <p:nvSpPr>
          <p:cNvPr id="26636" name="Text Box 13"/>
          <p:cNvSpPr txBox="1">
            <a:spLocks noChangeArrowheads="1"/>
          </p:cNvSpPr>
          <p:nvPr/>
        </p:nvSpPr>
        <p:spPr bwMode="auto">
          <a:xfrm>
            <a:off x="7215206" y="5286388"/>
            <a:ext cx="1028700" cy="274638"/>
          </a:xfrm>
          <a:prstGeom prst="rect">
            <a:avLst/>
          </a:prstGeom>
          <a:solidFill>
            <a:schemeClr val="tx1"/>
          </a:solidFill>
          <a:ln w="12700">
            <a:noFill/>
            <a:miter lim="800000"/>
            <a:headEnd type="none" w="sm" len="sm"/>
            <a:tailEnd type="none" w="sm" len="sm"/>
          </a:ln>
        </p:spPr>
        <p:txBody>
          <a:bodyPr wrap="none">
            <a:spAutoFit/>
          </a:bodyPr>
          <a:lstStyle/>
          <a:p>
            <a:r>
              <a:rPr lang="en-US" sz="1200" dirty="0">
                <a:solidFill>
                  <a:schemeClr val="bg1"/>
                </a:solidFill>
              </a:rPr>
              <a:t>Separator Gel</a:t>
            </a:r>
          </a:p>
        </p:txBody>
      </p:sp>
      <p:sp>
        <p:nvSpPr>
          <p:cNvPr id="26637" name="Text Box 14"/>
          <p:cNvSpPr txBox="1">
            <a:spLocks noChangeArrowheads="1"/>
          </p:cNvSpPr>
          <p:nvPr/>
        </p:nvSpPr>
        <p:spPr bwMode="auto">
          <a:xfrm>
            <a:off x="7286644" y="4929198"/>
            <a:ext cx="582613" cy="274638"/>
          </a:xfrm>
          <a:prstGeom prst="rect">
            <a:avLst/>
          </a:prstGeom>
          <a:solidFill>
            <a:schemeClr val="tx1"/>
          </a:solidFill>
          <a:ln w="12700">
            <a:noFill/>
            <a:miter lim="800000"/>
            <a:headEnd type="none" w="sm" len="sm"/>
            <a:tailEnd type="none" w="sm" len="sm"/>
          </a:ln>
        </p:spPr>
        <p:txBody>
          <a:bodyPr wrap="none">
            <a:spAutoFit/>
          </a:bodyPr>
          <a:lstStyle/>
          <a:p>
            <a:r>
              <a:rPr lang="en-US" sz="1200" dirty="0">
                <a:solidFill>
                  <a:schemeClr val="bg1"/>
                </a:solidFill>
              </a:rPr>
              <a:t>Serum</a:t>
            </a:r>
          </a:p>
        </p:txBody>
      </p:sp>
      <p:sp>
        <p:nvSpPr>
          <p:cNvPr id="26638" name="Text Box 15"/>
          <p:cNvSpPr txBox="1">
            <a:spLocks noChangeArrowheads="1"/>
          </p:cNvSpPr>
          <p:nvPr/>
        </p:nvSpPr>
        <p:spPr bwMode="auto">
          <a:xfrm>
            <a:off x="7358082" y="5643578"/>
            <a:ext cx="447675" cy="274638"/>
          </a:xfrm>
          <a:prstGeom prst="rect">
            <a:avLst/>
          </a:prstGeom>
          <a:solidFill>
            <a:schemeClr val="tx1"/>
          </a:solidFill>
          <a:ln w="12700">
            <a:noFill/>
            <a:miter lim="800000"/>
            <a:headEnd type="none" w="sm" len="sm"/>
            <a:tailEnd type="none" w="sm" len="sm"/>
          </a:ln>
        </p:spPr>
        <p:txBody>
          <a:bodyPr wrap="none">
            <a:spAutoFit/>
          </a:bodyPr>
          <a:lstStyle/>
          <a:p>
            <a:r>
              <a:rPr lang="en-US" sz="1200" dirty="0">
                <a:solidFill>
                  <a:schemeClr val="bg1"/>
                </a:solidFill>
              </a:rPr>
              <a:t>Clot</a:t>
            </a:r>
          </a:p>
        </p:txBody>
      </p:sp>
      <p:cxnSp>
        <p:nvCxnSpPr>
          <p:cNvPr id="16" name="Straight Arrow Connector 15"/>
          <p:cNvCxnSpPr/>
          <p:nvPr/>
        </p:nvCxnSpPr>
        <p:spPr>
          <a:xfrm>
            <a:off x="2643174" y="6000768"/>
            <a:ext cx="78581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pic>
        <p:nvPicPr>
          <p:cNvPr id="18"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0034" y="928670"/>
            <a:ext cx="3500462" cy="237674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85720" y="1481328"/>
            <a:ext cx="8572560" cy="4525963"/>
          </a:xfrm>
        </p:spPr>
        <p:style>
          <a:lnRef idx="1">
            <a:schemeClr val="accent1"/>
          </a:lnRef>
          <a:fillRef idx="2">
            <a:schemeClr val="accent1"/>
          </a:fillRef>
          <a:effectRef idx="1">
            <a:schemeClr val="accent1"/>
          </a:effectRef>
          <a:fontRef idx="minor">
            <a:schemeClr val="dk1"/>
          </a:fontRef>
        </p:style>
        <p:txBody>
          <a:bodyPr>
            <a:normAutofit/>
          </a:bodyPr>
          <a:lstStyle/>
          <a:p>
            <a:endParaRPr lang="ar-IQ" dirty="0"/>
          </a:p>
          <a:p>
            <a:pPr>
              <a:buNone/>
            </a:pPr>
            <a:r>
              <a:rPr lang="en-GB" sz="2600" b="1" cap="all" dirty="0">
                <a:latin typeface="Times New Roman" pitchFamily="18" charset="0"/>
                <a:cs typeface="Times New Roman" pitchFamily="18" charset="0"/>
              </a:rPr>
              <a:t>Clinical biochemistry</a:t>
            </a:r>
            <a:endParaRPr lang="ar-IQ" sz="1900" dirty="0"/>
          </a:p>
          <a:p>
            <a:pPr algn="justLow">
              <a:buNone/>
            </a:pPr>
            <a:r>
              <a:rPr lang="en-US" dirty="0">
                <a:latin typeface="Times New Roman" pitchFamily="18" charset="0"/>
                <a:cs typeface="Times New Roman" pitchFamily="18" charset="0"/>
              </a:rPr>
              <a:t>    </a:t>
            </a:r>
            <a:endParaRPr lang="ar-IQ" sz="2600" dirty="0">
              <a:latin typeface="Times New Roman" pitchFamily="18" charset="0"/>
              <a:cs typeface="Times New Roman" pitchFamily="18" charset="0"/>
            </a:endParaRPr>
          </a:p>
          <a:p>
            <a:pPr algn="justLow"/>
            <a:r>
              <a:rPr lang="en-GB" sz="2600" dirty="0">
                <a:latin typeface="Times New Roman" pitchFamily="18" charset="0"/>
                <a:cs typeface="Times New Roman" pitchFamily="18" charset="0"/>
              </a:rPr>
              <a:t>Clinical chemistry refers to the biochemical analysis of body fluids. It uses chemical reactions to determine the levels of various chemical compounds in bodily fluids. </a:t>
            </a:r>
          </a:p>
          <a:p>
            <a:pPr algn="justLow"/>
            <a:r>
              <a:rPr lang="en-GB" sz="2600" dirty="0">
                <a:latin typeface="Times New Roman" pitchFamily="18" charset="0"/>
                <a:cs typeface="Times New Roman" pitchFamily="18" charset="0"/>
              </a:rPr>
              <a:t>Several simple chemical tests are used to detect and quantify different compounds in blood and urine, the most commonly tested specimens in clinical chemistry.</a:t>
            </a:r>
            <a:endParaRPr lang="ar-IQ" dirty="0">
              <a:latin typeface="Times New Roman" pitchFamily="18" charset="0"/>
              <a:cs typeface="Times New Roman" pitchFamily="18" charset="0"/>
            </a:endParaRPr>
          </a:p>
        </p:txBody>
      </p:sp>
      <p:sp>
        <p:nvSpPr>
          <p:cNvPr id="3" name="Title 2"/>
          <p:cNvSpPr>
            <a:spLocks noGrp="1"/>
          </p:cNvSpPr>
          <p:nvPr>
            <p:ph type="title"/>
          </p:nvPr>
        </p:nvSpPr>
        <p:spPr>
          <a:xfrm>
            <a:off x="285720" y="274638"/>
            <a:ext cx="8572560" cy="1154098"/>
          </a:xfrm>
        </p:spPr>
        <p:style>
          <a:lnRef idx="1">
            <a:schemeClr val="accent1"/>
          </a:lnRef>
          <a:fillRef idx="2">
            <a:schemeClr val="accent1"/>
          </a:fillRef>
          <a:effectRef idx="1">
            <a:schemeClr val="accent1"/>
          </a:effectRef>
          <a:fontRef idx="minor">
            <a:schemeClr val="dk1"/>
          </a:fontRef>
        </p:style>
        <p:txBody>
          <a:bodyPr>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sz="320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rPr>
              <a:t>What is Clinical Biochemistry? </a:t>
            </a:r>
            <a:endParaRPr lang="ar-IQ" sz="320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fontScale="90000"/>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br>
              <a:rPr lang="en-US"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br>
            <a:r>
              <a:rPr lang="en-US"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Blood collection tubes</a:t>
            </a:r>
            <a:br>
              <a:rPr lang="en-US"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br>
            <a:endParaRPr lang="en-US"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 name="Content Placeholder 2"/>
          <p:cNvSpPr>
            <a:spLocks noGrp="1"/>
          </p:cNvSpPr>
          <p:nvPr>
            <p:ph sz="quarter" idx="4294967295"/>
          </p:nvPr>
        </p:nvSpPr>
        <p:spPr>
          <a:xfrm>
            <a:off x="609600" y="1785926"/>
            <a:ext cx="7924800" cy="3929074"/>
          </a:xfrm>
          <a:prstGeom prst="rect">
            <a:avLst/>
          </a:prstGeom>
        </p:spPr>
        <p:style>
          <a:lnRef idx="2">
            <a:schemeClr val="accent1"/>
          </a:lnRef>
          <a:fillRef idx="1">
            <a:schemeClr val="lt1"/>
          </a:fillRef>
          <a:effectRef idx="0">
            <a:schemeClr val="accent1"/>
          </a:effectRef>
          <a:fontRef idx="minor">
            <a:schemeClr val="dk1"/>
          </a:fontRef>
        </p:style>
        <p:txBody>
          <a:bodyPr>
            <a:normAutofit/>
          </a:bodyPr>
          <a:lstStyle/>
          <a:p>
            <a:pPr marL="0" indent="0">
              <a:buNone/>
            </a:pPr>
            <a:r>
              <a:rPr lang="en-US" sz="2800" b="1" dirty="0">
                <a:latin typeface="Times New Roman" pitchFamily="18" charset="0"/>
                <a:cs typeface="Times New Roman" pitchFamily="18" charset="0"/>
              </a:rPr>
              <a:t>    </a:t>
            </a:r>
          </a:p>
          <a:p>
            <a:pPr marL="0" indent="0">
              <a:buNone/>
            </a:pPr>
            <a:r>
              <a:rPr lang="en-US" sz="2800" b="1" dirty="0">
                <a:latin typeface="Times New Roman" pitchFamily="18" charset="0"/>
                <a:cs typeface="Times New Roman" pitchFamily="18" charset="0"/>
              </a:rPr>
              <a:t>Two major types of blood collecting tubes:</a:t>
            </a:r>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Serum separating tubes (SST)</a:t>
            </a:r>
          </a:p>
          <a:p>
            <a:r>
              <a:rPr lang="en-US" sz="2800" dirty="0">
                <a:latin typeface="Times New Roman" pitchFamily="18" charset="0"/>
                <a:cs typeface="Times New Roman" pitchFamily="18" charset="0"/>
              </a:rPr>
              <a:t>Plasma separating tubes (PST)</a:t>
            </a:r>
          </a:p>
          <a:p>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5133143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quarter" idx="4294967295"/>
            <p:extLst>
              <p:ext uri="{D42A27DB-BD31-4B8C-83A1-F6EECF244321}">
                <p14:modId xmlns:p14="http://schemas.microsoft.com/office/powerpoint/2010/main" val="763805719"/>
              </p:ext>
            </p:extLst>
          </p:nvPr>
        </p:nvGraphicFramePr>
        <p:xfrm>
          <a:off x="0" y="428604"/>
          <a:ext cx="9144000" cy="6643734"/>
        </p:xfrm>
        <a:graphic>
          <a:graphicData uri="http://schemas.openxmlformats.org/drawingml/2006/table">
            <a:tbl>
              <a:tblPr firstRow="1" bandRow="1">
                <a:tableStyleId>{5C22544A-7EE6-4342-B048-85BDC9FD1C3A}</a:tableStyleId>
              </a:tblPr>
              <a:tblGrid>
                <a:gridCol w="2286000">
                  <a:extLst>
                    <a:ext uri="{9D8B030D-6E8A-4147-A177-3AD203B41FA5}">
                      <a16:colId xmlns:a16="http://schemas.microsoft.com/office/drawing/2014/main" val="20000"/>
                    </a:ext>
                  </a:extLst>
                </a:gridCol>
                <a:gridCol w="22860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gridCol w="2286000">
                  <a:extLst>
                    <a:ext uri="{9D8B030D-6E8A-4147-A177-3AD203B41FA5}">
                      <a16:colId xmlns:a16="http://schemas.microsoft.com/office/drawing/2014/main" val="20003"/>
                    </a:ext>
                  </a:extLst>
                </a:gridCol>
              </a:tblGrid>
              <a:tr h="472242">
                <a:tc>
                  <a:txBody>
                    <a:bodyPr/>
                    <a:lstStyle/>
                    <a:p>
                      <a:r>
                        <a:rPr lang="en-US" dirty="0"/>
                        <a:t>Top Tubes</a:t>
                      </a:r>
                    </a:p>
                  </a:txBody>
                  <a:tcPr/>
                </a:tc>
                <a:tc>
                  <a:txBody>
                    <a:bodyPr/>
                    <a:lstStyle/>
                    <a:p>
                      <a:r>
                        <a:rPr lang="en-US" dirty="0"/>
                        <a:t>Additives</a:t>
                      </a:r>
                    </a:p>
                  </a:txBody>
                  <a:tcPr/>
                </a:tc>
                <a:tc>
                  <a:txBody>
                    <a:bodyPr/>
                    <a:lstStyle/>
                    <a:p>
                      <a:r>
                        <a:rPr lang="en-US" dirty="0"/>
                        <a:t>Principle</a:t>
                      </a:r>
                    </a:p>
                  </a:txBody>
                  <a:tcPr/>
                </a:tc>
                <a:tc>
                  <a:txBody>
                    <a:bodyPr/>
                    <a:lstStyle/>
                    <a:p>
                      <a:r>
                        <a:rPr lang="en-US" dirty="0"/>
                        <a:t>Uses</a:t>
                      </a:r>
                    </a:p>
                  </a:txBody>
                  <a:tcPr/>
                </a:tc>
                <a:extLst>
                  <a:ext uri="{0D108BD9-81ED-4DB2-BD59-A6C34878D82A}">
                    <a16:rowId xmlns:a16="http://schemas.microsoft.com/office/drawing/2014/main" val="10000"/>
                  </a:ext>
                </a:extLst>
              </a:tr>
              <a:tr h="3260411">
                <a:tc>
                  <a:txBody>
                    <a:bodyPr/>
                    <a:lstStyle/>
                    <a:p>
                      <a:r>
                        <a:rPr lang="en-US" b="1" dirty="0"/>
                        <a:t>Red</a:t>
                      </a:r>
                    </a:p>
                  </a:txBody>
                  <a:tcPr/>
                </a:tc>
                <a:tc>
                  <a:txBody>
                    <a:bodyPr/>
                    <a:lstStyle/>
                    <a:p>
                      <a:pPr marL="0" algn="l" rtl="0" eaLnBrk="1" latinLnBrk="0" hangingPunct="1"/>
                      <a:r>
                        <a:rPr kumimoji="0" lang="en-US" b="1" kern="1200" dirty="0">
                          <a:solidFill>
                            <a:schemeClr val="dk1"/>
                          </a:solidFill>
                          <a:latin typeface="+mn-lt"/>
                          <a:ea typeface="+mn-ea"/>
                          <a:cs typeface="+mn-cs"/>
                        </a:rPr>
                        <a:t>no anticoagulants or preservatives</a:t>
                      </a:r>
                    </a:p>
                    <a:p>
                      <a:pPr marL="0" algn="l" rtl="0" eaLnBrk="1" latinLnBrk="0" hangingPunct="1"/>
                      <a:endParaRPr kumimoji="0" lang="en-US" b="1" kern="1200" dirty="0">
                        <a:solidFill>
                          <a:schemeClr val="dk1"/>
                        </a:solidFill>
                        <a:latin typeface="+mn-lt"/>
                        <a:ea typeface="+mn-ea"/>
                        <a:cs typeface="+mn-cs"/>
                      </a:endParaRPr>
                    </a:p>
                    <a:p>
                      <a:pPr marL="0" algn="l" rtl="0" eaLnBrk="1" latinLnBrk="0" hangingPunct="1"/>
                      <a:r>
                        <a:rPr kumimoji="0" lang="en-US" b="1" kern="1200" dirty="0">
                          <a:solidFill>
                            <a:schemeClr val="dk1"/>
                          </a:solidFill>
                          <a:latin typeface="+mn-lt"/>
                          <a:ea typeface="+mn-ea"/>
                          <a:cs typeface="+mn-cs"/>
                        </a:rPr>
                        <a:t>Sometimes it has gel or silicon at the bottom of tube to reduce hemolysis</a:t>
                      </a:r>
                    </a:p>
                  </a:txBody>
                  <a:tcPr/>
                </a:tc>
                <a:tc>
                  <a:txBody>
                    <a:bodyPr/>
                    <a:lstStyle/>
                    <a:p>
                      <a:r>
                        <a:rPr lang="en-US" b="1" dirty="0"/>
                        <a:t>Enhancing the formation of blood clot</a:t>
                      </a:r>
                    </a:p>
                  </a:txBody>
                  <a:tcPr/>
                </a:tc>
                <a:tc>
                  <a:txBody>
                    <a:bodyPr/>
                    <a:lstStyle/>
                    <a:p>
                      <a:r>
                        <a:rPr lang="en-US" b="1" dirty="0"/>
                        <a:t>Serology</a:t>
                      </a:r>
                    </a:p>
                    <a:p>
                      <a:r>
                        <a:rPr lang="en-US" b="1" dirty="0"/>
                        <a:t>-Antibodies</a:t>
                      </a:r>
                    </a:p>
                    <a:p>
                      <a:r>
                        <a:rPr lang="en-US" b="1" dirty="0"/>
                        <a:t>-Hormones</a:t>
                      </a:r>
                    </a:p>
                    <a:p>
                      <a:r>
                        <a:rPr lang="en-US" b="1" dirty="0"/>
                        <a:t>-Drugs</a:t>
                      </a:r>
                    </a:p>
                    <a:p>
                      <a:r>
                        <a:rPr lang="en-US" b="1" dirty="0"/>
                        <a:t>Virology</a:t>
                      </a:r>
                    </a:p>
                    <a:p>
                      <a:r>
                        <a:rPr lang="en-US" b="1" dirty="0"/>
                        <a:t>Chemistry</a:t>
                      </a:r>
                    </a:p>
                    <a:p>
                      <a:r>
                        <a:rPr lang="en-US" b="1" dirty="0"/>
                        <a:t>Blood cross matching before blood transfusion</a:t>
                      </a:r>
                    </a:p>
                  </a:txBody>
                  <a:tcPr/>
                </a:tc>
                <a:extLst>
                  <a:ext uri="{0D108BD9-81ED-4DB2-BD59-A6C34878D82A}">
                    <a16:rowId xmlns:a16="http://schemas.microsoft.com/office/drawing/2014/main" val="10001"/>
                  </a:ext>
                </a:extLst>
              </a:tr>
              <a:tr h="2911081">
                <a:tc>
                  <a:txBody>
                    <a:bodyPr/>
                    <a:lstStyle/>
                    <a:p>
                      <a:r>
                        <a:rPr lang="en-US" b="1" dirty="0"/>
                        <a:t>Gold</a:t>
                      </a:r>
                      <a:r>
                        <a:rPr lang="en-US" dirty="0"/>
                        <a:t>(and “tiger”) </a:t>
                      </a:r>
                      <a:endParaRPr lang="en-US"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b="1" kern="1200" dirty="0">
                          <a:solidFill>
                            <a:schemeClr val="dk1"/>
                          </a:solidFill>
                          <a:latin typeface="+mn-lt"/>
                          <a:ea typeface="+mn-ea"/>
                          <a:cs typeface="+mn-cs"/>
                        </a:rPr>
                        <a:t>No other additives are present</a:t>
                      </a:r>
                    </a:p>
                    <a:p>
                      <a:pPr marL="0" algn="l" rtl="0" eaLnBrk="1" latinLnBrk="0" hangingPunct="1"/>
                      <a:endParaRPr kumimoji="0" lang="en-US" b="1" kern="1200" dirty="0">
                        <a:solidFill>
                          <a:schemeClr val="dk1"/>
                        </a:solidFill>
                        <a:latin typeface="+mn-lt"/>
                        <a:ea typeface="+mn-ea"/>
                        <a:cs typeface="+mn-cs"/>
                      </a:endParaRPr>
                    </a:p>
                    <a:p>
                      <a:pPr marL="0" algn="l" rtl="0" eaLnBrk="1" latinLnBrk="0" hangingPunct="1"/>
                      <a:r>
                        <a:rPr kumimoji="0" lang="en-US" b="1" kern="1200" dirty="0">
                          <a:solidFill>
                            <a:schemeClr val="dk1"/>
                          </a:solidFill>
                          <a:latin typeface="+mn-lt"/>
                          <a:ea typeface="+mn-ea"/>
                          <a:cs typeface="+mn-cs"/>
                        </a:rPr>
                        <a:t>It has gel at the bottom of the tube to separate serum from the blood</a:t>
                      </a:r>
                    </a:p>
                  </a:txBody>
                  <a:tcPr/>
                </a:tc>
                <a:tc>
                  <a:txBody>
                    <a:bodyPr/>
                    <a:lstStyle/>
                    <a:p>
                      <a:r>
                        <a:rPr lang="en-US" b="1" dirty="0"/>
                        <a:t>Serum separating from the blood  through the gel in the tube</a:t>
                      </a:r>
                    </a:p>
                  </a:txBody>
                  <a:tcPr/>
                </a:tc>
                <a:tc>
                  <a:txBody>
                    <a:bodyPr/>
                    <a:lstStyle/>
                    <a:p>
                      <a:r>
                        <a:rPr lang="en-US" b="1" dirty="0"/>
                        <a:t>Serology</a:t>
                      </a:r>
                    </a:p>
                    <a:p>
                      <a:r>
                        <a:rPr lang="en-US" b="1" dirty="0"/>
                        <a:t>Chemistry</a:t>
                      </a:r>
                    </a:p>
                  </a:txBody>
                  <a:tcPr/>
                </a:tc>
                <a:extLst>
                  <a:ext uri="{0D108BD9-81ED-4DB2-BD59-A6C34878D82A}">
                    <a16:rowId xmlns:a16="http://schemas.microsoft.com/office/drawing/2014/main" val="10002"/>
                  </a:ext>
                </a:extLst>
              </a:tr>
            </a:tbl>
          </a:graphicData>
        </a:graphic>
      </p:graphicFrame>
      <p:pic>
        <p:nvPicPr>
          <p:cNvPr id="6" name="Picture 4"/>
          <p:cNvPicPr>
            <a:picLocks noChangeArrowheads="1"/>
          </p:cNvPicPr>
          <p:nvPr/>
        </p:nvPicPr>
        <p:blipFill>
          <a:blip r:embed="rId3"/>
          <a:srcRect/>
          <a:stretch>
            <a:fillRect/>
          </a:stretch>
        </p:blipFill>
        <p:spPr bwMode="auto">
          <a:xfrm>
            <a:off x="285720" y="3143248"/>
            <a:ext cx="1785950" cy="785818"/>
          </a:xfrm>
          <a:prstGeom prst="rect">
            <a:avLst/>
          </a:prstGeom>
          <a:noFill/>
          <a:ln w="9525">
            <a:noFill/>
            <a:miter lim="800000"/>
            <a:headEnd/>
            <a:tailEnd/>
          </a:ln>
        </p:spPr>
      </p:pic>
      <p:pic>
        <p:nvPicPr>
          <p:cNvPr id="7" name="Picture 4"/>
          <p:cNvPicPr>
            <a:picLocks noChangeArrowheads="1"/>
          </p:cNvPicPr>
          <p:nvPr/>
        </p:nvPicPr>
        <p:blipFill>
          <a:blip r:embed="rId4"/>
          <a:srcRect/>
          <a:stretch>
            <a:fillRect/>
          </a:stretch>
        </p:blipFill>
        <p:spPr bwMode="auto">
          <a:xfrm>
            <a:off x="214282" y="5357826"/>
            <a:ext cx="1785950" cy="781039"/>
          </a:xfrm>
          <a:prstGeom prst="rect">
            <a:avLst/>
          </a:prstGeom>
          <a:noFill/>
          <a:ln w="9525">
            <a:noFill/>
            <a:miter lim="800000"/>
            <a:headEnd/>
            <a:tailEnd/>
          </a:ln>
        </p:spPr>
      </p:pic>
      <p:sp>
        <p:nvSpPr>
          <p:cNvPr id="8" name="TextBox 7"/>
          <p:cNvSpPr txBox="1"/>
          <p:nvPr/>
        </p:nvSpPr>
        <p:spPr>
          <a:xfrm>
            <a:off x="0" y="0"/>
            <a:ext cx="9144000" cy="40011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20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rPr>
              <a:t>SERUM Separating Tubes (SST)</a:t>
            </a:r>
          </a:p>
        </p:txBody>
      </p:sp>
    </p:spTree>
    <p:extLst>
      <p:ext uri="{BB962C8B-B14F-4D97-AF65-F5344CB8AC3E}">
        <p14:creationId xmlns:p14="http://schemas.microsoft.com/office/powerpoint/2010/main" val="13152767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4294967295"/>
            <p:extLst>
              <p:ext uri="{D42A27DB-BD31-4B8C-83A1-F6EECF244321}">
                <p14:modId xmlns:p14="http://schemas.microsoft.com/office/powerpoint/2010/main" val="3958266629"/>
              </p:ext>
            </p:extLst>
          </p:nvPr>
        </p:nvGraphicFramePr>
        <p:xfrm>
          <a:off x="1" y="428603"/>
          <a:ext cx="9144000" cy="6448430"/>
        </p:xfrm>
        <a:graphic>
          <a:graphicData uri="http://schemas.openxmlformats.org/drawingml/2006/table">
            <a:tbl>
              <a:tblPr firstRow="1" bandRow="1">
                <a:tableStyleId>{5C22544A-7EE6-4342-B048-85BDC9FD1C3A}</a:tableStyleId>
              </a:tblPr>
              <a:tblGrid>
                <a:gridCol w="1469572">
                  <a:extLst>
                    <a:ext uri="{9D8B030D-6E8A-4147-A177-3AD203B41FA5}">
                      <a16:colId xmlns:a16="http://schemas.microsoft.com/office/drawing/2014/main" val="20000"/>
                    </a:ext>
                  </a:extLst>
                </a:gridCol>
                <a:gridCol w="1632857">
                  <a:extLst>
                    <a:ext uri="{9D8B030D-6E8A-4147-A177-3AD203B41FA5}">
                      <a16:colId xmlns:a16="http://schemas.microsoft.com/office/drawing/2014/main" val="20001"/>
                    </a:ext>
                  </a:extLst>
                </a:gridCol>
                <a:gridCol w="3684148">
                  <a:extLst>
                    <a:ext uri="{9D8B030D-6E8A-4147-A177-3AD203B41FA5}">
                      <a16:colId xmlns:a16="http://schemas.microsoft.com/office/drawing/2014/main" val="20002"/>
                    </a:ext>
                  </a:extLst>
                </a:gridCol>
                <a:gridCol w="2357423">
                  <a:extLst>
                    <a:ext uri="{9D8B030D-6E8A-4147-A177-3AD203B41FA5}">
                      <a16:colId xmlns:a16="http://schemas.microsoft.com/office/drawing/2014/main" val="20003"/>
                    </a:ext>
                  </a:extLst>
                </a:gridCol>
              </a:tblGrid>
              <a:tr h="376746">
                <a:tc>
                  <a:txBody>
                    <a:bodyPr/>
                    <a:lstStyle/>
                    <a:p>
                      <a:r>
                        <a:rPr lang="en-US" dirty="0"/>
                        <a:t>Top Color</a:t>
                      </a:r>
                    </a:p>
                  </a:txBody>
                  <a:tcPr/>
                </a:tc>
                <a:tc>
                  <a:txBody>
                    <a:bodyPr/>
                    <a:lstStyle/>
                    <a:p>
                      <a:r>
                        <a:rPr lang="en-US" dirty="0"/>
                        <a:t>Additives</a:t>
                      </a:r>
                    </a:p>
                  </a:txBody>
                  <a:tcPr/>
                </a:tc>
                <a:tc>
                  <a:txBody>
                    <a:bodyPr/>
                    <a:lstStyle/>
                    <a:p>
                      <a:r>
                        <a:rPr lang="en-US" dirty="0"/>
                        <a:t>Principle</a:t>
                      </a:r>
                    </a:p>
                  </a:txBody>
                  <a:tcPr/>
                </a:tc>
                <a:tc>
                  <a:txBody>
                    <a:bodyPr/>
                    <a:lstStyle/>
                    <a:p>
                      <a:r>
                        <a:rPr lang="en-US" dirty="0"/>
                        <a:t>Uses</a:t>
                      </a:r>
                    </a:p>
                  </a:txBody>
                  <a:tcPr/>
                </a:tc>
                <a:extLst>
                  <a:ext uri="{0D108BD9-81ED-4DB2-BD59-A6C34878D82A}">
                    <a16:rowId xmlns:a16="http://schemas.microsoft.com/office/drawing/2014/main" val="10000"/>
                  </a:ext>
                </a:extLst>
              </a:tr>
              <a:tr h="1694957">
                <a:tc>
                  <a:txBody>
                    <a:bodyPr/>
                    <a:lstStyle/>
                    <a:p>
                      <a:r>
                        <a:rPr lang="en-US" sz="1600" b="1" dirty="0"/>
                        <a:t>Lavender</a:t>
                      </a:r>
                    </a:p>
                  </a:txBody>
                  <a:tcPr/>
                </a:tc>
                <a:tc>
                  <a:txBody>
                    <a:bodyPr/>
                    <a:lstStyle/>
                    <a:p>
                      <a:r>
                        <a:rPr lang="en-US" sz="1600" b="1" dirty="0"/>
                        <a:t>EDTA</a:t>
                      </a:r>
                    </a:p>
                  </a:txBody>
                  <a:tcPr/>
                </a:tc>
                <a:tc>
                  <a:txBody>
                    <a:bodyPr/>
                    <a:lstStyle/>
                    <a:p>
                      <a:r>
                        <a:rPr lang="en-US" sz="1600" b="1" dirty="0"/>
                        <a:t>-The strongest anti-coagulant</a:t>
                      </a:r>
                    </a:p>
                    <a:p>
                      <a:pPr marL="285750" indent="-285750">
                        <a:buFontTx/>
                        <a:buChar char="-"/>
                      </a:pPr>
                      <a:r>
                        <a:rPr lang="en-US" sz="1600" b="1" dirty="0"/>
                        <a:t>Ca</a:t>
                      </a:r>
                      <a:r>
                        <a:rPr lang="en-US" sz="1600" b="1" baseline="30000" dirty="0"/>
                        <a:t>+2</a:t>
                      </a:r>
                      <a:r>
                        <a:rPr lang="en-US" sz="1600" b="1" baseline="0" dirty="0"/>
                        <a:t> chelating agent</a:t>
                      </a:r>
                    </a:p>
                    <a:p>
                      <a:pPr marL="0" indent="0">
                        <a:buFontTx/>
                        <a:buNone/>
                      </a:pPr>
                      <a:r>
                        <a:rPr lang="en-US" sz="1600" b="1" baseline="0" dirty="0"/>
                        <a:t>- To preserve blood cells components</a:t>
                      </a:r>
                      <a:endParaRPr lang="en-US" sz="1600" b="1" dirty="0"/>
                    </a:p>
                  </a:txBody>
                  <a:tcPr/>
                </a:tc>
                <a:tc>
                  <a:txBody>
                    <a:bodyPr/>
                    <a:lstStyle/>
                    <a:p>
                      <a:pPr marL="285750" indent="-285750">
                        <a:buFontTx/>
                        <a:buChar char="-"/>
                      </a:pPr>
                      <a:r>
                        <a:rPr lang="en-US" sz="1600" b="1" dirty="0"/>
                        <a:t>Hematology</a:t>
                      </a:r>
                    </a:p>
                    <a:p>
                      <a:pPr marL="285750" indent="-285750">
                        <a:buFontTx/>
                        <a:buChar char="-"/>
                      </a:pPr>
                      <a:r>
                        <a:rPr lang="en-US" sz="1600" b="1" dirty="0"/>
                        <a:t>Blood bank (ABO)</a:t>
                      </a:r>
                    </a:p>
                    <a:p>
                      <a:pPr marL="285750" indent="-285750">
                        <a:buFontTx/>
                        <a:buChar char="-"/>
                      </a:pPr>
                      <a:r>
                        <a:rPr lang="en-US" sz="1600" b="1" dirty="0"/>
                        <a:t>HbA1C (Glycosylated</a:t>
                      </a:r>
                      <a:r>
                        <a:rPr lang="en-US" sz="1600" b="1" baseline="0" dirty="0"/>
                        <a:t> </a:t>
                      </a:r>
                      <a:r>
                        <a:rPr lang="en-US" sz="1600" b="1" baseline="0" dirty="0" err="1"/>
                        <a:t>Hb</a:t>
                      </a:r>
                      <a:r>
                        <a:rPr lang="en-US" sz="1600" b="1" baseline="0" dirty="0"/>
                        <a:t>)</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kumimoji="0" lang="en-US" sz="1600" b="1" kern="1200" dirty="0">
                          <a:solidFill>
                            <a:schemeClr val="dk1"/>
                          </a:solidFill>
                          <a:latin typeface="+mn-lt"/>
                          <a:ea typeface="+mn-ea"/>
                          <a:cs typeface="+mn-cs"/>
                        </a:rPr>
                        <a:t>Cannot be used for K or Ca tests</a:t>
                      </a:r>
                    </a:p>
                    <a:p>
                      <a:pPr marL="285750" indent="-285750">
                        <a:buFontTx/>
                        <a:buNone/>
                      </a:pPr>
                      <a:endParaRPr lang="en-US" sz="1600" b="1" dirty="0"/>
                    </a:p>
                  </a:txBody>
                  <a:tcPr/>
                </a:tc>
                <a:extLst>
                  <a:ext uri="{0D108BD9-81ED-4DB2-BD59-A6C34878D82A}">
                    <a16:rowId xmlns:a16="http://schemas.microsoft.com/office/drawing/2014/main" val="10001"/>
                  </a:ext>
                </a:extLst>
              </a:tr>
              <a:tr h="2182653">
                <a:tc>
                  <a:txBody>
                    <a:bodyPr/>
                    <a:lstStyle/>
                    <a:p>
                      <a:r>
                        <a:rPr lang="en-US" sz="1600" b="1" dirty="0"/>
                        <a:t>Light Blue</a:t>
                      </a:r>
                    </a:p>
                  </a:txBody>
                  <a:tcPr/>
                </a:tc>
                <a:tc>
                  <a:txBody>
                    <a:bodyPr/>
                    <a:lstStyle/>
                    <a:p>
                      <a:r>
                        <a:rPr lang="en-US" sz="1600" b="1" dirty="0"/>
                        <a:t>Sodium Citrate</a:t>
                      </a:r>
                    </a:p>
                  </a:txBody>
                  <a:tcPr/>
                </a:tc>
                <a:tc>
                  <a:txBody>
                    <a:bodyPr/>
                    <a:lstStyle/>
                    <a:p>
                      <a:r>
                        <a:rPr lang="en-US" sz="1600" b="1" dirty="0"/>
                        <a:t>Ca</a:t>
                      </a:r>
                      <a:r>
                        <a:rPr lang="en-US" sz="1600" b="1" baseline="30000" dirty="0"/>
                        <a:t>+2</a:t>
                      </a:r>
                      <a:r>
                        <a:rPr lang="en-US" sz="1600" b="1" baseline="0" dirty="0"/>
                        <a:t>  chelating agent</a:t>
                      </a:r>
                      <a:endParaRPr lang="en-US" sz="1600" b="1" dirty="0"/>
                    </a:p>
                  </a:txBody>
                  <a:tcPr/>
                </a:tc>
                <a:tc>
                  <a:txBody>
                    <a:bodyPr/>
                    <a:lstStyle/>
                    <a:p>
                      <a:pPr>
                        <a:buFontTx/>
                        <a:buChar char="-"/>
                      </a:pPr>
                      <a:r>
                        <a:rPr lang="en-US" sz="1600" b="1" dirty="0"/>
                        <a:t>PT:</a:t>
                      </a:r>
                    </a:p>
                    <a:p>
                      <a:pPr>
                        <a:buFontTx/>
                        <a:buNone/>
                      </a:pPr>
                      <a:r>
                        <a:rPr lang="en-US" sz="1600" b="1" dirty="0"/>
                        <a:t> </a:t>
                      </a:r>
                      <a:r>
                        <a:rPr lang="en-US" sz="1600" b="1" dirty="0" err="1"/>
                        <a:t>Prothrombin</a:t>
                      </a:r>
                      <a:r>
                        <a:rPr lang="en-US" sz="1600" b="1" dirty="0"/>
                        <a:t> Time</a:t>
                      </a:r>
                    </a:p>
                    <a:p>
                      <a:pPr marL="0" indent="0">
                        <a:buFontTx/>
                        <a:buChar char="-"/>
                      </a:pPr>
                      <a:r>
                        <a:rPr lang="en-US" sz="1600" b="1" dirty="0"/>
                        <a:t>PTT: </a:t>
                      </a:r>
                    </a:p>
                    <a:p>
                      <a:pPr marL="0" indent="0">
                        <a:buFontTx/>
                        <a:buNone/>
                      </a:pPr>
                      <a:r>
                        <a:rPr lang="en-US" sz="1600" b="1" dirty="0"/>
                        <a:t>Partial</a:t>
                      </a:r>
                      <a:r>
                        <a:rPr lang="en-US" sz="1600" b="1" baseline="0" dirty="0"/>
                        <a:t> </a:t>
                      </a:r>
                      <a:r>
                        <a:rPr lang="en-US" sz="1600" b="1" dirty="0" err="1"/>
                        <a:t>Thromboplastin</a:t>
                      </a:r>
                      <a:r>
                        <a:rPr lang="en-US" sz="1600" b="1" dirty="0"/>
                        <a:t> Time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t>(</a:t>
                      </a:r>
                      <a:r>
                        <a:rPr lang="en-US" sz="1200" dirty="0"/>
                        <a:t>Used for coagulation studies because it is easily reversible.</a:t>
                      </a:r>
                      <a:r>
                        <a:rPr lang="en-US" sz="1200" b="1" dirty="0"/>
                        <a:t>)</a:t>
                      </a:r>
                    </a:p>
                  </a:txBody>
                  <a:tcPr/>
                </a:tc>
                <a:extLst>
                  <a:ext uri="{0D108BD9-81ED-4DB2-BD59-A6C34878D82A}">
                    <a16:rowId xmlns:a16="http://schemas.microsoft.com/office/drawing/2014/main" val="10002"/>
                  </a:ext>
                </a:extLst>
              </a:tr>
              <a:tr h="2090711">
                <a:tc>
                  <a:txBody>
                    <a:bodyPr/>
                    <a:lstStyle/>
                    <a:p>
                      <a:r>
                        <a:rPr lang="en-US" sz="1600" b="1" dirty="0"/>
                        <a:t>Green</a:t>
                      </a:r>
                    </a:p>
                  </a:txBody>
                  <a:tcPr/>
                </a:tc>
                <a:tc>
                  <a:txBody>
                    <a:bodyPr/>
                    <a:lstStyle/>
                    <a:p>
                      <a:r>
                        <a:rPr lang="en-US" sz="1600" b="1" dirty="0"/>
                        <a:t>Sodium Heparin or Lithium Heparin</a:t>
                      </a:r>
                    </a:p>
                  </a:txBody>
                  <a:tcPr/>
                </a:tc>
                <a:tc>
                  <a:txBody>
                    <a:bodyPr/>
                    <a:lstStyle/>
                    <a:p>
                      <a:r>
                        <a:rPr lang="en-US" sz="1600" b="1" dirty="0"/>
                        <a:t>Heparin binds to Thrombin and inhibits</a:t>
                      </a:r>
                      <a:r>
                        <a:rPr lang="en-US" sz="1600" b="1" baseline="0" dirty="0"/>
                        <a:t> the second step in the coagulation cascade </a:t>
                      </a:r>
                    </a:p>
                    <a:p>
                      <a:r>
                        <a:rPr lang="en-US" sz="1600" b="1" baseline="0" dirty="0"/>
                        <a:t>                          </a:t>
                      </a:r>
                    </a:p>
                    <a:p>
                      <a:r>
                        <a:rPr lang="en-US" sz="1600" b="1" baseline="0" dirty="0"/>
                        <a:t>(</a:t>
                      </a:r>
                      <a:r>
                        <a:rPr lang="en-US" sz="1600" b="1" baseline="0" dirty="0" err="1"/>
                        <a:t>Prothrombin</a:t>
                      </a:r>
                      <a:r>
                        <a:rPr lang="en-US" sz="1600" b="1" baseline="0" dirty="0"/>
                        <a:t>                 Thrombin)</a:t>
                      </a:r>
                    </a:p>
                    <a:p>
                      <a:endParaRPr lang="en-US" sz="1600" b="1" baseline="0" dirty="0"/>
                    </a:p>
                    <a:p>
                      <a:endParaRPr lang="en-US" sz="1600" b="1" baseline="0" dirty="0"/>
                    </a:p>
                    <a:p>
                      <a:r>
                        <a:rPr lang="en-US" sz="1600" b="1" baseline="0" dirty="0"/>
                        <a:t>  Fibrinogen                Fibrin</a:t>
                      </a:r>
                      <a:endParaRPr lang="en-US" sz="1600" b="1" dirty="0"/>
                    </a:p>
                  </a:txBody>
                  <a:tcPr/>
                </a:tc>
                <a:tc>
                  <a:txBody>
                    <a:bodyPr/>
                    <a:lstStyle/>
                    <a:p>
                      <a:r>
                        <a:rPr lang="en-US" sz="1600" b="1" dirty="0"/>
                        <a:t>Enzymes</a:t>
                      </a:r>
                    </a:p>
                    <a:p>
                      <a:r>
                        <a:rPr lang="en-US" sz="1600" b="1" dirty="0"/>
                        <a:t>Hormones</a:t>
                      </a:r>
                    </a:p>
                  </a:txBody>
                  <a:tcPr/>
                </a:tc>
                <a:extLst>
                  <a:ext uri="{0D108BD9-81ED-4DB2-BD59-A6C34878D82A}">
                    <a16:rowId xmlns:a16="http://schemas.microsoft.com/office/drawing/2014/main" val="10003"/>
                  </a:ext>
                </a:extLst>
              </a:tr>
            </a:tbl>
          </a:graphicData>
        </a:graphic>
      </p:graphicFrame>
      <p:cxnSp>
        <p:nvCxnSpPr>
          <p:cNvPr id="6" name="Straight Arrow Connector 5"/>
          <p:cNvCxnSpPr/>
          <p:nvPr/>
        </p:nvCxnSpPr>
        <p:spPr>
          <a:xfrm>
            <a:off x="4786314" y="5929330"/>
            <a:ext cx="457200" cy="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4929190" y="6429396"/>
            <a:ext cx="152400" cy="238836"/>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929190" y="6429396"/>
            <a:ext cx="174577" cy="238836"/>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4500562" y="6072206"/>
            <a:ext cx="822661" cy="307777"/>
          </a:xfrm>
          <a:prstGeom prst="rect">
            <a:avLst/>
          </a:prstGeom>
          <a:solidFill>
            <a:schemeClr val="bg1"/>
          </a:solidFill>
        </p:spPr>
        <p:txBody>
          <a:bodyPr wrap="square" rtlCol="0">
            <a:spAutoFit/>
          </a:bodyPr>
          <a:lstStyle/>
          <a:p>
            <a:r>
              <a:rPr lang="en-US" sz="1400" b="1" dirty="0">
                <a:latin typeface="Times New Roman" pitchFamily="18" charset="0"/>
                <a:cs typeface="Times New Roman" pitchFamily="18" charset="0"/>
              </a:rPr>
              <a:t>Heparin</a:t>
            </a:r>
          </a:p>
        </p:txBody>
      </p:sp>
      <p:cxnSp>
        <p:nvCxnSpPr>
          <p:cNvPr id="20" name="Straight Arrow Connector 19"/>
          <p:cNvCxnSpPr/>
          <p:nvPr/>
        </p:nvCxnSpPr>
        <p:spPr>
          <a:xfrm>
            <a:off x="4786314" y="6643710"/>
            <a:ext cx="457200" cy="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0" y="0"/>
            <a:ext cx="9144000" cy="40011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20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rPr>
              <a:t>Plasma Separating Tubes (PST)</a:t>
            </a:r>
          </a:p>
        </p:txBody>
      </p:sp>
      <p:pic>
        <p:nvPicPr>
          <p:cNvPr id="10" name="Picture 4"/>
          <p:cNvPicPr>
            <a:picLocks noChangeArrowheads="1"/>
          </p:cNvPicPr>
          <p:nvPr/>
        </p:nvPicPr>
        <p:blipFill>
          <a:blip r:embed="rId3"/>
          <a:srcRect/>
          <a:stretch>
            <a:fillRect/>
          </a:stretch>
        </p:blipFill>
        <p:spPr bwMode="auto">
          <a:xfrm>
            <a:off x="142844" y="5786455"/>
            <a:ext cx="1214446" cy="571503"/>
          </a:xfrm>
          <a:prstGeom prst="rect">
            <a:avLst/>
          </a:prstGeom>
          <a:noFill/>
          <a:ln w="9525">
            <a:noFill/>
            <a:miter lim="800000"/>
            <a:headEnd/>
            <a:tailEnd/>
          </a:ln>
        </p:spPr>
      </p:pic>
      <p:pic>
        <p:nvPicPr>
          <p:cNvPr id="12" name="Picture 4"/>
          <p:cNvPicPr>
            <a:picLocks noChangeArrowheads="1"/>
          </p:cNvPicPr>
          <p:nvPr/>
        </p:nvPicPr>
        <p:blipFill>
          <a:blip r:embed="rId4"/>
          <a:srcRect/>
          <a:stretch>
            <a:fillRect/>
          </a:stretch>
        </p:blipFill>
        <p:spPr bwMode="auto">
          <a:xfrm>
            <a:off x="142844" y="1500174"/>
            <a:ext cx="1143008" cy="571504"/>
          </a:xfrm>
          <a:prstGeom prst="rect">
            <a:avLst/>
          </a:prstGeom>
          <a:noFill/>
          <a:ln w="9525">
            <a:noFill/>
            <a:miter lim="800000"/>
            <a:headEnd/>
            <a:tailEnd/>
          </a:ln>
        </p:spPr>
      </p:pic>
      <p:pic>
        <p:nvPicPr>
          <p:cNvPr id="13" name="Picture 4"/>
          <p:cNvPicPr>
            <a:picLocks noChangeArrowheads="1"/>
          </p:cNvPicPr>
          <p:nvPr/>
        </p:nvPicPr>
        <p:blipFill>
          <a:blip r:embed="rId5"/>
          <a:srcRect/>
          <a:stretch>
            <a:fillRect/>
          </a:stretch>
        </p:blipFill>
        <p:spPr bwMode="auto">
          <a:xfrm>
            <a:off x="142844" y="3929066"/>
            <a:ext cx="1143008" cy="500066"/>
          </a:xfrm>
          <a:prstGeom prst="rect">
            <a:avLst/>
          </a:prstGeom>
          <a:noFill/>
          <a:ln w="9525">
            <a:noFill/>
            <a:miter lim="800000"/>
            <a:headEnd/>
            <a:tailEnd/>
          </a:ln>
        </p:spPr>
      </p:pic>
      <p:sp>
        <p:nvSpPr>
          <p:cNvPr id="15" name="TextBox 14"/>
          <p:cNvSpPr txBox="1"/>
          <p:nvPr/>
        </p:nvSpPr>
        <p:spPr>
          <a:xfrm>
            <a:off x="4643438" y="5572140"/>
            <a:ext cx="714380" cy="307777"/>
          </a:xfrm>
          <a:prstGeom prst="rect">
            <a:avLst/>
          </a:prstGeom>
          <a:solidFill>
            <a:schemeClr val="bg1"/>
          </a:solidFill>
          <a:ln>
            <a:noFill/>
          </a:ln>
        </p:spPr>
        <p:txBody>
          <a:bodyPr wrap="square" rtlCol="1">
            <a:spAutoFit/>
          </a:bodyPr>
          <a:lstStyle/>
          <a:p>
            <a:pPr algn="ctr"/>
            <a:r>
              <a:rPr lang="en-US" sz="1400" dirty="0"/>
              <a:t>Ca</a:t>
            </a:r>
            <a:endParaRPr lang="ar-IQ" sz="1400" dirty="0"/>
          </a:p>
        </p:txBody>
      </p:sp>
    </p:spTree>
    <p:extLst>
      <p:ext uri="{BB962C8B-B14F-4D97-AF65-F5344CB8AC3E}">
        <p14:creationId xmlns:p14="http://schemas.microsoft.com/office/powerpoint/2010/main" val="32281525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4294967295"/>
            <p:extLst>
              <p:ext uri="{D42A27DB-BD31-4B8C-83A1-F6EECF244321}">
                <p14:modId xmlns:p14="http://schemas.microsoft.com/office/powerpoint/2010/main" val="2223698776"/>
              </p:ext>
            </p:extLst>
          </p:nvPr>
        </p:nvGraphicFramePr>
        <p:xfrm>
          <a:off x="0" y="428604"/>
          <a:ext cx="9144001" cy="6404751"/>
        </p:xfrm>
        <a:graphic>
          <a:graphicData uri="http://schemas.openxmlformats.org/drawingml/2006/table">
            <a:tbl>
              <a:tblPr firstRow="1" bandRow="1">
                <a:tableStyleId>{5C22544A-7EE6-4342-B048-85BDC9FD1C3A}</a:tableStyleId>
              </a:tblPr>
              <a:tblGrid>
                <a:gridCol w="1571605">
                  <a:extLst>
                    <a:ext uri="{9D8B030D-6E8A-4147-A177-3AD203B41FA5}">
                      <a16:colId xmlns:a16="http://schemas.microsoft.com/office/drawing/2014/main" val="20000"/>
                    </a:ext>
                  </a:extLst>
                </a:gridCol>
                <a:gridCol w="2143140">
                  <a:extLst>
                    <a:ext uri="{9D8B030D-6E8A-4147-A177-3AD203B41FA5}">
                      <a16:colId xmlns:a16="http://schemas.microsoft.com/office/drawing/2014/main" val="20001"/>
                    </a:ext>
                  </a:extLst>
                </a:gridCol>
                <a:gridCol w="1928826">
                  <a:extLst>
                    <a:ext uri="{9D8B030D-6E8A-4147-A177-3AD203B41FA5}">
                      <a16:colId xmlns:a16="http://schemas.microsoft.com/office/drawing/2014/main" val="20002"/>
                    </a:ext>
                  </a:extLst>
                </a:gridCol>
                <a:gridCol w="3500430">
                  <a:extLst>
                    <a:ext uri="{9D8B030D-6E8A-4147-A177-3AD203B41FA5}">
                      <a16:colId xmlns:a16="http://schemas.microsoft.com/office/drawing/2014/main" val="20003"/>
                    </a:ext>
                  </a:extLst>
                </a:gridCol>
              </a:tblGrid>
              <a:tr h="390796">
                <a:tc>
                  <a:txBody>
                    <a:bodyPr/>
                    <a:lstStyle/>
                    <a:p>
                      <a:r>
                        <a:rPr lang="en-US" sz="1600" b="1" dirty="0"/>
                        <a:t>Top Color</a:t>
                      </a:r>
                    </a:p>
                  </a:txBody>
                  <a:tcPr/>
                </a:tc>
                <a:tc>
                  <a:txBody>
                    <a:bodyPr/>
                    <a:lstStyle/>
                    <a:p>
                      <a:r>
                        <a:rPr lang="en-US" sz="1600" b="1" dirty="0"/>
                        <a:t>Additives</a:t>
                      </a:r>
                    </a:p>
                  </a:txBody>
                  <a:tcPr/>
                </a:tc>
                <a:tc>
                  <a:txBody>
                    <a:bodyPr/>
                    <a:lstStyle/>
                    <a:p>
                      <a:r>
                        <a:rPr lang="en-US" sz="1600" b="1" dirty="0"/>
                        <a:t>Principle</a:t>
                      </a:r>
                    </a:p>
                  </a:txBody>
                  <a:tcPr/>
                </a:tc>
                <a:tc>
                  <a:txBody>
                    <a:bodyPr/>
                    <a:lstStyle/>
                    <a:p>
                      <a:r>
                        <a:rPr lang="en-US" sz="1600" b="1" dirty="0"/>
                        <a:t>Uses</a:t>
                      </a:r>
                    </a:p>
                  </a:txBody>
                  <a:tcPr/>
                </a:tc>
                <a:extLst>
                  <a:ext uri="{0D108BD9-81ED-4DB2-BD59-A6C34878D82A}">
                    <a16:rowId xmlns:a16="http://schemas.microsoft.com/office/drawing/2014/main" val="10000"/>
                  </a:ext>
                </a:extLst>
              </a:tr>
              <a:tr h="1466592">
                <a:tc>
                  <a:txBody>
                    <a:bodyPr/>
                    <a:lstStyle/>
                    <a:p>
                      <a:r>
                        <a:rPr lang="en-US" sz="1600" b="1" dirty="0"/>
                        <a:t>Gray</a:t>
                      </a:r>
                    </a:p>
                  </a:txBody>
                  <a:tcPr/>
                </a:tc>
                <a:tc>
                  <a:txBody>
                    <a:bodyPr/>
                    <a:lstStyle/>
                    <a:p>
                      <a:r>
                        <a:rPr lang="en-US" sz="1600" b="1" dirty="0"/>
                        <a:t>-Sodium Fluoride</a:t>
                      </a:r>
                    </a:p>
                    <a:p>
                      <a:endParaRPr lang="en-US" sz="1600" b="1" dirty="0"/>
                    </a:p>
                    <a:p>
                      <a:r>
                        <a:rPr lang="en-US" sz="1600" b="1" dirty="0"/>
                        <a:t>-Potassium Oxalate</a:t>
                      </a:r>
                    </a:p>
                  </a:txBody>
                  <a:tcPr/>
                </a:tc>
                <a:tc>
                  <a:txBody>
                    <a:bodyPr/>
                    <a:lstStyle/>
                    <a:p>
                      <a:r>
                        <a:rPr lang="en-US" sz="1600" b="1" dirty="0"/>
                        <a:t>Glycolysis inhibitor</a:t>
                      </a:r>
                    </a:p>
                    <a:p>
                      <a:r>
                        <a:rPr lang="en-US" sz="1600" b="1" dirty="0"/>
                        <a:t>Anti-Coagulant</a:t>
                      </a:r>
                    </a:p>
                  </a:txBody>
                  <a:tcPr/>
                </a:tc>
                <a:tc>
                  <a:txBody>
                    <a:bodyPr/>
                    <a:lstStyle/>
                    <a:p>
                      <a:r>
                        <a:rPr lang="en-US" sz="1600" b="1" dirty="0"/>
                        <a:t>Glucose tests</a:t>
                      </a:r>
                    </a:p>
                  </a:txBody>
                  <a:tcPr/>
                </a:tc>
                <a:extLst>
                  <a:ext uri="{0D108BD9-81ED-4DB2-BD59-A6C34878D82A}">
                    <a16:rowId xmlns:a16="http://schemas.microsoft.com/office/drawing/2014/main" val="10001"/>
                  </a:ext>
                </a:extLst>
              </a:tr>
              <a:tr h="2056896">
                <a:tc>
                  <a:txBody>
                    <a:bodyPr/>
                    <a:lstStyle/>
                    <a:p>
                      <a:r>
                        <a:rPr lang="en-US" sz="1600" b="1" dirty="0"/>
                        <a:t>Royal Blue</a:t>
                      </a:r>
                    </a:p>
                  </a:txBody>
                  <a:tcPr/>
                </a:tc>
                <a:tc>
                  <a:txBody>
                    <a:bodyPr/>
                    <a:lstStyle/>
                    <a:p>
                      <a:r>
                        <a:rPr lang="en-US" sz="1600" b="1" dirty="0"/>
                        <a:t>Heparin</a:t>
                      </a:r>
                    </a:p>
                    <a:p>
                      <a:r>
                        <a:rPr lang="en-US" sz="1600" b="1" dirty="0"/>
                        <a:t>Na-EDTA</a:t>
                      </a:r>
                    </a:p>
                  </a:txBody>
                  <a:tcPr/>
                </a:tc>
                <a:tc>
                  <a:txBody>
                    <a:bodyPr/>
                    <a:lstStyle/>
                    <a:p>
                      <a:r>
                        <a:rPr lang="en-US" sz="1600" b="1" dirty="0"/>
                        <a:t>Anti-Coagulant</a:t>
                      </a:r>
                    </a:p>
                    <a:p>
                      <a:r>
                        <a:rPr lang="en-US" sz="1600" b="1" dirty="0"/>
                        <a:t>Tube should not be contaminated with metals</a:t>
                      </a:r>
                    </a:p>
                  </a:txBody>
                  <a:tcPr/>
                </a:tc>
                <a:tc>
                  <a:txBody>
                    <a:bodyPr/>
                    <a:lstStyle/>
                    <a:p>
                      <a:r>
                        <a:rPr lang="en-US" sz="1600" b="1" dirty="0"/>
                        <a:t>Toxicology</a:t>
                      </a:r>
                    </a:p>
                    <a:p>
                      <a:r>
                        <a:rPr lang="en-US" sz="1600" b="1" dirty="0"/>
                        <a:t>Trace</a:t>
                      </a:r>
                      <a:r>
                        <a:rPr lang="en-US" sz="1600" b="1" baseline="0" dirty="0"/>
                        <a:t> Elements and metals</a:t>
                      </a:r>
                      <a:endParaRPr lang="en-US" sz="1600" b="1" dirty="0"/>
                    </a:p>
                  </a:txBody>
                  <a:tcPr/>
                </a:tc>
                <a:extLst>
                  <a:ext uri="{0D108BD9-81ED-4DB2-BD59-A6C34878D82A}">
                    <a16:rowId xmlns:a16="http://schemas.microsoft.com/office/drawing/2014/main" val="10002"/>
                  </a:ext>
                </a:extLst>
              </a:tr>
              <a:tr h="2490467">
                <a:tc>
                  <a:txBody>
                    <a:bodyPr/>
                    <a:lstStyle/>
                    <a:p>
                      <a:r>
                        <a:rPr lang="en-US" sz="1600" b="1" dirty="0"/>
                        <a:t>Yellow</a:t>
                      </a:r>
                    </a:p>
                  </a:txBody>
                  <a:tcPr/>
                </a:tc>
                <a:tc>
                  <a:txBody>
                    <a:bodyPr/>
                    <a:lstStyle/>
                    <a:p>
                      <a:r>
                        <a:rPr lang="en-US" sz="1600" b="1" dirty="0"/>
                        <a:t>ACD ( Acid-Citrate Dextrose)</a:t>
                      </a:r>
                    </a:p>
                  </a:txBody>
                  <a:tcPr/>
                </a:tc>
                <a:tc>
                  <a:txBody>
                    <a:bodyPr/>
                    <a:lstStyle/>
                    <a:p>
                      <a:r>
                        <a:rPr lang="en-US" sz="1600" b="1" dirty="0"/>
                        <a:t>Anti-Coagulant</a:t>
                      </a:r>
                    </a:p>
                  </a:txBody>
                  <a:tcPr/>
                </a:tc>
                <a:tc>
                  <a:txBody>
                    <a:bodyPr/>
                    <a:lstStyle/>
                    <a:p>
                      <a:r>
                        <a:rPr lang="en-US" sz="1600" b="1" dirty="0"/>
                        <a:t>DNA</a:t>
                      </a:r>
                      <a:r>
                        <a:rPr lang="en-US" sz="1600" b="1" baseline="0" dirty="0"/>
                        <a:t> Studies</a:t>
                      </a:r>
                    </a:p>
                    <a:p>
                      <a:r>
                        <a:rPr lang="en-US" sz="1600" b="1" baseline="0" dirty="0"/>
                        <a:t>HLA Tissue Typing</a:t>
                      </a:r>
                    </a:p>
                    <a:p>
                      <a:r>
                        <a:rPr lang="en-US" sz="1600" b="1" baseline="0" dirty="0"/>
                        <a:t>(Human Leukocyte Antigen)</a:t>
                      </a:r>
                    </a:p>
                    <a:p>
                      <a:r>
                        <a:rPr lang="en-US" sz="1600" b="1" baseline="0" dirty="0"/>
                        <a:t>The body used this protein to differentiate the self-cells from non-self cells</a:t>
                      </a:r>
                      <a:endParaRPr lang="en-US" sz="1600" b="1" dirty="0"/>
                    </a:p>
                  </a:txBody>
                  <a:tcPr/>
                </a:tc>
                <a:extLst>
                  <a:ext uri="{0D108BD9-81ED-4DB2-BD59-A6C34878D82A}">
                    <a16:rowId xmlns:a16="http://schemas.microsoft.com/office/drawing/2014/main" val="10003"/>
                  </a:ext>
                </a:extLst>
              </a:tr>
            </a:tbl>
          </a:graphicData>
        </a:graphic>
      </p:graphicFrame>
      <p:cxnSp>
        <p:nvCxnSpPr>
          <p:cNvPr id="5" name="Straight Arrow Connector 4"/>
          <p:cNvCxnSpPr/>
          <p:nvPr/>
        </p:nvCxnSpPr>
        <p:spPr>
          <a:xfrm>
            <a:off x="3500430" y="1000108"/>
            <a:ext cx="228600" cy="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3571868" y="1500174"/>
            <a:ext cx="228600" cy="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pic>
        <p:nvPicPr>
          <p:cNvPr id="6" name="Picture 4"/>
          <p:cNvPicPr>
            <a:picLocks noChangeArrowheads="1"/>
          </p:cNvPicPr>
          <p:nvPr/>
        </p:nvPicPr>
        <p:blipFill>
          <a:blip r:embed="rId3"/>
          <a:srcRect/>
          <a:stretch>
            <a:fillRect/>
          </a:stretch>
        </p:blipFill>
        <p:spPr bwMode="auto">
          <a:xfrm>
            <a:off x="214282" y="1500174"/>
            <a:ext cx="1357322" cy="642942"/>
          </a:xfrm>
          <a:prstGeom prst="rect">
            <a:avLst/>
          </a:prstGeom>
          <a:noFill/>
          <a:ln w="9525">
            <a:noFill/>
            <a:miter lim="800000"/>
            <a:headEnd/>
            <a:tailEnd/>
          </a:ln>
        </p:spPr>
      </p:pic>
      <p:sp>
        <p:nvSpPr>
          <p:cNvPr id="8" name="TextBox 7"/>
          <p:cNvSpPr txBox="1"/>
          <p:nvPr/>
        </p:nvSpPr>
        <p:spPr>
          <a:xfrm>
            <a:off x="0" y="0"/>
            <a:ext cx="9144000" cy="40011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20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rPr>
              <a:t>Plasma Separating Tubes (PST)</a:t>
            </a:r>
          </a:p>
        </p:txBody>
      </p:sp>
      <p:pic>
        <p:nvPicPr>
          <p:cNvPr id="9" name="Picture 5"/>
          <p:cNvPicPr>
            <a:picLocks noChangeArrowheads="1"/>
          </p:cNvPicPr>
          <p:nvPr/>
        </p:nvPicPr>
        <p:blipFill>
          <a:blip r:embed="rId4"/>
          <a:srcRect/>
          <a:stretch>
            <a:fillRect/>
          </a:stretch>
        </p:blipFill>
        <p:spPr bwMode="auto">
          <a:xfrm>
            <a:off x="142844" y="3286124"/>
            <a:ext cx="1285884" cy="571504"/>
          </a:xfrm>
          <a:prstGeom prst="rect">
            <a:avLst/>
          </a:prstGeom>
          <a:noFill/>
          <a:ln w="9525">
            <a:noFill/>
            <a:miter lim="800000"/>
            <a:headEnd/>
            <a:tailEnd/>
          </a:ln>
        </p:spPr>
      </p:pic>
      <p:pic>
        <p:nvPicPr>
          <p:cNvPr id="10" name="Picture 4"/>
          <p:cNvPicPr>
            <a:picLocks noChangeArrowheads="1"/>
          </p:cNvPicPr>
          <p:nvPr/>
        </p:nvPicPr>
        <p:blipFill>
          <a:blip r:embed="rId5"/>
          <a:srcRect/>
          <a:stretch>
            <a:fillRect/>
          </a:stretch>
        </p:blipFill>
        <p:spPr bwMode="auto">
          <a:xfrm>
            <a:off x="214282" y="5500702"/>
            <a:ext cx="1143008" cy="500066"/>
          </a:xfrm>
          <a:prstGeom prst="rect">
            <a:avLst/>
          </a:prstGeom>
          <a:noFill/>
          <a:ln w="9525">
            <a:noFill/>
            <a:miter lim="800000"/>
            <a:headEnd/>
            <a:tailEnd/>
          </a:ln>
        </p:spPr>
      </p:pic>
    </p:spTree>
    <p:extLst>
      <p:ext uri="{BB962C8B-B14F-4D97-AF65-F5344CB8AC3E}">
        <p14:creationId xmlns:p14="http://schemas.microsoft.com/office/powerpoint/2010/main" val="24627688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fontScale="90000"/>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br>
              <a:rPr lang="en-US"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br>
            <a:r>
              <a:rPr lang="en-US"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Tests in clinical chemistry</a:t>
            </a:r>
            <a:br>
              <a:rPr lang="en-US"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br>
            <a:endParaRPr lang="en-US"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 name="Content Placeholder 2"/>
          <p:cNvSpPr>
            <a:spLocks noGrp="1"/>
          </p:cNvSpPr>
          <p:nvPr>
            <p:ph sz="quarter" idx="4294967295"/>
          </p:nvPr>
        </p:nvSpPr>
        <p:spPr>
          <a:xfrm>
            <a:off x="457200" y="1785926"/>
            <a:ext cx="4114800" cy="4797436"/>
          </a:xfrm>
          <a:prstGeom prst="rect">
            <a:avLst/>
          </a:prstGeom>
        </p:spPr>
        <p:style>
          <a:lnRef idx="2">
            <a:schemeClr val="accent1"/>
          </a:lnRef>
          <a:fillRef idx="1">
            <a:schemeClr val="lt1"/>
          </a:fillRef>
          <a:effectRef idx="0">
            <a:schemeClr val="accent1"/>
          </a:effectRef>
          <a:fontRef idx="minor">
            <a:schemeClr val="dk1"/>
          </a:fontRef>
        </p:style>
        <p:txBody>
          <a:bodyPr>
            <a:normAutofit fontScale="47500" lnSpcReduction="20000"/>
          </a:bodyPr>
          <a:lstStyle/>
          <a:p>
            <a:pPr marL="0" indent="0">
              <a:buNone/>
            </a:pPr>
            <a:r>
              <a:rPr lang="en-US" sz="2800" b="1" dirty="0">
                <a:latin typeface="Times New Roman" pitchFamily="18" charset="0"/>
                <a:cs typeface="Times New Roman" pitchFamily="18" charset="0"/>
              </a:rPr>
              <a:t>   </a:t>
            </a:r>
          </a:p>
          <a:p>
            <a:pPr marL="457200" indent="-457200">
              <a:buFont typeface="Wingdings" panose="05000000000000000000" pitchFamily="2" charset="2"/>
              <a:buChar char="§"/>
            </a:pPr>
            <a:r>
              <a:rPr lang="en-US" sz="3600" b="1" dirty="0">
                <a:latin typeface="Times New Roman" pitchFamily="18" charset="0"/>
                <a:cs typeface="Times New Roman" pitchFamily="18" charset="0"/>
              </a:rPr>
              <a:t>Electrolytes</a:t>
            </a:r>
          </a:p>
          <a:p>
            <a:pPr marL="713232" lvl="1" indent="-457200">
              <a:buFont typeface="Wingdings" panose="05000000000000000000" pitchFamily="2" charset="2"/>
              <a:buChar char="§"/>
            </a:pPr>
            <a:r>
              <a:rPr lang="en-US" sz="3200" b="1" dirty="0">
                <a:latin typeface="Times New Roman" pitchFamily="18" charset="0"/>
                <a:cs typeface="Times New Roman" pitchFamily="18" charset="0"/>
              </a:rPr>
              <a:t>Sodium</a:t>
            </a:r>
          </a:p>
          <a:p>
            <a:pPr marL="713232" lvl="1" indent="-457200">
              <a:buFont typeface="Wingdings" panose="05000000000000000000" pitchFamily="2" charset="2"/>
              <a:buChar char="§"/>
            </a:pPr>
            <a:r>
              <a:rPr lang="en-US" sz="3200" b="1" dirty="0">
                <a:latin typeface="Times New Roman" pitchFamily="18" charset="0"/>
                <a:cs typeface="Times New Roman" pitchFamily="18" charset="0"/>
              </a:rPr>
              <a:t>Potassium</a:t>
            </a:r>
          </a:p>
          <a:p>
            <a:pPr marL="713232" lvl="1" indent="-457200">
              <a:buFont typeface="Wingdings" panose="05000000000000000000" pitchFamily="2" charset="2"/>
              <a:buChar char="§"/>
            </a:pPr>
            <a:r>
              <a:rPr lang="en-US" sz="3200" b="1" dirty="0">
                <a:latin typeface="Times New Roman" pitchFamily="18" charset="0"/>
                <a:cs typeface="Times New Roman" pitchFamily="18" charset="0"/>
              </a:rPr>
              <a:t>Chloride</a:t>
            </a:r>
          </a:p>
          <a:p>
            <a:pPr marL="713232" lvl="1" indent="-457200">
              <a:buFont typeface="Wingdings" panose="05000000000000000000" pitchFamily="2" charset="2"/>
              <a:buChar char="§"/>
            </a:pPr>
            <a:r>
              <a:rPr lang="en-US" sz="3200" b="1" dirty="0">
                <a:latin typeface="Times New Roman" pitchFamily="18" charset="0"/>
                <a:cs typeface="Times New Roman" pitchFamily="18" charset="0"/>
              </a:rPr>
              <a:t>Bicarbonate</a:t>
            </a:r>
          </a:p>
          <a:p>
            <a:pPr marL="713232" lvl="1" indent="-457200">
              <a:buFont typeface="Wingdings" panose="05000000000000000000" pitchFamily="2" charset="2"/>
              <a:buChar char="§"/>
            </a:pPr>
            <a:endParaRPr lang="en-US" sz="3200" b="1" dirty="0">
              <a:latin typeface="Times New Roman" pitchFamily="18" charset="0"/>
              <a:cs typeface="Times New Roman" pitchFamily="18" charset="0"/>
            </a:endParaRPr>
          </a:p>
          <a:p>
            <a:pPr marL="457200" indent="-457200">
              <a:buFont typeface="Wingdings" panose="05000000000000000000" pitchFamily="2" charset="2"/>
              <a:buChar char="§"/>
            </a:pPr>
            <a:r>
              <a:rPr lang="en-US" sz="3600" b="1" dirty="0">
                <a:latin typeface="Times New Roman" pitchFamily="18" charset="0"/>
                <a:cs typeface="Times New Roman" pitchFamily="18" charset="0"/>
              </a:rPr>
              <a:t>Liver Function Tests</a:t>
            </a:r>
          </a:p>
          <a:p>
            <a:pPr marL="713232" lvl="1" indent="-457200">
              <a:buFont typeface="Wingdings" panose="05000000000000000000" pitchFamily="2" charset="2"/>
              <a:buChar char="§"/>
            </a:pPr>
            <a:r>
              <a:rPr lang="en-US" sz="3200" b="1" dirty="0">
                <a:latin typeface="Times New Roman" pitchFamily="18" charset="0"/>
                <a:cs typeface="Times New Roman" pitchFamily="18" charset="0"/>
              </a:rPr>
              <a:t>Total protein (serum)</a:t>
            </a:r>
          </a:p>
          <a:p>
            <a:pPr marL="713232" lvl="1" indent="-457200">
              <a:buFont typeface="Wingdings" panose="05000000000000000000" pitchFamily="2" charset="2"/>
              <a:buChar char="§"/>
            </a:pPr>
            <a:r>
              <a:rPr lang="en-US" sz="3200" b="1" dirty="0">
                <a:latin typeface="Times New Roman" pitchFamily="18" charset="0"/>
                <a:cs typeface="Times New Roman" pitchFamily="18" charset="0"/>
              </a:rPr>
              <a:t>Albumin</a:t>
            </a:r>
          </a:p>
          <a:p>
            <a:pPr marL="713232" lvl="1" indent="-457200">
              <a:buFont typeface="Wingdings" panose="05000000000000000000" pitchFamily="2" charset="2"/>
              <a:buChar char="§"/>
            </a:pPr>
            <a:r>
              <a:rPr lang="en-US" sz="3200" b="1" dirty="0">
                <a:latin typeface="Times New Roman" pitchFamily="18" charset="0"/>
                <a:cs typeface="Times New Roman" pitchFamily="18" charset="0"/>
              </a:rPr>
              <a:t>Globulins</a:t>
            </a:r>
          </a:p>
          <a:p>
            <a:pPr marL="713232" lvl="1" indent="-457200">
              <a:buFont typeface="Wingdings" panose="05000000000000000000" pitchFamily="2" charset="2"/>
              <a:buChar char="§"/>
            </a:pPr>
            <a:r>
              <a:rPr lang="en-US" sz="3200" b="1" dirty="0">
                <a:latin typeface="Times New Roman" pitchFamily="18" charset="0"/>
                <a:cs typeface="Times New Roman" pitchFamily="18" charset="0"/>
              </a:rPr>
              <a:t>A/G ratio (albumin-globulin)</a:t>
            </a:r>
          </a:p>
          <a:p>
            <a:pPr marL="713232" lvl="1" indent="-457200">
              <a:buFont typeface="Wingdings" panose="05000000000000000000" pitchFamily="2" charset="2"/>
              <a:buChar char="§"/>
            </a:pPr>
            <a:r>
              <a:rPr lang="en-US" sz="3200" b="1" dirty="0">
                <a:latin typeface="Times New Roman" pitchFamily="18" charset="0"/>
                <a:cs typeface="Times New Roman" pitchFamily="18" charset="0"/>
              </a:rPr>
              <a:t>Protein electrophoresis</a:t>
            </a:r>
          </a:p>
          <a:p>
            <a:pPr marL="713232" lvl="1" indent="-457200">
              <a:buFont typeface="Wingdings" panose="05000000000000000000" pitchFamily="2" charset="2"/>
              <a:buChar char="§"/>
            </a:pPr>
            <a:r>
              <a:rPr lang="en-US" sz="3600" b="1" dirty="0">
                <a:latin typeface="Times New Roman" pitchFamily="18" charset="0"/>
                <a:cs typeface="Times New Roman" pitchFamily="18" charset="0"/>
              </a:rPr>
              <a:t>Bilirubin; direct; indirect; total</a:t>
            </a:r>
          </a:p>
          <a:p>
            <a:pPr marL="713232" lvl="1" indent="-457200">
              <a:buFont typeface="Wingdings" panose="05000000000000000000" pitchFamily="2" charset="2"/>
              <a:buChar char="§"/>
            </a:pPr>
            <a:r>
              <a:rPr lang="en-US" sz="3200" b="1" dirty="0">
                <a:latin typeface="Times New Roman" pitchFamily="18" charset="0"/>
                <a:cs typeface="Times New Roman" pitchFamily="18" charset="0"/>
              </a:rPr>
              <a:t>Aspartate transaminase (AST)</a:t>
            </a:r>
          </a:p>
          <a:p>
            <a:pPr marL="713232" lvl="1" indent="-457200">
              <a:buFont typeface="Wingdings" panose="05000000000000000000" pitchFamily="2" charset="2"/>
              <a:buChar char="§"/>
            </a:pPr>
            <a:r>
              <a:rPr lang="en-US" sz="3200" b="1" dirty="0">
                <a:latin typeface="Times New Roman" pitchFamily="18" charset="0"/>
                <a:cs typeface="Times New Roman" pitchFamily="18" charset="0"/>
              </a:rPr>
              <a:t>Alanine transaminase (ALT)</a:t>
            </a:r>
          </a:p>
          <a:p>
            <a:pPr marL="713232" lvl="1" indent="-457200">
              <a:buFont typeface="Wingdings" panose="05000000000000000000" pitchFamily="2" charset="2"/>
              <a:buChar char="§"/>
            </a:pPr>
            <a:r>
              <a:rPr lang="en-US" sz="3200" b="1" dirty="0">
                <a:latin typeface="Times New Roman" pitchFamily="18" charset="0"/>
                <a:cs typeface="Times New Roman" pitchFamily="18" charset="0"/>
              </a:rPr>
              <a:t>Gamma-glutamyl transpeptidase (GGT)</a:t>
            </a:r>
          </a:p>
          <a:p>
            <a:pPr marL="713232" lvl="1" indent="-457200">
              <a:buFont typeface="Wingdings" panose="05000000000000000000" pitchFamily="2" charset="2"/>
              <a:buChar char="§"/>
            </a:pPr>
            <a:r>
              <a:rPr lang="en-US" sz="3200" b="1" dirty="0">
                <a:latin typeface="Times New Roman" pitchFamily="18" charset="0"/>
                <a:cs typeface="Times New Roman" pitchFamily="18" charset="0"/>
              </a:rPr>
              <a:t>Alkaline phosphatase (ALP)</a:t>
            </a:r>
          </a:p>
        </p:txBody>
      </p:sp>
      <p:sp>
        <p:nvSpPr>
          <p:cNvPr id="4" name="Content Placeholder 2">
            <a:extLst>
              <a:ext uri="{FF2B5EF4-FFF2-40B4-BE49-F238E27FC236}">
                <a16:creationId xmlns:a16="http://schemas.microsoft.com/office/drawing/2014/main" id="{5BD219FE-A43E-4158-A17C-CBC4236F63F2}"/>
              </a:ext>
            </a:extLst>
          </p:cNvPr>
          <p:cNvSpPr txBox="1">
            <a:spLocks/>
          </p:cNvSpPr>
          <p:nvPr/>
        </p:nvSpPr>
        <p:spPr>
          <a:xfrm>
            <a:off x="4860034" y="1783170"/>
            <a:ext cx="3960438" cy="4797435"/>
          </a:xfrm>
          <a:prstGeom prst="rect">
            <a:avLst/>
          </a:prstGeom>
        </p:spPr>
        <p:style>
          <a:lnRef idx="2">
            <a:schemeClr val="accent1"/>
          </a:lnRef>
          <a:fillRef idx="1">
            <a:schemeClr val="lt1"/>
          </a:fillRef>
          <a:effectRef idx="0">
            <a:schemeClr val="accent1"/>
          </a:effectRef>
          <a:fontRef idx="minor">
            <a:schemeClr val="dk1"/>
          </a:fontRef>
        </p:style>
        <p:txBody>
          <a:bodyPr vert="horz">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dk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dk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dk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dk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dk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dk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dk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dk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dk1"/>
                </a:solidFill>
                <a:latin typeface="+mn-lt"/>
                <a:ea typeface="+mn-ea"/>
                <a:cs typeface="+mn-cs"/>
              </a:defRPr>
            </a:lvl9pPr>
            <a:extLst/>
          </a:lstStyle>
          <a:p>
            <a:pPr marL="0" indent="0">
              <a:buFont typeface="Wingdings 3"/>
              <a:buNone/>
            </a:pPr>
            <a:r>
              <a:rPr lang="en-US" sz="2000" b="1" dirty="0">
                <a:latin typeface="Times New Roman" pitchFamily="18" charset="0"/>
                <a:cs typeface="Times New Roman" pitchFamily="18" charset="0"/>
              </a:rPr>
              <a:t>    </a:t>
            </a:r>
          </a:p>
          <a:p>
            <a:pPr marL="457200" indent="-457200">
              <a:buFont typeface="Wingdings" panose="05000000000000000000" pitchFamily="2" charset="2"/>
              <a:buChar char="§"/>
            </a:pPr>
            <a:r>
              <a:rPr lang="en-US" sz="2000" b="1" dirty="0">
                <a:latin typeface="Times New Roman" pitchFamily="18" charset="0"/>
                <a:cs typeface="Times New Roman" pitchFamily="18" charset="0"/>
              </a:rPr>
              <a:t>Renal (Kidney) Function Tests</a:t>
            </a:r>
          </a:p>
          <a:p>
            <a:pPr marL="713232" lvl="1" indent="-457200">
              <a:buFont typeface="Wingdings" panose="05000000000000000000" pitchFamily="2" charset="2"/>
              <a:buChar char="§"/>
            </a:pPr>
            <a:r>
              <a:rPr lang="en-US" sz="1600" b="1" dirty="0">
                <a:latin typeface="Times New Roman" pitchFamily="18" charset="0"/>
                <a:cs typeface="Times New Roman" pitchFamily="18" charset="0"/>
              </a:rPr>
              <a:t>Creatinine</a:t>
            </a:r>
          </a:p>
          <a:p>
            <a:pPr marL="713232" lvl="1" indent="-457200">
              <a:buFont typeface="Wingdings" panose="05000000000000000000" pitchFamily="2" charset="2"/>
              <a:buChar char="§"/>
            </a:pPr>
            <a:r>
              <a:rPr lang="en-US" sz="1600" b="1" dirty="0">
                <a:latin typeface="Times New Roman" pitchFamily="18" charset="0"/>
                <a:cs typeface="Times New Roman" pitchFamily="18" charset="0"/>
              </a:rPr>
              <a:t>Blood urea nitrogen</a:t>
            </a:r>
          </a:p>
          <a:p>
            <a:pPr marL="713232" lvl="1" indent="-457200">
              <a:buFont typeface="Wingdings" panose="05000000000000000000" pitchFamily="2" charset="2"/>
              <a:buChar char="§"/>
            </a:pPr>
            <a:r>
              <a:rPr lang="en-US" sz="1600" b="1" dirty="0">
                <a:latin typeface="Times New Roman" pitchFamily="18" charset="0"/>
                <a:cs typeface="Times New Roman" pitchFamily="18" charset="0"/>
              </a:rPr>
              <a:t>Uric Acid</a:t>
            </a:r>
          </a:p>
          <a:p>
            <a:pPr marL="713232" lvl="1" indent="-457200">
              <a:buFont typeface="Wingdings" panose="05000000000000000000" pitchFamily="2" charset="2"/>
              <a:buChar char="§"/>
            </a:pPr>
            <a:endParaRPr lang="en-US" sz="1600" b="1" dirty="0">
              <a:latin typeface="Times New Roman" pitchFamily="18" charset="0"/>
              <a:cs typeface="Times New Roman" pitchFamily="18" charset="0"/>
            </a:endParaRPr>
          </a:p>
          <a:p>
            <a:pPr marL="457200" indent="-457200">
              <a:buFont typeface="Wingdings" panose="05000000000000000000" pitchFamily="2" charset="2"/>
              <a:buChar char="§"/>
            </a:pPr>
            <a:r>
              <a:rPr lang="en-US" sz="2000" b="1" dirty="0">
                <a:latin typeface="Times New Roman" pitchFamily="18" charset="0"/>
                <a:cs typeface="Times New Roman" pitchFamily="18" charset="0"/>
              </a:rPr>
              <a:t>Cardiac markers </a:t>
            </a:r>
          </a:p>
          <a:p>
            <a:pPr marL="713232" lvl="1" indent="-457200">
              <a:buFont typeface="Wingdings" panose="05000000000000000000" pitchFamily="2" charset="2"/>
              <a:buChar char="§"/>
            </a:pPr>
            <a:r>
              <a:rPr lang="en-US" sz="1600" b="1" dirty="0">
                <a:latin typeface="Times New Roman" pitchFamily="18" charset="0"/>
                <a:cs typeface="Times New Roman" pitchFamily="18" charset="0"/>
              </a:rPr>
              <a:t>Troponin</a:t>
            </a:r>
          </a:p>
          <a:p>
            <a:pPr marL="713232" lvl="1" indent="-457200">
              <a:buFont typeface="Wingdings" panose="05000000000000000000" pitchFamily="2" charset="2"/>
              <a:buChar char="§"/>
            </a:pPr>
            <a:r>
              <a:rPr lang="en-US" sz="1600" b="1" dirty="0">
                <a:latin typeface="Times New Roman" pitchFamily="18" charset="0"/>
                <a:cs typeface="Times New Roman" pitchFamily="18" charset="0"/>
              </a:rPr>
              <a:t>Myoglobin</a:t>
            </a:r>
          </a:p>
          <a:p>
            <a:pPr marL="713232" lvl="1" indent="-457200">
              <a:buFont typeface="Wingdings" panose="05000000000000000000" pitchFamily="2" charset="2"/>
              <a:buChar char="§"/>
            </a:pPr>
            <a:r>
              <a:rPr lang="en-US" sz="1600" b="1" dirty="0">
                <a:latin typeface="Times New Roman" pitchFamily="18" charset="0"/>
                <a:cs typeface="Times New Roman" pitchFamily="18" charset="0"/>
              </a:rPr>
              <a:t>CK-MB</a:t>
            </a:r>
          </a:p>
          <a:p>
            <a:pPr marL="713232" lvl="1" indent="-457200">
              <a:buFont typeface="Wingdings" panose="05000000000000000000" pitchFamily="2" charset="2"/>
              <a:buChar char="§"/>
            </a:pPr>
            <a:r>
              <a:rPr lang="en-US" sz="1600" b="1" dirty="0">
                <a:latin typeface="Times New Roman" pitchFamily="18" charset="0"/>
                <a:cs typeface="Times New Roman" pitchFamily="18" charset="0"/>
              </a:rPr>
              <a:t> Natriuretic peptide (NTP)</a:t>
            </a:r>
            <a:endParaRPr lang="en-US" sz="1600" dirty="0">
              <a:latin typeface="Times New Roman" pitchFamily="18" charset="0"/>
              <a:cs typeface="Times New Roman" pitchFamily="18" charset="0"/>
            </a:endParaRPr>
          </a:p>
        </p:txBody>
      </p:sp>
    </p:spTree>
    <p:extLst>
      <p:ext uri="{BB962C8B-B14F-4D97-AF65-F5344CB8AC3E}">
        <p14:creationId xmlns:p14="http://schemas.microsoft.com/office/powerpoint/2010/main" val="990374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fontScale="90000"/>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br>
              <a:rPr lang="en-US"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br>
            <a:r>
              <a:rPr lang="en-US"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Tests in clinical chemistry</a:t>
            </a:r>
            <a:br>
              <a:rPr lang="en-US"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br>
            <a:endParaRPr lang="en-US"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 name="Content Placeholder 2"/>
          <p:cNvSpPr>
            <a:spLocks noGrp="1"/>
          </p:cNvSpPr>
          <p:nvPr>
            <p:ph sz="quarter" idx="4294967295"/>
          </p:nvPr>
        </p:nvSpPr>
        <p:spPr>
          <a:xfrm>
            <a:off x="179512" y="1785926"/>
            <a:ext cx="4392488" cy="4797436"/>
          </a:xfrm>
          <a:prstGeom prst="rect">
            <a:avLst/>
          </a:prstGeom>
        </p:spPr>
        <p:style>
          <a:lnRef idx="2">
            <a:schemeClr val="accent1"/>
          </a:lnRef>
          <a:fillRef idx="1">
            <a:schemeClr val="lt1"/>
          </a:fillRef>
          <a:effectRef idx="0">
            <a:schemeClr val="accent1"/>
          </a:effectRef>
          <a:fontRef idx="minor">
            <a:schemeClr val="dk1"/>
          </a:fontRef>
        </p:style>
        <p:txBody>
          <a:bodyPr>
            <a:normAutofit fontScale="62500" lnSpcReduction="20000"/>
          </a:bodyPr>
          <a:lstStyle/>
          <a:p>
            <a:pPr marL="0" indent="0">
              <a:buNone/>
            </a:pPr>
            <a:r>
              <a:rPr lang="en-US" sz="2800" b="1" dirty="0">
                <a:latin typeface="Times New Roman" pitchFamily="18" charset="0"/>
                <a:cs typeface="Times New Roman" pitchFamily="18" charset="0"/>
              </a:rPr>
              <a:t>   </a:t>
            </a:r>
            <a:endParaRPr lang="en-US" sz="3200" b="1" dirty="0">
              <a:latin typeface="Times New Roman" pitchFamily="18" charset="0"/>
              <a:cs typeface="Times New Roman" pitchFamily="18" charset="0"/>
            </a:endParaRPr>
          </a:p>
          <a:p>
            <a:pPr marL="457200" indent="-457200">
              <a:buFont typeface="Wingdings" panose="05000000000000000000" pitchFamily="2" charset="2"/>
              <a:buChar char="§"/>
            </a:pPr>
            <a:r>
              <a:rPr lang="en-US" sz="3600" b="1" dirty="0">
                <a:latin typeface="Times New Roman" pitchFamily="18" charset="0"/>
                <a:cs typeface="Times New Roman" pitchFamily="18" charset="0"/>
              </a:rPr>
              <a:t>Minerals</a:t>
            </a:r>
          </a:p>
          <a:p>
            <a:pPr marL="713232" lvl="1" indent="-457200">
              <a:buFont typeface="Wingdings" panose="05000000000000000000" pitchFamily="2" charset="2"/>
              <a:buChar char="§"/>
            </a:pPr>
            <a:r>
              <a:rPr lang="en-US" sz="3200" b="1" dirty="0">
                <a:latin typeface="Times New Roman" pitchFamily="18" charset="0"/>
                <a:cs typeface="Times New Roman" pitchFamily="18" charset="0"/>
              </a:rPr>
              <a:t>Calcium</a:t>
            </a:r>
          </a:p>
          <a:p>
            <a:pPr marL="713232" lvl="1" indent="-457200">
              <a:buFont typeface="Wingdings" panose="05000000000000000000" pitchFamily="2" charset="2"/>
              <a:buChar char="§"/>
            </a:pPr>
            <a:r>
              <a:rPr lang="en-US" sz="3200" b="1" dirty="0">
                <a:latin typeface="Times New Roman" pitchFamily="18" charset="0"/>
                <a:cs typeface="Times New Roman" pitchFamily="18" charset="0"/>
              </a:rPr>
              <a:t>Magnesium</a:t>
            </a:r>
          </a:p>
          <a:p>
            <a:pPr marL="713232" lvl="1" indent="-457200">
              <a:buFont typeface="Wingdings" panose="05000000000000000000" pitchFamily="2" charset="2"/>
              <a:buChar char="§"/>
            </a:pPr>
            <a:r>
              <a:rPr lang="en-US" sz="3200" b="1" dirty="0">
                <a:latin typeface="Times New Roman" pitchFamily="18" charset="0"/>
                <a:cs typeface="Times New Roman" pitchFamily="18" charset="0"/>
              </a:rPr>
              <a:t>Phosphate</a:t>
            </a:r>
          </a:p>
          <a:p>
            <a:pPr marL="713232" lvl="1" indent="-457200">
              <a:buFont typeface="Wingdings" panose="05000000000000000000" pitchFamily="2" charset="2"/>
              <a:buChar char="§"/>
            </a:pPr>
            <a:r>
              <a:rPr lang="en-US" sz="3200" b="1" dirty="0">
                <a:latin typeface="Times New Roman" pitchFamily="18" charset="0"/>
                <a:cs typeface="Times New Roman" pitchFamily="18" charset="0"/>
              </a:rPr>
              <a:t>Zinc</a:t>
            </a:r>
          </a:p>
          <a:p>
            <a:pPr marL="713232" lvl="1" indent="-457200">
              <a:buFont typeface="Wingdings" panose="05000000000000000000" pitchFamily="2" charset="2"/>
              <a:buChar char="§"/>
            </a:pPr>
            <a:r>
              <a:rPr lang="en-US" sz="3200" b="1" dirty="0">
                <a:latin typeface="Times New Roman" pitchFamily="18" charset="0"/>
                <a:cs typeface="Times New Roman" pitchFamily="18" charset="0"/>
              </a:rPr>
              <a:t>Copper</a:t>
            </a:r>
          </a:p>
          <a:p>
            <a:pPr marL="713232" lvl="1" indent="-457200">
              <a:buFont typeface="Wingdings" panose="05000000000000000000" pitchFamily="2" charset="2"/>
              <a:buChar char="§"/>
            </a:pPr>
            <a:endParaRPr lang="en-US" sz="3200" b="1" dirty="0">
              <a:latin typeface="Times New Roman" pitchFamily="18" charset="0"/>
              <a:cs typeface="Times New Roman" pitchFamily="18" charset="0"/>
            </a:endParaRPr>
          </a:p>
          <a:p>
            <a:pPr marL="457200" indent="-457200">
              <a:buFont typeface="Wingdings" panose="05000000000000000000" pitchFamily="2" charset="2"/>
              <a:buChar char="§"/>
            </a:pPr>
            <a:r>
              <a:rPr lang="en-US" sz="3600" b="1" dirty="0">
                <a:latin typeface="Times New Roman" pitchFamily="18" charset="0"/>
                <a:cs typeface="Times New Roman" pitchFamily="18" charset="0"/>
              </a:rPr>
              <a:t>Blood Disorders&amp; </a:t>
            </a:r>
            <a:r>
              <a:rPr lang="en-US" sz="3600" b="1" dirty="0" err="1">
                <a:latin typeface="Times New Roman" pitchFamily="18" charset="0"/>
                <a:cs typeface="Times New Roman" pitchFamily="18" charset="0"/>
              </a:rPr>
              <a:t>Vitamines</a:t>
            </a:r>
            <a:endParaRPr lang="en-US" sz="3600" b="1" dirty="0">
              <a:latin typeface="Times New Roman" pitchFamily="18" charset="0"/>
              <a:cs typeface="Times New Roman" pitchFamily="18" charset="0"/>
            </a:endParaRPr>
          </a:p>
          <a:p>
            <a:pPr marL="713232" lvl="1" indent="-457200">
              <a:buFont typeface="Wingdings" panose="05000000000000000000" pitchFamily="2" charset="2"/>
              <a:buChar char="§"/>
            </a:pPr>
            <a:r>
              <a:rPr lang="en-US" sz="3200" b="1" dirty="0">
                <a:latin typeface="Times New Roman" pitchFamily="18" charset="0"/>
                <a:cs typeface="Times New Roman" pitchFamily="18" charset="0"/>
              </a:rPr>
              <a:t>Iron</a:t>
            </a:r>
          </a:p>
          <a:p>
            <a:pPr marL="713232" lvl="1" indent="-457200">
              <a:buFont typeface="Wingdings" panose="05000000000000000000" pitchFamily="2" charset="2"/>
              <a:buChar char="§"/>
            </a:pPr>
            <a:r>
              <a:rPr lang="en-US" sz="3200" b="1" dirty="0">
                <a:latin typeface="Times New Roman" pitchFamily="18" charset="0"/>
                <a:cs typeface="Times New Roman" pitchFamily="18" charset="0"/>
              </a:rPr>
              <a:t>Transferrin</a:t>
            </a:r>
          </a:p>
          <a:p>
            <a:pPr marL="713232" lvl="1" indent="-457200">
              <a:buFont typeface="Wingdings" panose="05000000000000000000" pitchFamily="2" charset="2"/>
              <a:buChar char="§"/>
            </a:pPr>
            <a:r>
              <a:rPr lang="en-US" sz="3200" b="1" dirty="0">
                <a:latin typeface="Times New Roman" pitchFamily="18" charset="0"/>
                <a:cs typeface="Times New Roman" pitchFamily="18" charset="0"/>
              </a:rPr>
              <a:t>TIBC</a:t>
            </a:r>
          </a:p>
          <a:p>
            <a:pPr marL="713232" lvl="1" indent="-457200">
              <a:buFont typeface="Wingdings" panose="05000000000000000000" pitchFamily="2" charset="2"/>
              <a:buChar char="§"/>
            </a:pPr>
            <a:r>
              <a:rPr lang="en-US" sz="3200" b="1" dirty="0">
                <a:latin typeface="Times New Roman" pitchFamily="18" charset="0"/>
                <a:cs typeface="Times New Roman" pitchFamily="18" charset="0"/>
              </a:rPr>
              <a:t>Vitamin B12</a:t>
            </a:r>
          </a:p>
          <a:p>
            <a:pPr marL="713232" lvl="1" indent="-457200">
              <a:buFont typeface="Wingdings" panose="05000000000000000000" pitchFamily="2" charset="2"/>
              <a:buChar char="§"/>
            </a:pPr>
            <a:r>
              <a:rPr lang="en-US" sz="3200" b="1" dirty="0">
                <a:latin typeface="Times New Roman" pitchFamily="18" charset="0"/>
                <a:cs typeface="Times New Roman" pitchFamily="18" charset="0"/>
              </a:rPr>
              <a:t>Vitamin D</a:t>
            </a:r>
          </a:p>
          <a:p>
            <a:pPr marL="713232" lvl="1" indent="-457200">
              <a:buFont typeface="Wingdings" panose="05000000000000000000" pitchFamily="2" charset="2"/>
              <a:buChar char="§"/>
            </a:pPr>
            <a:r>
              <a:rPr lang="en-US" sz="3200" b="1" dirty="0">
                <a:latin typeface="Times New Roman" pitchFamily="18" charset="0"/>
                <a:cs typeface="Times New Roman" pitchFamily="18" charset="0"/>
              </a:rPr>
              <a:t>Folic acid</a:t>
            </a:r>
          </a:p>
          <a:p>
            <a:pPr marL="713232" lvl="1" indent="-457200">
              <a:buFont typeface="Wingdings" panose="05000000000000000000" pitchFamily="2" charset="2"/>
              <a:buChar char="§"/>
            </a:pPr>
            <a:endParaRPr lang="en-US" sz="3200" b="1" dirty="0">
              <a:latin typeface="Times New Roman" pitchFamily="18" charset="0"/>
              <a:cs typeface="Times New Roman" pitchFamily="18" charset="0"/>
            </a:endParaRPr>
          </a:p>
        </p:txBody>
      </p:sp>
      <p:sp>
        <p:nvSpPr>
          <p:cNvPr id="4" name="Content Placeholder 2">
            <a:extLst>
              <a:ext uri="{FF2B5EF4-FFF2-40B4-BE49-F238E27FC236}">
                <a16:creationId xmlns:a16="http://schemas.microsoft.com/office/drawing/2014/main" id="{5BD219FE-A43E-4158-A17C-CBC4236F63F2}"/>
              </a:ext>
            </a:extLst>
          </p:cNvPr>
          <p:cNvSpPr txBox="1">
            <a:spLocks/>
          </p:cNvSpPr>
          <p:nvPr/>
        </p:nvSpPr>
        <p:spPr>
          <a:xfrm>
            <a:off x="4860034" y="1783170"/>
            <a:ext cx="3960438" cy="4797435"/>
          </a:xfrm>
          <a:prstGeom prst="rect">
            <a:avLst/>
          </a:prstGeom>
        </p:spPr>
        <p:style>
          <a:lnRef idx="2">
            <a:schemeClr val="accent1"/>
          </a:lnRef>
          <a:fillRef idx="1">
            <a:schemeClr val="lt1"/>
          </a:fillRef>
          <a:effectRef idx="0">
            <a:schemeClr val="accent1"/>
          </a:effectRef>
          <a:fontRef idx="minor">
            <a:schemeClr val="dk1"/>
          </a:fontRef>
        </p:style>
        <p:txBody>
          <a:bodyPr vert="horz">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dk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dk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dk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dk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dk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dk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dk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dk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dk1"/>
                </a:solidFill>
                <a:latin typeface="+mn-lt"/>
                <a:ea typeface="+mn-ea"/>
                <a:cs typeface="+mn-cs"/>
              </a:defRPr>
            </a:lvl9pPr>
            <a:extLst/>
          </a:lstStyle>
          <a:p>
            <a:pPr marL="0" indent="0">
              <a:buFont typeface="Wingdings 3"/>
              <a:buNone/>
            </a:pPr>
            <a:r>
              <a:rPr lang="en-US" sz="2000" b="1" dirty="0">
                <a:latin typeface="Times New Roman" pitchFamily="18" charset="0"/>
                <a:cs typeface="Times New Roman" pitchFamily="18" charset="0"/>
              </a:rPr>
              <a:t>    </a:t>
            </a:r>
          </a:p>
          <a:p>
            <a:pPr marL="457200" indent="-457200">
              <a:buFont typeface="Wingdings" panose="05000000000000000000" pitchFamily="2" charset="2"/>
              <a:buChar char="§"/>
            </a:pPr>
            <a:r>
              <a:rPr lang="en-US" sz="2000" b="1" dirty="0">
                <a:latin typeface="Times New Roman" pitchFamily="18" charset="0"/>
                <a:cs typeface="Times New Roman" pitchFamily="18" charset="0"/>
              </a:rPr>
              <a:t>Miscellaneous</a:t>
            </a:r>
          </a:p>
          <a:p>
            <a:pPr marL="713232" lvl="1" indent="-457200">
              <a:buFont typeface="Wingdings" panose="05000000000000000000" pitchFamily="2" charset="2"/>
              <a:buChar char="§"/>
            </a:pPr>
            <a:r>
              <a:rPr lang="en-US" sz="1600" b="1" dirty="0">
                <a:latin typeface="Times New Roman" pitchFamily="18" charset="0"/>
                <a:cs typeface="Times New Roman" pitchFamily="18" charset="0"/>
              </a:rPr>
              <a:t>Glucose</a:t>
            </a:r>
          </a:p>
          <a:p>
            <a:pPr marL="713232" lvl="1" indent="-457200">
              <a:buFont typeface="Wingdings" panose="05000000000000000000" pitchFamily="2" charset="2"/>
              <a:buChar char="§"/>
            </a:pPr>
            <a:r>
              <a:rPr lang="en-US" sz="1600" b="1" dirty="0">
                <a:latin typeface="Times New Roman" pitchFamily="18" charset="0"/>
                <a:cs typeface="Times New Roman" pitchFamily="18" charset="0"/>
              </a:rPr>
              <a:t>C-reactive protein</a:t>
            </a:r>
          </a:p>
          <a:p>
            <a:pPr marL="713232" lvl="1" indent="-457200">
              <a:buFont typeface="Wingdings" panose="05000000000000000000" pitchFamily="2" charset="2"/>
              <a:buChar char="§"/>
            </a:pPr>
            <a:r>
              <a:rPr lang="en-US" sz="1600" b="1" dirty="0">
                <a:latin typeface="Times New Roman" pitchFamily="18" charset="0"/>
                <a:cs typeface="Times New Roman" pitchFamily="18" charset="0"/>
              </a:rPr>
              <a:t>Glycated hemoglobin (HbA1c)</a:t>
            </a:r>
          </a:p>
          <a:p>
            <a:pPr marL="713232" lvl="1" indent="-457200">
              <a:buFont typeface="Wingdings" panose="05000000000000000000" pitchFamily="2" charset="2"/>
              <a:buChar char="§"/>
            </a:pPr>
            <a:r>
              <a:rPr lang="en-US" sz="1600" b="1" dirty="0">
                <a:latin typeface="Times New Roman" pitchFamily="18" charset="0"/>
                <a:cs typeface="Times New Roman" pitchFamily="18" charset="0"/>
              </a:rPr>
              <a:t>Arterial blood gases ([H+], PCO2, PO2)</a:t>
            </a:r>
          </a:p>
          <a:p>
            <a:pPr marL="713232" lvl="1" indent="-457200">
              <a:buFont typeface="Wingdings" panose="05000000000000000000" pitchFamily="2" charset="2"/>
              <a:buChar char="§"/>
            </a:pPr>
            <a:r>
              <a:rPr lang="en-US" sz="1600" b="1" dirty="0">
                <a:latin typeface="Times New Roman" pitchFamily="18" charset="0"/>
                <a:cs typeface="Times New Roman" pitchFamily="18" charset="0"/>
              </a:rPr>
              <a:t>Hormonal analysis</a:t>
            </a:r>
          </a:p>
          <a:p>
            <a:pPr marL="713232" lvl="1" indent="-457200">
              <a:buFont typeface="Wingdings" panose="05000000000000000000" pitchFamily="2" charset="2"/>
              <a:buChar char="§"/>
            </a:pPr>
            <a:r>
              <a:rPr lang="en-US" sz="1600" b="1" dirty="0">
                <a:latin typeface="Times New Roman" pitchFamily="18" charset="0"/>
                <a:cs typeface="Times New Roman" pitchFamily="18" charset="0"/>
              </a:rPr>
              <a:t>Adrenocorticotropic hormone (ACTH)</a:t>
            </a:r>
          </a:p>
          <a:p>
            <a:pPr marL="713232" lvl="1" indent="-457200">
              <a:buFont typeface="Wingdings" panose="05000000000000000000" pitchFamily="2" charset="2"/>
              <a:buChar char="§"/>
            </a:pPr>
            <a:r>
              <a:rPr lang="en-US" sz="1600" b="1" dirty="0">
                <a:latin typeface="Times New Roman" pitchFamily="18" charset="0"/>
                <a:cs typeface="Times New Roman" pitchFamily="18" charset="0"/>
              </a:rPr>
              <a:t>Toxicological screening and forensic toxicology (drugs and toxins)</a:t>
            </a:r>
          </a:p>
          <a:p>
            <a:pPr marL="713232" lvl="1" indent="-457200">
              <a:buFont typeface="Wingdings" panose="05000000000000000000" pitchFamily="2" charset="2"/>
              <a:buChar char="§"/>
            </a:pPr>
            <a:r>
              <a:rPr lang="en-US" sz="1600" b="1" dirty="0">
                <a:latin typeface="Times New Roman" pitchFamily="18" charset="0"/>
                <a:cs typeface="Times New Roman" pitchFamily="18" charset="0"/>
              </a:rPr>
              <a:t>Neuron-specific enolase (NSE)</a:t>
            </a:r>
          </a:p>
          <a:p>
            <a:pPr marL="713232" lvl="1" indent="-457200">
              <a:buFont typeface="Wingdings" panose="05000000000000000000" pitchFamily="2" charset="2"/>
              <a:buChar char="§"/>
            </a:pPr>
            <a:r>
              <a:rPr lang="en-US" sz="1600" b="1" dirty="0">
                <a:latin typeface="Times New Roman" pitchFamily="18" charset="0"/>
                <a:cs typeface="Times New Roman" pitchFamily="18" charset="0"/>
              </a:rPr>
              <a:t>fecal occult blood test (FOBT)</a:t>
            </a:r>
            <a:endParaRPr lang="en-US" sz="1200" dirty="0">
              <a:latin typeface="Times New Roman" pitchFamily="18" charset="0"/>
              <a:cs typeface="Times New Roman" pitchFamily="18" charset="0"/>
            </a:endParaRPr>
          </a:p>
        </p:txBody>
      </p:sp>
    </p:spTree>
    <p:extLst>
      <p:ext uri="{BB962C8B-B14F-4D97-AF65-F5344CB8AC3E}">
        <p14:creationId xmlns:p14="http://schemas.microsoft.com/office/powerpoint/2010/main" val="35267585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fontScale="90000"/>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br>
              <a:rPr lang="en-US"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br>
            <a:r>
              <a:rPr lang="en-US"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Panel tests</a:t>
            </a:r>
            <a:br>
              <a:rPr lang="en-US"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br>
            <a:endParaRPr lang="en-US"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 name="Content Placeholder 2"/>
          <p:cNvSpPr>
            <a:spLocks noGrp="1"/>
          </p:cNvSpPr>
          <p:nvPr>
            <p:ph sz="quarter" idx="4294967295"/>
          </p:nvPr>
        </p:nvSpPr>
        <p:spPr>
          <a:xfrm>
            <a:off x="457200" y="1785926"/>
            <a:ext cx="8229600" cy="4797436"/>
          </a:xfrm>
          <a:prstGeom prst="rect">
            <a:avLst/>
          </a:prstGeom>
        </p:spPr>
        <p:style>
          <a:lnRef idx="2">
            <a:schemeClr val="accent1"/>
          </a:lnRef>
          <a:fillRef idx="1">
            <a:schemeClr val="lt1"/>
          </a:fillRef>
          <a:effectRef idx="0">
            <a:schemeClr val="accent1"/>
          </a:effectRef>
          <a:fontRef idx="minor">
            <a:schemeClr val="dk1"/>
          </a:fontRef>
        </p:style>
        <p:txBody>
          <a:bodyPr>
            <a:normAutofit fontScale="77500" lnSpcReduction="20000"/>
          </a:bodyPr>
          <a:lstStyle/>
          <a:p>
            <a:pPr marL="0" indent="0">
              <a:buNone/>
            </a:pPr>
            <a:r>
              <a:rPr lang="en-US" sz="2800" b="1" dirty="0">
                <a:latin typeface="Times New Roman" pitchFamily="18" charset="0"/>
                <a:cs typeface="Times New Roman" pitchFamily="18" charset="0"/>
              </a:rPr>
              <a:t>   </a:t>
            </a:r>
          </a:p>
          <a:p>
            <a:pPr marL="457200" indent="-457200" algn="justLow">
              <a:buFont typeface="Wingdings" panose="05000000000000000000" pitchFamily="2" charset="2"/>
              <a:buChar char="§"/>
            </a:pPr>
            <a:r>
              <a:rPr lang="en-US" sz="3600" dirty="0">
                <a:latin typeface="Times New Roman" pitchFamily="18" charset="0"/>
                <a:cs typeface="Times New Roman" pitchFamily="18" charset="0"/>
              </a:rPr>
              <a:t>A set of commonly ordered tests are combined into a panel:</a:t>
            </a:r>
          </a:p>
          <a:p>
            <a:pPr marL="457200" indent="-457200" algn="justLow">
              <a:buFont typeface="Wingdings" panose="05000000000000000000" pitchFamily="2" charset="2"/>
              <a:buChar char="§"/>
            </a:pPr>
            <a:endParaRPr lang="en-US" sz="3600" dirty="0">
              <a:latin typeface="Times New Roman" pitchFamily="18" charset="0"/>
              <a:cs typeface="Times New Roman" pitchFamily="18" charset="0"/>
            </a:endParaRPr>
          </a:p>
          <a:p>
            <a:pPr marL="457200" indent="-457200" algn="justLow">
              <a:buFont typeface="Wingdings" panose="05000000000000000000" pitchFamily="2" charset="2"/>
              <a:buChar char="§"/>
            </a:pPr>
            <a:r>
              <a:rPr lang="en-US" sz="3600" dirty="0">
                <a:latin typeface="Times New Roman" pitchFamily="18" charset="0"/>
                <a:cs typeface="Times New Roman" pitchFamily="18" charset="0"/>
              </a:rPr>
              <a:t>Basic metabolic panel (BMP) - 8 tests - sodium, potassium, chloride, bicarbonate, blood urea nitrogen (BUN), creatinine, glucose, calcium</a:t>
            </a:r>
          </a:p>
          <a:p>
            <a:pPr marL="457200" indent="-457200" algn="justLow">
              <a:buFont typeface="Wingdings" panose="05000000000000000000" pitchFamily="2" charset="2"/>
              <a:buChar char="§"/>
            </a:pPr>
            <a:endParaRPr lang="en-US" sz="3600" dirty="0">
              <a:latin typeface="Times New Roman" pitchFamily="18" charset="0"/>
              <a:cs typeface="Times New Roman" pitchFamily="18" charset="0"/>
            </a:endParaRPr>
          </a:p>
          <a:p>
            <a:pPr marL="457200" indent="-457200" algn="justLow">
              <a:buFont typeface="Wingdings" panose="05000000000000000000" pitchFamily="2" charset="2"/>
              <a:buChar char="§"/>
            </a:pPr>
            <a:r>
              <a:rPr lang="en-US" sz="3600" dirty="0">
                <a:latin typeface="Times New Roman" pitchFamily="18" charset="0"/>
                <a:cs typeface="Times New Roman" pitchFamily="18" charset="0"/>
              </a:rPr>
              <a:t>Comprehensive metabolic panel (CMP) - 14 tests - above BMP plus total protein, albumin, alkaline phosphatase (ALP), alanine amino transferase (ALT), aspartate amino transferase (AST), bilirubin</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14631070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sCAF25N6C.jpg"/>
          <p:cNvPicPr>
            <a:picLocks noGrp="1" noChangeAspect="1"/>
          </p:cNvPicPr>
          <p:nvPr>
            <p:ph idx="1"/>
          </p:nvPr>
        </p:nvPicPr>
        <p:blipFill>
          <a:blip r:embed="rId3"/>
          <a:stretch>
            <a:fillRect/>
          </a:stretch>
        </p:blipFill>
        <p:spPr>
          <a:xfrm>
            <a:off x="1857356" y="1357298"/>
            <a:ext cx="5286412" cy="40005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Заголовок 1"/>
          <p:cNvSpPr>
            <a:spLocks noGrp="1"/>
          </p:cNvSpPr>
          <p:nvPr>
            <p:ph type="title"/>
          </p:nvPr>
        </p:nvSpPr>
        <p:spPr>
          <a:xfrm>
            <a:off x="457200" y="214290"/>
            <a:ext cx="8229600" cy="1071570"/>
          </a:xfrm>
        </p:spPr>
        <p:style>
          <a:lnRef idx="1">
            <a:schemeClr val="accent1"/>
          </a:lnRef>
          <a:fillRef idx="2">
            <a:schemeClr val="accent1"/>
          </a:fillRef>
          <a:effectRef idx="1">
            <a:schemeClr val="accent1"/>
          </a:effectRef>
          <a:fontRef idx="minor">
            <a:schemeClr val="dk1"/>
          </a:fontRef>
        </p:style>
        <p:txBody>
          <a:bodyPr>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360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rPr>
              <a:t>The use of biochemical tests</a:t>
            </a:r>
            <a:br>
              <a:rPr lang="uk-UA" sz="360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rPr>
            </a:br>
            <a:endParaRPr lang="uk-UA" sz="360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endParaRPr>
          </a:p>
        </p:txBody>
      </p:sp>
      <p:sp>
        <p:nvSpPr>
          <p:cNvPr id="3" name="Объект 2"/>
          <p:cNvSpPr>
            <a:spLocks noGrp="1"/>
          </p:cNvSpPr>
          <p:nvPr>
            <p:ph idx="1"/>
          </p:nvPr>
        </p:nvSpPr>
        <p:spPr/>
        <p:style>
          <a:lnRef idx="2">
            <a:schemeClr val="accent1"/>
          </a:lnRef>
          <a:fillRef idx="1">
            <a:schemeClr val="lt1"/>
          </a:fillRef>
          <a:effectRef idx="0">
            <a:schemeClr val="accent1"/>
          </a:effectRef>
          <a:fontRef idx="minor">
            <a:schemeClr val="dk1"/>
          </a:fontRef>
        </p:style>
        <p:txBody>
          <a:bodyPr rtlCol="0">
            <a:normAutofit/>
          </a:bodyPr>
          <a:lstStyle/>
          <a:p>
            <a:pPr algn="justLow" eaLnBrk="1" fontAlgn="auto" hangingPunct="1">
              <a:spcAft>
                <a:spcPts val="0"/>
              </a:spcAft>
              <a:defRPr/>
            </a:pPr>
            <a:r>
              <a:rPr lang="en-US" dirty="0">
                <a:latin typeface="Times New Roman" pitchFamily="18" charset="0"/>
                <a:cs typeface="Times New Roman" pitchFamily="18" charset="0"/>
              </a:rPr>
              <a:t>Biochemical investigations are involved in every branch of clinical medicine. The results of biochemical tests may be of use in:</a:t>
            </a:r>
            <a:endParaRPr lang="uk-UA" dirty="0">
              <a:latin typeface="Times New Roman" pitchFamily="18" charset="0"/>
              <a:cs typeface="Times New Roman" pitchFamily="18" charset="0"/>
            </a:endParaRPr>
          </a:p>
          <a:p>
            <a:pPr marL="624078" indent="-514350" algn="justLow" eaLnBrk="1" fontAlgn="auto" hangingPunct="1">
              <a:spcAft>
                <a:spcPts val="0"/>
              </a:spcAft>
              <a:buFont typeface="+mj-lt"/>
              <a:buAutoNum type="arabicPeriod"/>
              <a:defRPr/>
            </a:pPr>
            <a:r>
              <a:rPr lang="en-US" dirty="0">
                <a:latin typeface="Times New Roman" pitchFamily="18" charset="0"/>
                <a:cs typeface="Times New Roman" pitchFamily="18" charset="0"/>
              </a:rPr>
              <a:t>Diagnosis .</a:t>
            </a:r>
            <a:endParaRPr lang="uk-UA" dirty="0">
              <a:latin typeface="Times New Roman" pitchFamily="18" charset="0"/>
              <a:cs typeface="Times New Roman" pitchFamily="18" charset="0"/>
            </a:endParaRPr>
          </a:p>
          <a:p>
            <a:pPr marL="624078" indent="-514350" algn="justLow" eaLnBrk="1" fontAlgn="auto" hangingPunct="1">
              <a:spcAft>
                <a:spcPts val="0"/>
              </a:spcAft>
              <a:buFont typeface="+mj-lt"/>
              <a:buAutoNum type="arabicPeriod"/>
              <a:defRPr/>
            </a:pPr>
            <a:r>
              <a:rPr lang="en-US" dirty="0">
                <a:latin typeface="Times New Roman" pitchFamily="18" charset="0"/>
                <a:cs typeface="Times New Roman" pitchFamily="18" charset="0"/>
              </a:rPr>
              <a:t>Screening for disease .</a:t>
            </a:r>
          </a:p>
          <a:p>
            <a:pPr marL="624078" indent="-514350" algn="justLow" eaLnBrk="1" fontAlgn="auto" hangingPunct="1">
              <a:spcAft>
                <a:spcPts val="0"/>
              </a:spcAft>
              <a:buFont typeface="+mj-lt"/>
              <a:buAutoNum type="arabicPeriod"/>
              <a:defRPr/>
            </a:pPr>
            <a:r>
              <a:rPr lang="en-US" dirty="0">
                <a:latin typeface="Times New Roman" pitchFamily="18" charset="0"/>
                <a:cs typeface="Times New Roman" pitchFamily="18" charset="0"/>
              </a:rPr>
              <a:t>Assessing the prognosis.</a:t>
            </a:r>
          </a:p>
          <a:p>
            <a:pPr marL="624078" indent="-514350" algn="justLow">
              <a:buFont typeface="+mj-lt"/>
              <a:buAutoNum type="arabicPeriod"/>
              <a:defRPr/>
            </a:pPr>
            <a:r>
              <a:rPr lang="en-US" dirty="0">
                <a:latin typeface="Times New Roman" pitchFamily="18" charset="0"/>
                <a:cs typeface="Times New Roman" pitchFamily="18" charset="0"/>
              </a:rPr>
              <a:t>Monitoring of treatment. </a:t>
            </a:r>
          </a:p>
          <a:p>
            <a:pPr marL="624078" indent="-514350" algn="justLow">
              <a:buFont typeface="+mj-lt"/>
              <a:buAutoNum type="arabicPeriod"/>
              <a:defRPr/>
            </a:pPr>
            <a:r>
              <a:rPr lang="en-US" dirty="0">
                <a:latin typeface="Times New Roman" pitchFamily="18" charset="0"/>
                <a:cs typeface="Times New Roman" pitchFamily="18" charset="0"/>
              </a:rPr>
              <a:t>Research into the biochemical basis of disease </a:t>
            </a:r>
            <a:endParaRPr lang="uk-UA" dirty="0">
              <a:latin typeface="Times New Roman" pitchFamily="18" charset="0"/>
              <a:cs typeface="Times New Roman" pitchFamily="18" charset="0"/>
            </a:endParaRPr>
          </a:p>
          <a:p>
            <a:pPr marL="624078" indent="-514350" algn="justLow" eaLnBrk="1" fontAlgn="auto" hangingPunct="1">
              <a:spcAft>
                <a:spcPts val="0"/>
              </a:spcAft>
              <a:buFont typeface="+mj-lt"/>
              <a:buAutoNum type="arabicPeriod"/>
              <a:defRPr/>
            </a:pPr>
            <a:r>
              <a:rPr lang="en-US" dirty="0">
                <a:latin typeface="Times New Roman" pitchFamily="18" charset="0"/>
                <a:cs typeface="Times New Roman" pitchFamily="18" charset="0"/>
              </a:rPr>
              <a:t>Clinical trials of new drugs </a:t>
            </a:r>
            <a:endParaRPr lang="uk-UA"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Заголовок 1"/>
          <p:cNvSpPr>
            <a:spLocks noGrp="1"/>
          </p:cNvSpPr>
          <p:nvPr>
            <p:ph type="title"/>
          </p:nvPr>
        </p:nvSpPr>
        <p:spPr>
          <a:xfrm>
            <a:off x="457200" y="214290"/>
            <a:ext cx="8229600" cy="1071570"/>
          </a:xfrm>
        </p:spPr>
        <p:style>
          <a:lnRef idx="1">
            <a:schemeClr val="accent1"/>
          </a:lnRef>
          <a:fillRef idx="2">
            <a:schemeClr val="accent1"/>
          </a:fillRef>
          <a:effectRef idx="1">
            <a:schemeClr val="accent1"/>
          </a:effectRef>
          <a:fontRef idx="minor">
            <a:schemeClr val="dk1"/>
          </a:fontRef>
        </p:style>
        <p:txBody>
          <a:bodyPr>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280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rPr>
              <a:t>Techniques in clinical chemistry</a:t>
            </a:r>
            <a:endParaRPr lang="uk-UA" sz="360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endParaRPr>
          </a:p>
        </p:txBody>
      </p:sp>
      <p:sp>
        <p:nvSpPr>
          <p:cNvPr id="3" name="Объект 2"/>
          <p:cNvSpPr>
            <a:spLocks noGrp="1"/>
          </p:cNvSpPr>
          <p:nvPr>
            <p:ph idx="1"/>
          </p:nvPr>
        </p:nvSpPr>
        <p:spPr/>
        <p:style>
          <a:lnRef idx="2">
            <a:schemeClr val="accent1"/>
          </a:lnRef>
          <a:fillRef idx="1">
            <a:schemeClr val="lt1"/>
          </a:fillRef>
          <a:effectRef idx="0">
            <a:schemeClr val="accent1"/>
          </a:effectRef>
          <a:fontRef idx="minor">
            <a:schemeClr val="dk1"/>
          </a:fontRef>
        </p:style>
        <p:txBody>
          <a:bodyPr rtlCol="0">
            <a:normAutofit/>
          </a:bodyPr>
          <a:lstStyle/>
          <a:p>
            <a:pPr algn="justLow" eaLnBrk="1" fontAlgn="auto" hangingPunct="1">
              <a:spcAft>
                <a:spcPts val="0"/>
              </a:spcAft>
              <a:defRPr/>
            </a:pPr>
            <a:r>
              <a:rPr lang="en-GB" dirty="0">
                <a:latin typeface="Times New Roman" pitchFamily="18" charset="0"/>
                <a:cs typeface="Times New Roman" pitchFamily="18" charset="0"/>
              </a:rPr>
              <a:t>Techniques such as spectrophotometry, immunoassays, and electrophoresis are also used in clinical chemistry to measure the concentration of substances such as glucose, lipids, enzymes, electrolytes, hormones, proteins, and other metabolic products present in human blood and urine.</a:t>
            </a:r>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657483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fontScale="9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br>
              <a:rPr lang="en-US"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rPr>
            </a:br>
            <a:r>
              <a:rPr lang="en-US"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rPr>
              <a:t>Specimen collection</a:t>
            </a:r>
            <a:br>
              <a:rPr lang="uk-UA"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rPr>
            </a:br>
            <a:endParaRPr lang="uk-UA"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endParaRPr>
          </a:p>
        </p:txBody>
      </p:sp>
      <p:sp>
        <p:nvSpPr>
          <p:cNvPr id="18435" name="Объект 2"/>
          <p:cNvSpPr>
            <a:spLocks noGrp="1"/>
          </p:cNvSpPr>
          <p:nvPr>
            <p:ph idx="1"/>
          </p:nvPr>
        </p:nvSpPr>
        <p:spPr/>
        <p:style>
          <a:lnRef idx="2">
            <a:schemeClr val="accent1"/>
          </a:lnRef>
          <a:fillRef idx="1">
            <a:schemeClr val="lt1"/>
          </a:fillRef>
          <a:effectRef idx="0">
            <a:schemeClr val="accent1"/>
          </a:effectRef>
          <a:fontRef idx="minor">
            <a:schemeClr val="dk1"/>
          </a:fontRef>
        </p:style>
        <p:txBody>
          <a:bodyPr/>
          <a:lstStyle/>
          <a:p>
            <a:pPr algn="justLow" eaLnBrk="1" hangingPunct="1"/>
            <a:endParaRPr lang="en-GB" dirty="0">
              <a:latin typeface="Times New Roman" pitchFamily="18" charset="0"/>
              <a:cs typeface="Times New Roman" pitchFamily="18" charset="0"/>
            </a:endParaRPr>
          </a:p>
          <a:p>
            <a:pPr algn="justLow" eaLnBrk="1" hangingPunct="1"/>
            <a:r>
              <a:rPr lang="en-GB" dirty="0">
                <a:latin typeface="Times New Roman" pitchFamily="18" charset="0"/>
                <a:cs typeface="Times New Roman" pitchFamily="18" charset="0"/>
              </a:rPr>
              <a:t>The</a:t>
            </a:r>
            <a:r>
              <a:rPr lang="en-GB" b="1" dirty="0">
                <a:latin typeface="Times New Roman" pitchFamily="18" charset="0"/>
                <a:cs typeface="Times New Roman" pitchFamily="18" charset="0"/>
              </a:rPr>
              <a:t> biological fluids</a:t>
            </a:r>
            <a:r>
              <a:rPr lang="en-GB" dirty="0">
                <a:latin typeface="Times New Roman" pitchFamily="18" charset="0"/>
                <a:cs typeface="Times New Roman" pitchFamily="18" charset="0"/>
              </a:rPr>
              <a:t> employed in the clinical biochemistry laboratory include</a:t>
            </a:r>
            <a:r>
              <a:rPr lang="en-GB" b="1" dirty="0">
                <a:latin typeface="Times New Roman" pitchFamily="18" charset="0"/>
                <a:cs typeface="Times New Roman" pitchFamily="18" charset="0"/>
              </a:rPr>
              <a:t> blood, urine, saliva,</a:t>
            </a:r>
            <a:r>
              <a:rPr lang="en-GB" dirty="0">
                <a:latin typeface="Times New Roman" pitchFamily="18" charset="0"/>
                <a:cs typeface="Times New Roman" pitchFamily="18" charset="0"/>
              </a:rPr>
              <a:t> </a:t>
            </a:r>
            <a:r>
              <a:rPr lang="en-US" b="1" dirty="0">
                <a:latin typeface="Times New Roman" pitchFamily="18" charset="0"/>
                <a:cs typeface="Times New Roman" pitchFamily="18" charset="0"/>
              </a:rPr>
              <a:t>sputum, feces, tissue and cells,</a:t>
            </a:r>
            <a:r>
              <a:rPr lang="en-US" dirty="0">
                <a:latin typeface="Times New Roman" pitchFamily="18" charset="0"/>
                <a:cs typeface="Times New Roman" pitchFamily="18" charset="0"/>
              </a:rPr>
              <a:t> </a:t>
            </a:r>
            <a:r>
              <a:rPr lang="en-GB" b="1" dirty="0">
                <a:latin typeface="Times New Roman" pitchFamily="18" charset="0"/>
                <a:cs typeface="Times New Roman" pitchFamily="18" charset="0"/>
              </a:rPr>
              <a:t>cerebrospinal fluid</a:t>
            </a:r>
            <a:r>
              <a:rPr lang="en-GB" dirty="0">
                <a:latin typeface="Times New Roman" pitchFamily="18" charset="0"/>
                <a:cs typeface="Times New Roman" pitchFamily="18" charset="0"/>
              </a:rPr>
              <a:t>, </a:t>
            </a:r>
            <a:r>
              <a:rPr lang="en-GB" b="1" dirty="0">
                <a:latin typeface="Times New Roman" pitchFamily="18" charset="0"/>
                <a:cs typeface="Times New Roman" pitchFamily="18" charset="0"/>
              </a:rPr>
              <a:t>peritoneal fluid,</a:t>
            </a:r>
            <a:r>
              <a:rPr lang="en-GB" dirty="0">
                <a:latin typeface="Times New Roman" pitchFamily="18" charset="0"/>
                <a:cs typeface="Times New Roman" pitchFamily="18" charset="0"/>
              </a:rPr>
              <a:t> </a:t>
            </a:r>
            <a:r>
              <a:rPr lang="en-GB" b="1" dirty="0">
                <a:latin typeface="Times New Roman" pitchFamily="18" charset="0"/>
                <a:cs typeface="Times New Roman" pitchFamily="18" charset="0"/>
              </a:rPr>
              <a:t>synovial fluid, pleural fluid,</a:t>
            </a:r>
            <a:r>
              <a:rPr lang="en-GB" dirty="0">
                <a:latin typeface="Times New Roman" pitchFamily="18" charset="0"/>
                <a:cs typeface="Times New Roman" pitchFamily="18" charset="0"/>
              </a:rPr>
              <a:t> </a:t>
            </a:r>
            <a:r>
              <a:rPr lang="en-US" b="1" dirty="0">
                <a:latin typeface="Times New Roman" pitchFamily="18" charset="0"/>
                <a:cs typeface="Times New Roman" pitchFamily="18" charset="0"/>
              </a:rPr>
              <a:t>stones.</a:t>
            </a:r>
          </a:p>
          <a:p>
            <a:pPr algn="justLow" eaLnBrk="1" hangingPunct="1">
              <a:buNone/>
            </a:pPr>
            <a:endParaRPr lang="uk-UA" dirty="0">
              <a:latin typeface="Times New Roman" pitchFamily="18" charset="0"/>
              <a:cs typeface="Times New Roman" pitchFamily="18" charset="0"/>
            </a:endParaRPr>
          </a:p>
          <a:p>
            <a:pPr algn="justLow" eaLnBrk="1" hangingPunct="1"/>
            <a:r>
              <a:rPr lang="en-GB" dirty="0">
                <a:latin typeface="Times New Roman" pitchFamily="18" charset="0"/>
                <a:cs typeface="Times New Roman" pitchFamily="18" charset="0"/>
              </a:rPr>
              <a:t>Among these, blood (directly or in the form of plasma or serum) is frequently used for the investigations in the clinical biochemistry laboratory.</a:t>
            </a:r>
            <a:r>
              <a:rPr lang="en-GB" b="1" dirty="0">
                <a:latin typeface="Times New Roman" pitchFamily="18" charset="0"/>
                <a:cs typeface="Times New Roman" pitchFamily="18" charset="0"/>
              </a:rPr>
              <a:t> </a:t>
            </a:r>
            <a:endParaRPr lang="uk-UA" dirty="0">
              <a:latin typeface="Times New Roman" pitchFamily="18" charset="0"/>
              <a:cs typeface="Times New Roman" pitchFamily="18" charset="0"/>
            </a:endParaRPr>
          </a:p>
          <a:p>
            <a:pPr eaLnBrk="1" hangingPunct="1"/>
            <a:endParaRPr lang="uk-U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Заголовок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fontScale="9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br>
              <a:rPr lang="en-GB"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br>
            <a:r>
              <a:rPr lang="en-GB"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rPr>
              <a:t>Collection of blood</a:t>
            </a:r>
            <a:br>
              <a:rPr lang="uk-UA"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br>
            <a:endParaRPr lang="uk-UA"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Объект 2"/>
          <p:cNvSpPr>
            <a:spLocks noGrp="1"/>
          </p:cNvSpPr>
          <p:nvPr>
            <p:ph idx="1"/>
          </p:nvPr>
        </p:nvSpPr>
        <p:spPr>
          <a:xfrm>
            <a:off x="457200" y="1714488"/>
            <a:ext cx="8229600" cy="4292803"/>
          </a:xfrm>
        </p:spPr>
        <p:style>
          <a:lnRef idx="2">
            <a:schemeClr val="accent1"/>
          </a:lnRef>
          <a:fillRef idx="1">
            <a:schemeClr val="lt1"/>
          </a:fillRef>
          <a:effectRef idx="0">
            <a:schemeClr val="accent1"/>
          </a:effectRef>
          <a:fontRef idx="minor">
            <a:schemeClr val="dk1"/>
          </a:fontRef>
        </p:style>
        <p:txBody>
          <a:bodyPr rtlCol="0">
            <a:normAutofit fontScale="92500" lnSpcReduction="20000"/>
          </a:bodyPr>
          <a:lstStyle/>
          <a:p>
            <a:pPr eaLnBrk="1" fontAlgn="auto" hangingPunct="1">
              <a:spcAft>
                <a:spcPts val="0"/>
              </a:spcAft>
              <a:defRPr/>
            </a:pPr>
            <a:endParaRPr lang="en-GB" b="1" i="1" dirty="0"/>
          </a:p>
          <a:p>
            <a:pPr algn="justLow" eaLnBrk="1" fontAlgn="auto" hangingPunct="1">
              <a:spcAft>
                <a:spcPts val="0"/>
              </a:spcAft>
              <a:defRPr/>
            </a:pPr>
            <a:r>
              <a:rPr lang="en-GB" b="1" dirty="0">
                <a:latin typeface="Times New Roman" pitchFamily="18" charset="0"/>
                <a:cs typeface="Times New Roman" pitchFamily="18" charset="0"/>
              </a:rPr>
              <a:t>Venous blood</a:t>
            </a:r>
            <a:r>
              <a:rPr lang="en-GB" dirty="0">
                <a:latin typeface="Times New Roman" pitchFamily="18" charset="0"/>
                <a:cs typeface="Times New Roman" pitchFamily="18" charset="0"/>
              </a:rPr>
              <a:t> is most commonly used for a majority of biochemical investigations. It can be drawn from any prominent vein (usually from a vein on the front of the elbow).</a:t>
            </a:r>
            <a:r>
              <a:rPr lang="en-GB" b="1" dirty="0">
                <a:latin typeface="Times New Roman" pitchFamily="18" charset="0"/>
                <a:cs typeface="Times New Roman" pitchFamily="18" charset="0"/>
              </a:rPr>
              <a:t> </a:t>
            </a:r>
          </a:p>
          <a:p>
            <a:pPr algn="justLow" eaLnBrk="1" fontAlgn="auto" hangingPunct="1">
              <a:spcAft>
                <a:spcPts val="0"/>
              </a:spcAft>
              <a:defRPr/>
            </a:pPr>
            <a:endParaRPr lang="uk-UA" dirty="0">
              <a:latin typeface="Times New Roman" pitchFamily="18" charset="0"/>
              <a:cs typeface="Times New Roman" pitchFamily="18" charset="0"/>
            </a:endParaRPr>
          </a:p>
          <a:p>
            <a:pPr algn="justLow" eaLnBrk="1" fontAlgn="auto" hangingPunct="1">
              <a:spcAft>
                <a:spcPts val="0"/>
              </a:spcAft>
              <a:defRPr/>
            </a:pPr>
            <a:r>
              <a:rPr lang="en-GB" b="1" dirty="0">
                <a:latin typeface="Times New Roman" pitchFamily="18" charset="0"/>
                <a:cs typeface="Times New Roman" pitchFamily="18" charset="0"/>
              </a:rPr>
              <a:t>Capillary blood </a:t>
            </a:r>
            <a:r>
              <a:rPr lang="en-GB" dirty="0">
                <a:latin typeface="Times New Roman" pitchFamily="18" charset="0"/>
                <a:cs typeface="Times New Roman" pitchFamily="18" charset="0"/>
              </a:rPr>
              <a:t>(&lt; 0.2 ml) obtained from a finger or thumb, is less frequently employed.</a:t>
            </a:r>
            <a:r>
              <a:rPr lang="en-GB" b="1" dirty="0">
                <a:latin typeface="Times New Roman" pitchFamily="18" charset="0"/>
                <a:cs typeface="Times New Roman" pitchFamily="18" charset="0"/>
              </a:rPr>
              <a:t> </a:t>
            </a:r>
          </a:p>
          <a:p>
            <a:pPr algn="justLow" eaLnBrk="1" fontAlgn="auto" hangingPunct="1">
              <a:spcAft>
                <a:spcPts val="0"/>
              </a:spcAft>
              <a:defRPr/>
            </a:pPr>
            <a:endParaRPr lang="uk-UA" dirty="0">
              <a:latin typeface="Times New Roman" pitchFamily="18" charset="0"/>
              <a:cs typeface="Times New Roman" pitchFamily="18" charset="0"/>
            </a:endParaRPr>
          </a:p>
          <a:p>
            <a:pPr algn="justLow" eaLnBrk="1" fontAlgn="auto" hangingPunct="1">
              <a:spcAft>
                <a:spcPts val="0"/>
              </a:spcAft>
              <a:defRPr/>
            </a:pPr>
            <a:r>
              <a:rPr lang="en-GB" b="1" dirty="0">
                <a:latin typeface="Times New Roman" pitchFamily="18" charset="0"/>
                <a:cs typeface="Times New Roman" pitchFamily="18" charset="0"/>
              </a:rPr>
              <a:t>Arterial blood (</a:t>
            </a:r>
            <a:r>
              <a:rPr lang="en-GB" dirty="0">
                <a:latin typeface="Times New Roman" pitchFamily="18" charset="0"/>
                <a:cs typeface="Times New Roman" pitchFamily="18" charset="0"/>
              </a:rPr>
              <a:t>usually drawn under local </a:t>
            </a:r>
            <a:r>
              <a:rPr lang="en-GB" dirty="0" err="1">
                <a:latin typeface="Times New Roman" pitchFamily="18" charset="0"/>
                <a:cs typeface="Times New Roman" pitchFamily="18" charset="0"/>
              </a:rPr>
              <a:t>anesthesia</a:t>
            </a:r>
            <a:r>
              <a:rPr lang="en-GB" dirty="0">
                <a:latin typeface="Times New Roman" pitchFamily="18" charset="0"/>
                <a:cs typeface="Times New Roman" pitchFamily="18" charset="0"/>
              </a:rPr>
              <a:t>) is used for blood gas determinations.</a:t>
            </a:r>
            <a:endParaRPr lang="uk-UA" dirty="0">
              <a:latin typeface="Times New Roman" pitchFamily="18" charset="0"/>
              <a:cs typeface="Times New Roman" pitchFamily="18" charset="0"/>
            </a:endParaRPr>
          </a:p>
          <a:p>
            <a:pPr algn="justLow" eaLnBrk="1" fontAlgn="auto" hangingPunct="1">
              <a:spcAft>
                <a:spcPts val="0"/>
              </a:spcAft>
              <a:buNone/>
              <a:defRPr/>
            </a:pPr>
            <a:r>
              <a:rPr lang="en-GB" dirty="0">
                <a:latin typeface="Times New Roman" pitchFamily="18" charset="0"/>
                <a:cs typeface="Times New Roman" pitchFamily="18" charset="0"/>
              </a:rPr>
              <a:t> </a:t>
            </a:r>
            <a:endParaRPr lang="uk-U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quarter" idx="4294967295"/>
          </p:nvPr>
        </p:nvSpPr>
        <p:spPr>
          <a:xfrm>
            <a:off x="381000" y="1295400"/>
            <a:ext cx="8229600" cy="5257800"/>
          </a:xfrm>
          <a:prstGeom prst="rect">
            <a:avLst/>
          </a:prstGeom>
        </p:spPr>
        <p:style>
          <a:lnRef idx="2">
            <a:schemeClr val="accent5"/>
          </a:lnRef>
          <a:fillRef idx="1">
            <a:schemeClr val="lt1"/>
          </a:fillRef>
          <a:effectRef idx="0">
            <a:schemeClr val="accent5"/>
          </a:effectRef>
          <a:fontRef idx="minor">
            <a:schemeClr val="dk1"/>
          </a:fontRef>
        </p:style>
        <p:txBody>
          <a:bodyPr>
            <a:noAutofit/>
          </a:bodyPr>
          <a:lstStyle/>
          <a:p>
            <a:pPr marL="0" indent="0">
              <a:buNone/>
            </a:pPr>
            <a:endParaRPr lang="en-US" sz="2400" dirty="0">
              <a:latin typeface="Times New Roman" pitchFamily="18" charset="0"/>
              <a:cs typeface="Times New Roman" pitchFamily="18" charset="0"/>
            </a:endParaRPr>
          </a:p>
          <a:p>
            <a:pPr marL="0" indent="0">
              <a:buNone/>
            </a:pPr>
            <a:r>
              <a:rPr lang="en-US" sz="2400" dirty="0">
                <a:latin typeface="Times New Roman" pitchFamily="18" charset="0"/>
                <a:cs typeface="Times New Roman" pitchFamily="18" charset="0"/>
              </a:rPr>
              <a:t>       </a:t>
            </a:r>
            <a:r>
              <a:rPr lang="en-US" sz="3600" b="1" dirty="0">
                <a:latin typeface="Times New Roman" pitchFamily="18" charset="0"/>
                <a:cs typeface="Times New Roman" pitchFamily="18" charset="0"/>
              </a:rPr>
              <a:t>One of three different specimens may  </a:t>
            </a:r>
          </a:p>
          <a:p>
            <a:pPr marL="0" indent="0">
              <a:buNone/>
            </a:pPr>
            <a:r>
              <a:rPr lang="en-US" sz="3600" b="1" dirty="0">
                <a:latin typeface="Times New Roman" pitchFamily="18" charset="0"/>
                <a:cs typeface="Times New Roman" pitchFamily="18" charset="0"/>
              </a:rPr>
              <a:t>     be used: </a:t>
            </a:r>
          </a:p>
          <a:p>
            <a:r>
              <a:rPr lang="en-US" sz="3600" b="1" dirty="0">
                <a:latin typeface="Times New Roman" pitchFamily="18" charset="0"/>
                <a:cs typeface="Times New Roman" pitchFamily="18" charset="0"/>
              </a:rPr>
              <a:t> </a:t>
            </a:r>
            <a:r>
              <a:rPr lang="en-US" sz="3600" dirty="0">
                <a:latin typeface="Times New Roman" pitchFamily="18" charset="0"/>
                <a:cs typeface="Times New Roman" pitchFamily="18" charset="0"/>
              </a:rPr>
              <a:t>Whole blood</a:t>
            </a:r>
          </a:p>
          <a:p>
            <a:r>
              <a:rPr lang="en-US" sz="3600" dirty="0">
                <a:latin typeface="Times New Roman" pitchFamily="18" charset="0"/>
                <a:cs typeface="Times New Roman" pitchFamily="18" charset="0"/>
              </a:rPr>
              <a:t> Serum</a:t>
            </a:r>
          </a:p>
          <a:p>
            <a:r>
              <a:rPr lang="en-US" sz="3600" dirty="0">
                <a:latin typeface="Times New Roman" pitchFamily="18" charset="0"/>
                <a:cs typeface="Times New Roman" pitchFamily="18" charset="0"/>
              </a:rPr>
              <a:t> Plasma</a:t>
            </a:r>
          </a:p>
          <a:p>
            <a:endParaRPr lang="en-US" sz="2400" dirty="0">
              <a:latin typeface="Times New Roman" pitchFamily="18" charset="0"/>
              <a:cs typeface="Times New Roman" pitchFamily="18" charset="0"/>
            </a:endParaRPr>
          </a:p>
          <a:p>
            <a:endParaRPr lang="en-US" sz="2400" dirty="0"/>
          </a:p>
        </p:txBody>
      </p:sp>
      <p:sp>
        <p:nvSpPr>
          <p:cNvPr id="4" name="Заголовок 1"/>
          <p:cNvSpPr>
            <a:spLocks noGrp="1"/>
          </p:cNvSpPr>
          <p:nvPr>
            <p:ph type="title"/>
          </p:nvPr>
        </p:nvSpPr>
        <p:spPr>
          <a:xfrm>
            <a:off x="609600" y="214290"/>
            <a:ext cx="7924800" cy="928710"/>
          </a:xfrm>
        </p:spPr>
        <p:style>
          <a:lnRef idx="1">
            <a:schemeClr val="accent1"/>
          </a:lnRef>
          <a:fillRef idx="2">
            <a:schemeClr val="accent1"/>
          </a:fillRef>
          <a:effectRef idx="1">
            <a:schemeClr val="accent1"/>
          </a:effectRef>
          <a:fontRef idx="minor">
            <a:schemeClr val="dk1"/>
          </a:fontRef>
        </p:style>
        <p:txBody>
          <a:bodyP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GB"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itchFamily="18" charset="0"/>
                <a:cs typeface="Times New Roman" pitchFamily="18" charset="0"/>
              </a:rPr>
              <a:t>blood specimens</a:t>
            </a:r>
            <a:endParaRPr lang="uk-UA"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itchFamily="18" charset="0"/>
              <a:cs typeface="Times New Roman" pitchFamily="18" charset="0"/>
            </a:endParaRPr>
          </a:p>
        </p:txBody>
      </p:sp>
    </p:spTree>
    <p:extLst>
      <p:ext uri="{BB962C8B-B14F-4D97-AF65-F5344CB8AC3E}">
        <p14:creationId xmlns:p14="http://schemas.microsoft.com/office/powerpoint/2010/main" val="3453786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457200" y="1481328"/>
            <a:ext cx="4043362" cy="4525963"/>
          </a:xfrm>
        </p:spPr>
        <p:style>
          <a:lnRef idx="2">
            <a:schemeClr val="accent2"/>
          </a:lnRef>
          <a:fillRef idx="1">
            <a:schemeClr val="lt1"/>
          </a:fillRef>
          <a:effectRef idx="0">
            <a:schemeClr val="accent2"/>
          </a:effectRef>
          <a:fontRef idx="minor">
            <a:schemeClr val="dk1"/>
          </a:fontRef>
        </p:style>
        <p:txBody>
          <a:bodyPr>
            <a:normAutofit fontScale="92500" lnSpcReduction="10000"/>
          </a:bodyPr>
          <a:lstStyle/>
          <a:p>
            <a:pPr marL="0" indent="0">
              <a:buNone/>
            </a:pPr>
            <a:r>
              <a:rPr lang="en-US" b="1" dirty="0">
                <a:latin typeface="Times New Roman" pitchFamily="18" charset="0"/>
                <a:cs typeface="Times New Roman" pitchFamily="18" charset="0"/>
              </a:rPr>
              <a:t>It must be analyzed within limited time (why?)</a:t>
            </a:r>
            <a:endParaRPr lang="en-US" dirty="0">
              <a:latin typeface="Times New Roman" pitchFamily="18" charset="0"/>
              <a:cs typeface="Times New Roman" pitchFamily="18" charset="0"/>
            </a:endParaRPr>
          </a:p>
          <a:p>
            <a:pPr lvl="1" algn="justLow"/>
            <a:r>
              <a:rPr lang="en-US" sz="2400" dirty="0">
                <a:latin typeface="Times New Roman" pitchFamily="18" charset="0"/>
                <a:cs typeface="Times New Roman" pitchFamily="18" charset="0"/>
              </a:rPr>
              <a:t>Over time, cells will </a:t>
            </a:r>
            <a:r>
              <a:rPr lang="en-US" sz="2400" dirty="0" err="1">
                <a:latin typeface="Times New Roman" pitchFamily="18" charset="0"/>
                <a:cs typeface="Times New Roman" pitchFamily="18" charset="0"/>
              </a:rPr>
              <a:t>lyse</a:t>
            </a:r>
            <a:r>
              <a:rPr lang="en-US" sz="2400" dirty="0">
                <a:latin typeface="Times New Roman" pitchFamily="18" charset="0"/>
                <a:cs typeface="Times New Roman" pitchFamily="18" charset="0"/>
              </a:rPr>
              <a:t> in whole-blood which will change the conc. of some </a:t>
            </a:r>
            <a:r>
              <a:rPr lang="en-US" sz="2400" dirty="0" err="1">
                <a:latin typeface="Times New Roman" pitchFamily="18" charset="0"/>
                <a:cs typeface="Times New Roman" pitchFamily="18" charset="0"/>
              </a:rPr>
              <a:t>analytes</a:t>
            </a:r>
            <a:r>
              <a:rPr lang="en-US" sz="2400" dirty="0">
                <a:latin typeface="Times New Roman" pitchFamily="18" charset="0"/>
                <a:cs typeface="Times New Roman" pitchFamily="18" charset="0"/>
              </a:rPr>
              <a:t> as potassium, phosphate and lactate </a:t>
            </a:r>
            <a:r>
              <a:rPr lang="en-US" sz="2400" dirty="0" err="1">
                <a:latin typeface="Times New Roman" pitchFamily="18" charset="0"/>
                <a:cs typeface="Times New Roman" pitchFamily="18" charset="0"/>
              </a:rPr>
              <a:t>dehydrogenase</a:t>
            </a:r>
            <a:r>
              <a:rPr lang="en-US" sz="2400" dirty="0">
                <a:latin typeface="Times New Roman" pitchFamily="18" charset="0"/>
                <a:cs typeface="Times New Roman" pitchFamily="18" charset="0"/>
              </a:rPr>
              <a:t>.</a:t>
            </a:r>
          </a:p>
          <a:p>
            <a:pPr lvl="1" algn="justLow"/>
            <a:r>
              <a:rPr lang="en-US" sz="2400" dirty="0">
                <a:latin typeface="Times New Roman" pitchFamily="18" charset="0"/>
                <a:cs typeface="Times New Roman" pitchFamily="18" charset="0"/>
              </a:rPr>
              <a:t>Some cellular metabolic processes will continuo which will alter </a:t>
            </a:r>
            <a:r>
              <a:rPr lang="en-US" sz="2400" dirty="0" err="1">
                <a:latin typeface="Times New Roman" pitchFamily="18" charset="0"/>
                <a:cs typeface="Times New Roman" pitchFamily="18" charset="0"/>
              </a:rPr>
              <a:t>analytes</a:t>
            </a:r>
            <a:r>
              <a:rPr lang="en-US" sz="2400" dirty="0">
                <a:latin typeface="Times New Roman" pitchFamily="18" charset="0"/>
                <a:cs typeface="Times New Roman" pitchFamily="18" charset="0"/>
              </a:rPr>
              <a:t> conc. like glucose and lactate.</a:t>
            </a:r>
          </a:p>
          <a:p>
            <a:endParaRPr lang="ar-IQ" dirty="0"/>
          </a:p>
        </p:txBody>
      </p:sp>
      <p:pic>
        <p:nvPicPr>
          <p:cNvPr id="5" name="Content Placeholder 4" descr="imagesCA01EOMU.jpg"/>
          <p:cNvPicPr>
            <a:picLocks noGrp="1" noChangeAspect="1"/>
          </p:cNvPicPr>
          <p:nvPr>
            <p:ph sz="half" idx="2"/>
          </p:nvPr>
        </p:nvPicPr>
        <p:blipFill>
          <a:blip r:embed="rId3"/>
          <a:stretch>
            <a:fillRect/>
          </a:stretch>
        </p:blipFill>
        <p:spPr>
          <a:xfrm>
            <a:off x="4929190" y="1500174"/>
            <a:ext cx="3857651" cy="4429155"/>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9" name="Title 8"/>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br>
              <a:rPr lang="en-US" sz="3600"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itchFamily="18" charset="0"/>
                <a:cs typeface="Times New Roman" pitchFamily="18" charset="0"/>
              </a:rPr>
            </a:br>
            <a:r>
              <a:rPr lang="en-US" sz="3600"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itchFamily="18" charset="0"/>
                <a:cs typeface="Times New Roman" pitchFamily="18" charset="0"/>
              </a:rPr>
              <a:t>First: Whole-blood specimen: </a:t>
            </a:r>
            <a:br>
              <a:rPr lang="en-US" sz="3600"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itchFamily="18" charset="0"/>
                <a:cs typeface="Times New Roman" pitchFamily="18" charset="0"/>
              </a:rPr>
            </a:br>
            <a:endParaRPr lang="ar-IQ" sz="3600"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extLst>
      <p:ext uri="{BB962C8B-B14F-4D97-AF65-F5344CB8AC3E}">
        <p14:creationId xmlns:p14="http://schemas.microsoft.com/office/powerpoint/2010/main" val="3843180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a:bodyPr>
          <a:lstStyle/>
          <a:p>
            <a:pPr marL="0" indent="0">
              <a:buNone/>
            </a:pPr>
            <a:endParaRPr lang="en-GB" dirty="0">
              <a:latin typeface="Times New Roman" pitchFamily="18" charset="0"/>
              <a:cs typeface="Times New Roman" pitchFamily="18" charset="0"/>
            </a:endParaRPr>
          </a:p>
          <a:p>
            <a:pPr marL="0" indent="0" algn="just"/>
            <a:r>
              <a:rPr lang="en-GB" dirty="0">
                <a:latin typeface="Times New Roman" pitchFamily="18" charset="0"/>
                <a:cs typeface="Times New Roman" pitchFamily="18" charset="0"/>
              </a:rPr>
              <a:t>   </a:t>
            </a:r>
            <a:r>
              <a:rPr lang="en-GB" b="1" dirty="0">
                <a:latin typeface="Times New Roman" pitchFamily="18" charset="0"/>
                <a:cs typeface="Times New Roman" pitchFamily="18" charset="0"/>
              </a:rPr>
              <a:t>Whole blood : </a:t>
            </a:r>
            <a:r>
              <a:rPr lang="en-GB" sz="1800" dirty="0">
                <a:latin typeface="Times New Roman" pitchFamily="18" charset="0"/>
                <a:cs typeface="Times New Roman" pitchFamily="18" charset="0"/>
              </a:rPr>
              <a:t>(when collected usually mixed with an anticoagulant)   </a:t>
            </a:r>
          </a:p>
          <a:p>
            <a:pPr marL="0" indent="0" algn="just">
              <a:buNone/>
            </a:pPr>
            <a:r>
              <a:rPr lang="en-GB" sz="1800" dirty="0">
                <a:latin typeface="Times New Roman" pitchFamily="18" charset="0"/>
                <a:cs typeface="Times New Roman" pitchFamily="18" charset="0"/>
              </a:rPr>
              <a:t>                               </a:t>
            </a:r>
            <a:r>
              <a:rPr lang="en-GB" dirty="0">
                <a:latin typeface="Times New Roman" pitchFamily="18" charset="0"/>
                <a:cs typeface="Times New Roman" pitchFamily="18" charset="0"/>
              </a:rPr>
              <a:t>Is used for the estimation of haemoglobin, </a:t>
            </a:r>
            <a:r>
              <a:rPr lang="en-GB" dirty="0" err="1">
                <a:latin typeface="Times New Roman" pitchFamily="18" charset="0"/>
                <a:cs typeface="Times New Roman" pitchFamily="18" charset="0"/>
              </a:rPr>
              <a:t>carboxyhaemoglobin</a:t>
            </a:r>
            <a:r>
              <a:rPr lang="en-GB" dirty="0">
                <a:latin typeface="Times New Roman" pitchFamily="18" charset="0"/>
                <a:cs typeface="Times New Roman" pitchFamily="18" charset="0"/>
              </a:rPr>
              <a:t>, pH, glucose, urea, non-protein nitrogen, </a:t>
            </a:r>
            <a:r>
              <a:rPr lang="en-GB" dirty="0" err="1">
                <a:latin typeface="Times New Roman" pitchFamily="18" charset="0"/>
                <a:cs typeface="Times New Roman" pitchFamily="18" charset="0"/>
              </a:rPr>
              <a:t>pyruvate</a:t>
            </a:r>
            <a:r>
              <a:rPr lang="en-GB" dirty="0">
                <a:latin typeface="Times New Roman" pitchFamily="18" charset="0"/>
                <a:cs typeface="Times New Roman" pitchFamily="18" charset="0"/>
              </a:rPr>
              <a:t>, lactate, ammonia etc. </a:t>
            </a:r>
          </a:p>
          <a:p>
            <a:pPr marL="0" indent="0" algn="just">
              <a:buNone/>
            </a:pPr>
            <a:endParaRPr lang="en-GB" dirty="0">
              <a:latin typeface="Times New Roman" pitchFamily="18" charset="0"/>
              <a:cs typeface="Times New Roman" pitchFamily="18" charset="0"/>
            </a:endParaRPr>
          </a:p>
          <a:p>
            <a:pPr marL="0" indent="0" algn="just"/>
            <a:r>
              <a:rPr lang="en-GB" dirty="0">
                <a:latin typeface="Times New Roman" pitchFamily="18" charset="0"/>
                <a:cs typeface="Times New Roman" pitchFamily="18" charset="0"/>
              </a:rPr>
              <a:t> Note : for glucose determination, plasma is preferred in recent years. </a:t>
            </a:r>
            <a:endParaRPr lang="ar-IQ" dirty="0"/>
          </a:p>
        </p:txBody>
      </p:sp>
      <p:sp>
        <p:nvSpPr>
          <p:cNvPr id="9" name="Title 8"/>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br>
              <a:rPr lang="en-US" sz="3600"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itchFamily="18" charset="0"/>
                <a:cs typeface="Times New Roman" pitchFamily="18" charset="0"/>
              </a:rPr>
            </a:br>
            <a:r>
              <a:rPr lang="en-US" sz="3600"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itchFamily="18" charset="0"/>
                <a:cs typeface="Times New Roman" pitchFamily="18" charset="0"/>
              </a:rPr>
              <a:t>First: Whole-blood specimen: </a:t>
            </a:r>
            <a:br>
              <a:rPr lang="en-US" sz="3600"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itchFamily="18" charset="0"/>
                <a:cs typeface="Times New Roman" pitchFamily="18" charset="0"/>
              </a:rPr>
            </a:br>
            <a:endParaRPr lang="ar-IQ" sz="3600"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5594</TotalTime>
  <Words>1940</Words>
  <Application>Microsoft Office PowerPoint</Application>
  <PresentationFormat>On-screen Show (4:3)</PresentationFormat>
  <Paragraphs>324</Paragraphs>
  <Slides>27</Slides>
  <Notes>27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27</vt:i4>
      </vt:variant>
    </vt:vector>
  </HeadingPairs>
  <TitlesOfParts>
    <vt:vector size="36" baseType="lpstr">
      <vt:lpstr>Arial</vt:lpstr>
      <vt:lpstr>Calibri</vt:lpstr>
      <vt:lpstr>Lucida Sans Unicode</vt:lpstr>
      <vt:lpstr>Times New Roman</vt:lpstr>
      <vt:lpstr>Verdana</vt:lpstr>
      <vt:lpstr>Wingdings</vt:lpstr>
      <vt:lpstr>Wingdings 2</vt:lpstr>
      <vt:lpstr>Wingdings 3</vt:lpstr>
      <vt:lpstr>Concourse</vt:lpstr>
      <vt:lpstr>Lab training Introduction to Clinical biochemistry</vt:lpstr>
      <vt:lpstr>What is Clinical Biochemistry? </vt:lpstr>
      <vt:lpstr>The use of biochemical tests </vt:lpstr>
      <vt:lpstr>Techniques in clinical chemistry</vt:lpstr>
      <vt:lpstr> Specimen collection </vt:lpstr>
      <vt:lpstr> Collection of blood </vt:lpstr>
      <vt:lpstr>blood specimens</vt:lpstr>
      <vt:lpstr> First: Whole-blood specimen:  </vt:lpstr>
      <vt:lpstr> First: Whole-blood specimen:  </vt:lpstr>
      <vt:lpstr>Second : Serum specimen:</vt:lpstr>
      <vt:lpstr>Third :Plasma specimen:</vt:lpstr>
      <vt:lpstr>Difference between Serum and plasma:</vt:lpstr>
      <vt:lpstr> Hemolysis </vt:lpstr>
      <vt:lpstr> ANTICOAGULANTS used for blood sampling: </vt:lpstr>
      <vt:lpstr>ANTICOAGULANTS used for blood sampling:</vt:lpstr>
      <vt:lpstr> ANTICOAGULANTS used for blood sampling: </vt:lpstr>
      <vt:lpstr>PowerPoint Presentation</vt:lpstr>
      <vt:lpstr>Collection Tubes</vt:lpstr>
      <vt:lpstr>Collection Tubes (Vacutainers)</vt:lpstr>
      <vt:lpstr> Blood collection tubes </vt:lpstr>
      <vt:lpstr>PowerPoint Presentation</vt:lpstr>
      <vt:lpstr>PowerPoint Presentation</vt:lpstr>
      <vt:lpstr>PowerPoint Presentation</vt:lpstr>
      <vt:lpstr> Tests in clinical chemistry </vt:lpstr>
      <vt:lpstr> Tests in clinical chemistry </vt:lpstr>
      <vt:lpstr> Panel tests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Enzymes: Kinetics</dc:title>
  <dc:creator>shosho</dc:creator>
  <cp:lastModifiedBy>Maher</cp:lastModifiedBy>
  <cp:revision>215</cp:revision>
  <dcterms:created xsi:type="dcterms:W3CDTF">2014-12-26T18:56:30Z</dcterms:created>
  <dcterms:modified xsi:type="dcterms:W3CDTF">2021-10-22T20:26:36Z</dcterms:modified>
</cp:coreProperties>
</file>