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notesMasterIdLst>
    <p:notesMasterId r:id="rId57"/>
  </p:notesMasterIdLst>
  <p:sldIdLst>
    <p:sldId id="261" r:id="rId2"/>
    <p:sldId id="461" r:id="rId3"/>
    <p:sldId id="462" r:id="rId4"/>
    <p:sldId id="410" r:id="rId5"/>
    <p:sldId id="464" r:id="rId6"/>
    <p:sldId id="428" r:id="rId7"/>
    <p:sldId id="466" r:id="rId8"/>
    <p:sldId id="467" r:id="rId9"/>
    <p:sldId id="367" r:id="rId10"/>
    <p:sldId id="412" r:id="rId11"/>
    <p:sldId id="429" r:id="rId12"/>
    <p:sldId id="416" r:id="rId13"/>
    <p:sldId id="437" r:id="rId14"/>
    <p:sldId id="445" r:id="rId15"/>
    <p:sldId id="438" r:id="rId16"/>
    <p:sldId id="439" r:id="rId17"/>
    <p:sldId id="448" r:id="rId18"/>
    <p:sldId id="436" r:id="rId19"/>
    <p:sldId id="440" r:id="rId20"/>
    <p:sldId id="435" r:id="rId21"/>
    <p:sldId id="371" r:id="rId22"/>
    <p:sldId id="468" r:id="rId23"/>
    <p:sldId id="415" r:id="rId24"/>
    <p:sldId id="373" r:id="rId25"/>
    <p:sldId id="375" r:id="rId26"/>
    <p:sldId id="376" r:id="rId27"/>
    <p:sldId id="379" r:id="rId28"/>
    <p:sldId id="380" r:id="rId29"/>
    <p:sldId id="434" r:id="rId30"/>
    <p:sldId id="469" r:id="rId31"/>
    <p:sldId id="381" r:id="rId32"/>
    <p:sldId id="470" r:id="rId33"/>
    <p:sldId id="430" r:id="rId34"/>
    <p:sldId id="471" r:id="rId35"/>
    <p:sldId id="431" r:id="rId36"/>
    <p:sldId id="432" r:id="rId37"/>
    <p:sldId id="433" r:id="rId38"/>
    <p:sldId id="383" r:id="rId39"/>
    <p:sldId id="384" r:id="rId40"/>
    <p:sldId id="421" r:id="rId41"/>
    <p:sldId id="472" r:id="rId42"/>
    <p:sldId id="450" r:id="rId43"/>
    <p:sldId id="424" r:id="rId44"/>
    <p:sldId id="425" r:id="rId45"/>
    <p:sldId id="426" r:id="rId46"/>
    <p:sldId id="454" r:id="rId47"/>
    <p:sldId id="451" r:id="rId48"/>
    <p:sldId id="452" r:id="rId49"/>
    <p:sldId id="453" r:id="rId50"/>
    <p:sldId id="455" r:id="rId51"/>
    <p:sldId id="456" r:id="rId52"/>
    <p:sldId id="457" r:id="rId53"/>
    <p:sldId id="458" r:id="rId54"/>
    <p:sldId id="459" r:id="rId55"/>
    <p:sldId id="473" r:id="rId5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9520" autoAdjust="0"/>
  </p:normalViewPr>
  <p:slideViewPr>
    <p:cSldViewPr>
      <p:cViewPr varScale="1">
        <p:scale>
          <a:sx n="61" d="100"/>
          <a:sy n="61" d="100"/>
        </p:scale>
        <p:origin x="165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616176A-97C3-4801-A45F-404BEBB99443}" type="datetimeFigureOut">
              <a:rPr lang="ar-IQ" smtClean="0"/>
              <a:pPr/>
              <a:t>04/04/1443</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5C54BD6-37C5-42C3-A5B5-8508E18F4E55}" type="slidenum">
              <a:rPr lang="ar-IQ" smtClean="0"/>
              <a:pPr/>
              <a:t>‹#›</a:t>
            </a:fld>
            <a:endParaRPr lang="ar-IQ"/>
          </a:p>
        </p:txBody>
      </p:sp>
    </p:spTree>
    <p:extLst>
      <p:ext uri="{BB962C8B-B14F-4D97-AF65-F5344CB8AC3E}">
        <p14:creationId xmlns:p14="http://schemas.microsoft.com/office/powerpoint/2010/main" val="319239096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E792670-5DD6-4E2A-9F06-9327CFBC2060}" type="slidenum">
              <a:rPr lang="ar-IQ" smtClean="0"/>
              <a:pPr/>
              <a:t>1</a:t>
            </a:fld>
            <a:endParaRPr lang="ar-IQ"/>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E792670-5DD6-4E2A-9F06-9327CFBC2060}" type="slidenum">
              <a:rPr lang="ar-IQ" smtClean="0"/>
              <a:pPr/>
              <a:t>14</a:t>
            </a:fld>
            <a:endParaRPr lang="ar-IQ"/>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eaLnBrk="1" hangingPunct="1"/>
            <a:r>
              <a:rPr lang="en-US" dirty="0">
                <a:ea typeface="ＭＳ Ｐゴシック" charset="-128"/>
              </a:rPr>
              <a:t>Normal serum levels: 2.5 – 3.5g/</a:t>
            </a:r>
            <a:r>
              <a:rPr lang="en-US" dirty="0" err="1">
                <a:ea typeface="ＭＳ Ｐゴシック" charset="-128"/>
              </a:rPr>
              <a:t>dL</a:t>
            </a:r>
            <a:endParaRPr lang="en-US" dirty="0">
              <a:ea typeface="ＭＳ Ｐゴシック" charset="-128"/>
            </a:endParaRPr>
          </a:p>
          <a:p>
            <a:pPr algn="l" rtl="0" eaLnBrk="1" hangingPunct="1"/>
            <a:endParaRPr lang="en-US" dirty="0">
              <a:ea typeface="ＭＳ Ｐゴシック" charset="-128"/>
            </a:endParaRPr>
          </a:p>
          <a:p>
            <a:pPr algn="l" rtl="0" eaLnBrk="1" hangingPunct="1"/>
            <a:r>
              <a:rPr lang="en-US" dirty="0">
                <a:latin typeface="Symbol" pitchFamily="18" charset="2"/>
                <a:ea typeface="ＭＳ Ｐゴシック" charset="-128"/>
              </a:rPr>
              <a:t>a</a:t>
            </a:r>
            <a:r>
              <a:rPr lang="en-US" dirty="0">
                <a:ea typeface="ＭＳ Ｐゴシック" charset="-128"/>
              </a:rPr>
              <a:t> and </a:t>
            </a:r>
            <a:r>
              <a:rPr lang="en-US" dirty="0">
                <a:latin typeface="Symbol" pitchFamily="18" charset="2"/>
                <a:ea typeface="ＭＳ Ｐゴシック" charset="-128"/>
              </a:rPr>
              <a:t>b</a:t>
            </a:r>
            <a:r>
              <a:rPr lang="en-US" dirty="0">
                <a:ea typeface="ＭＳ Ｐゴシック" charset="-128"/>
              </a:rPr>
              <a:t>-globulins mainly synthesized by the liver</a:t>
            </a:r>
          </a:p>
          <a:p>
            <a:pPr algn="l" rtl="0" eaLnBrk="1" hangingPunct="1"/>
            <a:endParaRPr lang="en-US" dirty="0">
              <a:ea typeface="ＭＳ Ｐゴシック" charset="-128"/>
            </a:endParaRPr>
          </a:p>
          <a:p>
            <a:pPr algn="l" rtl="0" eaLnBrk="1" hangingPunct="1"/>
            <a:r>
              <a:rPr lang="en-US" dirty="0">
                <a:ea typeface="ＭＳ Ｐゴシック" charset="-128"/>
              </a:rPr>
              <a:t>They constitute </a:t>
            </a:r>
            <a:r>
              <a:rPr lang="en-US" dirty="0" err="1">
                <a:ea typeface="ＭＳ Ｐゴシック" charset="-128"/>
              </a:rPr>
              <a:t>immunoglobulins</a:t>
            </a:r>
            <a:r>
              <a:rPr lang="en-US" dirty="0">
                <a:ea typeface="ＭＳ Ｐゴシック" charset="-128"/>
              </a:rPr>
              <a:t> (antibodies)</a:t>
            </a:r>
          </a:p>
          <a:p>
            <a:pPr algn="l" rtl="0" eaLnBrk="1" hangingPunct="1"/>
            <a:endParaRPr lang="en-US" dirty="0">
              <a:ea typeface="ＭＳ Ｐゴシック" charset="-128"/>
            </a:endParaRPr>
          </a:p>
          <a:p>
            <a:pPr algn="l" rtl="0" eaLnBrk="1" hangingPunct="1"/>
            <a:r>
              <a:rPr lang="en-US" dirty="0">
                <a:ea typeface="ＭＳ Ｐゴシック" charset="-128"/>
              </a:rPr>
              <a:t>High serum </a:t>
            </a:r>
            <a:r>
              <a:rPr lang="en-US" dirty="0">
                <a:latin typeface="Symbol" pitchFamily="18" charset="2"/>
                <a:ea typeface="ＭＳ Ｐゴシック" charset="-128"/>
              </a:rPr>
              <a:t>g</a:t>
            </a:r>
            <a:r>
              <a:rPr lang="en-US" dirty="0">
                <a:ea typeface="ＭＳ Ｐゴシック" charset="-128"/>
              </a:rPr>
              <a:t>-globulins are observed in chronic hepatitis and cirrhosis:</a:t>
            </a:r>
          </a:p>
          <a:p>
            <a:pPr lvl="1" algn="l" rtl="0" eaLnBrk="1" hangingPunct="1"/>
            <a:r>
              <a:rPr lang="en-US" dirty="0" err="1">
                <a:ea typeface="ＭＳ Ｐゴシック" charset="-128"/>
              </a:rPr>
              <a:t>IgG</a:t>
            </a:r>
            <a:r>
              <a:rPr lang="en-US" dirty="0">
                <a:ea typeface="ＭＳ Ｐゴシック" charset="-128"/>
              </a:rPr>
              <a:t> in autoimmune hepatitis</a:t>
            </a:r>
          </a:p>
          <a:p>
            <a:pPr lvl="1" algn="l" rtl="0" eaLnBrk="1" hangingPunct="1"/>
            <a:r>
              <a:rPr lang="en-US" dirty="0" err="1">
                <a:ea typeface="ＭＳ Ｐゴシック" charset="-128"/>
              </a:rPr>
              <a:t>IgA</a:t>
            </a:r>
            <a:r>
              <a:rPr lang="en-US" dirty="0">
                <a:ea typeface="ＭＳ Ｐゴシック" charset="-128"/>
              </a:rPr>
              <a:t> in alcoholic liver disease</a:t>
            </a:r>
          </a:p>
          <a:p>
            <a:endParaRPr lang="ar-IQ" dirty="0"/>
          </a:p>
        </p:txBody>
      </p:sp>
      <p:sp>
        <p:nvSpPr>
          <p:cNvPr id="4" name="Slide Number Placeholder 3"/>
          <p:cNvSpPr>
            <a:spLocks noGrp="1"/>
          </p:cNvSpPr>
          <p:nvPr>
            <p:ph type="sldNum" sz="quarter" idx="10"/>
          </p:nvPr>
        </p:nvSpPr>
        <p:spPr/>
        <p:txBody>
          <a:bodyPr/>
          <a:lstStyle/>
          <a:p>
            <a:fld id="{DE423DFF-22F6-4211-99FD-57F463241971}"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lgn="l" rtl="0" eaLnBrk="1" hangingPunct="1">
              <a:lnSpc>
                <a:spcPct val="90000"/>
              </a:lnSpc>
            </a:pPr>
            <a:r>
              <a:rPr lang="en-US" sz="2700" dirty="0"/>
              <a:t>Liver is in charge of the synthesis of many clotting factors :</a:t>
            </a:r>
          </a:p>
          <a:p>
            <a:pPr lvl="3" algn="l" rtl="0" eaLnBrk="1" hangingPunct="1">
              <a:lnSpc>
                <a:spcPct val="90000"/>
              </a:lnSpc>
            </a:pPr>
            <a:r>
              <a:rPr lang="en-US" sz="1800" dirty="0"/>
              <a:t>Factor I (fibrinogen) </a:t>
            </a:r>
          </a:p>
          <a:p>
            <a:pPr lvl="3" algn="l" rtl="0" eaLnBrk="1" hangingPunct="1">
              <a:lnSpc>
                <a:spcPct val="90000"/>
              </a:lnSpc>
            </a:pPr>
            <a:r>
              <a:rPr lang="en-US" sz="1800" dirty="0"/>
              <a:t>Factor II (</a:t>
            </a:r>
            <a:r>
              <a:rPr lang="en-US" sz="1800" dirty="0" err="1"/>
              <a:t>prothrombin</a:t>
            </a:r>
            <a:r>
              <a:rPr lang="en-US" sz="1800" dirty="0"/>
              <a:t>) </a:t>
            </a:r>
          </a:p>
          <a:p>
            <a:pPr lvl="3" algn="l" rtl="0" eaLnBrk="1" hangingPunct="1">
              <a:lnSpc>
                <a:spcPct val="90000"/>
              </a:lnSpc>
            </a:pPr>
            <a:r>
              <a:rPr lang="en-US" sz="1800" dirty="0"/>
              <a:t>Factor V </a:t>
            </a:r>
          </a:p>
          <a:p>
            <a:pPr lvl="3" algn="l" rtl="0" eaLnBrk="1" hangingPunct="1">
              <a:lnSpc>
                <a:spcPct val="90000"/>
              </a:lnSpc>
            </a:pPr>
            <a:r>
              <a:rPr lang="en-US" sz="1800" dirty="0"/>
              <a:t>Factor VII </a:t>
            </a:r>
          </a:p>
          <a:p>
            <a:pPr lvl="3" algn="l" rtl="0" eaLnBrk="1" hangingPunct="1">
              <a:lnSpc>
                <a:spcPct val="90000"/>
              </a:lnSpc>
            </a:pPr>
            <a:r>
              <a:rPr lang="en-US" sz="1800" dirty="0"/>
              <a:t>Factor IX </a:t>
            </a:r>
          </a:p>
          <a:p>
            <a:pPr lvl="3" algn="l" rtl="0" eaLnBrk="1" hangingPunct="1">
              <a:lnSpc>
                <a:spcPct val="90000"/>
              </a:lnSpc>
            </a:pPr>
            <a:r>
              <a:rPr lang="en-US" sz="1800" dirty="0"/>
              <a:t>Factor X </a:t>
            </a:r>
          </a:p>
          <a:p>
            <a:pPr lvl="3" algn="l" rtl="0" eaLnBrk="1" hangingPunct="1">
              <a:lnSpc>
                <a:spcPct val="90000"/>
              </a:lnSpc>
            </a:pPr>
            <a:r>
              <a:rPr lang="en-US" sz="1800" dirty="0"/>
              <a:t>Factors XII and XIII </a:t>
            </a:r>
          </a:p>
          <a:p>
            <a:pPr algn="l" rtl="0" eaLnBrk="1" hangingPunct="1">
              <a:lnSpc>
                <a:spcPct val="90000"/>
              </a:lnSpc>
            </a:pPr>
            <a:r>
              <a:rPr lang="en-US" sz="2700" dirty="0"/>
              <a:t>Elevated PT may be reflection of decreased synthetic activity of liver.</a:t>
            </a:r>
          </a:p>
          <a:p>
            <a:pPr lvl="1" algn="l" rtl="0" eaLnBrk="1" hangingPunct="1">
              <a:lnSpc>
                <a:spcPct val="90000"/>
              </a:lnSpc>
            </a:pPr>
            <a:endParaRPr lang="en-US" sz="2200" dirty="0"/>
          </a:p>
          <a:p>
            <a:pPr algn="l" rtl="0" eaLnBrk="1" hangingPunct="1">
              <a:spcBef>
                <a:spcPct val="0"/>
              </a:spcBef>
            </a:pPr>
            <a:endParaRPr lang="ar-IQ" dirty="0">
              <a:ea typeface="ＭＳ Ｐゴシック" charset="-128"/>
            </a:endParaRPr>
          </a:p>
        </p:txBody>
      </p:sp>
      <p:sp>
        <p:nvSpPr>
          <p:cNvPr id="37891" name="Slide Number Placeholder 3"/>
          <p:cNvSpPr>
            <a:spLocks noGrp="1"/>
          </p:cNvSpPr>
          <p:nvPr>
            <p:ph type="sldNum" sz="quarter" idx="5"/>
          </p:nvPr>
        </p:nvSpPr>
        <p:spPr bwMode="auto">
          <a:noFill/>
          <a:ln>
            <a:miter lim="800000"/>
            <a:headEnd/>
            <a:tailEnd/>
          </a:ln>
        </p:spPr>
        <p:txBody>
          <a:bodyPr/>
          <a:lstStyle/>
          <a:p>
            <a:fld id="{C2753CD4-13FA-4A62-9138-6B8D7A403FE5}" type="slidenum">
              <a:rPr lang="en-US"/>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0E1B5652-4E2F-4445-A811-6C1E4BF1B3D9}" type="slidenum">
              <a:rPr lang="ar-IQ" smtClean="0"/>
              <a:pPr/>
              <a:t>17</a:t>
            </a:fld>
            <a:endParaRPr lang="ar-IQ"/>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18</a:t>
            </a:fld>
            <a:endParaRPr lang="ar-IQ"/>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19</a:t>
            </a:fld>
            <a:endParaRPr lang="ar-IQ"/>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20</a:t>
            </a:fld>
            <a:endParaRPr lang="ar-IQ"/>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21</a:t>
            </a:fld>
            <a:endParaRPr lang="ar-IQ"/>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E423DFF-22F6-4211-99FD-57F463241971}"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24</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609600" indent="-609600" algn="justLow" rtl="0"/>
            <a:r>
              <a:rPr lang="en-GB" sz="1200" dirty="0"/>
              <a:t>Liver is largest and most complex internal organ</a:t>
            </a:r>
          </a:p>
          <a:p>
            <a:pPr marL="609600" indent="-609600" algn="justLow" rtl="0"/>
            <a:r>
              <a:rPr lang="en-GB" sz="1200" dirty="0"/>
              <a:t>All blood flow from intestine and pancreas reaches liver via portal venous system</a:t>
            </a:r>
          </a:p>
          <a:p>
            <a:pPr marL="609600" indent="-609600" algn="justLow" rtl="0"/>
            <a:r>
              <a:rPr lang="en-US" sz="1200" dirty="0"/>
              <a:t>Liver is a multifunctional organ that is involved in diverse body functions.</a:t>
            </a:r>
          </a:p>
          <a:p>
            <a:pPr marL="609600" indent="-609600" algn="justLow" rtl="0">
              <a:buFontTx/>
              <a:buNone/>
            </a:pPr>
            <a:endParaRPr lang="en-US" sz="1200" dirty="0"/>
          </a:p>
          <a:p>
            <a:pPr marL="609600" indent="-609600" algn="justLow" rtl="0">
              <a:buFontTx/>
              <a:buAutoNum type="arabicPeriod"/>
            </a:pPr>
            <a:r>
              <a:rPr lang="en-US" sz="1200" b="1" u="sng" dirty="0"/>
              <a:t>Metabolic Functions</a:t>
            </a:r>
          </a:p>
          <a:p>
            <a:pPr marL="609600" indent="-609600" algn="justLow" rtl="0">
              <a:buFontTx/>
              <a:buNone/>
            </a:pPr>
            <a:r>
              <a:rPr lang="en-US" sz="1200" dirty="0"/>
              <a:t>       Liver  actively participates in carbohydrate metabolism, lipid, protein, mineral and vitamin metabolisms.</a:t>
            </a:r>
          </a:p>
          <a:p>
            <a:pPr marL="609600" indent="-609600" algn="justLow" rtl="0">
              <a:buFontTx/>
              <a:buAutoNum type="arabicPeriod" startAt="2"/>
            </a:pPr>
            <a:r>
              <a:rPr lang="en-US" sz="1200" b="1" u="sng" dirty="0"/>
              <a:t>Excretory Functions</a:t>
            </a:r>
          </a:p>
          <a:p>
            <a:pPr marL="609600" indent="-609600" algn="justLow" rtl="0">
              <a:buFontTx/>
              <a:buAutoNum type="arabicPeriod" startAt="3"/>
            </a:pPr>
            <a:r>
              <a:rPr lang="en-US" sz="1200" dirty="0"/>
              <a:t>       Bile pigments, bile salts and cholesterol are excreted in bile into intestine. </a:t>
            </a:r>
            <a:r>
              <a:rPr lang="en-US" sz="1200" b="1" u="sng" dirty="0"/>
              <a:t>Protective functions &amp; detoxification</a:t>
            </a:r>
          </a:p>
          <a:p>
            <a:pPr marL="609600" indent="-609600" algn="justLow" rtl="0">
              <a:buFontTx/>
              <a:buNone/>
            </a:pPr>
            <a:r>
              <a:rPr lang="en-US" sz="1200" dirty="0"/>
              <a:t>       </a:t>
            </a:r>
            <a:r>
              <a:rPr lang="en-US" sz="1200" dirty="0" err="1"/>
              <a:t>Kupffer</a:t>
            </a:r>
            <a:r>
              <a:rPr lang="en-US" sz="1200" dirty="0"/>
              <a:t> cells of liver perform </a:t>
            </a:r>
            <a:r>
              <a:rPr lang="en-US" sz="1200" dirty="0" err="1"/>
              <a:t>phagocytosis</a:t>
            </a:r>
            <a:r>
              <a:rPr lang="en-US" sz="1200" dirty="0"/>
              <a:t> to eliminate foreign compounds. For example ammonia is detoxified to urea and metabolism of </a:t>
            </a:r>
            <a:r>
              <a:rPr lang="en-US" sz="1200" dirty="0" err="1"/>
              <a:t>xenobiotics</a:t>
            </a:r>
            <a:r>
              <a:rPr lang="en-US" sz="1200" dirty="0"/>
              <a:t> (detoxification).</a:t>
            </a:r>
          </a:p>
          <a:p>
            <a:pPr marL="609600" indent="-609600" algn="justLow" rtl="0">
              <a:buFontTx/>
              <a:buNone/>
            </a:pPr>
            <a:r>
              <a:rPr lang="en-US" sz="1200" dirty="0"/>
              <a:t>       Clearance of hormones such as </a:t>
            </a:r>
            <a:r>
              <a:rPr lang="en-US" sz="1200" dirty="0" err="1"/>
              <a:t>i</a:t>
            </a:r>
            <a:r>
              <a:rPr lang="en-GB" sz="1200" dirty="0" err="1"/>
              <a:t>nsulin</a:t>
            </a:r>
            <a:r>
              <a:rPr lang="en-GB" sz="1200" dirty="0"/>
              <a:t>, parathyroid hormone, oestrogen, </a:t>
            </a:r>
            <a:r>
              <a:rPr lang="en-GB" sz="1200" dirty="0" err="1"/>
              <a:t>cortisol</a:t>
            </a:r>
            <a:endParaRPr lang="en-US" sz="1200" dirty="0"/>
          </a:p>
          <a:p>
            <a:pPr marL="609600" indent="-609600" algn="justLow" rtl="0">
              <a:buFontTx/>
              <a:buNone/>
            </a:pPr>
            <a:endParaRPr lang="en-US" sz="1200" dirty="0"/>
          </a:p>
          <a:p>
            <a:pPr marL="609600" indent="-609600" algn="justLow" rtl="0">
              <a:buFontTx/>
              <a:buAutoNum type="arabicPeriod" startAt="4"/>
            </a:pPr>
            <a:r>
              <a:rPr lang="en-US" sz="1200" b="1" u="sng" dirty="0"/>
              <a:t>Hematological and synthetic functions</a:t>
            </a:r>
          </a:p>
          <a:p>
            <a:pPr marL="609600" indent="-609600" algn="justLow" rtl="0">
              <a:buFontTx/>
              <a:buNone/>
            </a:pPr>
            <a:r>
              <a:rPr lang="en-US" sz="1200" dirty="0"/>
              <a:t>       Liver participates in formation of blood (particularly in embryo)</a:t>
            </a:r>
          </a:p>
          <a:p>
            <a:pPr marL="609600" indent="-609600" algn="justLow" rtl="0"/>
            <a:r>
              <a:rPr lang="en-US" sz="1200" dirty="0"/>
              <a:t>Synthesis of plasma proteins (albumin and </a:t>
            </a:r>
            <a:r>
              <a:rPr lang="en-US" sz="1200" dirty="0" err="1"/>
              <a:t>prothrombin</a:t>
            </a:r>
            <a:r>
              <a:rPr lang="en-US" sz="1200" dirty="0"/>
              <a:t>), hormones </a:t>
            </a:r>
            <a:r>
              <a:rPr lang="en-US" sz="1200" dirty="0" err="1"/>
              <a:t>e.g</a:t>
            </a:r>
            <a:r>
              <a:rPr lang="en-US" sz="1200" dirty="0"/>
              <a:t> a</a:t>
            </a:r>
            <a:r>
              <a:rPr lang="en-GB" sz="1200" dirty="0" err="1"/>
              <a:t>ngiotensinogen</a:t>
            </a:r>
            <a:r>
              <a:rPr lang="en-GB" sz="1200" dirty="0"/>
              <a:t>, insulin-like growth factor and </a:t>
            </a:r>
            <a:r>
              <a:rPr lang="en-GB" sz="1200" dirty="0" err="1"/>
              <a:t>triiodothyronine</a:t>
            </a:r>
            <a:r>
              <a:rPr lang="en-GB" sz="1200" dirty="0"/>
              <a:t>.</a:t>
            </a:r>
            <a:r>
              <a:rPr lang="en-GB" dirty="0"/>
              <a:t> </a:t>
            </a:r>
            <a:endParaRPr lang="en-US" sz="1200" dirty="0"/>
          </a:p>
          <a:p>
            <a:pPr algn="l" rtl="0">
              <a:buFontTx/>
              <a:buNone/>
            </a:pPr>
            <a:r>
              <a:rPr lang="en-US" sz="1200" dirty="0"/>
              <a:t>Destruction of erythrocytes (</a:t>
            </a:r>
            <a:r>
              <a:rPr lang="en-US" sz="1200" dirty="0" err="1"/>
              <a:t>Bilirubin</a:t>
            </a:r>
            <a:r>
              <a:rPr lang="en-US" sz="1200" dirty="0"/>
              <a:t>) 	</a:t>
            </a:r>
          </a:p>
          <a:p>
            <a:pPr algn="l" rtl="0">
              <a:buFontTx/>
              <a:buNone/>
            </a:pPr>
            <a:r>
              <a:rPr lang="en-US" sz="1200" b="1" u="sng" dirty="0"/>
              <a:t>5. Storage functions</a:t>
            </a:r>
          </a:p>
          <a:p>
            <a:pPr algn="l" rtl="0">
              <a:buFontTx/>
              <a:buNone/>
            </a:pPr>
            <a:r>
              <a:rPr lang="en-US" sz="1200" dirty="0"/>
              <a:t>          Glycogen, vitamins A, D and B</a:t>
            </a:r>
            <a:r>
              <a:rPr lang="en-US" sz="1200" baseline="-25000" dirty="0"/>
              <a:t>12</a:t>
            </a:r>
          </a:p>
          <a:p>
            <a:pPr algn="l" rtl="0">
              <a:buFontTx/>
              <a:buNone/>
            </a:pPr>
            <a:endParaRPr lang="en-US" sz="1200" baseline="-25000" dirty="0"/>
          </a:p>
          <a:p>
            <a:pPr algn="l" rtl="0">
              <a:buFontTx/>
              <a:buNone/>
            </a:pPr>
            <a:endParaRPr lang="en-US" sz="1200" baseline="-25000" dirty="0"/>
          </a:p>
          <a:p>
            <a:pPr algn="l" rtl="0">
              <a:buFontTx/>
              <a:buNone/>
            </a:pPr>
            <a:r>
              <a:rPr lang="en-US" sz="1200" b="1" dirty="0"/>
              <a:t>6.		</a:t>
            </a:r>
            <a:r>
              <a:rPr lang="en-US" sz="1200" b="1" u="sng" dirty="0"/>
              <a:t>Serum enzymes</a:t>
            </a:r>
            <a:r>
              <a:rPr lang="en-US" sz="1200" dirty="0"/>
              <a:t> </a:t>
            </a:r>
          </a:p>
          <a:p>
            <a:pPr algn="l" rtl="0">
              <a:buFontTx/>
              <a:buNone/>
            </a:pPr>
            <a:r>
              <a:rPr lang="en-US" sz="1200" dirty="0"/>
              <a:t>           Acting as markers of liver damage</a:t>
            </a:r>
          </a:p>
          <a:p>
            <a:pPr marL="609600" indent="-609600" algn="justLow" rtl="0"/>
            <a:endParaRPr lang="en-US" sz="1200" dirty="0"/>
          </a:p>
          <a:p>
            <a:pPr marL="609600" indent="-609600" algn="justLow" rtl="0">
              <a:buFontTx/>
              <a:buNone/>
            </a:pPr>
            <a:endParaRPr lang="ar-IQ" dirty="0"/>
          </a:p>
        </p:txBody>
      </p:sp>
      <p:sp>
        <p:nvSpPr>
          <p:cNvPr id="4" name="Slide Number Placeholder 3"/>
          <p:cNvSpPr>
            <a:spLocks noGrp="1"/>
          </p:cNvSpPr>
          <p:nvPr>
            <p:ph type="sldNum" sz="quarter" idx="10"/>
          </p:nvPr>
        </p:nvSpPr>
        <p:spPr/>
        <p:txBody>
          <a:bodyPr/>
          <a:lstStyle/>
          <a:p>
            <a:fld id="{85C54BD6-37C5-42C3-A5B5-8508E18F4E55}" type="slidenum">
              <a:rPr lang="ar-IQ" smtClean="0"/>
              <a:pPr/>
              <a:t>2</a:t>
            </a:fld>
            <a:endParaRPr lang="ar-IQ"/>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25</a:t>
            </a:fld>
            <a:endParaRPr lang="ar-IQ"/>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26</a:t>
            </a:fld>
            <a:endParaRPr lang="ar-IQ"/>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27</a:t>
            </a:fld>
            <a:endParaRPr lang="ar-IQ"/>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28</a:t>
            </a:fld>
            <a:endParaRPr lang="ar-IQ"/>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E423DFF-22F6-4211-99FD-57F463241971}"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31</a:t>
            </a:fld>
            <a:endParaRPr lang="ar-IQ"/>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33</a:t>
            </a:fld>
            <a:endParaRPr lang="ar-IQ"/>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35</a:t>
            </a:fld>
            <a:endParaRPr lang="ar-IQ"/>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kern="1200" dirty="0">
                <a:solidFill>
                  <a:schemeClr val="tx1"/>
                </a:solidFill>
                <a:latin typeface="+mn-lt"/>
                <a:ea typeface="+mn-ea"/>
                <a:cs typeface="+mn-cs"/>
              </a:rPr>
              <a:t>Gilbert syndrome, first described in the early twentieth century, is a benign hereditary disorder that affects</a:t>
            </a:r>
          </a:p>
          <a:p>
            <a:pPr algn="l" rtl="0"/>
            <a:r>
              <a:rPr lang="en-US" sz="1200" kern="1200" dirty="0">
                <a:solidFill>
                  <a:schemeClr val="tx1"/>
                </a:solidFill>
                <a:latin typeface="+mn-lt"/>
                <a:ea typeface="+mn-ea"/>
                <a:cs typeface="+mn-cs"/>
              </a:rPr>
              <a:t>approximately 5% of the U.S. population.5 Of the many causes of jaundice, Gilbert syndrome is the most common cause and, interestingly, it carries no morbidity or mortality in the majority of those affected and carries generally no clinical consequences. It is characterized by intermittent </a:t>
            </a:r>
            <a:r>
              <a:rPr lang="en-US" sz="1200" kern="1200" dirty="0" err="1">
                <a:solidFill>
                  <a:schemeClr val="tx1"/>
                </a:solidFill>
                <a:latin typeface="+mn-lt"/>
                <a:ea typeface="+mn-ea"/>
                <a:cs typeface="+mn-cs"/>
              </a:rPr>
              <a:t>unconjugated</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hyperbilirubinemia</a:t>
            </a:r>
            <a:r>
              <a:rPr lang="en-US" sz="1200" kern="1200" dirty="0">
                <a:solidFill>
                  <a:schemeClr val="tx1"/>
                </a:solidFill>
                <a:latin typeface="+mn-lt"/>
                <a:ea typeface="+mn-ea"/>
                <a:cs typeface="+mn-cs"/>
              </a:rPr>
              <a:t> in the absence of </a:t>
            </a:r>
            <a:r>
              <a:rPr lang="en-US" sz="1200" kern="1200" dirty="0" err="1">
                <a:solidFill>
                  <a:schemeClr val="tx1"/>
                </a:solidFill>
                <a:latin typeface="+mn-lt"/>
                <a:ea typeface="+mn-ea"/>
                <a:cs typeface="+mn-cs"/>
              </a:rPr>
              <a:t>hemolysis</a:t>
            </a:r>
            <a:r>
              <a:rPr lang="en-US" sz="1200" kern="1200" dirty="0">
                <a:solidFill>
                  <a:schemeClr val="tx1"/>
                </a:solidFill>
                <a:latin typeface="+mn-lt"/>
                <a:ea typeface="+mn-ea"/>
                <a:cs typeface="+mn-cs"/>
              </a:rPr>
              <a:t> and underlying liver disease due to a defective conjugation system. The </a:t>
            </a:r>
            <a:r>
              <a:rPr lang="en-US" sz="1200" kern="1200" dirty="0" err="1">
                <a:solidFill>
                  <a:schemeClr val="tx1"/>
                </a:solidFill>
                <a:latin typeface="+mn-lt"/>
                <a:ea typeface="+mn-ea"/>
                <a:cs typeface="+mn-cs"/>
              </a:rPr>
              <a:t>hyperbilirubinemia</a:t>
            </a:r>
            <a:r>
              <a:rPr lang="en-US" sz="1200" kern="1200" dirty="0">
                <a:solidFill>
                  <a:schemeClr val="tx1"/>
                </a:solidFill>
                <a:latin typeface="+mn-lt"/>
                <a:ea typeface="+mn-ea"/>
                <a:cs typeface="+mn-cs"/>
              </a:rPr>
              <a:t> usually manifests during adolescence or early adulthood. Total serum </a:t>
            </a:r>
            <a:r>
              <a:rPr lang="en-US" sz="1200" kern="1200" dirty="0" err="1">
                <a:solidFill>
                  <a:schemeClr val="tx1"/>
                </a:solidFill>
                <a:latin typeface="+mn-lt"/>
                <a:ea typeface="+mn-ea"/>
                <a:cs typeface="+mn-cs"/>
              </a:rPr>
              <a:t>bilirubin</a:t>
            </a:r>
            <a:r>
              <a:rPr lang="en-US" sz="1200" kern="1200" dirty="0">
                <a:solidFill>
                  <a:schemeClr val="tx1"/>
                </a:solidFill>
                <a:latin typeface="+mn-lt"/>
                <a:ea typeface="+mn-ea"/>
                <a:cs typeface="+mn-cs"/>
              </a:rPr>
              <a:t> usually fluctuates between 20–50 _mol/L, and it rarely exceeds 85 _mol/L. The molecular basis of Gilbert syndrome (in whites) is related to</a:t>
            </a:r>
          </a:p>
          <a:p>
            <a:pPr algn="l" rtl="0"/>
            <a:r>
              <a:rPr lang="en-US" sz="1200" kern="1200" dirty="0">
                <a:solidFill>
                  <a:schemeClr val="tx1"/>
                </a:solidFill>
                <a:latin typeface="+mn-lt"/>
                <a:ea typeface="+mn-ea"/>
                <a:cs typeface="+mn-cs"/>
              </a:rPr>
              <a:t>the UGT (</a:t>
            </a:r>
            <a:r>
              <a:rPr lang="en-US" sz="1200" kern="1200" dirty="0" err="1">
                <a:solidFill>
                  <a:schemeClr val="tx1"/>
                </a:solidFill>
                <a:latin typeface="+mn-lt"/>
                <a:ea typeface="+mn-ea"/>
                <a:cs typeface="+mn-cs"/>
              </a:rPr>
              <a:t>uridine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diphosphoglucose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glucuronyltransferase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superfamily</a:t>
            </a:r>
            <a:r>
              <a:rPr lang="en-US" sz="1200" kern="1200" dirty="0">
                <a:solidFill>
                  <a:schemeClr val="tx1"/>
                </a:solidFill>
                <a:latin typeface="+mn-lt"/>
                <a:ea typeface="+mn-ea"/>
                <a:cs typeface="+mn-cs"/>
              </a:rPr>
              <a:t>, which is responsible for encoding enzymes that catalyze the conjugation of </a:t>
            </a:r>
            <a:r>
              <a:rPr lang="en-US" sz="1200" kern="1200" dirty="0" err="1">
                <a:solidFill>
                  <a:schemeClr val="tx1"/>
                </a:solidFill>
                <a:latin typeface="+mn-lt"/>
                <a:ea typeface="+mn-ea"/>
                <a:cs typeface="+mn-cs"/>
              </a:rPr>
              <a:t>bilirubin</a:t>
            </a:r>
            <a:r>
              <a:rPr lang="en-US" sz="1200" kern="1200" dirty="0">
                <a:solidFill>
                  <a:schemeClr val="tx1"/>
                </a:solidFill>
                <a:latin typeface="+mn-lt"/>
                <a:ea typeface="+mn-ea"/>
                <a:cs typeface="+mn-cs"/>
              </a:rPr>
              <a:t>. The UGT1A1 (the hepatic 1A1 </a:t>
            </a:r>
            <a:r>
              <a:rPr lang="en-US" sz="1200" kern="1200" dirty="0" err="1">
                <a:solidFill>
                  <a:schemeClr val="tx1"/>
                </a:solidFill>
                <a:latin typeface="+mn-lt"/>
                <a:ea typeface="+mn-ea"/>
                <a:cs typeface="+mn-cs"/>
              </a:rPr>
              <a:t>isoform</a:t>
            </a:r>
            <a:r>
              <a:rPr lang="en-US" sz="1200" kern="1200" dirty="0">
                <a:solidFill>
                  <a:schemeClr val="tx1"/>
                </a:solidFill>
                <a:latin typeface="+mn-lt"/>
                <a:ea typeface="+mn-ea"/>
                <a:cs typeface="+mn-cs"/>
              </a:rPr>
              <a:t> of UGT) contributes substantially to the process of conjugating </a:t>
            </a:r>
            <a:r>
              <a:rPr lang="en-US" sz="1200" kern="1200" dirty="0" err="1">
                <a:solidFill>
                  <a:schemeClr val="tx1"/>
                </a:solidFill>
                <a:latin typeface="+mn-lt"/>
                <a:ea typeface="+mn-ea"/>
                <a:cs typeface="+mn-cs"/>
              </a:rPr>
              <a:t>bilirubin</a:t>
            </a:r>
            <a:r>
              <a:rPr lang="en-US" sz="1200" kern="1200" dirty="0">
                <a:solidFill>
                  <a:schemeClr val="tx1"/>
                </a:solidFill>
                <a:latin typeface="+mn-lt"/>
                <a:ea typeface="+mn-ea"/>
                <a:cs typeface="+mn-cs"/>
              </a:rPr>
              <a:t>. The UGT1A1 promoter contains the sequence (TA)6TAA. The insertion of an extra TA in the sequence, as seen in Gilbert syndrome, reduces the expression of the </a:t>
            </a:r>
            <a:r>
              <a:rPr lang="en-US" sz="1200" i="1" kern="1200" dirty="0">
                <a:solidFill>
                  <a:schemeClr val="tx1"/>
                </a:solidFill>
                <a:latin typeface="+mn-lt"/>
                <a:ea typeface="+mn-ea"/>
                <a:cs typeface="+mn-cs"/>
              </a:rPr>
              <a:t>UGT1A1</a:t>
            </a:r>
            <a:r>
              <a:rPr lang="en-US" sz="1200" kern="1200" dirty="0">
                <a:solidFill>
                  <a:schemeClr val="tx1"/>
                </a:solidFill>
                <a:latin typeface="+mn-lt"/>
                <a:ea typeface="+mn-ea"/>
                <a:cs typeface="+mn-cs"/>
              </a:rPr>
              <a:t> gene to 20%–30% of normal values. That is, the liver’s conjugation system in Gilbert syndrome is working at approximately 30% of normal.6,7 </a:t>
            </a:r>
            <a:r>
              <a:rPr lang="en-US" sz="1200" kern="1200" dirty="0" err="1">
                <a:solidFill>
                  <a:schemeClr val="tx1"/>
                </a:solidFill>
                <a:latin typeface="+mn-lt"/>
                <a:ea typeface="+mn-ea"/>
                <a:cs typeface="+mn-cs"/>
              </a:rPr>
              <a:t>Crigler-Najjar</a:t>
            </a:r>
            <a:r>
              <a:rPr lang="en-US" sz="1200" kern="1200" dirty="0">
                <a:solidFill>
                  <a:schemeClr val="tx1"/>
                </a:solidFill>
                <a:latin typeface="+mn-lt"/>
                <a:ea typeface="+mn-ea"/>
                <a:cs typeface="+mn-cs"/>
              </a:rPr>
              <a:t> syndrome was first described by </a:t>
            </a:r>
            <a:r>
              <a:rPr lang="en-US" sz="1200" kern="1200" dirty="0" err="1">
                <a:solidFill>
                  <a:schemeClr val="tx1"/>
                </a:solidFill>
                <a:latin typeface="+mn-lt"/>
                <a:ea typeface="+mn-ea"/>
                <a:cs typeface="+mn-cs"/>
              </a:rPr>
              <a:t>Crigler</a:t>
            </a:r>
            <a:r>
              <a:rPr lang="en-US" sz="1200" kern="1200" dirty="0">
                <a:solidFill>
                  <a:schemeClr val="tx1"/>
                </a:solidFill>
                <a:latin typeface="+mn-lt"/>
                <a:ea typeface="+mn-ea"/>
                <a:cs typeface="+mn-cs"/>
              </a:rPr>
              <a:t> and </a:t>
            </a:r>
            <a:r>
              <a:rPr lang="en-US" sz="1200" kern="1200" dirty="0" err="1">
                <a:solidFill>
                  <a:schemeClr val="tx1"/>
                </a:solidFill>
                <a:latin typeface="+mn-lt"/>
                <a:ea typeface="+mn-ea"/>
                <a:cs typeface="+mn-cs"/>
              </a:rPr>
              <a:t>Najjar</a:t>
            </a:r>
            <a:r>
              <a:rPr lang="en-US" sz="1200" kern="1200" dirty="0">
                <a:solidFill>
                  <a:schemeClr val="tx1"/>
                </a:solidFill>
                <a:latin typeface="+mn-lt"/>
                <a:ea typeface="+mn-ea"/>
                <a:cs typeface="+mn-cs"/>
              </a:rPr>
              <a:t> in 1952 as a syndrome of chronic </a:t>
            </a:r>
            <a:r>
              <a:rPr lang="en-US" sz="1200" kern="1200" dirty="0" err="1">
                <a:solidFill>
                  <a:schemeClr val="tx1"/>
                </a:solidFill>
                <a:latin typeface="+mn-lt"/>
                <a:ea typeface="+mn-ea"/>
                <a:cs typeface="+mn-cs"/>
              </a:rPr>
              <a:t>nonhemolytic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unconjugated</a:t>
            </a:r>
            <a:r>
              <a:rPr lang="en-US" sz="1200" kern="1200" dirty="0">
                <a:solidFill>
                  <a:schemeClr val="tx1"/>
                </a:solidFill>
                <a:latin typeface="+mn-lt"/>
                <a:ea typeface="+mn-ea"/>
                <a:cs typeface="+mn-cs"/>
              </a:rPr>
              <a:t> hyperbilirubinemia.8 </a:t>
            </a:r>
            <a:r>
              <a:rPr lang="en-US" sz="1200" kern="1200" dirty="0" err="1">
                <a:solidFill>
                  <a:schemeClr val="tx1"/>
                </a:solidFill>
                <a:latin typeface="+mn-lt"/>
                <a:ea typeface="+mn-ea"/>
                <a:cs typeface="+mn-cs"/>
              </a:rPr>
              <a:t>Crigler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Najjar</a:t>
            </a:r>
            <a:r>
              <a:rPr lang="en-US" sz="1200" kern="1200" dirty="0">
                <a:solidFill>
                  <a:schemeClr val="tx1"/>
                </a:solidFill>
                <a:latin typeface="+mn-lt"/>
                <a:ea typeface="+mn-ea"/>
                <a:cs typeface="+mn-cs"/>
              </a:rPr>
              <a:t> syndrome, like Gilbert syndrome, is an inherited disorder of </a:t>
            </a:r>
            <a:r>
              <a:rPr lang="en-US" sz="1200" kern="1200" dirty="0" err="1">
                <a:solidFill>
                  <a:schemeClr val="tx1"/>
                </a:solidFill>
                <a:latin typeface="+mn-lt"/>
                <a:ea typeface="+mn-ea"/>
                <a:cs typeface="+mn-cs"/>
              </a:rPr>
              <a:t>bilirubin</a:t>
            </a:r>
            <a:r>
              <a:rPr lang="en-US" sz="1200" kern="1200" dirty="0">
                <a:solidFill>
                  <a:schemeClr val="tx1"/>
                </a:solidFill>
                <a:latin typeface="+mn-lt"/>
                <a:ea typeface="+mn-ea"/>
                <a:cs typeface="+mn-cs"/>
              </a:rPr>
              <a:t> metabolism resulting from a molecular defect within the gene involved with </a:t>
            </a:r>
            <a:r>
              <a:rPr lang="en-US" sz="1200" kern="1200" dirty="0" err="1">
                <a:solidFill>
                  <a:schemeClr val="tx1"/>
                </a:solidFill>
                <a:latin typeface="+mn-lt"/>
                <a:ea typeface="+mn-ea"/>
                <a:cs typeface="+mn-cs"/>
              </a:rPr>
              <a:t>bilirubin</a:t>
            </a:r>
            <a:r>
              <a:rPr lang="en-US" sz="1200" kern="1200" dirty="0">
                <a:solidFill>
                  <a:schemeClr val="tx1"/>
                </a:solidFill>
                <a:latin typeface="+mn-lt"/>
                <a:ea typeface="+mn-ea"/>
                <a:cs typeface="+mn-cs"/>
              </a:rPr>
              <a:t> conjugation. </a:t>
            </a:r>
            <a:r>
              <a:rPr lang="en-US" sz="1200" kern="1200" dirty="0" err="1">
                <a:solidFill>
                  <a:schemeClr val="tx1"/>
                </a:solidFill>
                <a:latin typeface="+mn-lt"/>
                <a:ea typeface="+mn-ea"/>
                <a:cs typeface="+mn-cs"/>
              </a:rPr>
              <a:t>Crigler-Najjar</a:t>
            </a:r>
            <a:r>
              <a:rPr lang="en-US" sz="1200" kern="1200" dirty="0">
                <a:solidFill>
                  <a:schemeClr val="tx1"/>
                </a:solidFill>
                <a:latin typeface="+mn-lt"/>
                <a:ea typeface="+mn-ea"/>
                <a:cs typeface="+mn-cs"/>
              </a:rPr>
              <a:t> syndrome may be divided into two types: type 1, where there is a complete absence of enzymatic </a:t>
            </a:r>
            <a:r>
              <a:rPr lang="en-US" sz="1200" kern="1200" dirty="0" err="1">
                <a:solidFill>
                  <a:schemeClr val="tx1"/>
                </a:solidFill>
                <a:latin typeface="+mn-lt"/>
                <a:ea typeface="+mn-ea"/>
                <a:cs typeface="+mn-cs"/>
              </a:rPr>
              <a:t>bilirubin</a:t>
            </a:r>
            <a:r>
              <a:rPr lang="en-US" sz="1200" kern="1200" dirty="0">
                <a:solidFill>
                  <a:schemeClr val="tx1"/>
                </a:solidFill>
                <a:latin typeface="+mn-lt"/>
                <a:ea typeface="+mn-ea"/>
                <a:cs typeface="+mn-cs"/>
              </a:rPr>
              <a:t> conjugation, and type II, where there is a mutation causing a severe deficiency of the enzyme responsible for </a:t>
            </a:r>
            <a:r>
              <a:rPr lang="en-US" sz="1200" kern="1200" dirty="0" err="1">
                <a:solidFill>
                  <a:schemeClr val="tx1"/>
                </a:solidFill>
                <a:latin typeface="+mn-lt"/>
                <a:ea typeface="+mn-ea"/>
                <a:cs typeface="+mn-cs"/>
              </a:rPr>
              <a:t>bilirubin</a:t>
            </a:r>
            <a:r>
              <a:rPr lang="en-US" sz="1200" kern="1200" dirty="0">
                <a:solidFill>
                  <a:schemeClr val="tx1"/>
                </a:solidFill>
                <a:latin typeface="+mn-lt"/>
                <a:ea typeface="+mn-ea"/>
                <a:cs typeface="+mn-cs"/>
              </a:rPr>
              <a:t> conjugation. Unlike Gilbert syndrome, </a:t>
            </a:r>
            <a:r>
              <a:rPr lang="en-US" sz="1200" kern="1200" dirty="0" err="1">
                <a:solidFill>
                  <a:schemeClr val="tx1"/>
                </a:solidFill>
                <a:latin typeface="+mn-lt"/>
                <a:ea typeface="+mn-ea"/>
                <a:cs typeface="+mn-cs"/>
              </a:rPr>
              <a:t>Crigler-Najjar</a:t>
            </a:r>
            <a:r>
              <a:rPr lang="en-US" sz="1200" kern="1200" dirty="0">
                <a:solidFill>
                  <a:schemeClr val="tx1"/>
                </a:solidFill>
                <a:latin typeface="+mn-lt"/>
                <a:ea typeface="+mn-ea"/>
                <a:cs typeface="+mn-cs"/>
              </a:rPr>
              <a:t> syndrome is rare and is a more serious disorder.9</a:t>
            </a:r>
          </a:p>
          <a:p>
            <a:pPr algn="l" rtl="0"/>
            <a:r>
              <a:rPr lang="en-US" sz="1200" kern="1200" dirty="0">
                <a:solidFill>
                  <a:schemeClr val="tx1"/>
                </a:solidFill>
                <a:latin typeface="+mn-lt"/>
                <a:ea typeface="+mn-ea"/>
                <a:cs typeface="+mn-cs"/>
              </a:rPr>
              <a:t>While Gilbert disease and </a:t>
            </a:r>
            <a:r>
              <a:rPr lang="en-US" sz="1200" kern="1200" dirty="0" err="1">
                <a:solidFill>
                  <a:schemeClr val="tx1"/>
                </a:solidFill>
                <a:latin typeface="+mn-lt"/>
                <a:ea typeface="+mn-ea"/>
                <a:cs typeface="+mn-cs"/>
              </a:rPr>
              <a:t>Crigler-Najjar</a:t>
            </a:r>
            <a:r>
              <a:rPr lang="en-US" sz="1200" kern="1200" dirty="0">
                <a:solidFill>
                  <a:schemeClr val="tx1"/>
                </a:solidFill>
                <a:latin typeface="+mn-lt"/>
                <a:ea typeface="+mn-ea"/>
                <a:cs typeface="+mn-cs"/>
              </a:rPr>
              <a:t> syndrome are characterized as primarily </a:t>
            </a:r>
            <a:r>
              <a:rPr lang="en-US" sz="1200" kern="1200" dirty="0" err="1">
                <a:solidFill>
                  <a:schemeClr val="tx1"/>
                </a:solidFill>
                <a:latin typeface="+mn-lt"/>
                <a:ea typeface="+mn-ea"/>
                <a:cs typeface="+mn-cs"/>
              </a:rPr>
              <a:t>unconjugated</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hyperbilirubinemias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Dubin</a:t>
            </a:r>
            <a:r>
              <a:rPr lang="en-US" sz="1200" kern="1200" dirty="0">
                <a:solidFill>
                  <a:schemeClr val="tx1"/>
                </a:solidFill>
                <a:latin typeface="+mn-lt"/>
                <a:ea typeface="+mn-ea"/>
                <a:cs typeface="+mn-cs"/>
              </a:rPr>
              <a:t>-Johnson syndrome and Rotor syndrome are characterized as conjugated </a:t>
            </a:r>
            <a:r>
              <a:rPr lang="en-US" sz="1200" kern="1200" dirty="0" err="1">
                <a:solidFill>
                  <a:schemeClr val="tx1"/>
                </a:solidFill>
                <a:latin typeface="+mn-lt"/>
                <a:ea typeface="+mn-ea"/>
                <a:cs typeface="+mn-cs"/>
              </a:rPr>
              <a:t>hyperbilirubinemias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Dubin</a:t>
            </a:r>
            <a:r>
              <a:rPr lang="en-US" sz="1200" kern="1200" dirty="0">
                <a:solidFill>
                  <a:schemeClr val="tx1"/>
                </a:solidFill>
                <a:latin typeface="+mn-lt"/>
                <a:ea typeface="+mn-ea"/>
                <a:cs typeface="+mn-cs"/>
              </a:rPr>
              <a:t>-Johnson syndrome is a rare inherited disorder caused </a:t>
            </a:r>
            <a:r>
              <a:rPr lang="en-US" sz="1200" b="1" kern="1200" dirty="0">
                <a:solidFill>
                  <a:schemeClr val="tx1"/>
                </a:solidFill>
                <a:latin typeface="+mn-lt"/>
                <a:ea typeface="+mn-ea"/>
                <a:cs typeface="+mn-cs"/>
              </a:rPr>
              <a:t>by a deficiency of the </a:t>
            </a:r>
            <a:r>
              <a:rPr lang="en-US" sz="1200" b="1" kern="1200" dirty="0" err="1">
                <a:solidFill>
                  <a:schemeClr val="tx1"/>
                </a:solidFill>
                <a:latin typeface="+mn-lt"/>
                <a:ea typeface="+mn-ea"/>
                <a:cs typeface="+mn-cs"/>
              </a:rPr>
              <a:t>canalicular</a:t>
            </a:r>
            <a:r>
              <a:rPr lang="en-US" sz="1200" b="1" kern="1200" dirty="0">
                <a:solidFill>
                  <a:schemeClr val="tx1"/>
                </a:solidFill>
                <a:latin typeface="+mn-lt"/>
                <a:ea typeface="+mn-ea"/>
                <a:cs typeface="+mn-cs"/>
              </a:rPr>
              <a:t> multidrug resistance/ </a:t>
            </a:r>
            <a:r>
              <a:rPr lang="en-US" sz="1200" b="1" kern="1200" dirty="0" err="1">
                <a:solidFill>
                  <a:schemeClr val="tx1"/>
                </a:solidFill>
                <a:latin typeface="+mn-lt"/>
                <a:ea typeface="+mn-ea"/>
                <a:cs typeface="+mn-cs"/>
              </a:rPr>
              <a:t>multispecific</a:t>
            </a:r>
            <a:r>
              <a:rPr lang="en-US" sz="1200" b="1" kern="1200" dirty="0">
                <a:solidFill>
                  <a:schemeClr val="tx1"/>
                </a:solidFill>
                <a:latin typeface="+mn-lt"/>
                <a:ea typeface="+mn-ea"/>
                <a:cs typeface="+mn-cs"/>
              </a:rPr>
              <a:t> organic anionic transporter protein (MDR2/</a:t>
            </a:r>
            <a:r>
              <a:rPr lang="en-US" sz="1200" b="1" kern="1200" dirty="0" err="1">
                <a:solidFill>
                  <a:schemeClr val="tx1"/>
                </a:solidFill>
                <a:latin typeface="+mn-lt"/>
                <a:ea typeface="+mn-ea"/>
                <a:cs typeface="+mn-cs"/>
              </a:rPr>
              <a:t>cMOAT</a:t>
            </a:r>
            <a:r>
              <a:rPr lang="en-US" sz="1200" b="1" kern="1200" dirty="0">
                <a:solidFill>
                  <a:schemeClr val="tx1"/>
                </a:solidFill>
                <a:latin typeface="+mn-lt"/>
                <a:ea typeface="+mn-ea"/>
                <a:cs typeface="+mn-cs"/>
              </a:rPr>
              <a:t>). In other words, the liver’s ability to uptake and conjugate </a:t>
            </a:r>
            <a:r>
              <a:rPr lang="en-US" sz="1200" b="1" kern="1200" dirty="0" err="1">
                <a:solidFill>
                  <a:schemeClr val="tx1"/>
                </a:solidFill>
                <a:latin typeface="+mn-lt"/>
                <a:ea typeface="+mn-ea"/>
                <a:cs typeface="+mn-cs"/>
              </a:rPr>
              <a:t>bilirubin</a:t>
            </a:r>
            <a:r>
              <a:rPr lang="en-US" sz="1200" b="1" kern="1200" dirty="0">
                <a:solidFill>
                  <a:schemeClr val="tx1"/>
                </a:solidFill>
                <a:latin typeface="+mn-lt"/>
                <a:ea typeface="+mn-ea"/>
                <a:cs typeface="+mn-cs"/>
              </a:rPr>
              <a:t> is functional; however, the removal of conjugated </a:t>
            </a:r>
            <a:r>
              <a:rPr lang="en-US" sz="1200" b="1" kern="1200" dirty="0" err="1">
                <a:solidFill>
                  <a:schemeClr val="tx1"/>
                </a:solidFill>
                <a:latin typeface="+mn-lt"/>
                <a:ea typeface="+mn-ea"/>
                <a:cs typeface="+mn-cs"/>
              </a:rPr>
              <a:t>bilirubin</a:t>
            </a:r>
            <a:r>
              <a:rPr lang="en-US" sz="1200" b="1" kern="1200" dirty="0">
                <a:solidFill>
                  <a:schemeClr val="tx1"/>
                </a:solidFill>
                <a:latin typeface="+mn-lt"/>
                <a:ea typeface="+mn-ea"/>
                <a:cs typeface="+mn-cs"/>
              </a:rPr>
              <a:t> from the liver cell and the excretion into the bile are defective. </a:t>
            </a:r>
            <a:r>
              <a:rPr lang="en-US" sz="1200" kern="1200" dirty="0">
                <a:solidFill>
                  <a:schemeClr val="tx1"/>
                </a:solidFill>
                <a:latin typeface="+mn-lt"/>
                <a:ea typeface="+mn-ea"/>
                <a:cs typeface="+mn-cs"/>
              </a:rPr>
              <a:t>This results in accumulation of conjugated and, to some extent, </a:t>
            </a:r>
            <a:r>
              <a:rPr lang="en-US" sz="1200" kern="1200" dirty="0" err="1">
                <a:solidFill>
                  <a:schemeClr val="tx1"/>
                </a:solidFill>
                <a:latin typeface="+mn-lt"/>
                <a:ea typeface="+mn-ea"/>
                <a:cs typeface="+mn-cs"/>
              </a:rPr>
              <a:t>unconjugated</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bilirubin</a:t>
            </a:r>
            <a:r>
              <a:rPr lang="en-US" sz="1200" kern="1200" dirty="0">
                <a:solidFill>
                  <a:schemeClr val="tx1"/>
                </a:solidFill>
                <a:latin typeface="+mn-lt"/>
                <a:ea typeface="+mn-ea"/>
                <a:cs typeface="+mn-cs"/>
              </a:rPr>
              <a:t> in the blood, leading to </a:t>
            </a:r>
            <a:r>
              <a:rPr lang="en-US" sz="1200" kern="1200" dirty="0" err="1">
                <a:solidFill>
                  <a:schemeClr val="tx1"/>
                </a:solidFill>
                <a:latin typeface="+mn-lt"/>
                <a:ea typeface="+mn-ea"/>
                <a:cs typeface="+mn-cs"/>
              </a:rPr>
              <a:t>hyperbilirubinemia</a:t>
            </a:r>
            <a:r>
              <a:rPr lang="en-US" sz="1200" kern="1200" dirty="0">
                <a:solidFill>
                  <a:schemeClr val="tx1"/>
                </a:solidFill>
                <a:latin typeface="+mn-lt"/>
                <a:ea typeface="+mn-ea"/>
                <a:cs typeface="+mn-cs"/>
              </a:rPr>
              <a:t> and </a:t>
            </a:r>
            <a:r>
              <a:rPr lang="en-US" sz="1200" kern="1200" dirty="0" err="1">
                <a:solidFill>
                  <a:schemeClr val="tx1"/>
                </a:solidFill>
                <a:latin typeface="+mn-lt"/>
                <a:ea typeface="+mn-ea"/>
                <a:cs typeface="+mn-cs"/>
              </a:rPr>
              <a:t>bilirubinuria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Dubin</a:t>
            </a:r>
            <a:r>
              <a:rPr lang="en-US" sz="1200" kern="1200" dirty="0">
                <a:solidFill>
                  <a:schemeClr val="tx1"/>
                </a:solidFill>
                <a:latin typeface="+mn-lt"/>
                <a:ea typeface="+mn-ea"/>
                <a:cs typeface="+mn-cs"/>
              </a:rPr>
              <a:t>-Johnson is a condition that is obstructive in nature, so much of the conjugated </a:t>
            </a:r>
            <a:r>
              <a:rPr lang="en-US" sz="1200" kern="1200" dirty="0" err="1">
                <a:solidFill>
                  <a:schemeClr val="tx1"/>
                </a:solidFill>
                <a:latin typeface="+mn-lt"/>
                <a:ea typeface="+mn-ea"/>
                <a:cs typeface="+mn-cs"/>
              </a:rPr>
              <a:t>bilirubin</a:t>
            </a:r>
            <a:r>
              <a:rPr lang="en-US" sz="1200" kern="1200" dirty="0">
                <a:solidFill>
                  <a:schemeClr val="tx1"/>
                </a:solidFill>
                <a:latin typeface="+mn-lt"/>
                <a:ea typeface="+mn-ea"/>
                <a:cs typeface="+mn-cs"/>
              </a:rPr>
              <a:t> circulates bound to albumin. This type of </a:t>
            </a:r>
            <a:r>
              <a:rPr lang="en-US" sz="1200" kern="1200" dirty="0" err="1">
                <a:solidFill>
                  <a:schemeClr val="tx1"/>
                </a:solidFill>
                <a:latin typeface="+mn-lt"/>
                <a:ea typeface="+mn-ea"/>
                <a:cs typeface="+mn-cs"/>
              </a:rPr>
              <a:t>bilirubin</a:t>
            </a:r>
            <a:r>
              <a:rPr lang="en-US" sz="1200" kern="1200" dirty="0">
                <a:solidFill>
                  <a:schemeClr val="tx1"/>
                </a:solidFill>
                <a:latin typeface="+mn-lt"/>
                <a:ea typeface="+mn-ea"/>
                <a:cs typeface="+mn-cs"/>
              </a:rPr>
              <a:t> (conjugated </a:t>
            </a:r>
            <a:r>
              <a:rPr lang="en-US" sz="1200" kern="1200" dirty="0" err="1">
                <a:solidFill>
                  <a:schemeClr val="tx1"/>
                </a:solidFill>
                <a:latin typeface="+mn-lt"/>
                <a:ea typeface="+mn-ea"/>
                <a:cs typeface="+mn-cs"/>
              </a:rPr>
              <a:t>bilirubin</a:t>
            </a:r>
            <a:r>
              <a:rPr lang="en-US" sz="1200" kern="1200" dirty="0">
                <a:solidFill>
                  <a:schemeClr val="tx1"/>
                </a:solidFill>
                <a:latin typeface="+mn-lt"/>
                <a:ea typeface="+mn-ea"/>
                <a:cs typeface="+mn-cs"/>
              </a:rPr>
              <a:t> bound to albumin) is referred to as </a:t>
            </a:r>
            <a:r>
              <a:rPr lang="en-US" sz="1200" i="1" kern="1200" dirty="0">
                <a:solidFill>
                  <a:schemeClr val="tx1"/>
                </a:solidFill>
                <a:latin typeface="+mn-lt"/>
                <a:ea typeface="+mn-ea"/>
                <a:cs typeface="+mn-cs"/>
              </a:rPr>
              <a:t>delta </a:t>
            </a:r>
            <a:r>
              <a:rPr lang="en-US" sz="1200" i="1" kern="1200" dirty="0" err="1">
                <a:solidFill>
                  <a:schemeClr val="tx1"/>
                </a:solidFill>
                <a:latin typeface="+mn-lt"/>
                <a:ea typeface="+mn-ea"/>
                <a:cs typeface="+mn-cs"/>
              </a:rPr>
              <a:t>bilirubin</a:t>
            </a:r>
            <a:r>
              <a:rPr lang="en-US" sz="1200" kern="1200" dirty="0">
                <a:solidFill>
                  <a:schemeClr val="tx1"/>
                </a:solidFill>
                <a:latin typeface="+mn-lt"/>
                <a:ea typeface="+mn-ea"/>
                <a:cs typeface="+mn-cs"/>
              </a:rPr>
              <a:t>. An increase in delta </a:t>
            </a:r>
            <a:r>
              <a:rPr lang="en-US" sz="1200" kern="1200" dirty="0" err="1">
                <a:solidFill>
                  <a:schemeClr val="tx1"/>
                </a:solidFill>
                <a:latin typeface="+mn-lt"/>
                <a:ea typeface="+mn-ea"/>
                <a:cs typeface="+mn-cs"/>
              </a:rPr>
              <a:t>bilirubin</a:t>
            </a:r>
            <a:r>
              <a:rPr lang="en-US" sz="1200" kern="1200" dirty="0">
                <a:solidFill>
                  <a:schemeClr val="tx1"/>
                </a:solidFill>
                <a:latin typeface="+mn-lt"/>
                <a:ea typeface="+mn-ea"/>
                <a:cs typeface="+mn-cs"/>
              </a:rPr>
              <a:t> poses a problem in laboratory evaluation because the delta </a:t>
            </a:r>
            <a:r>
              <a:rPr lang="en-US" sz="1200" kern="1200" dirty="0" err="1">
                <a:solidFill>
                  <a:schemeClr val="tx1"/>
                </a:solidFill>
                <a:latin typeface="+mn-lt"/>
                <a:ea typeface="+mn-ea"/>
                <a:cs typeface="+mn-cs"/>
              </a:rPr>
              <a:t>bilirubin</a:t>
            </a:r>
            <a:r>
              <a:rPr lang="en-US" sz="1200" kern="1200" dirty="0">
                <a:solidFill>
                  <a:schemeClr val="tx1"/>
                </a:solidFill>
                <a:latin typeface="+mn-lt"/>
                <a:ea typeface="+mn-ea"/>
                <a:cs typeface="+mn-cs"/>
              </a:rPr>
              <a:t> fraction reacts as conjugated </a:t>
            </a:r>
            <a:r>
              <a:rPr lang="en-US" sz="1200" kern="1200" dirty="0" err="1">
                <a:solidFill>
                  <a:schemeClr val="tx1"/>
                </a:solidFill>
                <a:latin typeface="+mn-lt"/>
                <a:ea typeface="+mn-ea"/>
                <a:cs typeface="+mn-cs"/>
              </a:rPr>
              <a:t>bilirubin</a:t>
            </a:r>
            <a:r>
              <a:rPr lang="en-US" sz="1200" kern="1200" dirty="0">
                <a:solidFill>
                  <a:schemeClr val="tx1"/>
                </a:solidFill>
                <a:latin typeface="+mn-lt"/>
                <a:ea typeface="+mn-ea"/>
                <a:cs typeface="+mn-cs"/>
              </a:rPr>
              <a:t> in the laboratory method to measure conjugated or direct </a:t>
            </a:r>
            <a:r>
              <a:rPr lang="en-US" sz="1200" kern="1200" dirty="0" err="1">
                <a:solidFill>
                  <a:schemeClr val="tx1"/>
                </a:solidFill>
                <a:latin typeface="+mn-lt"/>
                <a:ea typeface="+mn-ea"/>
                <a:cs typeface="+mn-cs"/>
              </a:rPr>
              <a:t>bilirubin</a:t>
            </a:r>
            <a:r>
              <a:rPr lang="en-US" sz="1200" kern="1200" dirty="0">
                <a:solidFill>
                  <a:schemeClr val="tx1"/>
                </a:solidFill>
                <a:latin typeface="+mn-lt"/>
                <a:ea typeface="+mn-ea"/>
                <a:cs typeface="+mn-cs"/>
              </a:rPr>
              <a:t>. A distinguishing feature of </a:t>
            </a:r>
            <a:r>
              <a:rPr lang="en-US" sz="1200" kern="1200" dirty="0" err="1">
                <a:solidFill>
                  <a:schemeClr val="tx1"/>
                </a:solidFill>
                <a:latin typeface="+mn-lt"/>
                <a:ea typeface="+mn-ea"/>
                <a:cs typeface="+mn-cs"/>
              </a:rPr>
              <a:t>Dubin</a:t>
            </a:r>
            <a:r>
              <a:rPr lang="en-US" sz="1200" kern="1200" dirty="0">
                <a:solidFill>
                  <a:schemeClr val="tx1"/>
                </a:solidFill>
                <a:latin typeface="+mn-lt"/>
                <a:ea typeface="+mn-ea"/>
                <a:cs typeface="+mn-cs"/>
              </a:rPr>
              <a:t>-Johnson syndrome is the appearance of dark-stained granules (thought to be pigmented </a:t>
            </a:r>
            <a:r>
              <a:rPr lang="en-US" sz="1200" kern="1200" dirty="0" err="1">
                <a:solidFill>
                  <a:schemeClr val="tx1"/>
                </a:solidFill>
                <a:latin typeface="+mn-lt"/>
                <a:ea typeface="+mn-ea"/>
                <a:cs typeface="+mn-cs"/>
              </a:rPr>
              <a:t>lysosomes</a:t>
            </a:r>
            <a:r>
              <a:rPr lang="en-US" sz="1200" kern="1200" dirty="0">
                <a:solidFill>
                  <a:schemeClr val="tx1"/>
                </a:solidFill>
                <a:latin typeface="+mn-lt"/>
                <a:ea typeface="+mn-ea"/>
                <a:cs typeface="+mn-cs"/>
              </a:rPr>
              <a:t>) on a liver biopsy sample. Usually the total </a:t>
            </a:r>
            <a:r>
              <a:rPr lang="en-US" sz="1200" kern="1200" dirty="0" err="1">
                <a:solidFill>
                  <a:schemeClr val="tx1"/>
                </a:solidFill>
                <a:latin typeface="+mn-lt"/>
                <a:ea typeface="+mn-ea"/>
                <a:cs typeface="+mn-cs"/>
              </a:rPr>
              <a:t>bilirubin</a:t>
            </a:r>
            <a:r>
              <a:rPr lang="en-US" sz="1200" kern="1200" dirty="0">
                <a:solidFill>
                  <a:schemeClr val="tx1"/>
                </a:solidFill>
                <a:latin typeface="+mn-lt"/>
                <a:ea typeface="+mn-ea"/>
                <a:cs typeface="+mn-cs"/>
              </a:rPr>
              <a:t> concentration remains between 2–5 mg/</a:t>
            </a:r>
            <a:r>
              <a:rPr lang="en-US" sz="1200" kern="1200" dirty="0" err="1">
                <a:solidFill>
                  <a:schemeClr val="tx1"/>
                </a:solidFill>
                <a:latin typeface="+mn-lt"/>
                <a:ea typeface="+mn-ea"/>
                <a:cs typeface="+mn-cs"/>
              </a:rPr>
              <a:t>dL</a:t>
            </a:r>
            <a:r>
              <a:rPr lang="en-US" sz="1200" kern="1200" dirty="0">
                <a:solidFill>
                  <a:schemeClr val="tx1"/>
                </a:solidFill>
                <a:latin typeface="+mn-lt"/>
                <a:ea typeface="+mn-ea"/>
                <a:cs typeface="+mn-cs"/>
              </a:rPr>
              <a:t> with more than 50% due to the con </a:t>
            </a:r>
            <a:r>
              <a:rPr lang="en-US" sz="1200" kern="1200" dirty="0" err="1">
                <a:solidFill>
                  <a:schemeClr val="tx1"/>
                </a:solidFill>
                <a:latin typeface="+mn-lt"/>
                <a:ea typeface="+mn-ea"/>
                <a:cs typeface="+mn-cs"/>
              </a:rPr>
              <a:t>jugated</a:t>
            </a:r>
            <a:r>
              <a:rPr lang="en-US" sz="1200" kern="1200" dirty="0">
                <a:solidFill>
                  <a:schemeClr val="tx1"/>
                </a:solidFill>
                <a:latin typeface="+mn-lt"/>
                <a:ea typeface="+mn-ea"/>
                <a:cs typeface="+mn-cs"/>
              </a:rPr>
              <a:t> fraction. This syndrome is a relatively mild in nature with an excellent prognosis. People with </a:t>
            </a:r>
            <a:r>
              <a:rPr lang="en-US" sz="1200" kern="1200" dirty="0" err="1">
                <a:solidFill>
                  <a:schemeClr val="tx1"/>
                </a:solidFill>
                <a:latin typeface="+mn-lt"/>
                <a:ea typeface="+mn-ea"/>
                <a:cs typeface="+mn-cs"/>
              </a:rPr>
              <a:t>Dubin</a:t>
            </a:r>
            <a:r>
              <a:rPr lang="en-US" sz="1200" kern="1200" dirty="0">
                <a:solidFill>
                  <a:schemeClr val="tx1"/>
                </a:solidFill>
                <a:latin typeface="+mn-lt"/>
                <a:ea typeface="+mn-ea"/>
                <a:cs typeface="+mn-cs"/>
              </a:rPr>
              <a:t>- Johnson have a normal life expectancy, so no treatment</a:t>
            </a:r>
          </a:p>
          <a:p>
            <a:pPr algn="l" rtl="0"/>
            <a:r>
              <a:rPr lang="en-US" sz="1200" kern="1200" dirty="0">
                <a:solidFill>
                  <a:schemeClr val="tx1"/>
                </a:solidFill>
                <a:latin typeface="+mn-lt"/>
                <a:ea typeface="+mn-ea"/>
                <a:cs typeface="+mn-cs"/>
              </a:rPr>
              <a:t>is necessary.10,11</a:t>
            </a:r>
          </a:p>
          <a:p>
            <a:pPr algn="l" rtl="0"/>
            <a:r>
              <a:rPr lang="en-US" sz="1200" kern="1200" dirty="0">
                <a:solidFill>
                  <a:schemeClr val="tx1"/>
                </a:solidFill>
                <a:latin typeface="+mn-lt"/>
                <a:ea typeface="+mn-ea"/>
                <a:cs typeface="+mn-cs"/>
              </a:rPr>
              <a:t>Rotor syndrome is clinically similar to </a:t>
            </a:r>
            <a:r>
              <a:rPr lang="en-US" sz="1200" kern="1200" dirty="0" err="1">
                <a:solidFill>
                  <a:schemeClr val="tx1"/>
                </a:solidFill>
                <a:latin typeface="+mn-lt"/>
                <a:ea typeface="+mn-ea"/>
                <a:cs typeface="+mn-cs"/>
              </a:rPr>
              <a:t>Dubin</a:t>
            </a:r>
            <a:r>
              <a:rPr lang="en-US" sz="1200" kern="1200" dirty="0">
                <a:solidFill>
                  <a:schemeClr val="tx1"/>
                </a:solidFill>
                <a:latin typeface="+mn-lt"/>
                <a:ea typeface="+mn-ea"/>
                <a:cs typeface="+mn-cs"/>
              </a:rPr>
              <a:t>-Johnson syndrome but the defect causing Rotor syndrome is not known.12 It is hypothesized to be due to a reduction in the concentration or activity of intracellular binding proteins such as </a:t>
            </a:r>
            <a:r>
              <a:rPr lang="en-US" sz="1200" kern="1200" dirty="0" err="1">
                <a:solidFill>
                  <a:schemeClr val="tx1"/>
                </a:solidFill>
                <a:latin typeface="+mn-lt"/>
                <a:ea typeface="+mn-ea"/>
                <a:cs typeface="+mn-cs"/>
              </a:rPr>
              <a:t>ligandin</a:t>
            </a:r>
            <a:r>
              <a:rPr lang="en-US" sz="1200" kern="1200" dirty="0">
                <a:solidFill>
                  <a:schemeClr val="tx1"/>
                </a:solidFill>
                <a:latin typeface="+mn-lt"/>
                <a:ea typeface="+mn-ea"/>
                <a:cs typeface="+mn-cs"/>
              </a:rPr>
              <a:t>. Unlike in </a:t>
            </a:r>
            <a:r>
              <a:rPr lang="en-US" sz="1200" kern="1200" dirty="0" err="1">
                <a:solidFill>
                  <a:schemeClr val="tx1"/>
                </a:solidFill>
                <a:latin typeface="+mn-lt"/>
                <a:ea typeface="+mn-ea"/>
                <a:cs typeface="+mn-cs"/>
              </a:rPr>
              <a:t>Dubin</a:t>
            </a:r>
            <a:r>
              <a:rPr lang="en-US" sz="1200" kern="1200" dirty="0">
                <a:solidFill>
                  <a:schemeClr val="tx1"/>
                </a:solidFill>
                <a:latin typeface="+mn-lt"/>
                <a:ea typeface="+mn-ea"/>
                <a:cs typeface="+mn-cs"/>
              </a:rPr>
              <a:t>-Johnson syndrome, a liver biopsy does not show dark pigmented granules. Rotor syndrome is seen less commonly than </a:t>
            </a:r>
            <a:r>
              <a:rPr lang="en-US" sz="1200" kern="1200" dirty="0" err="1">
                <a:solidFill>
                  <a:schemeClr val="tx1"/>
                </a:solidFill>
                <a:latin typeface="+mn-lt"/>
                <a:ea typeface="+mn-ea"/>
                <a:cs typeface="+mn-cs"/>
              </a:rPr>
              <a:t>Dubin</a:t>
            </a:r>
            <a:r>
              <a:rPr lang="en-US" sz="1200" kern="1200" dirty="0">
                <a:solidFill>
                  <a:schemeClr val="tx1"/>
                </a:solidFill>
                <a:latin typeface="+mn-lt"/>
                <a:ea typeface="+mn-ea"/>
                <a:cs typeface="+mn-cs"/>
              </a:rPr>
              <a:t>-Johnson syndrome; it is a relatively benign condition and carries an excellent prognosis, and therefore treatment is not warranted. However, an accurate diagnosis is required to aid in distinguishing it from more serious liver diseases that require treatment.</a:t>
            </a:r>
          </a:p>
        </p:txBody>
      </p:sp>
      <p:sp>
        <p:nvSpPr>
          <p:cNvPr id="4" name="Slide Number Placeholder 3"/>
          <p:cNvSpPr>
            <a:spLocks noGrp="1"/>
          </p:cNvSpPr>
          <p:nvPr>
            <p:ph type="sldNum" sz="quarter" idx="10"/>
          </p:nvPr>
        </p:nvSpPr>
        <p:spPr/>
        <p:txBody>
          <a:bodyPr/>
          <a:lstStyle/>
          <a:p>
            <a:fld id="{85C54BD6-37C5-42C3-A5B5-8508E18F4E55}" type="slidenum">
              <a:rPr lang="ar-IQ" smtClean="0"/>
              <a:pPr/>
              <a:t>36</a:t>
            </a:fld>
            <a:endParaRPr lang="ar-IQ"/>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defRPr/>
            </a:pPr>
            <a:endParaRPr lang="en-US" dirty="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B4FAA3-E139-4519-BA0E-F3200BA10BDD}" type="slidenum">
              <a:rPr lang="en-US" smtClean="0">
                <a:latin typeface="Arial" pitchFamily="34" charset="0"/>
              </a:rPr>
              <a:pPr/>
              <a:t>37</a:t>
            </a:fld>
            <a:endParaRPr 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4</a:t>
            </a:fld>
            <a:endParaRPr lang="ar-IQ"/>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buNone/>
            </a:pPr>
            <a:r>
              <a:rPr lang="en-US" dirty="0"/>
              <a:t>Water soluble</a:t>
            </a:r>
          </a:p>
          <a:p>
            <a:pPr algn="l" rtl="0">
              <a:buNone/>
            </a:pPr>
            <a:r>
              <a:rPr lang="en-US" dirty="0"/>
              <a:t>~Excreted into bile</a:t>
            </a:r>
          </a:p>
          <a:p>
            <a:pPr algn="l" rtl="0">
              <a:buNone/>
            </a:pPr>
            <a:r>
              <a:rPr lang="en-US" dirty="0"/>
              <a:t>~Only form found in urine</a:t>
            </a:r>
          </a:p>
          <a:p>
            <a:pPr algn="l" rtl="0">
              <a:buNone/>
            </a:pPr>
            <a:r>
              <a:rPr lang="en-US" dirty="0"/>
              <a:t>when urine </a:t>
            </a:r>
            <a:r>
              <a:rPr lang="en-US" dirty="0" err="1"/>
              <a:t>bilirubin</a:t>
            </a:r>
            <a:endParaRPr lang="en-US" dirty="0"/>
          </a:p>
          <a:p>
            <a:pPr algn="l" rtl="0">
              <a:buNone/>
            </a:pPr>
            <a:r>
              <a:rPr lang="en-US" dirty="0" err="1"/>
              <a:t>Positivephysical</a:t>
            </a:r>
            <a:r>
              <a:rPr lang="en-US" dirty="0"/>
              <a:t> obstructions (gallstones or tumors), that prevent the flow of conjugated </a:t>
            </a:r>
            <a:r>
              <a:rPr lang="en-US" dirty="0" err="1"/>
              <a:t>bilirubin</a:t>
            </a:r>
            <a:r>
              <a:rPr lang="en-US" dirty="0"/>
              <a:t> into the bile </a:t>
            </a:r>
            <a:r>
              <a:rPr lang="en-US" dirty="0" err="1"/>
              <a:t>canaliculi</a:t>
            </a:r>
            <a:r>
              <a:rPr lang="en-US" dirty="0"/>
              <a:t>. Since the liver cell itself is functioning, </a:t>
            </a:r>
            <a:r>
              <a:rPr lang="en-US" dirty="0" err="1"/>
              <a:t>bilirubin</a:t>
            </a:r>
            <a:r>
              <a:rPr lang="en-US" dirty="0"/>
              <a:t> is effectively conjugated; however, it is unable to be properly excreted from the liver. Since bile is not being brought to the intestines, stool loses its source of normal pigmentation and becomes clay-colored.</a:t>
            </a:r>
            <a:endParaRPr lang="ar-IQ" dirty="0"/>
          </a:p>
        </p:txBody>
      </p:sp>
      <p:sp>
        <p:nvSpPr>
          <p:cNvPr id="4" name="Slide Number Placeholder 3"/>
          <p:cNvSpPr>
            <a:spLocks noGrp="1"/>
          </p:cNvSpPr>
          <p:nvPr>
            <p:ph type="sldNum" sz="quarter" idx="10"/>
          </p:nvPr>
        </p:nvSpPr>
        <p:spPr/>
        <p:txBody>
          <a:bodyPr/>
          <a:lstStyle/>
          <a:p>
            <a:fld id="{85C54BD6-37C5-42C3-A5B5-8508E18F4E55}" type="slidenum">
              <a:rPr lang="ar-IQ" smtClean="0"/>
              <a:pPr/>
              <a:t>38</a:t>
            </a:fld>
            <a:endParaRPr lang="ar-IQ"/>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kern="1200" dirty="0">
                <a:solidFill>
                  <a:schemeClr val="tx1"/>
                </a:solidFill>
                <a:latin typeface="+mn-lt"/>
                <a:ea typeface="+mn-ea"/>
                <a:cs typeface="+mn-cs"/>
              </a:rPr>
              <a:t>Physiologic jaundice of the newborn is a result of a deficiency in the enzyme </a:t>
            </a:r>
            <a:r>
              <a:rPr lang="en-US" sz="1200" kern="1200" dirty="0" err="1">
                <a:solidFill>
                  <a:schemeClr val="tx1"/>
                </a:solidFill>
                <a:latin typeface="+mn-lt"/>
                <a:ea typeface="+mn-ea"/>
                <a:cs typeface="+mn-cs"/>
              </a:rPr>
              <a:t>glucuronyl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transferase</a:t>
            </a:r>
            <a:r>
              <a:rPr lang="en-US" sz="1200" kern="1200" dirty="0">
                <a:solidFill>
                  <a:schemeClr val="tx1"/>
                </a:solidFill>
                <a:latin typeface="+mn-lt"/>
                <a:ea typeface="+mn-ea"/>
                <a:cs typeface="+mn-cs"/>
              </a:rPr>
              <a:t>, one of the last liver functions to be activated in prenatal life since </a:t>
            </a:r>
            <a:r>
              <a:rPr lang="en-US" sz="1200" kern="1200" dirty="0" err="1">
                <a:solidFill>
                  <a:schemeClr val="tx1"/>
                </a:solidFill>
                <a:latin typeface="+mn-lt"/>
                <a:ea typeface="+mn-ea"/>
                <a:cs typeface="+mn-cs"/>
              </a:rPr>
              <a:t>bilirubin</a:t>
            </a:r>
            <a:r>
              <a:rPr lang="en-US" sz="1200" kern="1200" dirty="0">
                <a:solidFill>
                  <a:schemeClr val="tx1"/>
                </a:solidFill>
                <a:latin typeface="+mn-lt"/>
                <a:ea typeface="+mn-ea"/>
                <a:cs typeface="+mn-cs"/>
              </a:rPr>
              <a:t> processing is handled by the mother of the fetus. In premature births, infants may be born without </a:t>
            </a:r>
            <a:r>
              <a:rPr lang="en-US" sz="1200" kern="1200" dirty="0" err="1">
                <a:solidFill>
                  <a:schemeClr val="tx1"/>
                </a:solidFill>
                <a:latin typeface="+mn-lt"/>
                <a:ea typeface="+mn-ea"/>
                <a:cs typeface="+mn-cs"/>
              </a:rPr>
              <a:t>glucuronyl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transferase</a:t>
            </a:r>
            <a:r>
              <a:rPr lang="en-US" sz="1200" kern="1200" dirty="0">
                <a:solidFill>
                  <a:schemeClr val="tx1"/>
                </a:solidFill>
                <a:latin typeface="+mn-lt"/>
                <a:ea typeface="+mn-ea"/>
                <a:cs typeface="+mn-cs"/>
              </a:rPr>
              <a:t>, the enzyme responsible for </a:t>
            </a:r>
            <a:r>
              <a:rPr lang="en-US" sz="1200" kern="1200" dirty="0" err="1">
                <a:solidFill>
                  <a:schemeClr val="tx1"/>
                </a:solidFill>
                <a:latin typeface="+mn-lt"/>
                <a:ea typeface="+mn-ea"/>
                <a:cs typeface="+mn-cs"/>
              </a:rPr>
              <a:t>bilirubin</a:t>
            </a:r>
            <a:r>
              <a:rPr lang="en-US" sz="1200" kern="1200" dirty="0">
                <a:solidFill>
                  <a:schemeClr val="tx1"/>
                </a:solidFill>
                <a:latin typeface="+mn-lt"/>
                <a:ea typeface="+mn-ea"/>
                <a:cs typeface="+mn-cs"/>
              </a:rPr>
              <a:t> conjugation. This deficiency results in the rapid buildup of </a:t>
            </a:r>
            <a:r>
              <a:rPr lang="en-US" sz="1200" kern="1200" dirty="0" err="1">
                <a:solidFill>
                  <a:schemeClr val="tx1"/>
                </a:solidFill>
                <a:latin typeface="+mn-lt"/>
                <a:ea typeface="+mn-ea"/>
                <a:cs typeface="+mn-cs"/>
              </a:rPr>
              <a:t>unconjugated</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bilirubin</a:t>
            </a:r>
            <a:r>
              <a:rPr lang="en-US" sz="1200" kern="1200" dirty="0">
                <a:solidFill>
                  <a:schemeClr val="tx1"/>
                </a:solidFill>
                <a:latin typeface="+mn-lt"/>
                <a:ea typeface="+mn-ea"/>
                <a:cs typeface="+mn-cs"/>
              </a:rPr>
              <a:t>, which can be life threatening. When this type of </a:t>
            </a:r>
            <a:r>
              <a:rPr lang="en-US" sz="1200" kern="1200" dirty="0" err="1">
                <a:solidFill>
                  <a:schemeClr val="tx1"/>
                </a:solidFill>
                <a:latin typeface="+mn-lt"/>
                <a:ea typeface="+mn-ea"/>
                <a:cs typeface="+mn-cs"/>
              </a:rPr>
              <a:t>bilirubin</a:t>
            </a:r>
            <a:r>
              <a:rPr lang="en-US" sz="1200" kern="1200" dirty="0">
                <a:solidFill>
                  <a:schemeClr val="tx1"/>
                </a:solidFill>
                <a:latin typeface="+mn-lt"/>
                <a:ea typeface="+mn-ea"/>
                <a:cs typeface="+mn-cs"/>
              </a:rPr>
              <a:t> builds up in the neonate, it cannot be processed and it is deposited in the nuclei of brain and nerve cells, causing </a:t>
            </a:r>
            <a:r>
              <a:rPr lang="en-US" sz="1200" kern="1200" dirty="0" err="1">
                <a:solidFill>
                  <a:schemeClr val="tx1"/>
                </a:solidFill>
                <a:latin typeface="+mn-lt"/>
                <a:ea typeface="+mn-ea"/>
                <a:cs typeface="+mn-cs"/>
              </a:rPr>
              <a:t>kernicterus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Kernicterus</a:t>
            </a:r>
            <a:r>
              <a:rPr lang="en-US" sz="1200" kern="1200" dirty="0">
                <a:solidFill>
                  <a:schemeClr val="tx1"/>
                </a:solidFill>
                <a:latin typeface="+mn-lt"/>
                <a:ea typeface="+mn-ea"/>
                <a:cs typeface="+mn-cs"/>
              </a:rPr>
              <a:t> often results in cell damage and death in the newborn, and this condition will continue until </a:t>
            </a:r>
            <a:r>
              <a:rPr lang="en-US" sz="1200" kern="1200" dirty="0" err="1">
                <a:solidFill>
                  <a:schemeClr val="tx1"/>
                </a:solidFill>
                <a:latin typeface="+mn-lt"/>
                <a:ea typeface="+mn-ea"/>
                <a:cs typeface="+mn-cs"/>
              </a:rPr>
              <a:t>glucuronyl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transferase</a:t>
            </a:r>
            <a:r>
              <a:rPr lang="en-US" sz="1200" kern="1200" dirty="0">
                <a:solidFill>
                  <a:schemeClr val="tx1"/>
                </a:solidFill>
                <a:latin typeface="+mn-lt"/>
                <a:ea typeface="+mn-ea"/>
                <a:cs typeface="+mn-cs"/>
              </a:rPr>
              <a:t> is produced. Infants with this type of jaundice are usually treated with ultraviolet radiation to destroy the </a:t>
            </a:r>
            <a:r>
              <a:rPr lang="en-US" sz="1200" kern="1200" dirty="0" err="1">
                <a:solidFill>
                  <a:schemeClr val="tx1"/>
                </a:solidFill>
                <a:latin typeface="+mn-lt"/>
                <a:ea typeface="+mn-ea"/>
                <a:cs typeface="+mn-cs"/>
              </a:rPr>
              <a:t>bilirubin</a:t>
            </a:r>
            <a:r>
              <a:rPr lang="en-US" sz="1200" kern="1200" dirty="0">
                <a:solidFill>
                  <a:schemeClr val="tx1"/>
                </a:solidFill>
                <a:latin typeface="+mn-lt"/>
                <a:ea typeface="+mn-ea"/>
                <a:cs typeface="+mn-cs"/>
              </a:rPr>
              <a:t> as it passes through the capillaries of the skin. In extreme cases, some infants require an exchange transfusion. Because this condition is so serious, </a:t>
            </a:r>
            <a:r>
              <a:rPr lang="en-US" sz="1200" kern="1200" dirty="0" err="1">
                <a:solidFill>
                  <a:schemeClr val="tx1"/>
                </a:solidFill>
                <a:latin typeface="+mn-lt"/>
                <a:ea typeface="+mn-ea"/>
                <a:cs typeface="+mn-cs"/>
              </a:rPr>
              <a:t>bilirubin</a:t>
            </a:r>
            <a:r>
              <a:rPr lang="en-US" sz="1200" kern="1200" dirty="0">
                <a:solidFill>
                  <a:schemeClr val="tx1"/>
                </a:solidFill>
                <a:latin typeface="+mn-lt"/>
                <a:ea typeface="+mn-ea"/>
                <a:cs typeface="+mn-cs"/>
              </a:rPr>
              <a:t> levels are carefully and frequently monitored so the dangerously high levels of </a:t>
            </a:r>
            <a:r>
              <a:rPr lang="en-US" sz="1200" kern="1200" dirty="0" err="1">
                <a:solidFill>
                  <a:schemeClr val="tx1"/>
                </a:solidFill>
                <a:latin typeface="+mn-lt"/>
                <a:ea typeface="+mn-ea"/>
                <a:cs typeface="+mn-cs"/>
              </a:rPr>
              <a:t>unconjugated</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bilirubin</a:t>
            </a:r>
            <a:r>
              <a:rPr lang="en-US" sz="1200" kern="1200" dirty="0">
                <a:solidFill>
                  <a:schemeClr val="tx1"/>
                </a:solidFill>
                <a:latin typeface="+mn-lt"/>
                <a:ea typeface="+mn-ea"/>
                <a:cs typeface="+mn-cs"/>
              </a:rPr>
              <a:t> (approximately 20 mg/</a:t>
            </a:r>
            <a:r>
              <a:rPr lang="en-US" sz="1200" kern="1200" dirty="0" err="1">
                <a:solidFill>
                  <a:schemeClr val="tx1"/>
                </a:solidFill>
                <a:latin typeface="+mn-lt"/>
                <a:ea typeface="+mn-ea"/>
                <a:cs typeface="+mn-cs"/>
              </a:rPr>
              <a:t>dL</a:t>
            </a:r>
            <a:r>
              <a:rPr lang="en-US" sz="1200" kern="1200" dirty="0">
                <a:solidFill>
                  <a:schemeClr val="tx1"/>
                </a:solidFill>
                <a:latin typeface="+mn-lt"/>
                <a:ea typeface="+mn-ea"/>
                <a:cs typeface="+mn-cs"/>
              </a:rPr>
              <a:t>) can</a:t>
            </a:r>
          </a:p>
          <a:p>
            <a:pPr algn="l" rtl="0"/>
            <a:r>
              <a:rPr lang="en-US" sz="1200" kern="1200" dirty="0">
                <a:solidFill>
                  <a:schemeClr val="tx1"/>
                </a:solidFill>
                <a:latin typeface="+mn-lt"/>
                <a:ea typeface="+mn-ea"/>
                <a:cs typeface="+mn-cs"/>
              </a:rPr>
              <a:t>be detected and treated.13</a:t>
            </a:r>
          </a:p>
          <a:p>
            <a:pPr algn="l" rtl="0"/>
            <a:endParaRPr lang="ar-IQ" dirty="0"/>
          </a:p>
        </p:txBody>
      </p:sp>
      <p:sp>
        <p:nvSpPr>
          <p:cNvPr id="4" name="Slide Number Placeholder 3"/>
          <p:cNvSpPr>
            <a:spLocks noGrp="1"/>
          </p:cNvSpPr>
          <p:nvPr>
            <p:ph type="sldNum" sz="quarter" idx="10"/>
          </p:nvPr>
        </p:nvSpPr>
        <p:spPr/>
        <p:txBody>
          <a:bodyPr/>
          <a:lstStyle/>
          <a:p>
            <a:fld id="{85C54BD6-37C5-42C3-A5B5-8508E18F4E55}" type="slidenum">
              <a:rPr lang="ar-IQ" smtClean="0"/>
              <a:pPr/>
              <a:t>39</a:t>
            </a:fld>
            <a:endParaRPr lang="ar-IQ"/>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latin typeface="+mn-lt"/>
                <a:ea typeface="+mn-ea"/>
                <a:cs typeface="+mn-cs"/>
              </a:rPr>
              <a:t>Cirrhosis</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Cirrhosis </a:t>
            </a:r>
            <a:r>
              <a:rPr lang="en-US" sz="1200" kern="1200" dirty="0">
                <a:solidFill>
                  <a:schemeClr val="tx1"/>
                </a:solidFill>
                <a:latin typeface="+mn-lt"/>
                <a:ea typeface="+mn-ea"/>
                <a:cs typeface="+mn-cs"/>
              </a:rPr>
              <a:t>is a clinical condition in which scar tissue replaces</a:t>
            </a:r>
          </a:p>
          <a:p>
            <a:r>
              <a:rPr lang="en-US" sz="1200" kern="1200" dirty="0">
                <a:solidFill>
                  <a:schemeClr val="tx1"/>
                </a:solidFill>
                <a:latin typeface="+mn-lt"/>
                <a:ea typeface="+mn-ea"/>
                <a:cs typeface="+mn-cs"/>
              </a:rPr>
              <a:t>normal, healthy liver tissue. As the scar tissue replaces</a:t>
            </a:r>
          </a:p>
          <a:p>
            <a:r>
              <a:rPr lang="en-US" sz="1200" kern="1200" dirty="0">
                <a:solidFill>
                  <a:schemeClr val="tx1"/>
                </a:solidFill>
                <a:latin typeface="+mn-lt"/>
                <a:ea typeface="+mn-ea"/>
                <a:cs typeface="+mn-cs"/>
              </a:rPr>
              <a:t>the normal liver tissue, it blocks the flow of blood</a:t>
            </a:r>
          </a:p>
          <a:p>
            <a:r>
              <a:rPr lang="en-US" sz="1200" kern="1200" dirty="0">
                <a:solidFill>
                  <a:schemeClr val="tx1"/>
                </a:solidFill>
                <a:latin typeface="+mn-lt"/>
                <a:ea typeface="+mn-ea"/>
                <a:cs typeface="+mn-cs"/>
              </a:rPr>
              <a:t>through the organ and prevents the liver from functioning</a:t>
            </a:r>
          </a:p>
          <a:p>
            <a:r>
              <a:rPr lang="en-US" sz="1200" kern="1200" dirty="0">
                <a:solidFill>
                  <a:schemeClr val="tx1"/>
                </a:solidFill>
                <a:latin typeface="+mn-lt"/>
                <a:ea typeface="+mn-ea"/>
                <a:cs typeface="+mn-cs"/>
              </a:rPr>
              <a:t>properly. Cirrhosis rarely causes signs and symptoms</a:t>
            </a:r>
          </a:p>
          <a:p>
            <a:r>
              <a:rPr lang="en-US" sz="1200" kern="1200" dirty="0">
                <a:solidFill>
                  <a:schemeClr val="tx1"/>
                </a:solidFill>
                <a:latin typeface="+mn-lt"/>
                <a:ea typeface="+mn-ea"/>
                <a:cs typeface="+mn-cs"/>
              </a:rPr>
              <a:t>in its early stages, but as liver function deteriorates,</a:t>
            </a:r>
          </a:p>
          <a:p>
            <a:r>
              <a:rPr lang="en-US" sz="1200" kern="1200" dirty="0">
                <a:solidFill>
                  <a:schemeClr val="tx1"/>
                </a:solidFill>
                <a:latin typeface="+mn-lt"/>
                <a:ea typeface="+mn-ea"/>
                <a:cs typeface="+mn-cs"/>
              </a:rPr>
              <a:t>the signs and symptoms appear, including fatigue,</a:t>
            </a:r>
          </a:p>
          <a:p>
            <a:r>
              <a:rPr lang="en-US" sz="1200" kern="1200" dirty="0">
                <a:solidFill>
                  <a:schemeClr val="tx1"/>
                </a:solidFill>
                <a:latin typeface="+mn-lt"/>
                <a:ea typeface="+mn-ea"/>
                <a:cs typeface="+mn-cs"/>
              </a:rPr>
              <a:t>nausea, unintended weight loss, jaundice, bleeding from</a:t>
            </a:r>
          </a:p>
          <a:p>
            <a:r>
              <a:rPr lang="en-US" sz="1200" kern="1200" dirty="0">
                <a:solidFill>
                  <a:schemeClr val="tx1"/>
                </a:solidFill>
                <a:latin typeface="+mn-lt"/>
                <a:ea typeface="+mn-ea"/>
                <a:cs typeface="+mn-cs"/>
              </a:rPr>
              <a:t>the gastrointestinal tract, intense itching, and swelling</a:t>
            </a:r>
          </a:p>
          <a:p>
            <a:r>
              <a:rPr lang="en-US" sz="1200" kern="1200" dirty="0">
                <a:solidFill>
                  <a:schemeClr val="tx1"/>
                </a:solidFill>
                <a:latin typeface="+mn-lt"/>
                <a:ea typeface="+mn-ea"/>
                <a:cs typeface="+mn-cs"/>
              </a:rPr>
              <a:t>in the legs and abdomen. Although some patients with</a:t>
            </a:r>
          </a:p>
          <a:p>
            <a:r>
              <a:rPr lang="en-US" sz="1200" kern="1200" dirty="0">
                <a:solidFill>
                  <a:schemeClr val="tx1"/>
                </a:solidFill>
                <a:latin typeface="+mn-lt"/>
                <a:ea typeface="+mn-ea"/>
                <a:cs typeface="+mn-cs"/>
              </a:rPr>
              <a:t>cirrhosis may have prolonged survival, they generally</a:t>
            </a:r>
          </a:p>
          <a:p>
            <a:r>
              <a:rPr lang="en-US" sz="1200" kern="1200" dirty="0">
                <a:solidFill>
                  <a:schemeClr val="tx1"/>
                </a:solidFill>
                <a:latin typeface="+mn-lt"/>
                <a:ea typeface="+mn-ea"/>
                <a:cs typeface="+mn-cs"/>
              </a:rPr>
              <a:t>have a poor prognosis. Cirrhosis was the twelfth leading</a:t>
            </a:r>
          </a:p>
          <a:p>
            <a:r>
              <a:rPr lang="en-US" sz="1200" kern="1200" dirty="0">
                <a:solidFill>
                  <a:schemeClr val="tx1"/>
                </a:solidFill>
                <a:latin typeface="+mn-lt"/>
                <a:ea typeface="+mn-ea"/>
                <a:cs typeface="+mn-cs"/>
              </a:rPr>
              <a:t>cause of death by disease in 2004, killing just over</a:t>
            </a:r>
          </a:p>
          <a:p>
            <a:r>
              <a:rPr lang="en-US" sz="1200" kern="1200" dirty="0">
                <a:solidFill>
                  <a:schemeClr val="tx1"/>
                </a:solidFill>
                <a:latin typeface="+mn-lt"/>
                <a:ea typeface="+mn-ea"/>
                <a:cs typeface="+mn-cs"/>
              </a:rPr>
              <a:t>27,000 people.14 In the United States, the most common</a:t>
            </a:r>
          </a:p>
          <a:p>
            <a:r>
              <a:rPr lang="en-US" sz="1200" kern="1200" dirty="0">
                <a:solidFill>
                  <a:schemeClr val="tx1"/>
                </a:solidFill>
                <a:latin typeface="+mn-lt"/>
                <a:ea typeface="+mn-ea"/>
                <a:cs typeface="+mn-cs"/>
              </a:rPr>
              <a:t>cause of cirrhosis is chronic alcoholism and chronic</a:t>
            </a:r>
          </a:p>
          <a:p>
            <a:r>
              <a:rPr lang="en-US" sz="1200" b="1" kern="1200" dirty="0">
                <a:solidFill>
                  <a:schemeClr val="tx1"/>
                </a:solidFill>
                <a:latin typeface="+mn-lt"/>
                <a:ea typeface="+mn-ea"/>
                <a:cs typeface="+mn-cs"/>
              </a:rPr>
              <a:t>hepatitis </a:t>
            </a:r>
            <a:r>
              <a:rPr lang="en-US" sz="1200" kern="1200" dirty="0">
                <a:solidFill>
                  <a:schemeClr val="tx1"/>
                </a:solidFill>
                <a:latin typeface="+mn-lt"/>
                <a:ea typeface="+mn-ea"/>
                <a:cs typeface="+mn-cs"/>
              </a:rPr>
              <a:t>C virus infection. Other causes of cirrhosis include</a:t>
            </a:r>
          </a:p>
          <a:p>
            <a:r>
              <a:rPr lang="en-US" sz="1200" kern="1200" dirty="0">
                <a:solidFill>
                  <a:schemeClr val="tx1"/>
                </a:solidFill>
                <a:latin typeface="+mn-lt"/>
                <a:ea typeface="+mn-ea"/>
                <a:cs typeface="+mn-cs"/>
              </a:rPr>
              <a:t>chronic hepatitis B and D virus infection, autoimmune</a:t>
            </a:r>
          </a:p>
          <a:p>
            <a:r>
              <a:rPr lang="en-US" sz="1200" kern="1200" dirty="0">
                <a:solidFill>
                  <a:schemeClr val="tx1"/>
                </a:solidFill>
                <a:latin typeface="+mn-lt"/>
                <a:ea typeface="+mn-ea"/>
                <a:cs typeface="+mn-cs"/>
              </a:rPr>
              <a:t>hepatitis, inherited disorders (e.g., _1-antitrypsin</a:t>
            </a:r>
          </a:p>
          <a:p>
            <a:r>
              <a:rPr lang="en-US" sz="1200" kern="1200" dirty="0">
                <a:solidFill>
                  <a:schemeClr val="tx1"/>
                </a:solidFill>
                <a:latin typeface="+mn-lt"/>
                <a:ea typeface="+mn-ea"/>
                <a:cs typeface="+mn-cs"/>
              </a:rPr>
              <a:t>deficiency, Wilson disease, </a:t>
            </a:r>
            <a:r>
              <a:rPr lang="en-US" sz="1200" kern="1200" dirty="0" err="1">
                <a:solidFill>
                  <a:schemeClr val="tx1"/>
                </a:solidFill>
                <a:latin typeface="+mn-lt"/>
                <a:ea typeface="+mn-ea"/>
                <a:cs typeface="+mn-cs"/>
              </a:rPr>
              <a:t>hemachromatosis</a:t>
            </a:r>
            <a:r>
              <a:rPr lang="en-US" sz="1200" kern="1200" dirty="0">
                <a:solidFill>
                  <a:schemeClr val="tx1"/>
                </a:solidFill>
                <a:latin typeface="+mn-lt"/>
                <a:ea typeface="+mn-ea"/>
                <a:cs typeface="+mn-cs"/>
              </a:rPr>
              <a:t>, and </a:t>
            </a:r>
            <a:r>
              <a:rPr lang="en-US" sz="1200" kern="1200" dirty="0" err="1">
                <a:solidFill>
                  <a:schemeClr val="tx1"/>
                </a:solidFill>
                <a:latin typeface="+mn-lt"/>
                <a:ea typeface="+mn-ea"/>
                <a:cs typeface="+mn-cs"/>
              </a:rPr>
              <a:t>galac</a:t>
            </a:r>
            <a:r>
              <a:rPr lang="en-US" sz="1200" kern="1200" dirty="0">
                <a:solidFill>
                  <a:schemeClr val="tx1"/>
                </a:solidFill>
                <a:latin typeface="+mn-lt"/>
                <a:ea typeface="+mn-ea"/>
                <a:cs typeface="+mn-cs"/>
              </a:rPr>
              <a:t>-</a:t>
            </a:r>
          </a:p>
          <a:p>
            <a:r>
              <a:rPr lang="en-US" sz="1200" kern="1200" dirty="0" err="1">
                <a:solidFill>
                  <a:schemeClr val="tx1"/>
                </a:solidFill>
                <a:latin typeface="+mn-lt"/>
                <a:ea typeface="+mn-ea"/>
                <a:cs typeface="+mn-cs"/>
              </a:rPr>
              <a:t>tosemia</a:t>
            </a:r>
            <a:r>
              <a:rPr lang="en-US" sz="1200" kern="1200" dirty="0">
                <a:solidFill>
                  <a:schemeClr val="tx1"/>
                </a:solidFill>
                <a:latin typeface="+mn-lt"/>
                <a:ea typeface="+mn-ea"/>
                <a:cs typeface="+mn-cs"/>
              </a:rPr>
              <a:t>), nonalcoholic </a:t>
            </a:r>
            <a:r>
              <a:rPr lang="en-US" sz="1200" kern="1200" dirty="0" err="1">
                <a:solidFill>
                  <a:schemeClr val="tx1"/>
                </a:solidFill>
                <a:latin typeface="+mn-lt"/>
                <a:ea typeface="+mn-ea"/>
                <a:cs typeface="+mn-cs"/>
              </a:rPr>
              <a:t>steatohepatitis</a:t>
            </a:r>
            <a:r>
              <a:rPr lang="en-US" sz="1200" kern="1200" dirty="0">
                <a:solidFill>
                  <a:schemeClr val="tx1"/>
                </a:solidFill>
                <a:latin typeface="+mn-lt"/>
                <a:ea typeface="+mn-ea"/>
                <a:cs typeface="+mn-cs"/>
              </a:rPr>
              <a:t>, blocked bile</a:t>
            </a:r>
          </a:p>
          <a:p>
            <a:r>
              <a:rPr lang="en-US" sz="1200" kern="1200" dirty="0">
                <a:solidFill>
                  <a:schemeClr val="tx1"/>
                </a:solidFill>
                <a:latin typeface="+mn-lt"/>
                <a:ea typeface="+mn-ea"/>
                <a:cs typeface="+mn-cs"/>
              </a:rPr>
              <a:t>ducts, drugs, toxins, and infections.</a:t>
            </a:r>
          </a:p>
          <a:p>
            <a:r>
              <a:rPr lang="en-US" sz="1200" kern="1200" dirty="0">
                <a:solidFill>
                  <a:schemeClr val="tx1"/>
                </a:solidFill>
                <a:latin typeface="+mn-lt"/>
                <a:ea typeface="+mn-ea"/>
                <a:cs typeface="+mn-cs"/>
              </a:rPr>
              <a:t>Liver damage from cirrhosis cannot easily be reversed,</a:t>
            </a:r>
          </a:p>
          <a:p>
            <a:r>
              <a:rPr lang="en-US" sz="1200" kern="1200" dirty="0">
                <a:solidFill>
                  <a:schemeClr val="tx1"/>
                </a:solidFill>
                <a:latin typeface="+mn-lt"/>
                <a:ea typeface="+mn-ea"/>
                <a:cs typeface="+mn-cs"/>
              </a:rPr>
              <a:t>but treatment can stop or delay further progression of the</a:t>
            </a:r>
          </a:p>
          <a:p>
            <a:r>
              <a:rPr lang="en-US" sz="1200" kern="1200" dirty="0">
                <a:solidFill>
                  <a:schemeClr val="tx1"/>
                </a:solidFill>
                <a:latin typeface="+mn-lt"/>
                <a:ea typeface="+mn-ea"/>
                <a:cs typeface="+mn-cs"/>
              </a:rPr>
              <a:t>disorder. Treatment depends on the cause of cirrhosis</a:t>
            </a:r>
          </a:p>
          <a:p>
            <a:r>
              <a:rPr lang="en-US" sz="1200" kern="1200" dirty="0">
                <a:solidFill>
                  <a:schemeClr val="tx1"/>
                </a:solidFill>
                <a:latin typeface="+mn-lt"/>
                <a:ea typeface="+mn-ea"/>
                <a:cs typeface="+mn-cs"/>
              </a:rPr>
              <a:t>and any complications a person is experiencing. For example,</a:t>
            </a:r>
          </a:p>
          <a:p>
            <a:r>
              <a:rPr lang="en-US" sz="1200" kern="1200" dirty="0">
                <a:solidFill>
                  <a:schemeClr val="tx1"/>
                </a:solidFill>
                <a:latin typeface="+mn-lt"/>
                <a:ea typeface="+mn-ea"/>
                <a:cs typeface="+mn-cs"/>
              </a:rPr>
              <a:t>cirrhosis caused by alcohol abuse is treated by abstaining</a:t>
            </a:r>
          </a:p>
          <a:p>
            <a:r>
              <a:rPr lang="en-US" sz="1200" kern="1200" dirty="0">
                <a:solidFill>
                  <a:schemeClr val="tx1"/>
                </a:solidFill>
                <a:latin typeface="+mn-lt"/>
                <a:ea typeface="+mn-ea"/>
                <a:cs typeface="+mn-cs"/>
              </a:rPr>
              <a:t>from alcohol. Treatment for hepatitis-related</a:t>
            </a:r>
          </a:p>
          <a:p>
            <a:r>
              <a:rPr lang="en-US" sz="1200" kern="1200" dirty="0">
                <a:solidFill>
                  <a:schemeClr val="tx1"/>
                </a:solidFill>
                <a:latin typeface="+mn-lt"/>
                <a:ea typeface="+mn-ea"/>
                <a:cs typeface="+mn-cs"/>
              </a:rPr>
              <a:t>cirrhosis involves medications used to treat the different</a:t>
            </a:r>
          </a:p>
          <a:p>
            <a:r>
              <a:rPr lang="en-US" sz="1200" kern="1200" dirty="0">
                <a:solidFill>
                  <a:schemeClr val="tx1"/>
                </a:solidFill>
                <a:latin typeface="+mn-lt"/>
                <a:ea typeface="+mn-ea"/>
                <a:cs typeface="+mn-cs"/>
              </a:rPr>
              <a:t>types of hepatitis, such as interferon for viral hepatitis</a:t>
            </a:r>
          </a:p>
          <a:p>
            <a:r>
              <a:rPr lang="en-US" sz="1200" kern="1200" dirty="0">
                <a:solidFill>
                  <a:schemeClr val="tx1"/>
                </a:solidFill>
                <a:latin typeface="+mn-lt"/>
                <a:ea typeface="+mn-ea"/>
                <a:cs typeface="+mn-cs"/>
              </a:rPr>
              <a:t>and corticosteroids for autoimmune hepatitis.</a:t>
            </a:r>
          </a:p>
          <a:p>
            <a:pPr algn="l" rtl="0" eaLnBrk="1" hangingPunct="1"/>
            <a:endParaRPr lang="ar-IQ" dirty="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169A31-F947-4557-9A6D-A88D1199E1B9}" type="slidenum">
              <a:rPr lang="en-US" smtClean="0">
                <a:latin typeface="Arial" pitchFamily="34" charset="0"/>
              </a:rPr>
              <a:pPr/>
              <a:t>40</a:t>
            </a:fld>
            <a:endParaRPr lang="en-US">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42</a:t>
            </a:fld>
            <a:endParaRPr lang="ar-IQ"/>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IQ"/>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65D3C6-C655-417F-A576-B4052D085A1D}" type="slidenum">
              <a:rPr lang="en-US" smtClean="0">
                <a:latin typeface="Arial" pitchFamily="34" charset="0"/>
              </a:rPr>
              <a:pPr/>
              <a:t>43</a:t>
            </a:fld>
            <a:endParaRPr lang="en-US">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IQ"/>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4CA7AF-4271-4112-A8EC-2CD768CC40A6}" type="slidenum">
              <a:rPr lang="en-US" smtClean="0">
                <a:latin typeface="Arial" pitchFamily="34" charset="0"/>
              </a:rPr>
              <a:pPr/>
              <a:t>44</a:t>
            </a:fld>
            <a:endParaRPr lang="en-US">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IQ"/>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A63910-B434-417E-BDA9-9B4FCD16824A}" type="slidenum">
              <a:rPr lang="en-US" smtClean="0">
                <a:latin typeface="Arial" pitchFamily="34" charset="0"/>
              </a:rPr>
              <a:pPr/>
              <a:t>45</a:t>
            </a:fld>
            <a:endParaRPr lang="en-US">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46</a:t>
            </a:fld>
            <a:endParaRPr lang="ar-IQ"/>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47</a:t>
            </a:fld>
            <a:endParaRPr lang="ar-IQ"/>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48</a:t>
            </a:fld>
            <a:endParaRPr lang="ar-IQ"/>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6</a:t>
            </a:fld>
            <a:endParaRPr lang="ar-IQ"/>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49</a:t>
            </a:fld>
            <a:endParaRPr lang="ar-IQ"/>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50</a:t>
            </a:fld>
            <a:endParaRPr lang="ar-IQ"/>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51</a:t>
            </a:fld>
            <a:endParaRPr lang="ar-IQ"/>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52</a:t>
            </a:fld>
            <a:endParaRPr lang="ar-IQ"/>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53</a:t>
            </a:fld>
            <a:endParaRPr lang="ar-IQ"/>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54</a:t>
            </a:fld>
            <a:endParaRPr lang="ar-IQ"/>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9</a:t>
            </a:fld>
            <a:endParaRPr lang="ar-IQ"/>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E423DFF-22F6-4211-99FD-57F463241971}"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E792670-5DD6-4E2A-9F06-9327CFBC2060}" type="slidenum">
              <a:rPr lang="ar-IQ" smtClean="0"/>
              <a:pPr/>
              <a:t>11</a:t>
            </a:fld>
            <a:endParaRPr lang="ar-IQ"/>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E423DFF-22F6-4211-99FD-57F463241971}"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5C54BD6-37C5-42C3-A5B5-8508E18F4E55}" type="slidenum">
              <a:rPr lang="ar-IQ" smtClean="0"/>
              <a:pPr/>
              <a:t>13</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D094B87-9A1E-42E6-9882-65DDF9E1AC27}" type="datetimeFigureOut">
              <a:rPr lang="ar-IQ" smtClean="0"/>
              <a:pPr/>
              <a:t>04/04/1443</a:t>
            </a:fld>
            <a:endParaRPr lang="ar-IQ"/>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IQ"/>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8D8F353-2BE0-4CF6-A5FE-B31F50B747A1}"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094B87-9A1E-42E6-9882-65DDF9E1AC27}" type="datetimeFigureOut">
              <a:rPr lang="ar-IQ" smtClean="0"/>
              <a:pPr/>
              <a:t>04/04/1443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8D8F353-2BE0-4CF6-A5FE-B31F50B747A1}"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094B87-9A1E-42E6-9882-65DDF9E1AC27}" type="datetimeFigureOut">
              <a:rPr lang="ar-IQ" smtClean="0"/>
              <a:pPr/>
              <a:t>04/04/1443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8D8F353-2BE0-4CF6-A5FE-B31F50B747A1}"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094B87-9A1E-42E6-9882-65DDF9E1AC27}" type="datetimeFigureOut">
              <a:rPr lang="ar-IQ" smtClean="0"/>
              <a:pPr/>
              <a:t>04/04/1443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8D8F353-2BE0-4CF6-A5FE-B31F50B747A1}" type="slidenum">
              <a:rPr lang="ar-IQ" smtClean="0"/>
              <a:pPr/>
              <a:t>‹#›</a:t>
            </a:fld>
            <a:endParaRPr lang="ar-IQ"/>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D094B87-9A1E-42E6-9882-65DDF9E1AC27}" type="datetimeFigureOut">
              <a:rPr lang="ar-IQ" smtClean="0"/>
              <a:pPr/>
              <a:t>04/04/1443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8D8F353-2BE0-4CF6-A5FE-B31F50B747A1}" type="slidenum">
              <a:rPr lang="ar-IQ" smtClean="0"/>
              <a:pPr/>
              <a:t>‹#›</a:t>
            </a:fld>
            <a:endParaRPr lang="ar-IQ"/>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D094B87-9A1E-42E6-9882-65DDF9E1AC27}" type="datetimeFigureOut">
              <a:rPr lang="ar-IQ" smtClean="0"/>
              <a:pPr/>
              <a:t>04/04/1443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8D8F353-2BE0-4CF6-A5FE-B31F50B747A1}" type="slidenum">
              <a:rPr lang="ar-IQ" smtClean="0"/>
              <a:pPr/>
              <a:t>‹#›</a:t>
            </a:fld>
            <a:endParaRPr lang="ar-IQ"/>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D094B87-9A1E-42E6-9882-65DDF9E1AC27}" type="datetimeFigureOut">
              <a:rPr lang="ar-IQ" smtClean="0"/>
              <a:pPr/>
              <a:t>04/04/1443</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B8D8F353-2BE0-4CF6-A5FE-B31F50B747A1}"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D094B87-9A1E-42E6-9882-65DDF9E1AC27}" type="datetimeFigureOut">
              <a:rPr lang="ar-IQ" smtClean="0"/>
              <a:pPr/>
              <a:t>04/04/1443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B8D8F353-2BE0-4CF6-A5FE-B31F50B747A1}" type="slidenum">
              <a:rPr lang="ar-IQ" smtClean="0"/>
              <a:pPr/>
              <a:t>‹#›</a:t>
            </a:fld>
            <a:endParaRPr lang="ar-IQ"/>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094B87-9A1E-42E6-9882-65DDF9E1AC27}" type="datetimeFigureOut">
              <a:rPr lang="ar-IQ" smtClean="0"/>
              <a:pPr/>
              <a:t>04/04/1443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B8D8F353-2BE0-4CF6-A5FE-B31F50B747A1}"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8D094B87-9A1E-42E6-9882-65DDF9E1AC27}" type="datetimeFigureOut">
              <a:rPr lang="ar-IQ" smtClean="0"/>
              <a:pPr/>
              <a:t>04/04/1443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8D8F353-2BE0-4CF6-A5FE-B31F50B747A1}"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D094B87-9A1E-42E6-9882-65DDF9E1AC27}" type="datetimeFigureOut">
              <a:rPr lang="ar-IQ" smtClean="0"/>
              <a:pPr/>
              <a:t>04/04/1443</a:t>
            </a:fld>
            <a:endParaRPr lang="ar-IQ"/>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IQ"/>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8D8F353-2BE0-4CF6-A5FE-B31F50B747A1}" type="slidenum">
              <a:rPr lang="ar-IQ" smtClean="0"/>
              <a:pPr/>
              <a:t>‹#›</a:t>
            </a:fld>
            <a:endParaRPr lang="ar-IQ"/>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D094B87-9A1E-42E6-9882-65DDF9E1AC27}" type="datetimeFigureOut">
              <a:rPr lang="ar-IQ" smtClean="0"/>
              <a:pPr/>
              <a:t>04/04/1443</a:t>
            </a:fld>
            <a:endParaRPr lang="ar-IQ"/>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IQ"/>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8D8F353-2BE0-4CF6-A5FE-B31F50B747A1}"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28858" y="357167"/>
            <a:ext cx="8129590" cy="1127618"/>
          </a:xfrm>
        </p:spPr>
        <p:txBody>
          <a:bodyPr/>
          <a:lstStyle/>
          <a:p>
            <a:r>
              <a:rPr lang="en-US" b="1" dirty="0"/>
              <a:t>Liver Function Test</a:t>
            </a:r>
          </a:p>
        </p:txBody>
      </p:sp>
      <p:sp>
        <p:nvSpPr>
          <p:cNvPr id="2051" name="Rectangle 3"/>
          <p:cNvSpPr>
            <a:spLocks noGrp="1" noChangeArrowheads="1"/>
          </p:cNvSpPr>
          <p:nvPr>
            <p:ph type="subTitle" idx="1"/>
          </p:nvPr>
        </p:nvSpPr>
        <p:spPr>
          <a:xfrm>
            <a:off x="4499992" y="5157192"/>
            <a:ext cx="4392488" cy="1391990"/>
          </a:xfrm>
        </p:spPr>
        <p:style>
          <a:lnRef idx="2">
            <a:schemeClr val="accent1"/>
          </a:lnRef>
          <a:fillRef idx="1">
            <a:schemeClr val="lt1"/>
          </a:fillRef>
          <a:effectRef idx="0">
            <a:schemeClr val="accent1"/>
          </a:effectRef>
          <a:fontRef idx="minor">
            <a:schemeClr val="dk1"/>
          </a:fontRef>
        </p:style>
        <p:txBody>
          <a:bodyPr>
            <a:normAutofit/>
          </a:bodyPr>
          <a:lstStyle/>
          <a:p>
            <a:pPr algn="l" rtl="0"/>
            <a:r>
              <a:rPr lang="en-US" dirty="0"/>
              <a:t>   </a:t>
            </a:r>
          </a:p>
          <a:p>
            <a:pPr algn="l" rtl="0"/>
            <a:r>
              <a:rPr lang="en-US"/>
              <a:t>Dr</a:t>
            </a:r>
            <a:r>
              <a:rPr lang="en-US" dirty="0"/>
              <a:t>. </a:t>
            </a:r>
            <a:r>
              <a:rPr lang="en-US" dirty="0" err="1"/>
              <a:t>Shaimaa</a:t>
            </a:r>
            <a:r>
              <a:rPr lang="en-US" dirty="0"/>
              <a:t> </a:t>
            </a:r>
            <a:r>
              <a:rPr lang="en-US" dirty="0" err="1"/>
              <a:t>Munther</a:t>
            </a:r>
            <a:r>
              <a:rPr lang="en-US" dirty="0"/>
              <a:t> </a:t>
            </a:r>
          </a:p>
        </p:txBody>
      </p:sp>
      <p:pic>
        <p:nvPicPr>
          <p:cNvPr id="4" name="Picture 3" descr="imagesCAJF3QZ3.jpg"/>
          <p:cNvPicPr>
            <a:picLocks noChangeAspect="1"/>
          </p:cNvPicPr>
          <p:nvPr/>
        </p:nvPicPr>
        <p:blipFill>
          <a:blip r:embed="rId3" cstate="print"/>
          <a:stretch>
            <a:fillRect/>
          </a:stretch>
        </p:blipFill>
        <p:spPr>
          <a:xfrm>
            <a:off x="1410584" y="1625332"/>
            <a:ext cx="4910168" cy="31432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609600"/>
            <a:ext cx="8229600" cy="1066800"/>
          </a:xfrm>
        </p:spPr>
        <p:txBody>
          <a:bodyPr/>
          <a:lstStyle/>
          <a:p>
            <a:pPr eaLnBrk="1" hangingPunct="1"/>
            <a:r>
              <a:rPr lang="en-US">
                <a:ea typeface="ＭＳ Ｐゴシック" charset="-128"/>
              </a:rPr>
              <a:t>Liver Function Tests (LFTs)</a:t>
            </a:r>
          </a:p>
        </p:txBody>
      </p:sp>
      <p:sp>
        <p:nvSpPr>
          <p:cNvPr id="8195"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lgn="l" rtl="0" eaLnBrk="1" hangingPunct="1">
              <a:lnSpc>
                <a:spcPct val="90000"/>
              </a:lnSpc>
            </a:pPr>
            <a:endParaRPr lang="en-US" dirty="0">
              <a:ea typeface="ＭＳ Ｐゴシック" charset="-128"/>
            </a:endParaRPr>
          </a:p>
          <a:p>
            <a:pPr algn="l" rtl="0" eaLnBrk="1" hangingPunct="1">
              <a:lnSpc>
                <a:spcPct val="90000"/>
              </a:lnSpc>
            </a:pPr>
            <a:r>
              <a:rPr lang="en-US" dirty="0">
                <a:ea typeface="ＭＳ Ｐゴシック" charset="-128"/>
              </a:rPr>
              <a:t>Noninvasive methods for screening of liver dysfunction</a:t>
            </a:r>
          </a:p>
          <a:p>
            <a:pPr algn="l" rtl="0" eaLnBrk="1" hangingPunct="1">
              <a:lnSpc>
                <a:spcPct val="90000"/>
              </a:lnSpc>
            </a:pPr>
            <a:endParaRPr lang="en-US" dirty="0">
              <a:ea typeface="ＭＳ Ｐゴシック" charset="-128"/>
            </a:endParaRPr>
          </a:p>
          <a:p>
            <a:pPr algn="l" rtl="0" eaLnBrk="1" hangingPunct="1">
              <a:lnSpc>
                <a:spcPct val="90000"/>
              </a:lnSpc>
            </a:pPr>
            <a:r>
              <a:rPr lang="en-US" dirty="0">
                <a:ea typeface="ＭＳ Ｐゴシック" charset="-128"/>
              </a:rPr>
              <a:t>Help in identifying general types of disorder</a:t>
            </a:r>
          </a:p>
          <a:p>
            <a:pPr algn="l" rtl="0" eaLnBrk="1" hangingPunct="1">
              <a:lnSpc>
                <a:spcPct val="90000"/>
              </a:lnSpc>
            </a:pPr>
            <a:endParaRPr lang="en-US" dirty="0">
              <a:ea typeface="ＭＳ Ｐゴシック" charset="-128"/>
            </a:endParaRPr>
          </a:p>
          <a:p>
            <a:pPr algn="l" rtl="0" eaLnBrk="1" hangingPunct="1">
              <a:lnSpc>
                <a:spcPct val="90000"/>
              </a:lnSpc>
            </a:pPr>
            <a:r>
              <a:rPr lang="en-US" dirty="0">
                <a:ea typeface="ＭＳ Ｐゴシック" charset="-128"/>
              </a:rPr>
              <a:t>Assess severity and allow prediction of outcome for disease and treatment follow 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1000"/>
                                        <p:tgtEl>
                                          <p:spTgt spid="8195">
                                            <p:txEl>
                                              <p:pRg st="1" end="1"/>
                                            </p:txEl>
                                          </p:spTgt>
                                        </p:tgtEl>
                                      </p:cBhvr>
                                    </p:animEffect>
                                    <p:anim calcmode="lin" valueType="num">
                                      <p:cBhvr>
                                        <p:cTn id="8"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8195">
                                            <p:txEl>
                                              <p:pRg st="3" end="3"/>
                                            </p:txEl>
                                          </p:spTgt>
                                        </p:tgtEl>
                                        <p:attrNameLst>
                                          <p:attrName>style.visibility</p:attrName>
                                        </p:attrNameLst>
                                      </p:cBhvr>
                                      <p:to>
                                        <p:strVal val="visible"/>
                                      </p:to>
                                    </p:set>
                                    <p:animEffect transition="in" filter="fade">
                                      <p:cBhvr>
                                        <p:cTn id="14" dur="1000"/>
                                        <p:tgtEl>
                                          <p:spTgt spid="8195">
                                            <p:txEl>
                                              <p:pRg st="3" end="3"/>
                                            </p:txEl>
                                          </p:spTgt>
                                        </p:tgtEl>
                                      </p:cBhvr>
                                    </p:animEffect>
                                    <p:anim calcmode="lin" valueType="num">
                                      <p:cBhvr>
                                        <p:cTn id="15"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8195">
                                            <p:txEl>
                                              <p:pRg st="5" end="5"/>
                                            </p:txEl>
                                          </p:spTgt>
                                        </p:tgtEl>
                                        <p:attrNameLst>
                                          <p:attrName>style.visibility</p:attrName>
                                        </p:attrNameLst>
                                      </p:cBhvr>
                                      <p:to>
                                        <p:strVal val="visible"/>
                                      </p:to>
                                    </p:set>
                                    <p:animEffect transition="in" filter="fade">
                                      <p:cBhvr>
                                        <p:cTn id="21" dur="1000"/>
                                        <p:tgtEl>
                                          <p:spTgt spid="8195">
                                            <p:txEl>
                                              <p:pRg st="5" end="5"/>
                                            </p:txEl>
                                          </p:spTgt>
                                        </p:tgtEl>
                                      </p:cBhvr>
                                    </p:animEffect>
                                    <p:anim calcmode="lin" valueType="num">
                                      <p:cBhvr>
                                        <p:cTn id="22" dur="1000" fill="hold"/>
                                        <p:tgtEl>
                                          <p:spTgt spid="819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500034" y="1357298"/>
            <a:ext cx="8229600" cy="4929222"/>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gn="justLow" rtl="0">
              <a:buSzPct val="150000"/>
            </a:pPr>
            <a:endParaRPr lang="en-US" sz="2400" dirty="0"/>
          </a:p>
          <a:p>
            <a:pPr algn="justLow" rtl="0">
              <a:buSzPct val="150000"/>
              <a:buFont typeface="Arial" pitchFamily="34" charset="0"/>
              <a:buChar char="•"/>
            </a:pPr>
            <a:r>
              <a:rPr lang="en-US" sz="2400" dirty="0"/>
              <a:t>Liver function tests (LFT) are helpful to detect the abnormalities and extent of liver damage.</a:t>
            </a:r>
          </a:p>
          <a:p>
            <a:pPr algn="justLow" rtl="0">
              <a:buSzPct val="150000"/>
              <a:buNone/>
            </a:pPr>
            <a:endParaRPr lang="en-US" sz="2400" dirty="0"/>
          </a:p>
          <a:p>
            <a:pPr algn="justLow" rtl="0">
              <a:buSzPct val="150000"/>
              <a:buFont typeface="Arial" pitchFamily="34" charset="0"/>
              <a:buChar char="•"/>
            </a:pPr>
            <a:r>
              <a:rPr lang="en-GB" sz="2400" dirty="0"/>
              <a:t>LFT assays are frequently more sensitive than clinical signs and symptoms.</a:t>
            </a:r>
          </a:p>
          <a:p>
            <a:pPr algn="justLow" rtl="0">
              <a:buSzPct val="150000"/>
              <a:buNone/>
            </a:pPr>
            <a:endParaRPr lang="en-GB" sz="2400" dirty="0"/>
          </a:p>
          <a:p>
            <a:pPr algn="justLow" rtl="0">
              <a:buSzPct val="150000"/>
              <a:buFont typeface="Arial" pitchFamily="34" charset="0"/>
              <a:buChar char="•"/>
            </a:pPr>
            <a:r>
              <a:rPr lang="en-GB" sz="2400" dirty="0"/>
              <a:t>Typically the LFT comprises of:</a:t>
            </a:r>
          </a:p>
          <a:p>
            <a:pPr lvl="2" algn="justLow" rtl="0">
              <a:buSzPct val="150000"/>
              <a:buNone/>
            </a:pPr>
            <a:r>
              <a:rPr lang="en-GB" sz="2200" b="1" dirty="0">
                <a:solidFill>
                  <a:srgbClr val="C00000"/>
                </a:solidFill>
              </a:rPr>
              <a:t>1- Test for the synthetic function of the liver </a:t>
            </a:r>
          </a:p>
          <a:p>
            <a:pPr lvl="2" algn="justLow" rtl="0">
              <a:buSzPct val="150000"/>
              <a:buNone/>
            </a:pPr>
            <a:r>
              <a:rPr lang="en-GB" sz="2200" dirty="0"/>
              <a:t>( total protein, albumin &amp; </a:t>
            </a:r>
            <a:r>
              <a:rPr lang="en-GB" sz="2200" dirty="0" err="1"/>
              <a:t>prothrombin</a:t>
            </a:r>
            <a:r>
              <a:rPr lang="en-GB" sz="2200" dirty="0"/>
              <a:t> time)</a:t>
            </a:r>
          </a:p>
          <a:p>
            <a:pPr lvl="2" algn="justLow" rtl="0">
              <a:buSzPct val="150000"/>
              <a:buNone/>
            </a:pPr>
            <a:r>
              <a:rPr lang="en-GB" sz="2200" b="1" dirty="0">
                <a:solidFill>
                  <a:srgbClr val="C00000"/>
                </a:solidFill>
              </a:rPr>
              <a:t>2- Tests for the integrity of liver cells </a:t>
            </a:r>
          </a:p>
          <a:p>
            <a:pPr lvl="2" algn="justLow" rtl="0">
              <a:buSzPct val="150000"/>
              <a:buNone/>
            </a:pPr>
            <a:r>
              <a:rPr lang="en-GB" sz="2200" dirty="0"/>
              <a:t>( AST, ALT , ALP, GGT&amp; LDH)</a:t>
            </a:r>
          </a:p>
          <a:p>
            <a:pPr lvl="2" algn="l" rtl="0">
              <a:buSzPct val="150000"/>
              <a:buNone/>
            </a:pPr>
            <a:r>
              <a:rPr lang="en-GB" sz="2200" b="1" dirty="0">
                <a:solidFill>
                  <a:srgbClr val="C00000"/>
                </a:solidFill>
              </a:rPr>
              <a:t>3- Tests for the excretory function of the liver</a:t>
            </a:r>
          </a:p>
          <a:p>
            <a:pPr lvl="2" algn="l" rtl="0">
              <a:buSzPct val="150000"/>
              <a:buNone/>
            </a:pPr>
            <a:r>
              <a:rPr lang="en-GB" sz="2200" dirty="0"/>
              <a:t> ( </a:t>
            </a:r>
            <a:r>
              <a:rPr lang="en-GB" sz="2200" dirty="0" err="1"/>
              <a:t>bilirubin</a:t>
            </a:r>
            <a:r>
              <a:rPr lang="en-GB" sz="2200" dirty="0"/>
              <a:t> total, direct &amp; indirect)</a:t>
            </a:r>
          </a:p>
          <a:p>
            <a:pPr lvl="2" algn="justLow" rtl="0">
              <a:buFontTx/>
              <a:buNone/>
            </a:pPr>
            <a:r>
              <a:rPr lang="en-US" sz="1800" dirty="0"/>
              <a:t>      </a:t>
            </a:r>
          </a:p>
          <a:p>
            <a:endParaRPr lang="en-US" sz="2400" dirty="0"/>
          </a:p>
          <a:p>
            <a:endParaRPr lang="en-US" sz="2400" dirty="0"/>
          </a:p>
          <a:p>
            <a:endParaRPr lang="en-US" sz="2800" dirty="0"/>
          </a:p>
        </p:txBody>
      </p:sp>
      <p:sp>
        <p:nvSpPr>
          <p:cNvPr id="11266" name="Rectangle 2"/>
          <p:cNvSpPr>
            <a:spLocks noGrp="1" noChangeArrowheads="1"/>
          </p:cNvSpPr>
          <p:nvPr>
            <p:ph type="title"/>
          </p:nvPr>
        </p:nvSpPr>
        <p:spPr>
          <a:xfrm>
            <a:off x="457200" y="357166"/>
            <a:ext cx="8229600" cy="785818"/>
          </a:xfrm>
        </p:spPr>
        <p:style>
          <a:lnRef idx="2">
            <a:schemeClr val="accent2"/>
          </a:lnRef>
          <a:fillRef idx="1">
            <a:schemeClr val="lt1"/>
          </a:fillRef>
          <a:effectRef idx="0">
            <a:schemeClr val="accent2"/>
          </a:effectRef>
          <a:fontRef idx="minor">
            <a:schemeClr val="dk1"/>
          </a:fontRef>
        </p:style>
        <p:txBody>
          <a:bodyPr>
            <a:noAutofit/>
          </a:bodyPr>
          <a:lstStyle/>
          <a:p>
            <a:pPr algn="ctr"/>
            <a:r>
              <a:rPr lang="en-US" sz="3600" b="1" dirty="0"/>
              <a:t>Test to assess liver function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ea typeface="+mj-ea"/>
                <a:cs typeface="+mj-cs"/>
              </a:rPr>
              <a:t>Common serum liver chemistry tests</a:t>
            </a:r>
          </a:p>
        </p:txBody>
      </p:sp>
      <p:pic>
        <p:nvPicPr>
          <p:cNvPr id="25602" name="Picture 4"/>
          <p:cNvPicPr>
            <a:picLocks noGrp="1" noChangeAspect="1" noChangeArrowheads="1"/>
          </p:cNvPicPr>
          <p:nvPr>
            <p:ph idx="1"/>
          </p:nvPr>
        </p:nvPicPr>
        <p:blipFill>
          <a:blip r:embed="rId3" cstate="print">
            <a:lum contrast="-20000"/>
          </a:blip>
          <a:srcRect b="20660"/>
          <a:stretch>
            <a:fillRect/>
          </a:stretch>
        </p:blipFill>
        <p:spPr>
          <a:xfrm>
            <a:off x="428596" y="1785926"/>
            <a:ext cx="8286808" cy="4143404"/>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71472" y="1214422"/>
            <a:ext cx="8229600" cy="2928958"/>
          </a:xfrm>
        </p:spPr>
        <p:style>
          <a:lnRef idx="2">
            <a:schemeClr val="accent1"/>
          </a:lnRef>
          <a:fillRef idx="1">
            <a:schemeClr val="lt1"/>
          </a:fillRef>
          <a:effectRef idx="0">
            <a:schemeClr val="accent1"/>
          </a:effectRef>
          <a:fontRef idx="minor">
            <a:schemeClr val="dk1"/>
          </a:fontRef>
        </p:style>
        <p:txBody>
          <a:bodyPr>
            <a:normAutofit/>
          </a:bodyPr>
          <a:lstStyle/>
          <a:p>
            <a:pPr lvl="2" algn="ctr" rtl="0"/>
            <a:br>
              <a:rPr lang="en-GB" sz="2200" b="1" dirty="0"/>
            </a:br>
            <a:r>
              <a:rPr lang="en-GB" sz="3200" b="1" dirty="0"/>
              <a:t> Test for the synthetic function of the liver </a:t>
            </a:r>
            <a:br>
              <a:rPr lang="en-GB" sz="3200" b="1" dirty="0"/>
            </a:br>
            <a:r>
              <a:rPr lang="en-GB" sz="2800" dirty="0"/>
              <a:t>( total protein, albumin &amp; </a:t>
            </a:r>
            <a:r>
              <a:rPr lang="en-GB" sz="2800" dirty="0" err="1"/>
              <a:t>prothrombin</a:t>
            </a:r>
            <a:r>
              <a:rPr lang="en-GB" sz="2800" dirty="0"/>
              <a:t> time)</a:t>
            </a:r>
            <a:endParaRPr lang="ar-IQ"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357158" y="1714488"/>
            <a:ext cx="8435975" cy="3214710"/>
          </a:xfrm>
        </p:spPr>
        <p:style>
          <a:lnRef idx="2">
            <a:schemeClr val="accent1"/>
          </a:lnRef>
          <a:fillRef idx="1">
            <a:schemeClr val="lt1"/>
          </a:fillRef>
          <a:effectRef idx="0">
            <a:schemeClr val="accent1"/>
          </a:effectRef>
          <a:fontRef idx="minor">
            <a:schemeClr val="dk1"/>
          </a:fontRef>
        </p:style>
        <p:txBody>
          <a:bodyPr/>
          <a:lstStyle/>
          <a:p>
            <a:pPr algn="l" rtl="0">
              <a:buSzPct val="150000"/>
            </a:pPr>
            <a:endParaRPr lang="en-GB" dirty="0"/>
          </a:p>
          <a:p>
            <a:pPr algn="l" rtl="0">
              <a:buSzPct val="150000"/>
            </a:pPr>
            <a:r>
              <a:rPr lang="en-GB" dirty="0"/>
              <a:t>Not a very useful measure, non-specific; only provides information on:</a:t>
            </a:r>
          </a:p>
          <a:p>
            <a:pPr lvl="1" algn="l" rtl="0"/>
            <a:r>
              <a:rPr lang="en-GB" dirty="0"/>
              <a:t>General nutritional status</a:t>
            </a:r>
          </a:p>
          <a:p>
            <a:pPr lvl="1" algn="l" rtl="0"/>
            <a:r>
              <a:rPr lang="en-GB" dirty="0"/>
              <a:t>Severe organ disease (</a:t>
            </a:r>
            <a:r>
              <a:rPr lang="en-US" dirty="0"/>
              <a:t>specially </a:t>
            </a:r>
            <a:r>
              <a:rPr lang="en-GB" dirty="0"/>
              <a:t> protein losing diseases)</a:t>
            </a:r>
          </a:p>
          <a:p>
            <a:pPr lvl="1" algn="l" rtl="0"/>
            <a:r>
              <a:rPr lang="en-GB" dirty="0"/>
              <a:t>Fractionated values of greater use</a:t>
            </a:r>
          </a:p>
        </p:txBody>
      </p:sp>
      <p:sp>
        <p:nvSpPr>
          <p:cNvPr id="14338" name="Rectangle 2"/>
          <p:cNvSpPr>
            <a:spLocks noGrp="1" noChangeArrowheads="1"/>
          </p:cNvSpPr>
          <p:nvPr>
            <p:ph type="title"/>
          </p:nvPr>
        </p:nvSpPr>
        <p:spPr>
          <a:xfrm>
            <a:off x="500034" y="428604"/>
            <a:ext cx="8229600" cy="1143000"/>
          </a:xfrm>
        </p:spPr>
        <p:style>
          <a:lnRef idx="2">
            <a:schemeClr val="accent1"/>
          </a:lnRef>
          <a:fillRef idx="1">
            <a:schemeClr val="lt1"/>
          </a:fillRef>
          <a:effectRef idx="0">
            <a:schemeClr val="accent1"/>
          </a:effectRef>
          <a:fontRef idx="minor">
            <a:schemeClr val="dk1"/>
          </a:fontRef>
        </p:style>
        <p:txBody>
          <a:bodyPr/>
          <a:lstStyle/>
          <a:p>
            <a:pPr algn="ctr"/>
            <a:r>
              <a:rPr lang="en-GB" b="1" dirty="0"/>
              <a:t>Total protein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457200"/>
            <a:ext cx="8229600" cy="1066800"/>
          </a:xfrm>
        </p:spPr>
        <p:style>
          <a:lnRef idx="2">
            <a:schemeClr val="accent1"/>
          </a:lnRef>
          <a:fillRef idx="1">
            <a:schemeClr val="lt1"/>
          </a:fillRef>
          <a:effectRef idx="0">
            <a:schemeClr val="accent1"/>
          </a:effectRef>
          <a:fontRef idx="minor">
            <a:schemeClr val="dk1"/>
          </a:fontRef>
        </p:style>
        <p:txBody>
          <a:bodyPr/>
          <a:lstStyle/>
          <a:p>
            <a:pPr algn="ctr" eaLnBrk="1" hangingPunct="1"/>
            <a:r>
              <a:rPr lang="en-US" dirty="0">
                <a:ea typeface="ＭＳ Ｐゴシック" charset="-128"/>
              </a:rPr>
              <a:t>Serum Albumin</a:t>
            </a:r>
          </a:p>
        </p:txBody>
      </p:sp>
      <p:sp>
        <p:nvSpPr>
          <p:cNvPr id="21507" name="Content Placeholder 2"/>
          <p:cNvSpPr>
            <a:spLocks noGrp="1"/>
          </p:cNvSpPr>
          <p:nvPr>
            <p:ph idx="1"/>
          </p:nvPr>
        </p:nvSpPr>
        <p:spPr>
          <a:xfrm>
            <a:off x="457200" y="1643050"/>
            <a:ext cx="8229600" cy="4910150"/>
          </a:xfrm>
        </p:spPr>
        <p:style>
          <a:lnRef idx="2">
            <a:schemeClr val="accent1"/>
          </a:lnRef>
          <a:fillRef idx="1">
            <a:schemeClr val="lt1"/>
          </a:fillRef>
          <a:effectRef idx="0">
            <a:schemeClr val="accent1"/>
          </a:effectRef>
          <a:fontRef idx="minor">
            <a:schemeClr val="dk1"/>
          </a:fontRef>
        </p:style>
        <p:txBody>
          <a:bodyPr/>
          <a:lstStyle/>
          <a:p>
            <a:pPr algn="l" rtl="0" eaLnBrk="1" hangingPunct="1"/>
            <a:endParaRPr lang="en-US" dirty="0">
              <a:ea typeface="ＭＳ Ｐゴシック" charset="-128"/>
            </a:endParaRPr>
          </a:p>
          <a:p>
            <a:pPr algn="l" rtl="0" eaLnBrk="1" hangingPunct="1"/>
            <a:r>
              <a:rPr lang="en-US" dirty="0">
                <a:ea typeface="ＭＳ Ｐゴシック" charset="-128"/>
              </a:rPr>
              <a:t>The most abundant protein synthesized by the liver</a:t>
            </a:r>
          </a:p>
          <a:p>
            <a:pPr algn="l" rtl="0" eaLnBrk="1" hangingPunct="1"/>
            <a:r>
              <a:rPr lang="en-US" dirty="0">
                <a:ea typeface="ＭＳ Ｐゴシック" charset="-128"/>
              </a:rPr>
              <a:t>Normal serum levels: 3.5 – 5 g/</a:t>
            </a:r>
            <a:r>
              <a:rPr lang="en-US" dirty="0" err="1">
                <a:ea typeface="ＭＳ Ｐゴシック" charset="-128"/>
              </a:rPr>
              <a:t>dL</a:t>
            </a:r>
            <a:endParaRPr lang="en-US" dirty="0">
              <a:ea typeface="ＭＳ Ｐゴシック" charset="-128"/>
            </a:endParaRPr>
          </a:p>
          <a:p>
            <a:pPr algn="l" rtl="0" eaLnBrk="1" hangingPunct="1"/>
            <a:r>
              <a:rPr lang="en-US" dirty="0">
                <a:ea typeface="ＭＳ Ｐゴシック" charset="-128"/>
              </a:rPr>
              <a:t>Synthesis depends on the extent of functioning liver cell mass</a:t>
            </a:r>
          </a:p>
          <a:p>
            <a:pPr algn="l" rtl="0" eaLnBrk="1" hangingPunct="1"/>
            <a:r>
              <a:rPr lang="en-US" dirty="0">
                <a:ea typeface="ＭＳ Ｐゴシック" charset="-128"/>
              </a:rPr>
              <a:t> because of its longer half-life, (20 days), its levels decrease in all chronic liver diseases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fade">
                                      <p:cBhvr>
                                        <p:cTn id="7" dur="1000"/>
                                        <p:tgtEl>
                                          <p:spTgt spid="21507">
                                            <p:txEl>
                                              <p:pRg st="1" end="1"/>
                                            </p:txEl>
                                          </p:spTgt>
                                        </p:tgtEl>
                                      </p:cBhvr>
                                    </p:animEffect>
                                    <p:anim calcmode="lin" valueType="num">
                                      <p:cBhvr>
                                        <p:cTn id="8"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15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21507">
                                            <p:txEl>
                                              <p:pRg st="2" end="2"/>
                                            </p:txEl>
                                          </p:spTgt>
                                        </p:tgtEl>
                                        <p:attrNameLst>
                                          <p:attrName>style.visibility</p:attrName>
                                        </p:attrNameLst>
                                      </p:cBhvr>
                                      <p:to>
                                        <p:strVal val="visible"/>
                                      </p:to>
                                    </p:set>
                                    <p:animEffect transition="in" filter="fade">
                                      <p:cBhvr>
                                        <p:cTn id="14" dur="1000"/>
                                        <p:tgtEl>
                                          <p:spTgt spid="21507">
                                            <p:txEl>
                                              <p:pRg st="2" end="2"/>
                                            </p:txEl>
                                          </p:spTgt>
                                        </p:tgtEl>
                                      </p:cBhvr>
                                    </p:animEffect>
                                    <p:anim calcmode="lin" valueType="num">
                                      <p:cBhvr>
                                        <p:cTn id="15"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21507">
                                            <p:txEl>
                                              <p:pRg st="3" end="3"/>
                                            </p:txEl>
                                          </p:spTgt>
                                        </p:tgtEl>
                                        <p:attrNameLst>
                                          <p:attrName>style.visibility</p:attrName>
                                        </p:attrNameLst>
                                      </p:cBhvr>
                                      <p:to>
                                        <p:strVal val="visible"/>
                                      </p:to>
                                    </p:set>
                                    <p:animEffect transition="in" filter="fade">
                                      <p:cBhvr>
                                        <p:cTn id="21" dur="1000"/>
                                        <p:tgtEl>
                                          <p:spTgt spid="21507">
                                            <p:txEl>
                                              <p:pRg st="3" end="3"/>
                                            </p:txEl>
                                          </p:spTgt>
                                        </p:tgtEl>
                                      </p:cBhvr>
                                    </p:animEffect>
                                    <p:anim calcmode="lin" valueType="num">
                                      <p:cBhvr>
                                        <p:cTn id="22" dur="10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15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21507">
                                            <p:txEl>
                                              <p:pRg st="4" end="4"/>
                                            </p:txEl>
                                          </p:spTgt>
                                        </p:tgtEl>
                                        <p:attrNameLst>
                                          <p:attrName>style.visibility</p:attrName>
                                        </p:attrNameLst>
                                      </p:cBhvr>
                                      <p:to>
                                        <p:strVal val="visible"/>
                                      </p:to>
                                    </p:set>
                                    <p:animEffect transition="in" filter="fade">
                                      <p:cBhvr>
                                        <p:cTn id="28" dur="1000"/>
                                        <p:tgtEl>
                                          <p:spTgt spid="21507">
                                            <p:txEl>
                                              <p:pRg st="4" end="4"/>
                                            </p:txEl>
                                          </p:spTgt>
                                        </p:tgtEl>
                                      </p:cBhvr>
                                    </p:animEffect>
                                    <p:anim calcmode="lin" valueType="num">
                                      <p:cBhvr>
                                        <p:cTn id="29" dur="10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150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457200"/>
            <a:ext cx="8229600" cy="1066800"/>
          </a:xfrm>
        </p:spPr>
        <p:style>
          <a:lnRef idx="2">
            <a:schemeClr val="accent1"/>
          </a:lnRef>
          <a:fillRef idx="1">
            <a:schemeClr val="lt1"/>
          </a:fillRef>
          <a:effectRef idx="0">
            <a:schemeClr val="accent1"/>
          </a:effectRef>
          <a:fontRef idx="minor">
            <a:schemeClr val="dk1"/>
          </a:fontRef>
        </p:style>
        <p:txBody>
          <a:bodyPr/>
          <a:lstStyle/>
          <a:p>
            <a:pPr algn="ctr" eaLnBrk="1" hangingPunct="1"/>
            <a:r>
              <a:rPr lang="en-US" dirty="0" err="1">
                <a:ea typeface="ＭＳ Ｐゴシック" charset="-128"/>
              </a:rPr>
              <a:t>Prothrombin</a:t>
            </a:r>
            <a:r>
              <a:rPr lang="en-US" dirty="0">
                <a:ea typeface="ＭＳ Ｐゴシック" charset="-128"/>
              </a:rPr>
              <a:t> Time (PT)</a:t>
            </a: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lgn="l" rtl="0" eaLnBrk="1" hangingPunct="1"/>
            <a:endParaRPr lang="en-US" dirty="0">
              <a:ea typeface="ＭＳ Ｐゴシック" charset="-128"/>
            </a:endParaRPr>
          </a:p>
          <a:p>
            <a:pPr algn="l" rtl="0" eaLnBrk="1" hangingPunct="1"/>
            <a:r>
              <a:rPr lang="en-US" dirty="0" err="1">
                <a:ea typeface="ＭＳ Ｐゴシック" charset="-128"/>
              </a:rPr>
              <a:t>Prothrombin</a:t>
            </a:r>
            <a:r>
              <a:rPr lang="en-US" dirty="0">
                <a:ea typeface="ＭＳ Ｐゴシック" charset="-128"/>
              </a:rPr>
              <a:t>: synthesized by the liver,&amp; its a marker of liver function</a:t>
            </a:r>
          </a:p>
          <a:p>
            <a:pPr algn="l" rtl="0" eaLnBrk="1" hangingPunct="1"/>
            <a:r>
              <a:rPr lang="en-US" dirty="0">
                <a:ea typeface="ＭＳ Ｐゴシック" charset="-128"/>
              </a:rPr>
              <a:t>Half-life: 6 hrs.</a:t>
            </a:r>
          </a:p>
          <a:p>
            <a:pPr algn="l" rtl="0" eaLnBrk="1" hangingPunct="1"/>
            <a:r>
              <a:rPr lang="en-US" dirty="0">
                <a:ea typeface="ＭＳ Ｐゴシック" charset="-128"/>
              </a:rPr>
              <a:t>PT is prolonged only when liver loses more than 80% of its reserve capacity</a:t>
            </a:r>
          </a:p>
          <a:p>
            <a:pPr algn="l" rtl="0" eaLnBrk="1" hangingPunct="1"/>
            <a:r>
              <a:rPr lang="en-US" dirty="0">
                <a:ea typeface="ＭＳ Ｐゴシック" charset="-128"/>
              </a:rPr>
              <a:t>Vitamin K deficiency also causes prolonged PT</a:t>
            </a:r>
          </a:p>
          <a:p>
            <a:pPr algn="l" rtl="0" eaLnBrk="1" hangingPunct="1"/>
            <a:r>
              <a:rPr lang="en-US" dirty="0">
                <a:ea typeface="ＭＳ Ｐゴシック" charset="-128"/>
              </a:rPr>
              <a:t>Dosage of vitamin K does not affect PT in liver disease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clotting_cascade"/>
          <p:cNvPicPr>
            <a:picLocks noChangeAspect="1" noChangeArrowheads="1"/>
          </p:cNvPicPr>
          <p:nvPr/>
        </p:nvPicPr>
        <p:blipFill>
          <a:blip r:embed="rId3" cstate="print"/>
          <a:srcRect/>
          <a:stretch>
            <a:fillRect/>
          </a:stretch>
        </p:blipFill>
        <p:spPr bwMode="auto">
          <a:xfrm>
            <a:off x="642910" y="457200"/>
            <a:ext cx="7786742" cy="59721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71472" y="1214422"/>
            <a:ext cx="8229600" cy="2928958"/>
          </a:xfrm>
        </p:spPr>
        <p:style>
          <a:lnRef idx="2">
            <a:schemeClr val="accent1"/>
          </a:lnRef>
          <a:fillRef idx="1">
            <a:schemeClr val="lt1"/>
          </a:fillRef>
          <a:effectRef idx="0">
            <a:schemeClr val="accent1"/>
          </a:effectRef>
          <a:fontRef idx="minor">
            <a:schemeClr val="dk1"/>
          </a:fontRef>
        </p:style>
        <p:txBody>
          <a:bodyPr>
            <a:normAutofit/>
          </a:bodyPr>
          <a:lstStyle/>
          <a:p>
            <a:pPr lvl="2" algn="ctr" rtl="0"/>
            <a:br>
              <a:rPr lang="en-GB" sz="2200" b="1" dirty="0"/>
            </a:br>
            <a:r>
              <a:rPr lang="en-GB" sz="3200" b="1" dirty="0"/>
              <a:t>Tests for the integrity of liver cells </a:t>
            </a:r>
            <a:br>
              <a:rPr lang="en-GB" sz="3200" b="1" dirty="0"/>
            </a:br>
            <a:r>
              <a:rPr lang="en-GB" sz="3200" dirty="0"/>
              <a:t>( AST, ALT , ALP, GGT&amp; LDH)</a:t>
            </a:r>
            <a:br>
              <a:rPr lang="en-GB" sz="3200" dirty="0"/>
            </a:br>
            <a:endParaRPr lang="ar-IQ"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19506"/>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lgn="l" rtl="0"/>
            <a:endParaRPr lang="en-US" dirty="0"/>
          </a:p>
          <a:p>
            <a:pPr algn="l" rtl="0">
              <a:lnSpc>
                <a:spcPct val="120000"/>
              </a:lnSpc>
            </a:pPr>
            <a:r>
              <a:rPr lang="en-US" sz="2900" dirty="0"/>
              <a:t>Used for assessment of </a:t>
            </a:r>
            <a:r>
              <a:rPr lang="en-US" sz="2900" dirty="0" err="1"/>
              <a:t>Hepatocellular</a:t>
            </a:r>
            <a:r>
              <a:rPr lang="en-US" sz="2900" dirty="0"/>
              <a:t> &amp; </a:t>
            </a:r>
            <a:r>
              <a:rPr lang="en-US" sz="2900" dirty="0" err="1"/>
              <a:t>Hepatobiliary</a:t>
            </a:r>
            <a:r>
              <a:rPr lang="en-US" sz="2900" dirty="0"/>
              <a:t>  diseases :</a:t>
            </a:r>
          </a:p>
          <a:p>
            <a:pPr algn="l" rtl="0">
              <a:buNone/>
            </a:pPr>
            <a:endParaRPr lang="en-US" sz="2900" dirty="0"/>
          </a:p>
          <a:p>
            <a:pPr algn="l" rtl="0">
              <a:buNone/>
            </a:pPr>
            <a:r>
              <a:rPr lang="en-US" sz="2900" dirty="0"/>
              <a:t>1- AST: </a:t>
            </a:r>
          </a:p>
          <a:p>
            <a:pPr lvl="1" algn="l" rtl="0"/>
            <a:r>
              <a:rPr lang="en-US" sz="2500" b="1" dirty="0"/>
              <a:t>Liver (</a:t>
            </a:r>
            <a:r>
              <a:rPr lang="en-US" sz="2500" b="1" dirty="0" err="1"/>
              <a:t>hepatocellular</a:t>
            </a:r>
            <a:r>
              <a:rPr lang="en-US" sz="2500" b="1" dirty="0"/>
              <a:t>) disease (&gt;3xULN)</a:t>
            </a:r>
          </a:p>
          <a:p>
            <a:pPr lvl="1" algn="l" rtl="0"/>
            <a:r>
              <a:rPr lang="en-US" sz="2500" dirty="0"/>
              <a:t>Acute myocardial infarction (AMI)</a:t>
            </a:r>
          </a:p>
          <a:p>
            <a:pPr lvl="1" algn="l" rtl="0"/>
            <a:r>
              <a:rPr lang="en-US" sz="2500" dirty="0"/>
              <a:t>Skeletal muscle disease</a:t>
            </a:r>
          </a:p>
          <a:p>
            <a:pPr algn="l" rtl="0">
              <a:buNone/>
            </a:pPr>
            <a:endParaRPr lang="en-US" sz="2900" dirty="0"/>
          </a:p>
          <a:p>
            <a:pPr algn="l" rtl="0">
              <a:buNone/>
            </a:pPr>
            <a:r>
              <a:rPr lang="en-US" sz="2900" dirty="0"/>
              <a:t>2- ALT:</a:t>
            </a:r>
          </a:p>
          <a:p>
            <a:pPr lvl="1" algn="l" rtl="0"/>
            <a:r>
              <a:rPr lang="en-US" sz="2500" b="1" dirty="0"/>
              <a:t>Liver (</a:t>
            </a:r>
            <a:r>
              <a:rPr lang="en-US" sz="2500" b="1" dirty="0" err="1"/>
              <a:t>hepatocellular</a:t>
            </a:r>
            <a:r>
              <a:rPr lang="en-US" sz="2500" b="1" dirty="0"/>
              <a:t>) disease (&gt;3xULN)</a:t>
            </a:r>
            <a:endParaRPr lang="ar-IQ" sz="2500" dirty="0"/>
          </a:p>
          <a:p>
            <a:pPr lvl="1" algn="l" rtl="0">
              <a:buNone/>
            </a:pPr>
            <a:r>
              <a:rPr lang="en-US" sz="2500" dirty="0"/>
              <a:t> </a:t>
            </a:r>
          </a:p>
          <a:p>
            <a:pPr algn="l" rtl="0">
              <a:buNone/>
            </a:pPr>
            <a:r>
              <a:rPr lang="en-US" sz="2900" dirty="0"/>
              <a:t> 3- Alkaline </a:t>
            </a:r>
            <a:r>
              <a:rPr lang="en-US" sz="2900" dirty="0" err="1"/>
              <a:t>phosphatase</a:t>
            </a:r>
            <a:r>
              <a:rPr lang="en-US" sz="2900" dirty="0"/>
              <a:t> (ALP)</a:t>
            </a:r>
          </a:p>
          <a:p>
            <a:pPr lvl="1" algn="l" rtl="0"/>
            <a:r>
              <a:rPr lang="en-US" sz="2500" dirty="0" err="1"/>
              <a:t>Hepatobiliary</a:t>
            </a:r>
            <a:r>
              <a:rPr lang="en-US" sz="2500" dirty="0"/>
              <a:t> enzymes &gt;3 times ULN</a:t>
            </a:r>
          </a:p>
          <a:p>
            <a:pPr algn="l" rtl="0">
              <a:buNone/>
            </a:pPr>
            <a:endParaRPr lang="en-US" sz="2900" dirty="0"/>
          </a:p>
          <a:p>
            <a:pPr algn="l" rtl="0">
              <a:buNone/>
            </a:pPr>
            <a:r>
              <a:rPr lang="en-US" sz="2900" dirty="0"/>
              <a:t>4-  Gamma-</a:t>
            </a:r>
            <a:r>
              <a:rPr lang="en-US" sz="2900" dirty="0" err="1"/>
              <a:t>glutamyltransferase</a:t>
            </a:r>
            <a:r>
              <a:rPr lang="en-US" sz="2900" dirty="0"/>
              <a:t> (GGT)</a:t>
            </a:r>
          </a:p>
          <a:p>
            <a:pPr lvl="1" algn="l" rtl="0"/>
            <a:r>
              <a:rPr lang="en-US" sz="2500" dirty="0"/>
              <a:t> </a:t>
            </a:r>
            <a:r>
              <a:rPr lang="en-US" sz="2500" dirty="0" err="1"/>
              <a:t>Hepatobiliary</a:t>
            </a:r>
            <a:r>
              <a:rPr lang="en-US" sz="2500" dirty="0"/>
              <a:t> enzymes &gt;3 times ULN</a:t>
            </a:r>
          </a:p>
          <a:p>
            <a:pPr algn="l" rtl="0">
              <a:buNone/>
            </a:pPr>
            <a:endParaRPr lang="ar-IQ" dirty="0"/>
          </a:p>
        </p:txBody>
      </p:sp>
      <p:sp>
        <p:nvSpPr>
          <p:cNvPr id="3" name="Title 2"/>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pPr algn="ctr" rtl="0"/>
            <a:br>
              <a:rPr lang="en-US" dirty="0"/>
            </a:br>
            <a:r>
              <a:rPr lang="en-US" dirty="0"/>
              <a:t>Liver Enzymes</a:t>
            </a:r>
            <a:br>
              <a:rPr lang="en-US" dirty="0"/>
            </a:br>
            <a:endParaRPr lang="ar-IQ"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a:t>Basic Anatomy</a:t>
            </a:r>
            <a:br>
              <a:rPr lang="en-US" dirty="0"/>
            </a:br>
            <a:endParaRPr lang="ar-IQ" dirty="0"/>
          </a:p>
        </p:txBody>
      </p:sp>
      <p:sp>
        <p:nvSpPr>
          <p:cNvPr id="10" name="Content Placeholder 9"/>
          <p:cNvSpPr>
            <a:spLocks noGrp="1"/>
          </p:cNvSpPr>
          <p:nvPr>
            <p:ph sz="quarter" idx="2"/>
          </p:nvPr>
        </p:nvSpPr>
        <p:spPr>
          <a:xfrm>
            <a:off x="500034" y="1214422"/>
            <a:ext cx="4040188" cy="4643470"/>
          </a:xfrm>
        </p:spPr>
        <p:style>
          <a:lnRef idx="2">
            <a:schemeClr val="accent1"/>
          </a:lnRef>
          <a:fillRef idx="1">
            <a:schemeClr val="lt1"/>
          </a:fillRef>
          <a:effectRef idx="0">
            <a:schemeClr val="accent1"/>
          </a:effectRef>
          <a:fontRef idx="minor">
            <a:schemeClr val="dk1"/>
          </a:fontRef>
        </p:style>
        <p:txBody>
          <a:bodyPr/>
          <a:lstStyle/>
          <a:p>
            <a:pPr algn="justLow" rtl="0">
              <a:buNone/>
            </a:pPr>
            <a:r>
              <a:rPr lang="en-US" dirty="0"/>
              <a:t>• liver  unequally divided</a:t>
            </a:r>
          </a:p>
          <a:p>
            <a:pPr algn="justLow" rtl="0">
              <a:buNone/>
            </a:pPr>
            <a:r>
              <a:rPr lang="en-US" dirty="0"/>
              <a:t>into 2 lobes</a:t>
            </a:r>
          </a:p>
          <a:p>
            <a:pPr algn="justLow" rtl="0">
              <a:buNone/>
            </a:pPr>
            <a:endParaRPr lang="en-US" dirty="0"/>
          </a:p>
          <a:p>
            <a:pPr algn="justLow" rtl="0">
              <a:buNone/>
            </a:pPr>
            <a:r>
              <a:rPr lang="en-US" dirty="0"/>
              <a:t>• it has a dual blood supply</a:t>
            </a:r>
          </a:p>
          <a:p>
            <a:pPr lvl="1" algn="justLow" rtl="0">
              <a:buNone/>
            </a:pPr>
            <a:r>
              <a:rPr lang="en-US" dirty="0"/>
              <a:t>– Portal vein</a:t>
            </a:r>
          </a:p>
          <a:p>
            <a:pPr lvl="1" algn="justLow" rtl="0">
              <a:buNone/>
            </a:pPr>
            <a:r>
              <a:rPr lang="en-US" dirty="0"/>
              <a:t>– Hepatic artery</a:t>
            </a:r>
          </a:p>
          <a:p>
            <a:pPr lvl="1" algn="justLow" rtl="0"/>
            <a:r>
              <a:rPr lang="en-US" dirty="0"/>
              <a:t>It has an excretory system for bile excretion</a:t>
            </a:r>
            <a:endParaRPr lang="ar-IQ" dirty="0"/>
          </a:p>
        </p:txBody>
      </p:sp>
      <p:pic>
        <p:nvPicPr>
          <p:cNvPr id="1026" name="Picture 2"/>
          <p:cNvPicPr>
            <a:picLocks noGrp="1" noChangeAspect="1" noChangeArrowheads="1"/>
          </p:cNvPicPr>
          <p:nvPr>
            <p:ph sz="quarter" idx="4"/>
          </p:nvPr>
        </p:nvPicPr>
        <p:blipFill>
          <a:blip r:embed="rId3" cstate="print"/>
          <a:stretch>
            <a:fillRect/>
          </a:stretch>
        </p:blipFill>
        <p:spPr bwMode="auto">
          <a:xfrm>
            <a:off x="4714875" y="1214422"/>
            <a:ext cx="3857653" cy="45720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00898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71472" y="1214422"/>
            <a:ext cx="8229600" cy="2928958"/>
          </a:xfrm>
        </p:spPr>
        <p:style>
          <a:lnRef idx="2">
            <a:schemeClr val="accent1"/>
          </a:lnRef>
          <a:fillRef idx="1">
            <a:schemeClr val="lt1"/>
          </a:fillRef>
          <a:effectRef idx="0">
            <a:schemeClr val="accent1"/>
          </a:effectRef>
          <a:fontRef idx="minor">
            <a:schemeClr val="dk1"/>
          </a:fontRef>
        </p:style>
        <p:txBody>
          <a:bodyPr>
            <a:normAutofit/>
          </a:bodyPr>
          <a:lstStyle/>
          <a:p>
            <a:pPr lvl="2" algn="ctr" rtl="0"/>
            <a:br>
              <a:rPr lang="en-GB" sz="2200" b="1" dirty="0"/>
            </a:br>
            <a:r>
              <a:rPr lang="en-GB" sz="3200" b="1" dirty="0"/>
              <a:t>Tests for the excretory function of the liver</a:t>
            </a:r>
            <a:br>
              <a:rPr lang="en-GB" sz="3200" b="1" dirty="0"/>
            </a:br>
            <a:r>
              <a:rPr lang="en-GB" sz="3200" dirty="0"/>
              <a:t> ( </a:t>
            </a:r>
            <a:r>
              <a:rPr lang="en-GB" sz="3200" dirty="0" err="1"/>
              <a:t>bilirubin</a:t>
            </a:r>
            <a:r>
              <a:rPr lang="en-GB" sz="3200" dirty="0"/>
              <a:t> total, direct &amp; indirect)</a:t>
            </a:r>
            <a:br>
              <a:rPr lang="en-GB" sz="3200" dirty="0"/>
            </a:br>
            <a:br>
              <a:rPr lang="ar-IQ" sz="3200" dirty="0"/>
            </a:br>
            <a:endParaRPr lang="ar-IQ"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lgn="ctr" rtl="0">
              <a:buNone/>
            </a:pPr>
            <a:r>
              <a:rPr lang="en-US" dirty="0"/>
              <a:t>Hemoglobin</a:t>
            </a:r>
          </a:p>
          <a:p>
            <a:pPr algn="ctr" rtl="0">
              <a:buNone/>
            </a:pPr>
            <a:endParaRPr lang="en-US" dirty="0"/>
          </a:p>
          <a:p>
            <a:pPr algn="ctr" rtl="0">
              <a:buNone/>
            </a:pPr>
            <a:r>
              <a:rPr lang="en-US" dirty="0" err="1"/>
              <a:t>Heme</a:t>
            </a:r>
            <a:r>
              <a:rPr lang="en-US" dirty="0"/>
              <a:t> + </a:t>
            </a:r>
            <a:r>
              <a:rPr lang="en-US" dirty="0" err="1"/>
              <a:t>Globin</a:t>
            </a:r>
            <a:endParaRPr lang="en-US" dirty="0"/>
          </a:p>
          <a:p>
            <a:pPr algn="ctr" rtl="0">
              <a:buNone/>
            </a:pPr>
            <a:endParaRPr lang="en-US" dirty="0"/>
          </a:p>
          <a:p>
            <a:pPr algn="l" rtl="0">
              <a:buNone/>
            </a:pPr>
            <a:r>
              <a:rPr lang="en-US" dirty="0"/>
              <a:t>                       </a:t>
            </a:r>
            <a:r>
              <a:rPr lang="en-US" dirty="0" err="1"/>
              <a:t>Bilirubin</a:t>
            </a:r>
            <a:r>
              <a:rPr lang="en-US" dirty="0"/>
              <a:t>+ Iron </a:t>
            </a:r>
          </a:p>
          <a:p>
            <a:pPr algn="l" rtl="0">
              <a:buNone/>
            </a:pPr>
            <a:endParaRPr lang="en-US" dirty="0"/>
          </a:p>
          <a:p>
            <a:pPr algn="l" rtl="0">
              <a:buNone/>
            </a:pPr>
            <a:endParaRPr lang="en-US" dirty="0"/>
          </a:p>
          <a:p>
            <a:pPr algn="l" rtl="0">
              <a:buNone/>
            </a:pPr>
            <a:r>
              <a:rPr lang="en-US" dirty="0"/>
              <a:t>• Iron reused</a:t>
            </a:r>
          </a:p>
          <a:p>
            <a:pPr algn="l" rtl="0">
              <a:buNone/>
            </a:pPr>
            <a:r>
              <a:rPr lang="en-US" dirty="0"/>
              <a:t>• </a:t>
            </a:r>
            <a:r>
              <a:rPr lang="en-US" dirty="0" err="1"/>
              <a:t>Globin</a:t>
            </a:r>
            <a:r>
              <a:rPr lang="en-US" dirty="0"/>
              <a:t> reused</a:t>
            </a:r>
            <a:endParaRPr lang="ar-IQ" dirty="0"/>
          </a:p>
        </p:txBody>
      </p:sp>
      <p:sp>
        <p:nvSpPr>
          <p:cNvPr id="4" name="Title 3"/>
          <p:cNvSpPr>
            <a:spLocks noGrp="1"/>
          </p:cNvSpPr>
          <p:nvPr>
            <p:ph type="title"/>
          </p:nvPr>
        </p:nvSpPr>
        <p:spPr/>
        <p:txBody>
          <a:bodyPr/>
          <a:lstStyle/>
          <a:p>
            <a:r>
              <a:rPr lang="en-US" dirty="0" err="1"/>
              <a:t>Bilirubin</a:t>
            </a:r>
            <a:r>
              <a:rPr lang="en-US" dirty="0"/>
              <a:t> Metabolism</a:t>
            </a:r>
          </a:p>
        </p:txBody>
      </p:sp>
      <p:cxnSp>
        <p:nvCxnSpPr>
          <p:cNvPr id="11" name="Straight Arrow Connector 10"/>
          <p:cNvCxnSpPr/>
          <p:nvPr/>
        </p:nvCxnSpPr>
        <p:spPr>
          <a:xfrm rot="5400000">
            <a:off x="4394199" y="2178041"/>
            <a:ext cx="356396" cy="79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rot="5400000">
            <a:off x="3715538" y="3142454"/>
            <a:ext cx="428628"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descr="D:\Pictures\Liver function images\kupffer[1].g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99592" y="332656"/>
            <a:ext cx="7351713" cy="612313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841653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descr="21_009"/>
          <p:cNvPicPr>
            <a:picLocks noChangeAspect="1" noChangeArrowheads="1"/>
          </p:cNvPicPr>
          <p:nvPr/>
        </p:nvPicPr>
        <p:blipFill>
          <a:blip r:embed="rId3" cstate="print"/>
          <a:srcRect l="3651" t="2751" r="3233" b="33588"/>
          <a:stretch>
            <a:fillRect/>
          </a:stretch>
        </p:blipFill>
        <p:spPr bwMode="auto">
          <a:xfrm>
            <a:off x="214282" y="228600"/>
            <a:ext cx="8643998" cy="6391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166" y="273050"/>
            <a:ext cx="6286544" cy="941372"/>
          </a:xfrm>
        </p:spPr>
        <p:style>
          <a:lnRef idx="2">
            <a:schemeClr val="accent1"/>
          </a:lnRef>
          <a:fillRef idx="1">
            <a:schemeClr val="lt1"/>
          </a:fillRef>
          <a:effectRef idx="0">
            <a:schemeClr val="accent1"/>
          </a:effectRef>
          <a:fontRef idx="minor">
            <a:schemeClr val="dk1"/>
          </a:fontRef>
        </p:style>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lgn="ctr"/>
            <a:br>
              <a:rPr lang="en-US"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Bilirubin</a:t>
            </a:r>
            <a:r>
              <a:rPr lang="en-US"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Metabolism</a:t>
            </a:r>
            <a:br>
              <a:rPr lang="en-US"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ar-IQ"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Content Placeholder 4"/>
          <p:cNvSpPr>
            <a:spLocks noGrp="1"/>
          </p:cNvSpPr>
          <p:nvPr>
            <p:ph sz="quarter" idx="2"/>
          </p:nvPr>
        </p:nvSpPr>
        <p:spPr>
          <a:xfrm>
            <a:off x="285720" y="1500174"/>
            <a:ext cx="4500594" cy="4857784"/>
          </a:xfrm>
        </p:spPr>
        <p:style>
          <a:lnRef idx="2">
            <a:schemeClr val="dk1"/>
          </a:lnRef>
          <a:fillRef idx="1">
            <a:schemeClr val="lt1"/>
          </a:fillRef>
          <a:effectRef idx="0">
            <a:schemeClr val="dk1"/>
          </a:effectRef>
          <a:fontRef idx="minor">
            <a:schemeClr val="dk1"/>
          </a:fontRef>
        </p:style>
        <p:txBody>
          <a:bodyPr>
            <a:normAutofit/>
          </a:bodyPr>
          <a:lstStyle/>
          <a:p>
            <a:pPr algn="l">
              <a:buNone/>
            </a:pPr>
            <a:endParaRPr lang="ar-IQ" dirty="0"/>
          </a:p>
          <a:p>
            <a:pPr algn="l" rtl="0">
              <a:buNone/>
            </a:pPr>
            <a:r>
              <a:rPr lang="en-US" dirty="0"/>
              <a:t> 1- </a:t>
            </a:r>
            <a:r>
              <a:rPr lang="en-US" dirty="0" err="1"/>
              <a:t>Unconjugated</a:t>
            </a:r>
            <a:r>
              <a:rPr lang="en-US" dirty="0"/>
              <a:t> </a:t>
            </a:r>
            <a:r>
              <a:rPr lang="en-US" dirty="0" err="1"/>
              <a:t>bilirubin</a:t>
            </a:r>
            <a:endParaRPr lang="en-US" dirty="0"/>
          </a:p>
          <a:p>
            <a:pPr algn="l" rtl="0">
              <a:buNone/>
            </a:pPr>
            <a:endParaRPr lang="en-US" dirty="0"/>
          </a:p>
          <a:p>
            <a:pPr lvl="1" algn="l" rtl="0">
              <a:buNone/>
            </a:pPr>
            <a:r>
              <a:rPr lang="en-US" dirty="0"/>
              <a:t>– Not water soluble</a:t>
            </a:r>
          </a:p>
          <a:p>
            <a:pPr lvl="1" algn="l" rtl="0">
              <a:buNone/>
            </a:pPr>
            <a:r>
              <a:rPr lang="en-US" dirty="0"/>
              <a:t>– Toxic to cells</a:t>
            </a:r>
          </a:p>
          <a:p>
            <a:pPr lvl="1" algn="l" rtl="0">
              <a:buNone/>
            </a:pPr>
            <a:r>
              <a:rPr lang="en-US" dirty="0"/>
              <a:t>– Bound to albumin making it soluble in plasma</a:t>
            </a:r>
          </a:p>
          <a:p>
            <a:pPr lvl="1" algn="l" rtl="0">
              <a:buNone/>
            </a:pPr>
            <a:r>
              <a:rPr lang="en-US" dirty="0"/>
              <a:t>– Transported through plasma to liver </a:t>
            </a:r>
            <a:r>
              <a:rPr lang="ar-IQ" dirty="0"/>
              <a:t> </a:t>
            </a:r>
            <a:r>
              <a:rPr lang="en-US" dirty="0"/>
              <a:t>for conjugation</a:t>
            </a:r>
          </a:p>
          <a:p>
            <a:pPr lvl="1" algn="l" rtl="0">
              <a:buNone/>
            </a:pPr>
            <a:r>
              <a:rPr lang="en-US" dirty="0"/>
              <a:t>– </a:t>
            </a:r>
            <a:r>
              <a:rPr lang="en-US" dirty="0" err="1"/>
              <a:t>Bilirubin</a:t>
            </a:r>
            <a:r>
              <a:rPr lang="en-US" dirty="0"/>
              <a:t>-albumin complex too large to pass </a:t>
            </a:r>
            <a:r>
              <a:rPr lang="en-US" dirty="0" err="1"/>
              <a:t>glomerular</a:t>
            </a:r>
            <a:r>
              <a:rPr lang="en-US" dirty="0"/>
              <a:t> filtering membrane</a:t>
            </a:r>
            <a:endParaRPr lang="ar-IQ" dirty="0"/>
          </a:p>
        </p:txBody>
      </p:sp>
      <p:pic>
        <p:nvPicPr>
          <p:cNvPr id="8" name="Picture 2"/>
          <p:cNvPicPr>
            <a:picLocks noChangeAspect="1" noChangeArrowheads="1"/>
          </p:cNvPicPr>
          <p:nvPr/>
        </p:nvPicPr>
        <p:blipFill>
          <a:blip r:embed="rId3" cstate="print"/>
          <a:srcRect/>
          <a:stretch>
            <a:fillRect/>
          </a:stretch>
        </p:blipFill>
        <p:spPr bwMode="auto">
          <a:xfrm>
            <a:off x="4929190" y="1500174"/>
            <a:ext cx="3857652" cy="4786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pPr algn="ctr"/>
            <a:br>
              <a:rPr lang="en-US" dirty="0"/>
            </a:br>
            <a:r>
              <a:rPr lang="en-US" dirty="0" err="1"/>
              <a:t>Bilirubin</a:t>
            </a:r>
            <a:r>
              <a:rPr lang="en-US" dirty="0"/>
              <a:t> Metabolism</a:t>
            </a:r>
            <a:br>
              <a:rPr lang="en-US" dirty="0"/>
            </a:br>
            <a:endParaRPr lang="ar-IQ" dirty="0"/>
          </a:p>
        </p:txBody>
      </p:sp>
      <p:sp>
        <p:nvSpPr>
          <p:cNvPr id="5" name="Content Placeholder 4"/>
          <p:cNvSpPr>
            <a:spLocks noGrp="1"/>
          </p:cNvSpPr>
          <p:nvPr>
            <p:ph sz="quarter" idx="2"/>
          </p:nvPr>
        </p:nvSpPr>
        <p:spPr>
          <a:xfrm>
            <a:off x="457200" y="1643050"/>
            <a:ext cx="4614866" cy="4357718"/>
          </a:xfrm>
        </p:spPr>
        <p:style>
          <a:lnRef idx="2">
            <a:schemeClr val="dk1"/>
          </a:lnRef>
          <a:fillRef idx="1">
            <a:schemeClr val="lt1"/>
          </a:fillRef>
          <a:effectRef idx="0">
            <a:schemeClr val="dk1"/>
          </a:effectRef>
          <a:fontRef idx="minor">
            <a:schemeClr val="dk1"/>
          </a:fontRef>
        </p:style>
        <p:txBody>
          <a:bodyPr>
            <a:normAutofit/>
          </a:bodyPr>
          <a:lstStyle/>
          <a:p>
            <a:pPr algn="l" rtl="0">
              <a:buNone/>
            </a:pPr>
            <a:r>
              <a:rPr lang="en-US" dirty="0"/>
              <a:t>2- Albumin dissociates from </a:t>
            </a:r>
            <a:r>
              <a:rPr lang="ar-IQ" dirty="0"/>
              <a:t> </a:t>
            </a:r>
            <a:r>
              <a:rPr lang="en-US" dirty="0" err="1"/>
              <a:t>unconjugated</a:t>
            </a:r>
            <a:r>
              <a:rPr lang="en-US" dirty="0"/>
              <a:t> </a:t>
            </a:r>
            <a:r>
              <a:rPr lang="en-US" dirty="0" err="1"/>
              <a:t>bilirubin</a:t>
            </a:r>
            <a:endParaRPr lang="en-US" dirty="0"/>
          </a:p>
          <a:p>
            <a:pPr algn="l" rtl="0">
              <a:buNone/>
            </a:pPr>
            <a:r>
              <a:rPr lang="en-US" dirty="0"/>
              <a:t>•  Then the enzyme: </a:t>
            </a:r>
            <a:r>
              <a:rPr lang="en-US" b="1" dirty="0" err="1">
                <a:solidFill>
                  <a:srgbClr val="C00000"/>
                </a:solidFill>
              </a:rPr>
              <a:t>glucuronyl</a:t>
            </a:r>
            <a:r>
              <a:rPr lang="en-US" b="1" dirty="0">
                <a:solidFill>
                  <a:srgbClr val="C00000"/>
                </a:solidFill>
              </a:rPr>
              <a:t> </a:t>
            </a:r>
            <a:r>
              <a:rPr lang="ar-IQ" b="1" dirty="0">
                <a:solidFill>
                  <a:srgbClr val="C00000"/>
                </a:solidFill>
              </a:rPr>
              <a:t> </a:t>
            </a:r>
            <a:r>
              <a:rPr lang="en-US" b="1" dirty="0" err="1">
                <a:solidFill>
                  <a:srgbClr val="C00000"/>
                </a:solidFill>
              </a:rPr>
              <a:t>transferase</a:t>
            </a:r>
            <a:r>
              <a:rPr lang="en-US" dirty="0"/>
              <a:t> form conjugated </a:t>
            </a:r>
            <a:r>
              <a:rPr lang="en-US" dirty="0" err="1"/>
              <a:t>bilirubin</a:t>
            </a:r>
            <a:r>
              <a:rPr lang="en-US" dirty="0"/>
              <a:t> in the liver </a:t>
            </a:r>
          </a:p>
          <a:p>
            <a:pPr algn="l" rtl="0">
              <a:buNone/>
            </a:pPr>
            <a:r>
              <a:rPr lang="en-US" dirty="0"/>
              <a:t>• Conjugated </a:t>
            </a:r>
            <a:r>
              <a:rPr lang="en-US" dirty="0" err="1"/>
              <a:t>bilirubin</a:t>
            </a:r>
            <a:endParaRPr lang="en-US" dirty="0"/>
          </a:p>
          <a:p>
            <a:pPr lvl="1" algn="l" rtl="0">
              <a:buNone/>
            </a:pPr>
            <a:r>
              <a:rPr lang="en-US" dirty="0"/>
              <a:t>– Water soluble</a:t>
            </a:r>
          </a:p>
          <a:p>
            <a:pPr lvl="1" algn="l" rtl="0">
              <a:buNone/>
            </a:pPr>
            <a:r>
              <a:rPr lang="en-US" dirty="0"/>
              <a:t>– Less toxic to cells</a:t>
            </a:r>
          </a:p>
          <a:p>
            <a:pPr lvl="1" algn="l" rtl="0">
              <a:buNone/>
            </a:pPr>
            <a:r>
              <a:rPr lang="en-US" dirty="0"/>
              <a:t>– Can pass </a:t>
            </a:r>
            <a:r>
              <a:rPr lang="en-US" dirty="0" err="1"/>
              <a:t>glomerular</a:t>
            </a:r>
            <a:r>
              <a:rPr lang="en-US" dirty="0"/>
              <a:t> filtering </a:t>
            </a:r>
            <a:r>
              <a:rPr lang="en-US" dirty="0" err="1"/>
              <a:t>membran</a:t>
            </a:r>
            <a:endParaRPr lang="ar-IQ" dirty="0"/>
          </a:p>
        </p:txBody>
      </p:sp>
      <p:pic>
        <p:nvPicPr>
          <p:cNvPr id="5122" name="Picture 2"/>
          <p:cNvPicPr>
            <a:picLocks noGrp="1" noChangeAspect="1" noChangeArrowheads="1"/>
          </p:cNvPicPr>
          <p:nvPr>
            <p:ph sz="quarter" idx="4"/>
          </p:nvPr>
        </p:nvPicPr>
        <p:blipFill>
          <a:blip r:embed="rId3" cstate="print"/>
          <a:srcRect/>
          <a:stretch>
            <a:fillRect/>
          </a:stretch>
        </p:blipFill>
        <p:spPr bwMode="auto">
          <a:xfrm>
            <a:off x="5143504" y="1643050"/>
            <a:ext cx="3571900" cy="4286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a:r>
              <a:rPr lang="en-US" dirty="0" err="1"/>
              <a:t>Bilirubin</a:t>
            </a:r>
            <a:r>
              <a:rPr lang="en-US" dirty="0"/>
              <a:t> Metabolism</a:t>
            </a:r>
          </a:p>
        </p:txBody>
      </p:sp>
      <p:sp>
        <p:nvSpPr>
          <p:cNvPr id="5" name="Content Placeholder 4"/>
          <p:cNvSpPr>
            <a:spLocks noGrp="1"/>
          </p:cNvSpPr>
          <p:nvPr>
            <p:ph sz="quarter" idx="2"/>
          </p:nvPr>
        </p:nvSpPr>
        <p:spPr>
          <a:xfrm>
            <a:off x="457200" y="1571612"/>
            <a:ext cx="4114800" cy="4643470"/>
          </a:xfrm>
        </p:spPr>
        <p:style>
          <a:lnRef idx="2">
            <a:schemeClr val="dk1"/>
          </a:lnRef>
          <a:fillRef idx="1">
            <a:schemeClr val="lt1"/>
          </a:fillRef>
          <a:effectRef idx="0">
            <a:schemeClr val="dk1"/>
          </a:effectRef>
          <a:fontRef idx="minor">
            <a:schemeClr val="dk1"/>
          </a:fontRef>
        </p:style>
        <p:txBody>
          <a:bodyPr>
            <a:normAutofit/>
          </a:bodyPr>
          <a:lstStyle/>
          <a:p>
            <a:pPr algn="l" rtl="0">
              <a:buNone/>
            </a:pPr>
            <a:r>
              <a:rPr lang="en-US" dirty="0"/>
              <a:t>3- Conjugated </a:t>
            </a:r>
            <a:r>
              <a:rPr lang="en-US" dirty="0" err="1"/>
              <a:t>bilirubin</a:t>
            </a:r>
            <a:endParaRPr lang="en-US" dirty="0"/>
          </a:p>
          <a:p>
            <a:pPr algn="l" rtl="0">
              <a:buNone/>
            </a:pPr>
            <a:endParaRPr lang="en-US" dirty="0"/>
          </a:p>
          <a:p>
            <a:pPr lvl="1" algn="l" rtl="0">
              <a:buNone/>
            </a:pPr>
            <a:r>
              <a:rPr lang="en-US" dirty="0"/>
              <a:t>– Excreted into bile</a:t>
            </a:r>
          </a:p>
          <a:p>
            <a:pPr lvl="1" algn="l" rtl="0">
              <a:buNone/>
            </a:pPr>
            <a:r>
              <a:rPr lang="en-US" dirty="0"/>
              <a:t>– Not found in plasma unless</a:t>
            </a:r>
          </a:p>
          <a:p>
            <a:pPr lvl="2" algn="l" rtl="0">
              <a:buNone/>
            </a:pPr>
            <a:r>
              <a:rPr lang="en-US" dirty="0"/>
              <a:t>• Liver cell injury</a:t>
            </a:r>
          </a:p>
          <a:p>
            <a:pPr lvl="2" algn="l" rtl="0">
              <a:buNone/>
            </a:pPr>
            <a:r>
              <a:rPr lang="en-US" dirty="0"/>
              <a:t>• Obstruction</a:t>
            </a:r>
          </a:p>
          <a:p>
            <a:pPr lvl="1" algn="l" rtl="0">
              <a:buNone/>
            </a:pPr>
            <a:r>
              <a:rPr lang="en-US" dirty="0"/>
              <a:t>Then will be found in urine</a:t>
            </a:r>
          </a:p>
          <a:p>
            <a:pPr lvl="1" algn="l" rtl="0">
              <a:buNone/>
            </a:pPr>
            <a:endParaRPr lang="en-US" dirty="0"/>
          </a:p>
          <a:p>
            <a:pPr lvl="1" algn="l" rtl="0">
              <a:buNone/>
            </a:pPr>
            <a:r>
              <a:rPr lang="en-US" dirty="0"/>
              <a:t>Note:</a:t>
            </a:r>
          </a:p>
          <a:p>
            <a:pPr lvl="1" algn="l" rtl="0">
              <a:buNone/>
            </a:pPr>
            <a:r>
              <a:rPr lang="en-US" dirty="0"/>
              <a:t>– Only this form of </a:t>
            </a:r>
            <a:r>
              <a:rPr lang="en-US" dirty="0" err="1"/>
              <a:t>bilirubin</a:t>
            </a:r>
            <a:r>
              <a:rPr lang="en-US" dirty="0"/>
              <a:t> will be found in urine</a:t>
            </a:r>
            <a:endParaRPr lang="ar-IQ" dirty="0"/>
          </a:p>
        </p:txBody>
      </p:sp>
      <p:sp>
        <p:nvSpPr>
          <p:cNvPr id="8" name="Content Placeholder 7"/>
          <p:cNvSpPr>
            <a:spLocks noGrp="1"/>
          </p:cNvSpPr>
          <p:nvPr>
            <p:ph sz="quarter" idx="4"/>
          </p:nvPr>
        </p:nvSpPr>
        <p:spPr>
          <a:xfrm>
            <a:off x="4645025" y="1571612"/>
            <a:ext cx="4041775" cy="4643470"/>
          </a:xfrm>
        </p:spPr>
        <p:style>
          <a:lnRef idx="2">
            <a:schemeClr val="dk1"/>
          </a:lnRef>
          <a:fillRef idx="1">
            <a:schemeClr val="lt1"/>
          </a:fillRef>
          <a:effectRef idx="0">
            <a:schemeClr val="dk1"/>
          </a:effectRef>
          <a:fontRef idx="minor">
            <a:schemeClr val="dk1"/>
          </a:fontRef>
        </p:style>
        <p:txBody>
          <a:bodyPr>
            <a:normAutofit/>
          </a:bodyPr>
          <a:lstStyle/>
          <a:p>
            <a:pPr algn="l" rtl="0">
              <a:buNone/>
            </a:pPr>
            <a:r>
              <a:rPr lang="en-US" dirty="0"/>
              <a:t>4- Conjugated </a:t>
            </a:r>
            <a:r>
              <a:rPr lang="en-US" dirty="0" err="1"/>
              <a:t>bilirubin</a:t>
            </a:r>
            <a:endParaRPr lang="en-US" dirty="0"/>
          </a:p>
          <a:p>
            <a:pPr algn="l" rtl="0">
              <a:buNone/>
            </a:pPr>
            <a:endParaRPr lang="en-US" dirty="0"/>
          </a:p>
          <a:p>
            <a:pPr lvl="1" algn="l" rtl="0">
              <a:buNone/>
            </a:pPr>
            <a:r>
              <a:rPr lang="en-US" dirty="0"/>
              <a:t>– Excreted into bile</a:t>
            </a:r>
          </a:p>
          <a:p>
            <a:pPr lvl="1" algn="l" rtl="0">
              <a:buNone/>
            </a:pPr>
            <a:r>
              <a:rPr lang="en-US" dirty="0"/>
              <a:t>– In intestine, bacteria convert</a:t>
            </a:r>
          </a:p>
          <a:p>
            <a:pPr lvl="1" algn="l" rtl="0">
              <a:buNone/>
            </a:pPr>
            <a:r>
              <a:rPr lang="en-US" dirty="0" err="1"/>
              <a:t>bilirubin</a:t>
            </a:r>
            <a:r>
              <a:rPr lang="en-US" dirty="0"/>
              <a:t> to </a:t>
            </a:r>
            <a:r>
              <a:rPr lang="en-US" dirty="0" err="1"/>
              <a:t>urobilinogen</a:t>
            </a:r>
            <a:r>
              <a:rPr lang="en-US" dirty="0"/>
              <a:t> </a:t>
            </a:r>
          </a:p>
          <a:p>
            <a:pPr lvl="1" algn="l" rtl="0">
              <a:buNone/>
            </a:pPr>
            <a:r>
              <a:rPr lang="en-US" dirty="0"/>
              <a:t>– Majority of </a:t>
            </a:r>
            <a:r>
              <a:rPr lang="en-US" dirty="0" err="1"/>
              <a:t>urobilinogen</a:t>
            </a:r>
            <a:r>
              <a:rPr lang="en-US" dirty="0"/>
              <a:t> remains in intestine and further reduced to </a:t>
            </a:r>
            <a:r>
              <a:rPr lang="en-US" dirty="0" err="1"/>
              <a:t>sterocobilin</a:t>
            </a:r>
            <a:r>
              <a:rPr lang="en-US" dirty="0"/>
              <a:t> giving feces characteristic color</a:t>
            </a:r>
          </a:p>
          <a:p>
            <a:pPr lvl="1" algn="l" rtl="0">
              <a:buNone/>
            </a:pPr>
            <a:r>
              <a:rPr lang="en-US" dirty="0"/>
              <a:t>– Approx 20% UBG reabsorbed via portal vein and small  amount found </a:t>
            </a:r>
            <a:r>
              <a:rPr lang="en-US" dirty="0" err="1"/>
              <a:t>inurine</a:t>
            </a:r>
            <a:endParaRPr lang="ar-IQ"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481328"/>
            <a:ext cx="8229600" cy="4590878"/>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624078" indent="-514350" algn="l" rtl="0">
              <a:buNone/>
            </a:pPr>
            <a:endParaRPr lang="en-US" dirty="0"/>
          </a:p>
          <a:p>
            <a:pPr marL="624078" indent="-514350" algn="l" rtl="0">
              <a:buNone/>
            </a:pPr>
            <a:r>
              <a:rPr lang="en-US" dirty="0"/>
              <a:t>1-  Total </a:t>
            </a:r>
            <a:r>
              <a:rPr lang="en-US" dirty="0" err="1"/>
              <a:t>Bilirubin</a:t>
            </a:r>
            <a:r>
              <a:rPr lang="en-US" dirty="0"/>
              <a:t>: measures both forms of </a:t>
            </a:r>
            <a:r>
              <a:rPr lang="en-US" dirty="0" err="1"/>
              <a:t>bilirubin</a:t>
            </a:r>
            <a:endParaRPr lang="en-US" dirty="0"/>
          </a:p>
          <a:p>
            <a:pPr algn="l" rtl="0">
              <a:buNone/>
            </a:pPr>
            <a:r>
              <a:rPr lang="en-US" dirty="0"/>
              <a:t>                               (</a:t>
            </a:r>
            <a:r>
              <a:rPr lang="en-US" dirty="0" err="1"/>
              <a:t>unconjugated</a:t>
            </a:r>
            <a:r>
              <a:rPr lang="en-US" dirty="0"/>
              <a:t> and conjugated)</a:t>
            </a:r>
          </a:p>
          <a:p>
            <a:pPr algn="l" rtl="0">
              <a:buNone/>
            </a:pPr>
            <a:endParaRPr lang="en-US" dirty="0"/>
          </a:p>
          <a:p>
            <a:pPr marL="624078" indent="-514350" algn="l" rtl="0">
              <a:buNone/>
            </a:pPr>
            <a:r>
              <a:rPr lang="en-US" dirty="0"/>
              <a:t>2-  Direct </a:t>
            </a:r>
            <a:r>
              <a:rPr lang="en-US" dirty="0" err="1"/>
              <a:t>Bilirubin</a:t>
            </a:r>
            <a:r>
              <a:rPr lang="en-US" dirty="0"/>
              <a:t>: measures only conjugated form</a:t>
            </a:r>
          </a:p>
          <a:p>
            <a:pPr algn="l" rtl="0">
              <a:buNone/>
            </a:pPr>
            <a:r>
              <a:rPr lang="en-US" dirty="0"/>
              <a:t> </a:t>
            </a:r>
          </a:p>
          <a:p>
            <a:pPr algn="l" rtl="0">
              <a:buNone/>
            </a:pPr>
            <a:r>
              <a:rPr lang="en-US" dirty="0"/>
              <a:t>3-  Indirect </a:t>
            </a:r>
            <a:r>
              <a:rPr lang="en-US" dirty="0" err="1"/>
              <a:t>bilirubin</a:t>
            </a:r>
            <a:r>
              <a:rPr lang="en-US" dirty="0"/>
              <a:t> Calculated  by :</a:t>
            </a:r>
          </a:p>
          <a:p>
            <a:pPr algn="l" rtl="0">
              <a:buNone/>
            </a:pPr>
            <a:r>
              <a:rPr lang="en-US" dirty="0"/>
              <a:t> </a:t>
            </a:r>
          </a:p>
          <a:p>
            <a:pPr algn="l" rtl="0">
              <a:buNone/>
            </a:pPr>
            <a:r>
              <a:rPr lang="en-US" dirty="0"/>
              <a:t>          Total – direct = (indirect)</a:t>
            </a:r>
          </a:p>
          <a:p>
            <a:pPr algn="l" rtl="0">
              <a:buNone/>
            </a:pPr>
            <a:endParaRPr lang="en-US" dirty="0"/>
          </a:p>
          <a:p>
            <a:pPr algn="l" rtl="0">
              <a:buNone/>
            </a:pPr>
            <a:r>
              <a:rPr lang="en-US" dirty="0" err="1"/>
              <a:t>Unconjugated</a:t>
            </a:r>
            <a:r>
              <a:rPr lang="en-US" dirty="0"/>
              <a:t>  represent  indirect </a:t>
            </a:r>
            <a:r>
              <a:rPr lang="en-US" dirty="0" err="1"/>
              <a:t>bilirubin</a:t>
            </a:r>
            <a:endParaRPr lang="en-US" dirty="0"/>
          </a:p>
          <a:p>
            <a:pPr algn="l" rtl="0">
              <a:buNone/>
            </a:pPr>
            <a:r>
              <a:rPr lang="en-US" dirty="0"/>
              <a:t>Conjugated represent  direct </a:t>
            </a:r>
            <a:r>
              <a:rPr lang="en-US" dirty="0" err="1"/>
              <a:t>bilirubin</a:t>
            </a:r>
            <a:endParaRPr lang="ar-IQ" dirty="0"/>
          </a:p>
        </p:txBody>
      </p:sp>
      <p:sp>
        <p:nvSpPr>
          <p:cNvPr id="7" name="Title 6"/>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pPr algn="ctr" rtl="0"/>
            <a:br>
              <a:rPr lang="en-US" dirty="0"/>
            </a:br>
            <a:r>
              <a:rPr lang="en-US" dirty="0"/>
              <a:t>Laboratory Analysis of </a:t>
            </a:r>
            <a:r>
              <a:rPr lang="en-US" dirty="0" err="1"/>
              <a:t>Bilirubin</a:t>
            </a:r>
            <a:br>
              <a:rPr lang="en-US" dirty="0"/>
            </a:br>
            <a:endParaRPr lang="ar-IQ"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14488"/>
            <a:ext cx="8229600" cy="4292803"/>
          </a:xfrm>
        </p:spPr>
        <p:style>
          <a:lnRef idx="2">
            <a:schemeClr val="accent1"/>
          </a:lnRef>
          <a:fillRef idx="1">
            <a:schemeClr val="lt1"/>
          </a:fillRef>
          <a:effectRef idx="0">
            <a:schemeClr val="accent1"/>
          </a:effectRef>
          <a:fontRef idx="minor">
            <a:schemeClr val="dk1"/>
          </a:fontRef>
        </p:style>
        <p:txBody>
          <a:bodyPr/>
          <a:lstStyle/>
          <a:p>
            <a:pPr algn="l" rtl="0">
              <a:buNone/>
            </a:pPr>
            <a:endParaRPr lang="sv-SE" dirty="0"/>
          </a:p>
          <a:p>
            <a:pPr algn="l" rtl="0">
              <a:buNone/>
            </a:pPr>
            <a:r>
              <a:rPr lang="sv-SE" dirty="0"/>
              <a:t>• Total bilirubin: 0.2 – 1.0 mg/dl</a:t>
            </a:r>
          </a:p>
          <a:p>
            <a:pPr algn="l" rtl="0">
              <a:buNone/>
            </a:pPr>
            <a:r>
              <a:rPr lang="en-US" dirty="0"/>
              <a:t>• Conjugated </a:t>
            </a:r>
            <a:r>
              <a:rPr lang="en-US" dirty="0" err="1"/>
              <a:t>bilirubin</a:t>
            </a:r>
            <a:r>
              <a:rPr lang="en-US" dirty="0"/>
              <a:t>: 0.0 - 0.2 mg/dl</a:t>
            </a:r>
          </a:p>
          <a:p>
            <a:pPr algn="l" rtl="0">
              <a:buNone/>
            </a:pPr>
            <a:r>
              <a:rPr lang="en-US" dirty="0"/>
              <a:t>• </a:t>
            </a:r>
            <a:r>
              <a:rPr lang="en-US" dirty="0" err="1"/>
              <a:t>Unconjugated</a:t>
            </a:r>
            <a:r>
              <a:rPr lang="en-US" dirty="0"/>
              <a:t> </a:t>
            </a:r>
            <a:r>
              <a:rPr lang="en-US" dirty="0" err="1"/>
              <a:t>bilirubin</a:t>
            </a:r>
            <a:r>
              <a:rPr lang="en-US" dirty="0"/>
              <a:t>: 0.2 – 0.8 mg/dl</a:t>
            </a:r>
          </a:p>
          <a:p>
            <a:pPr algn="l" rtl="0">
              <a:buNone/>
            </a:pPr>
            <a:r>
              <a:rPr lang="en-US" dirty="0"/>
              <a:t>• Critical: &gt;15.0 mg/dl</a:t>
            </a:r>
          </a:p>
          <a:p>
            <a:pPr algn="l" rtl="0">
              <a:buNone/>
            </a:pPr>
            <a:r>
              <a:rPr lang="en-US" dirty="0"/>
              <a:t>• Urine </a:t>
            </a:r>
            <a:r>
              <a:rPr lang="en-US" dirty="0" err="1"/>
              <a:t>bilirubin</a:t>
            </a:r>
            <a:r>
              <a:rPr lang="en-US" dirty="0"/>
              <a:t>: negative</a:t>
            </a:r>
            <a:endParaRPr lang="ar-IQ" dirty="0"/>
          </a:p>
        </p:txBody>
      </p:sp>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lgn="ctr"/>
            <a:r>
              <a:rPr lang="en-US" dirty="0"/>
              <a:t>Expected Values: Adults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28596" y="500042"/>
            <a:ext cx="8229600" cy="1066800"/>
          </a:xfrm>
        </p:spPr>
        <p:style>
          <a:lnRef idx="2">
            <a:schemeClr val="accent1"/>
          </a:lnRef>
          <a:fillRef idx="1">
            <a:schemeClr val="lt1"/>
          </a:fillRef>
          <a:effectRef idx="0">
            <a:schemeClr val="accent1"/>
          </a:effectRef>
          <a:fontRef idx="minor">
            <a:schemeClr val="dk1"/>
          </a:fontRef>
        </p:style>
        <p:txBody>
          <a:bodyPr>
            <a:normAutofit/>
          </a:bodyPr>
          <a:lstStyle/>
          <a:p>
            <a:pPr eaLnBrk="1" hangingPunct="1"/>
            <a:r>
              <a:rPr lang="en-US" dirty="0">
                <a:ea typeface="ＭＳ Ｐゴシック" charset="-128"/>
              </a:rPr>
              <a:t>Some example of liver dysfunction</a:t>
            </a:r>
          </a:p>
        </p:txBody>
      </p:sp>
      <p:sp>
        <p:nvSpPr>
          <p:cNvPr id="18434" name="Content Placeholder 2"/>
          <p:cNvSpPr>
            <a:spLocks noGrp="1"/>
          </p:cNvSpPr>
          <p:nvPr>
            <p:ph idx="1"/>
          </p:nvPr>
        </p:nvSpPr>
        <p:spPr>
          <a:xfrm>
            <a:off x="457200" y="1828800"/>
            <a:ext cx="8229600" cy="4324350"/>
          </a:xfrm>
        </p:spPr>
        <p:style>
          <a:lnRef idx="2">
            <a:schemeClr val="accent1"/>
          </a:lnRef>
          <a:fillRef idx="1">
            <a:schemeClr val="lt1"/>
          </a:fillRef>
          <a:effectRef idx="0">
            <a:schemeClr val="accent1"/>
          </a:effectRef>
          <a:fontRef idx="minor">
            <a:schemeClr val="dk1"/>
          </a:fontRef>
        </p:style>
        <p:txBody>
          <a:bodyPr/>
          <a:lstStyle/>
          <a:p>
            <a:pPr algn="l" rtl="0" eaLnBrk="1" hangingPunct="1">
              <a:lnSpc>
                <a:spcPct val="80000"/>
              </a:lnSpc>
            </a:pPr>
            <a:endParaRPr lang="en-US" dirty="0">
              <a:ea typeface="ＭＳ Ｐゴシック" charset="-128"/>
            </a:endParaRPr>
          </a:p>
          <a:p>
            <a:pPr algn="l" rtl="0">
              <a:lnSpc>
                <a:spcPct val="80000"/>
              </a:lnSpc>
            </a:pPr>
            <a:r>
              <a:rPr lang="en-US" dirty="0">
                <a:ea typeface="ＭＳ Ｐゴシック" charset="-128"/>
              </a:rPr>
              <a:t>Jaundice</a:t>
            </a:r>
          </a:p>
          <a:p>
            <a:pPr algn="l" rtl="0" eaLnBrk="1" hangingPunct="1">
              <a:lnSpc>
                <a:spcPct val="80000"/>
              </a:lnSpc>
            </a:pPr>
            <a:r>
              <a:rPr lang="en-US" dirty="0" err="1">
                <a:ea typeface="ＭＳ Ｐゴシック" charset="-128"/>
              </a:rPr>
              <a:t>Hepatocellular</a:t>
            </a:r>
            <a:r>
              <a:rPr lang="en-US" dirty="0">
                <a:ea typeface="ＭＳ Ｐゴシック" charset="-128"/>
              </a:rPr>
              <a:t> disease</a:t>
            </a:r>
          </a:p>
          <a:p>
            <a:pPr algn="l" rtl="0" eaLnBrk="1" hangingPunct="1">
              <a:lnSpc>
                <a:spcPct val="80000"/>
              </a:lnSpc>
            </a:pPr>
            <a:r>
              <a:rPr lang="en-US" dirty="0" err="1">
                <a:ea typeface="ＭＳ Ｐゴシック" charset="-128"/>
              </a:rPr>
              <a:t>Cholestasis</a:t>
            </a:r>
            <a:r>
              <a:rPr lang="en-US" dirty="0">
                <a:ea typeface="ＭＳ Ｐゴシック" charset="-128"/>
              </a:rPr>
              <a:t> (obstruction of bile flow)</a:t>
            </a:r>
          </a:p>
          <a:p>
            <a:pPr algn="l" rtl="0" eaLnBrk="1" hangingPunct="1">
              <a:lnSpc>
                <a:spcPct val="80000"/>
              </a:lnSpc>
            </a:pPr>
            <a:r>
              <a:rPr lang="en-US" dirty="0">
                <a:ea typeface="ＭＳ Ｐゴシック" charset="-128"/>
              </a:rPr>
              <a:t>Cirrhosis</a:t>
            </a:r>
          </a:p>
          <a:p>
            <a:pPr algn="l" rtl="0" eaLnBrk="1" hangingPunct="1">
              <a:lnSpc>
                <a:spcPct val="80000"/>
              </a:lnSpc>
            </a:pPr>
            <a:r>
              <a:rPr lang="en-US" dirty="0">
                <a:ea typeface="ＭＳ Ｐゴシック" charset="-128"/>
              </a:rPr>
              <a:t>Hepatitis</a:t>
            </a:r>
          </a:p>
          <a:p>
            <a:pPr algn="l" rtl="0" eaLnBrk="1" hangingPunct="1">
              <a:lnSpc>
                <a:spcPct val="80000"/>
              </a:lnSpc>
            </a:pPr>
            <a:r>
              <a:rPr lang="en-US" dirty="0">
                <a:ea typeface="ＭＳ Ｐゴシック" charset="-128"/>
              </a:rPr>
              <a:t>Liver cancer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457200" y="0"/>
            <a:ext cx="8229600" cy="838200"/>
          </a:xfrm>
        </p:spPr>
        <p:txBody>
          <a:bodyPr/>
          <a:lstStyle/>
          <a:p>
            <a:pPr algn="ctr" rtl="0"/>
            <a:r>
              <a:rPr lang="en-US" sz="3600" b="1" dirty="0">
                <a:solidFill>
                  <a:srgbClr val="C00000"/>
                </a:solidFill>
              </a:rPr>
              <a:t>Gross anatomy of the liver</a:t>
            </a:r>
          </a:p>
        </p:txBody>
      </p:sp>
      <p:pic>
        <p:nvPicPr>
          <p:cNvPr id="512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060450" y="1190625"/>
            <a:ext cx="7016750" cy="5133975"/>
          </a:xfrm>
          <a:noFill/>
        </p:spPr>
      </p:pic>
      <p:pic>
        <p:nvPicPr>
          <p:cNvPr id="5125" name="Content Placeholder 3" descr="Human Anatomy: Antererior View of the Live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968896"/>
            <a:ext cx="2376264" cy="186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932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descr="D:\Lectures under maintainance\Images in Nano\Pictures of Clinical chemistry\page55F-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38150" y="522288"/>
            <a:ext cx="8172450" cy="580231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847938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14488"/>
            <a:ext cx="8229600" cy="4292803"/>
          </a:xfrm>
        </p:spPr>
        <p:style>
          <a:lnRef idx="2">
            <a:schemeClr val="accent1"/>
          </a:lnRef>
          <a:fillRef idx="1">
            <a:schemeClr val="lt1"/>
          </a:fillRef>
          <a:effectRef idx="0">
            <a:schemeClr val="accent1"/>
          </a:effectRef>
          <a:fontRef idx="minor">
            <a:schemeClr val="dk1"/>
          </a:fontRef>
        </p:style>
        <p:txBody>
          <a:bodyPr/>
          <a:lstStyle/>
          <a:p>
            <a:pPr algn="l" rtl="0">
              <a:buNone/>
            </a:pPr>
            <a:endParaRPr lang="en-US" dirty="0"/>
          </a:p>
          <a:p>
            <a:pPr algn="l" rtl="0">
              <a:buNone/>
            </a:pPr>
            <a:r>
              <a:rPr lang="en-US" dirty="0"/>
              <a:t>• Increased plasma </a:t>
            </a:r>
            <a:r>
              <a:rPr lang="en-US" dirty="0" err="1"/>
              <a:t>bilirubin</a:t>
            </a:r>
            <a:r>
              <a:rPr lang="en-US" dirty="0"/>
              <a:t> results in condition called jaundice (yellow pigmented skin &amp; sclera)</a:t>
            </a:r>
          </a:p>
          <a:p>
            <a:pPr algn="l" rtl="0">
              <a:buNone/>
            </a:pPr>
            <a:endParaRPr lang="en-US" dirty="0"/>
          </a:p>
          <a:p>
            <a:pPr algn="l" rtl="0">
              <a:buNone/>
            </a:pPr>
            <a:r>
              <a:rPr lang="en-US" dirty="0"/>
              <a:t>• Jaundice categorized as:</a:t>
            </a:r>
          </a:p>
          <a:p>
            <a:pPr lvl="1" algn="l" rtl="0">
              <a:buNone/>
            </a:pPr>
            <a:r>
              <a:rPr lang="en-US" dirty="0"/>
              <a:t>– Pre-hepatic (Hemolytic Jaundice)</a:t>
            </a:r>
          </a:p>
          <a:p>
            <a:pPr lvl="1" algn="l" rtl="0">
              <a:buNone/>
            </a:pPr>
            <a:r>
              <a:rPr lang="en-US" dirty="0"/>
              <a:t>– Hepatic ( </a:t>
            </a:r>
            <a:r>
              <a:rPr lang="en-US" dirty="0" err="1"/>
              <a:t>Hepatocellular</a:t>
            </a:r>
            <a:r>
              <a:rPr lang="en-US" dirty="0"/>
              <a:t> Jaundice)</a:t>
            </a:r>
          </a:p>
          <a:p>
            <a:pPr lvl="1" algn="l" rtl="0">
              <a:buNone/>
            </a:pPr>
            <a:r>
              <a:rPr lang="en-US" dirty="0"/>
              <a:t>– Post-hepatic (Obstructive Jaundice )</a:t>
            </a:r>
            <a:endParaRPr lang="ar-IQ" dirty="0"/>
          </a:p>
        </p:txBody>
      </p:sp>
      <p:sp>
        <p:nvSpPr>
          <p:cNvPr id="3" name="Title 2"/>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pPr algn="ctr"/>
            <a:br>
              <a:rPr lang="en-US" dirty="0"/>
            </a:br>
            <a:r>
              <a:rPr lang="en-US" dirty="0"/>
              <a:t>Jaundice</a:t>
            </a:r>
            <a:br>
              <a:rPr lang="en-US" dirty="0"/>
            </a:br>
            <a:endParaRPr lang="ar-IQ"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descr="D:\Pictures\Liver function images\21-1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19150" y="407988"/>
            <a:ext cx="7486650" cy="60356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192543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lvl="0" algn="justLow" rtl="0"/>
            <a:r>
              <a:rPr lang="en-US" dirty="0"/>
              <a:t>occurs when the problem causing the jaundice occurs prior to liver metabolism. </a:t>
            </a:r>
          </a:p>
          <a:p>
            <a:pPr algn="justLow" rtl="0"/>
            <a:r>
              <a:rPr lang="en-US" dirty="0"/>
              <a:t>In This type of  jaundice </a:t>
            </a:r>
            <a:r>
              <a:rPr lang="en-US" dirty="0" err="1"/>
              <a:t>unconjugated</a:t>
            </a:r>
            <a:r>
              <a:rPr lang="en-US" dirty="0"/>
              <a:t> </a:t>
            </a:r>
            <a:r>
              <a:rPr lang="en-US" dirty="0" err="1"/>
              <a:t>bilirubin</a:t>
            </a:r>
            <a:r>
              <a:rPr lang="en-US" dirty="0"/>
              <a:t> is increased only &amp; it caused by :</a:t>
            </a:r>
          </a:p>
          <a:p>
            <a:pPr lvl="0" algn="justLow" rtl="0">
              <a:buNone/>
            </a:pPr>
            <a:r>
              <a:rPr lang="en-US" dirty="0"/>
              <a:t>1- Acute and chronic hemolytic </a:t>
            </a:r>
            <a:r>
              <a:rPr lang="en-US" dirty="0" err="1"/>
              <a:t>anemias</a:t>
            </a:r>
            <a:r>
              <a:rPr lang="en-US" dirty="0"/>
              <a:t>, </a:t>
            </a:r>
            <a:r>
              <a:rPr lang="en-US" dirty="0" err="1"/>
              <a:t>e.g</a:t>
            </a:r>
            <a:r>
              <a:rPr lang="en-US" dirty="0"/>
              <a:t> sickle cell anemia &amp; </a:t>
            </a:r>
            <a:r>
              <a:rPr lang="en-US" dirty="0" err="1"/>
              <a:t>thalassemia</a:t>
            </a:r>
            <a:r>
              <a:rPr lang="en-US" dirty="0"/>
              <a:t> </a:t>
            </a:r>
          </a:p>
          <a:p>
            <a:pPr lvl="0" algn="justLow" rtl="0">
              <a:buNone/>
            </a:pPr>
            <a:r>
              <a:rPr lang="en-US" dirty="0"/>
              <a:t>2- Blood transfusion reaction</a:t>
            </a:r>
          </a:p>
          <a:p>
            <a:pPr lvl="0" algn="justLow" rtl="0">
              <a:buNone/>
            </a:pPr>
            <a:r>
              <a:rPr lang="en-US" dirty="0"/>
              <a:t>3-Malaria </a:t>
            </a:r>
          </a:p>
          <a:p>
            <a:pPr lvl="0" algn="justLow" rtl="0">
              <a:buNone/>
            </a:pPr>
            <a:r>
              <a:rPr lang="en-US" dirty="0"/>
              <a:t>4- Drugs competing for </a:t>
            </a:r>
            <a:r>
              <a:rPr lang="en-US" dirty="0" err="1"/>
              <a:t>glucuronide</a:t>
            </a:r>
            <a:endParaRPr lang="en-US" dirty="0"/>
          </a:p>
          <a:p>
            <a:pPr lvl="0" algn="justLow" rtl="0">
              <a:buNone/>
            </a:pPr>
            <a:endParaRPr lang="en-US" dirty="0"/>
          </a:p>
        </p:txBody>
      </p:sp>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dirty="0"/>
              <a:t>Pre-hepatic (Hemolytic Jaundice)</a:t>
            </a:r>
            <a:endParaRPr lang="ar-IQ"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2" descr="D:\Pictures\Liver function images\21-12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219200"/>
            <a:ext cx="7056784"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itle 1"/>
          <p:cNvSpPr>
            <a:spLocks noGrp="1"/>
          </p:cNvSpPr>
          <p:nvPr>
            <p:ph type="title"/>
          </p:nvPr>
        </p:nvSpPr>
        <p:spPr>
          <a:xfrm>
            <a:off x="457200" y="274638"/>
            <a:ext cx="8229600" cy="715962"/>
          </a:xfrm>
        </p:spPr>
        <p:txBody>
          <a:bodyPr/>
          <a:lstStyle/>
          <a:p>
            <a:pPr algn="ctr" rtl="0"/>
            <a:r>
              <a:rPr lang="en-US" sz="4000" b="1" dirty="0">
                <a:solidFill>
                  <a:srgbClr val="FFC000"/>
                </a:solidFill>
              </a:rPr>
              <a:t>Hemolytic jaundice</a:t>
            </a:r>
          </a:p>
        </p:txBody>
      </p:sp>
    </p:spTree>
    <p:extLst>
      <p:ext uri="{BB962C8B-B14F-4D97-AF65-F5344CB8AC3E}">
        <p14:creationId xmlns:p14="http://schemas.microsoft.com/office/powerpoint/2010/main" val="282631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lvl="0" algn="justLow" rtl="0"/>
            <a:r>
              <a:rPr lang="en-US" dirty="0"/>
              <a:t>Hepatic jaundice occurs when the primary problem causing the jaundice resides in the liver (intrinsic liver defect or disease). It caused by :</a:t>
            </a:r>
          </a:p>
          <a:p>
            <a:pPr lvl="0" algn="l" rtl="0">
              <a:buNone/>
            </a:pPr>
            <a:r>
              <a:rPr lang="en-US" dirty="0"/>
              <a:t>1-  Disorders of </a:t>
            </a:r>
            <a:r>
              <a:rPr lang="en-US" dirty="0" err="1"/>
              <a:t>bilirubin</a:t>
            </a:r>
            <a:r>
              <a:rPr lang="en-US" dirty="0"/>
              <a:t> metabolism and transport defects, e.g. :</a:t>
            </a:r>
          </a:p>
          <a:p>
            <a:pPr lvl="1" algn="l" rtl="0"/>
            <a:r>
              <a:rPr lang="en-US" dirty="0" err="1"/>
              <a:t>Crigler-Najjar</a:t>
            </a:r>
            <a:r>
              <a:rPr lang="en-US" dirty="0"/>
              <a:t> syndrome</a:t>
            </a:r>
          </a:p>
          <a:p>
            <a:pPr lvl="1" algn="l" rtl="0"/>
            <a:r>
              <a:rPr lang="en-US" dirty="0" err="1"/>
              <a:t>Dubin</a:t>
            </a:r>
            <a:r>
              <a:rPr lang="en-US" dirty="0"/>
              <a:t>- Johnson syndrome</a:t>
            </a:r>
          </a:p>
          <a:p>
            <a:pPr lvl="1" algn="l" rtl="0"/>
            <a:r>
              <a:rPr lang="en-US" dirty="0"/>
              <a:t>Gilbert disease </a:t>
            </a:r>
          </a:p>
          <a:p>
            <a:pPr lvl="1" algn="l" rtl="0"/>
            <a:r>
              <a:rPr lang="en-US" dirty="0"/>
              <a:t>Neonatal physiologic jaundice of the newborn </a:t>
            </a:r>
          </a:p>
          <a:p>
            <a:pPr lvl="0" algn="l" rtl="0">
              <a:buNone/>
            </a:pPr>
            <a:r>
              <a:rPr lang="en-US" dirty="0"/>
              <a:t>2-  Diseases resulting in </a:t>
            </a:r>
            <a:r>
              <a:rPr lang="en-US" dirty="0" err="1"/>
              <a:t>hepatocellular</a:t>
            </a:r>
            <a:r>
              <a:rPr lang="en-US" dirty="0"/>
              <a:t> injury or destruction, e.g.:</a:t>
            </a:r>
          </a:p>
          <a:p>
            <a:pPr lvl="1" algn="l" rtl="0"/>
            <a:r>
              <a:rPr lang="en-US" sz="2800" dirty="0"/>
              <a:t>Cirrhosis</a:t>
            </a:r>
          </a:p>
          <a:p>
            <a:pPr lvl="1" algn="l" rtl="0"/>
            <a:r>
              <a:rPr lang="en-US" sz="2800" dirty="0"/>
              <a:t>Tumors</a:t>
            </a:r>
          </a:p>
          <a:p>
            <a:pPr lvl="1" algn="l" rtl="0"/>
            <a:r>
              <a:rPr lang="en-US" sz="2800" dirty="0"/>
              <a:t>Infection</a:t>
            </a:r>
          </a:p>
          <a:p>
            <a:pPr lvl="1" algn="l" rtl="0"/>
            <a:r>
              <a:rPr lang="en-US" sz="2800" dirty="0"/>
              <a:t>Toxins</a:t>
            </a:r>
            <a:endParaRPr lang="en-US" dirty="0"/>
          </a:p>
          <a:p>
            <a:pPr algn="l" rtl="0"/>
            <a:r>
              <a:rPr lang="en-US" dirty="0"/>
              <a:t>  In hepatic jaundice either </a:t>
            </a:r>
            <a:r>
              <a:rPr lang="en-US" dirty="0" err="1"/>
              <a:t>unconjugated</a:t>
            </a:r>
            <a:r>
              <a:rPr lang="en-US" dirty="0"/>
              <a:t>  </a:t>
            </a:r>
            <a:r>
              <a:rPr lang="en-US" dirty="0" err="1"/>
              <a:t>bilirubin</a:t>
            </a:r>
            <a:r>
              <a:rPr lang="en-US" dirty="0"/>
              <a:t> or conjugated </a:t>
            </a:r>
            <a:r>
              <a:rPr lang="en-US" dirty="0" err="1"/>
              <a:t>bilirubin</a:t>
            </a:r>
            <a:r>
              <a:rPr lang="en-US" dirty="0"/>
              <a:t> or the both will be increased  </a:t>
            </a:r>
            <a:endParaRPr lang="ar-IQ" dirty="0"/>
          </a:p>
        </p:txBody>
      </p:sp>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lgn="ctr"/>
            <a:r>
              <a:rPr lang="en-US" dirty="0"/>
              <a:t>Hepatic jaundice</a:t>
            </a:r>
            <a:endParaRPr lang="ar-IQ"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lvl="0" algn="justLow" rtl="0"/>
            <a:endParaRPr lang="en-US" dirty="0"/>
          </a:p>
          <a:p>
            <a:pPr lvl="0" algn="justLow" rtl="0"/>
            <a:r>
              <a:rPr lang="en-US" dirty="0" err="1"/>
              <a:t>Crigler-Najjar</a:t>
            </a:r>
            <a:r>
              <a:rPr lang="en-US" dirty="0"/>
              <a:t> syndrome, and physiologic jaundice of the newborn are hepatic causes of jaundice that result in elevations in </a:t>
            </a:r>
            <a:r>
              <a:rPr lang="en-US" dirty="0" err="1"/>
              <a:t>unconjugated</a:t>
            </a:r>
            <a:r>
              <a:rPr lang="en-US" dirty="0"/>
              <a:t> </a:t>
            </a:r>
            <a:r>
              <a:rPr lang="en-US" dirty="0" err="1"/>
              <a:t>bilirubin</a:t>
            </a:r>
            <a:r>
              <a:rPr lang="en-US" dirty="0"/>
              <a:t>. </a:t>
            </a:r>
          </a:p>
          <a:p>
            <a:pPr lvl="0" algn="justLow" rtl="0"/>
            <a:r>
              <a:rPr lang="en-US" dirty="0"/>
              <a:t>Conditions such as </a:t>
            </a:r>
            <a:r>
              <a:rPr lang="en-US" dirty="0" err="1"/>
              <a:t>Dubin</a:t>
            </a:r>
            <a:r>
              <a:rPr lang="en-US" dirty="0"/>
              <a:t>-Johnson and Rotor syndrome are hepatic causes of jaundice that result in elevations in conjugated </a:t>
            </a:r>
            <a:r>
              <a:rPr lang="en-US" dirty="0" err="1"/>
              <a:t>bilirubin</a:t>
            </a:r>
            <a:r>
              <a:rPr lang="en-US" dirty="0"/>
              <a:t>.</a:t>
            </a:r>
          </a:p>
          <a:p>
            <a:pPr lvl="0" algn="justLow" rtl="0"/>
            <a:r>
              <a:rPr lang="en-US" dirty="0"/>
              <a:t>Gilbert syndrome,, is a benign hereditary disorder that </a:t>
            </a:r>
            <a:r>
              <a:rPr lang="en-US" sz="2800" dirty="0">
                <a:solidFill>
                  <a:schemeClr val="tx1"/>
                </a:solidFill>
              </a:rPr>
              <a:t>characterized by intermittent </a:t>
            </a:r>
            <a:r>
              <a:rPr lang="en-US" sz="2800" dirty="0" err="1">
                <a:solidFill>
                  <a:schemeClr val="tx1"/>
                </a:solidFill>
              </a:rPr>
              <a:t>unconjugated</a:t>
            </a:r>
            <a:r>
              <a:rPr lang="en-US" sz="2800" dirty="0">
                <a:solidFill>
                  <a:schemeClr val="tx1"/>
                </a:solidFill>
              </a:rPr>
              <a:t> </a:t>
            </a:r>
            <a:r>
              <a:rPr lang="en-US" sz="2800" dirty="0" err="1">
                <a:solidFill>
                  <a:schemeClr val="tx1"/>
                </a:solidFill>
              </a:rPr>
              <a:t>hyperbilirubinemia</a:t>
            </a:r>
            <a:r>
              <a:rPr lang="en-US" sz="2800" dirty="0">
                <a:solidFill>
                  <a:schemeClr val="tx1"/>
                </a:solidFill>
              </a:rPr>
              <a:t> in the absence of </a:t>
            </a:r>
            <a:r>
              <a:rPr lang="en-US" sz="2800" dirty="0" err="1">
                <a:solidFill>
                  <a:schemeClr val="tx1"/>
                </a:solidFill>
              </a:rPr>
              <a:t>hemolysis</a:t>
            </a:r>
            <a:r>
              <a:rPr lang="en-US" sz="2800" dirty="0">
                <a:solidFill>
                  <a:schemeClr val="tx1"/>
                </a:solidFill>
              </a:rPr>
              <a:t> and underlying liver disease due to a defective conjugation system</a:t>
            </a:r>
            <a:endParaRPr lang="en-US" dirty="0"/>
          </a:p>
          <a:p>
            <a:endParaRPr lang="ar-IQ" dirty="0"/>
          </a:p>
        </p:txBody>
      </p:sp>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lgn="ctr"/>
            <a:r>
              <a:rPr lang="en-US" dirty="0"/>
              <a:t>Hepatic jaundice</a:t>
            </a:r>
            <a:endParaRPr lang="ar-IQ"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t>Inherited Hyperbilirubinemias</a:t>
            </a:r>
          </a:p>
        </p:txBody>
      </p:sp>
      <p:pic>
        <p:nvPicPr>
          <p:cNvPr id="7171" name="Picture 4" descr="AAJIENV0"/>
          <p:cNvPicPr>
            <a:picLocks noGrp="1" noChangeAspect="1" noChangeArrowheads="1"/>
          </p:cNvPicPr>
          <p:nvPr>
            <p:ph idx="1"/>
          </p:nvPr>
        </p:nvPicPr>
        <p:blipFill>
          <a:blip r:embed="rId3" cstate="print"/>
          <a:srcRect/>
          <a:stretch>
            <a:fillRect/>
          </a:stretch>
        </p:blipFill>
        <p:spPr>
          <a:xfrm>
            <a:off x="457200" y="1676400"/>
            <a:ext cx="8229600" cy="1981200"/>
          </a:xfrm>
          <a:noFill/>
        </p:spPr>
      </p:pic>
      <p:sp>
        <p:nvSpPr>
          <p:cNvPr id="8" name="Rectangle 7"/>
          <p:cNvSpPr/>
          <p:nvPr/>
        </p:nvSpPr>
        <p:spPr>
          <a:xfrm>
            <a:off x="428596" y="4495800"/>
            <a:ext cx="8429684" cy="200503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52425" lvl="3" indent="-234950" algn="l" rtl="0">
              <a:buFont typeface="Arial" pitchFamily="34" charset="0"/>
              <a:buChar char="•"/>
              <a:defRPr/>
            </a:pPr>
            <a:r>
              <a:rPr lang="en-US" sz="2000" b="1" dirty="0">
                <a:latin typeface="Arial" charset="0"/>
              </a:rPr>
              <a:t>Gilbert Syndrome</a:t>
            </a:r>
          </a:p>
          <a:p>
            <a:pPr marL="398463" lvl="4" indent="69850" algn="l" rtl="0">
              <a:buFont typeface="Wingdings" pitchFamily="2" charset="2"/>
              <a:buChar char="Ø"/>
              <a:defRPr/>
            </a:pPr>
            <a:r>
              <a:rPr lang="en-US" sz="2000" dirty="0">
                <a:latin typeface="Arial" charset="0"/>
              </a:rPr>
              <a:t>Reduction in the activity of UDP-</a:t>
            </a:r>
            <a:r>
              <a:rPr lang="en-US" sz="2000" dirty="0" err="1">
                <a:latin typeface="Arial" charset="0"/>
              </a:rPr>
              <a:t>glucoronyl</a:t>
            </a:r>
            <a:r>
              <a:rPr lang="en-US" sz="2000" dirty="0">
                <a:latin typeface="Arial" charset="0"/>
              </a:rPr>
              <a:t> </a:t>
            </a:r>
            <a:r>
              <a:rPr lang="en-US" sz="2000" dirty="0" err="1">
                <a:latin typeface="Arial" charset="0"/>
              </a:rPr>
              <a:t>transferase</a:t>
            </a:r>
            <a:endParaRPr lang="en-US" sz="2000" dirty="0">
              <a:latin typeface="Arial" charset="0"/>
            </a:endParaRPr>
          </a:p>
          <a:p>
            <a:pPr marL="398463" lvl="3" indent="-280988" algn="l" rtl="0">
              <a:buFont typeface="Arial" pitchFamily="34" charset="0"/>
              <a:buChar char="•"/>
              <a:defRPr/>
            </a:pPr>
            <a:r>
              <a:rPr lang="en-US" sz="2000" b="1" dirty="0" err="1">
                <a:latin typeface="Arial" charset="0"/>
              </a:rPr>
              <a:t>Crigler-Najjar</a:t>
            </a:r>
            <a:r>
              <a:rPr lang="en-US" sz="2000" b="1" dirty="0">
                <a:latin typeface="Arial" charset="0"/>
              </a:rPr>
              <a:t> syndrome</a:t>
            </a:r>
          </a:p>
          <a:p>
            <a:pPr marL="398463" lvl="4" indent="280988" algn="l" rtl="0">
              <a:buFont typeface="Wingdings" pitchFamily="2" charset="2"/>
              <a:buChar char="Ø"/>
              <a:defRPr/>
            </a:pPr>
            <a:r>
              <a:rPr lang="en-US" sz="2000" dirty="0">
                <a:latin typeface="Arial" charset="0"/>
              </a:rPr>
              <a:t>Defective UDPG-</a:t>
            </a:r>
            <a:r>
              <a:rPr lang="en-US" sz="2000" dirty="0" err="1">
                <a:latin typeface="Arial" charset="0"/>
              </a:rPr>
              <a:t>transferase</a:t>
            </a:r>
            <a:endParaRPr lang="en-US" sz="2000" dirty="0">
              <a:latin typeface="Arial" charset="0"/>
            </a:endParaRPr>
          </a:p>
          <a:p>
            <a:pPr marL="398463" lvl="3" indent="-280988" algn="l" rtl="0">
              <a:buFont typeface="Arial" pitchFamily="34" charset="0"/>
              <a:buChar char="•"/>
              <a:defRPr/>
            </a:pPr>
            <a:r>
              <a:rPr lang="en-US" sz="2000" b="1" dirty="0">
                <a:latin typeface="Arial" charset="0"/>
              </a:rPr>
              <a:t>Dublin-Johnson disease</a:t>
            </a:r>
          </a:p>
          <a:p>
            <a:pPr marL="398463" lvl="4" indent="234950" algn="l" rtl="0">
              <a:buFont typeface="Wingdings" pitchFamily="2" charset="2"/>
              <a:buChar char="Ø"/>
              <a:defRPr/>
            </a:pPr>
            <a:r>
              <a:rPr lang="en-US" sz="2000" dirty="0">
                <a:latin typeface="Arial" charset="0"/>
              </a:rPr>
              <a:t>Post-conjugation failure</a:t>
            </a:r>
          </a:p>
        </p:txBody>
      </p:sp>
      <p:sp>
        <p:nvSpPr>
          <p:cNvPr id="7173" name="TextBox 4"/>
          <p:cNvSpPr txBox="1">
            <a:spLocks noChangeArrowheads="1"/>
          </p:cNvSpPr>
          <p:nvPr/>
        </p:nvSpPr>
        <p:spPr bwMode="auto">
          <a:xfrm>
            <a:off x="3048000" y="3733800"/>
            <a:ext cx="2362200" cy="369888"/>
          </a:xfrm>
          <a:prstGeom prst="rect">
            <a:avLst/>
          </a:prstGeom>
          <a:noFill/>
          <a:ln w="9525">
            <a:noFill/>
            <a:miter lim="800000"/>
            <a:headEnd/>
            <a:tailEnd/>
          </a:ln>
        </p:spPr>
        <p:txBody>
          <a:bodyPr>
            <a:spAutoFit/>
          </a:bodyPr>
          <a:lstStyle/>
          <a:p>
            <a:pPr algn="ctr"/>
            <a:r>
              <a:rPr lang="en-US" b="1"/>
              <a:t>Liver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Low" rtl="0"/>
            <a:endParaRPr lang="en-US" dirty="0"/>
          </a:p>
          <a:p>
            <a:pPr algn="justLow" rtl="0"/>
            <a:r>
              <a:rPr lang="en-US" dirty="0" err="1"/>
              <a:t>Posthepatic</a:t>
            </a:r>
            <a:r>
              <a:rPr lang="en-US" dirty="0"/>
              <a:t> jaundice is results from </a:t>
            </a:r>
            <a:r>
              <a:rPr lang="en-US" dirty="0" err="1"/>
              <a:t>biliary</a:t>
            </a:r>
            <a:r>
              <a:rPr lang="en-US" dirty="0"/>
              <a:t> obstructive disease</a:t>
            </a:r>
          </a:p>
          <a:p>
            <a:pPr algn="justLow" rtl="0"/>
            <a:r>
              <a:rPr lang="en-US" dirty="0"/>
              <a:t>In This type of  jaundice, conjugated </a:t>
            </a:r>
            <a:r>
              <a:rPr lang="en-US" dirty="0" err="1"/>
              <a:t>bilirubin</a:t>
            </a:r>
            <a:r>
              <a:rPr lang="en-US" dirty="0"/>
              <a:t> is increased only &amp; it caused by :</a:t>
            </a:r>
          </a:p>
          <a:p>
            <a:pPr lvl="1" algn="justLow" rtl="0">
              <a:buNone/>
            </a:pPr>
            <a:r>
              <a:rPr lang="en-US" dirty="0"/>
              <a:t>1-Physical obstructions (gallstones or tumors)</a:t>
            </a:r>
          </a:p>
          <a:p>
            <a:pPr marL="880110" lvl="1" indent="-514350" algn="justLow" rtl="0">
              <a:buNone/>
            </a:pPr>
            <a:r>
              <a:rPr lang="en-US" dirty="0"/>
              <a:t>2- </a:t>
            </a:r>
            <a:r>
              <a:rPr lang="en-US" dirty="0" err="1"/>
              <a:t>Cholestasis</a:t>
            </a:r>
            <a:endParaRPr lang="en-US" dirty="0"/>
          </a:p>
          <a:p>
            <a:pPr marL="880110" lvl="1" indent="-514350" algn="justLow" rtl="0">
              <a:buNone/>
            </a:pPr>
            <a:r>
              <a:rPr lang="en-US" dirty="0"/>
              <a:t>3- </a:t>
            </a:r>
            <a:r>
              <a:rPr lang="en-US" dirty="0" err="1"/>
              <a:t>Biliary</a:t>
            </a:r>
            <a:r>
              <a:rPr lang="en-US" dirty="0"/>
              <a:t> </a:t>
            </a:r>
            <a:r>
              <a:rPr lang="en-US" dirty="0" err="1"/>
              <a:t>atresia</a:t>
            </a:r>
            <a:endParaRPr lang="en-US" dirty="0"/>
          </a:p>
          <a:p>
            <a:pPr algn="l" rtl="0">
              <a:buNone/>
            </a:pPr>
            <a:endParaRPr lang="ar-IQ" dirty="0"/>
          </a:p>
        </p:txBody>
      </p:sp>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pPr lvl="1" algn="ctr" rtl="1">
              <a:spcBef>
                <a:spcPct val="0"/>
              </a:spcBef>
            </a:pPr>
            <a:br>
              <a:rPr lang="en-US" sz="3200" b="1" dirty="0"/>
            </a:br>
            <a:r>
              <a:rPr lang="en-US" sz="3200" b="1" dirty="0"/>
              <a:t>Post-hepatic (Obstructive Jaundice )</a:t>
            </a:r>
            <a:br>
              <a:rPr lang="ar-IQ" sz="3200" b="1" dirty="0"/>
            </a:br>
            <a:endParaRPr lang="ar-IQ" sz="32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pPr algn="l" rtl="0"/>
            <a:r>
              <a:rPr lang="en-US" dirty="0"/>
              <a:t>Many factors contribute to physiologic jaundice of Newborn :</a:t>
            </a:r>
          </a:p>
          <a:p>
            <a:pPr lvl="1" algn="l" rtl="0">
              <a:buNone/>
            </a:pPr>
            <a:r>
              <a:rPr lang="en-US" dirty="0"/>
              <a:t>• Increased </a:t>
            </a:r>
            <a:r>
              <a:rPr lang="en-US" dirty="0" err="1"/>
              <a:t>bilirubin</a:t>
            </a:r>
            <a:r>
              <a:rPr lang="en-US" dirty="0"/>
              <a:t> load due to shortened RBC lifespan</a:t>
            </a:r>
          </a:p>
          <a:p>
            <a:pPr lvl="1" algn="l" rtl="0">
              <a:buNone/>
            </a:pPr>
            <a:r>
              <a:rPr lang="en-US" dirty="0"/>
              <a:t>• Relative lack of conjugating enzyme</a:t>
            </a:r>
          </a:p>
          <a:p>
            <a:pPr lvl="1" algn="l" rtl="0">
              <a:buNone/>
            </a:pPr>
            <a:r>
              <a:rPr lang="en-US" dirty="0"/>
              <a:t>• Decreased binding to albumin leading to increased liver uptake</a:t>
            </a:r>
          </a:p>
          <a:p>
            <a:pPr algn="l" rtl="0"/>
            <a:r>
              <a:rPr lang="en-US" dirty="0"/>
              <a:t>Physiologic jaundice has an increased  potential risk of </a:t>
            </a:r>
            <a:r>
              <a:rPr lang="en-US" dirty="0" err="1"/>
              <a:t>kernicterus</a:t>
            </a:r>
            <a:r>
              <a:rPr lang="en-US" dirty="0"/>
              <a:t>:</a:t>
            </a:r>
          </a:p>
          <a:p>
            <a:pPr lvl="2" algn="l" rtl="0">
              <a:buNone/>
            </a:pPr>
            <a:r>
              <a:rPr lang="it-IT" dirty="0"/>
              <a:t>– Neurologic syndrome due to bilirubin </a:t>
            </a:r>
            <a:r>
              <a:rPr lang="en-US" dirty="0"/>
              <a:t>neurotoxicity</a:t>
            </a:r>
          </a:p>
          <a:p>
            <a:pPr lvl="2" algn="l" rtl="0">
              <a:buNone/>
            </a:pPr>
            <a:r>
              <a:rPr lang="en-US" dirty="0"/>
              <a:t>– Lethargy  with seizures </a:t>
            </a:r>
          </a:p>
          <a:p>
            <a:pPr algn="l" rtl="0"/>
            <a:r>
              <a:rPr lang="en-US" dirty="0"/>
              <a:t>Physiologic jaundice prevented by phototherapy, exchange transfusion</a:t>
            </a:r>
            <a:endParaRPr lang="ar-IQ" dirty="0"/>
          </a:p>
          <a:p>
            <a:pPr lvl="1" algn="l" rtl="0">
              <a:buNone/>
            </a:pPr>
            <a:endParaRPr lang="en-US" dirty="0"/>
          </a:p>
          <a:p>
            <a:pPr lvl="1" algn="l" rtl="0">
              <a:buNone/>
            </a:pPr>
            <a:endParaRPr lang="ar-IQ" dirty="0"/>
          </a:p>
        </p:txBody>
      </p:sp>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dirty="0"/>
              <a:t>Physiologic Jaundice of Newborn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bule.jpg"/>
          <p:cNvPicPr>
            <a:picLocks noChangeAspect="1"/>
          </p:cNvPicPr>
          <p:nvPr/>
        </p:nvPicPr>
        <p:blipFill>
          <a:blip r:embed="rId3" cstate="print"/>
          <a:stretch>
            <a:fillRect/>
          </a:stretch>
        </p:blipFill>
        <p:spPr>
          <a:xfrm>
            <a:off x="714348" y="4214818"/>
            <a:ext cx="2286016" cy="1943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images.jpg"/>
          <p:cNvPicPr>
            <a:picLocks noChangeAspect="1"/>
          </p:cNvPicPr>
          <p:nvPr/>
        </p:nvPicPr>
        <p:blipFill>
          <a:blip r:embed="rId4" cstate="print"/>
          <a:stretch>
            <a:fillRect/>
          </a:stretch>
        </p:blipFill>
        <p:spPr>
          <a:xfrm>
            <a:off x="2428860" y="285728"/>
            <a:ext cx="4714908" cy="3429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portaltriad.jpg"/>
          <p:cNvPicPr>
            <a:picLocks noChangeAspect="1"/>
          </p:cNvPicPr>
          <p:nvPr/>
        </p:nvPicPr>
        <p:blipFill>
          <a:blip r:embed="rId5" cstate="print"/>
          <a:stretch>
            <a:fillRect/>
          </a:stretch>
        </p:blipFill>
        <p:spPr>
          <a:xfrm>
            <a:off x="5684370" y="4071942"/>
            <a:ext cx="2721448" cy="2143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eaLnBrk="1" hangingPunct="1"/>
            <a:r>
              <a:rPr lang="en-US" dirty="0"/>
              <a:t>Cirrhosis</a:t>
            </a:r>
          </a:p>
        </p:txBody>
      </p:sp>
      <p:sp>
        <p:nvSpPr>
          <p:cNvPr id="12291"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lgn="l" rtl="0" eaLnBrk="1" hangingPunct="1"/>
            <a:r>
              <a:rPr lang="en-US" sz="2400" dirty="0"/>
              <a:t>Scar tissue replaces normal healthy liver tissue</a:t>
            </a:r>
          </a:p>
          <a:p>
            <a:pPr algn="l" rtl="0" eaLnBrk="1" hangingPunct="1"/>
            <a:r>
              <a:rPr lang="en-US" sz="2400" dirty="0"/>
              <a:t>As time moves forward, function deteriorates and signs appear</a:t>
            </a:r>
          </a:p>
          <a:p>
            <a:pPr lvl="1" algn="l" rtl="0" eaLnBrk="1" hangingPunct="1"/>
            <a:r>
              <a:rPr lang="en-US" sz="2400" dirty="0"/>
              <a:t>Fatigue, nausea, weight loss, jaundice, etc</a:t>
            </a:r>
          </a:p>
          <a:p>
            <a:pPr algn="l" rtl="0" eaLnBrk="1" hangingPunct="1"/>
            <a:r>
              <a:rPr lang="en-US" sz="2400" dirty="0"/>
              <a:t>Common causes</a:t>
            </a:r>
          </a:p>
          <a:p>
            <a:pPr lvl="1" algn="l" rtl="0" eaLnBrk="1" hangingPunct="1"/>
            <a:r>
              <a:rPr lang="en-US" sz="2400" dirty="0"/>
              <a:t>Chronic alcoholism</a:t>
            </a:r>
          </a:p>
          <a:p>
            <a:pPr lvl="1" algn="l" rtl="0" eaLnBrk="1" hangingPunct="1"/>
            <a:r>
              <a:rPr lang="en-US" sz="2400" dirty="0"/>
              <a:t>Hepatitis</a:t>
            </a:r>
          </a:p>
          <a:p>
            <a:pPr algn="l" rtl="0" eaLnBrk="1" hangingPunct="1"/>
            <a:r>
              <a:rPr lang="en-US" sz="2400" dirty="0"/>
              <a:t>Results:</a:t>
            </a:r>
          </a:p>
          <a:p>
            <a:pPr lvl="1" algn="l" rtl="0" eaLnBrk="1" hangingPunct="1"/>
            <a:r>
              <a:rPr lang="en-US" sz="2400" dirty="0"/>
              <a:t>Increased: </a:t>
            </a:r>
            <a:r>
              <a:rPr lang="en-US" sz="2400" dirty="0" err="1"/>
              <a:t>unconjugated</a:t>
            </a:r>
            <a:r>
              <a:rPr lang="en-US" sz="2400" dirty="0"/>
              <a:t> and conjugated </a:t>
            </a:r>
            <a:r>
              <a:rPr lang="en-US" sz="2400" dirty="0" err="1"/>
              <a:t>bilirubin</a:t>
            </a:r>
            <a:r>
              <a:rPr lang="en-US" sz="2400" dirty="0"/>
              <a:t>, ALP, GGT,AST, ALT</a:t>
            </a:r>
          </a:p>
          <a:p>
            <a:pPr lvl="1" algn="l" rtl="0" eaLnBrk="1" hangingPunct="1"/>
            <a:r>
              <a:rPr lang="en-US" sz="2400" dirty="0"/>
              <a:t>Decreased: cholesterol, albumin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457200" y="228600"/>
            <a:ext cx="8229600" cy="5897563"/>
          </a:xfrm>
        </p:spPr>
        <p:txBody>
          <a:bodyPr>
            <a:normAutofit/>
          </a:bodyPr>
          <a:lstStyle/>
          <a:p>
            <a:pPr marL="109728" indent="0" algn="ctr" rtl="0">
              <a:buNone/>
            </a:pPr>
            <a:r>
              <a:rPr lang="en-US" b="1" dirty="0">
                <a:solidFill>
                  <a:srgbClr val="C00000"/>
                </a:solidFill>
              </a:rPr>
              <a:t>Cirrhosis of the liver (Liver cirrhosis)</a:t>
            </a:r>
            <a:endParaRPr lang="en-US" dirty="0">
              <a:solidFill>
                <a:srgbClr val="C00000"/>
              </a:solidFill>
            </a:endParaRPr>
          </a:p>
          <a:p>
            <a:pPr algn="l" rtl="0">
              <a:buFontTx/>
              <a:buNone/>
            </a:pPr>
            <a:endParaRPr lang="en-US" sz="2800" b="1" dirty="0"/>
          </a:p>
          <a:p>
            <a:pPr algn="l" rtl="0">
              <a:buFontTx/>
              <a:buNone/>
            </a:pPr>
            <a:r>
              <a:rPr lang="en-US" sz="2800" b="1" dirty="0"/>
              <a:t>			                </a:t>
            </a:r>
            <a:r>
              <a:rPr lang="en-US" sz="2800" b="1" dirty="0">
                <a:solidFill>
                  <a:srgbClr val="C00000"/>
                </a:solidFill>
                <a:sym typeface="Wingdings" pitchFamily="2" charset="2"/>
              </a:rPr>
              <a:t></a:t>
            </a:r>
            <a:r>
              <a:rPr lang="en-US" sz="2800" b="1" dirty="0"/>
              <a:t>  Of </a:t>
            </a:r>
            <a:r>
              <a:rPr lang="en-US" sz="2800" b="1" dirty="0">
                <a:solidFill>
                  <a:srgbClr val="C00000"/>
                </a:solidFill>
                <a:sym typeface="Wingdings" pitchFamily="2" charset="2"/>
              </a:rPr>
              <a:t></a:t>
            </a:r>
            <a:endParaRPr lang="en-US" sz="2800" b="1" dirty="0">
              <a:solidFill>
                <a:srgbClr val="C00000"/>
              </a:solidFill>
            </a:endParaRPr>
          </a:p>
          <a:p>
            <a:pPr algn="l" rtl="0">
              <a:buFontTx/>
              <a:buNone/>
            </a:pPr>
            <a:r>
              <a:rPr lang="en-US" sz="2800" b="1" dirty="0"/>
              <a:t>	</a:t>
            </a:r>
          </a:p>
          <a:p>
            <a:pPr algn="l" rtl="0">
              <a:buFontTx/>
              <a:buNone/>
            </a:pPr>
            <a:r>
              <a:rPr lang="en-US" sz="2800" b="1" dirty="0"/>
              <a:t>		</a:t>
            </a:r>
            <a:r>
              <a:rPr lang="en-US" sz="1600" b="1" dirty="0">
                <a:solidFill>
                  <a:srgbClr val="C00000"/>
                </a:solidFill>
              </a:rPr>
              <a:t>			</a:t>
            </a:r>
            <a:r>
              <a:rPr lang="en-US" sz="2800" b="1" dirty="0"/>
              <a:t>	</a:t>
            </a:r>
          </a:p>
          <a:p>
            <a:pPr algn="l" rtl="0">
              <a:buFontTx/>
              <a:buNone/>
            </a:pPr>
            <a:endParaRPr lang="en-US" sz="2800" b="1" dirty="0"/>
          </a:p>
          <a:p>
            <a:pPr algn="l" rtl="0">
              <a:buFontTx/>
              <a:buNone/>
            </a:pPr>
            <a:endParaRPr lang="en-US" sz="2800" b="1" dirty="0"/>
          </a:p>
          <a:p>
            <a:pPr algn="l" rtl="0">
              <a:buFontTx/>
              <a:buNone/>
            </a:pPr>
            <a:endParaRPr lang="en-US" sz="2800" b="1" dirty="0"/>
          </a:p>
          <a:p>
            <a:pPr algn="l" rtl="0">
              <a:buFontTx/>
              <a:buNone/>
            </a:pPr>
            <a:r>
              <a:rPr lang="en-US" sz="2800" b="1" dirty="0"/>
              <a:t>Cirrhosis                                        Impeding </a:t>
            </a:r>
            <a:endParaRPr lang="en-US" sz="2800" dirty="0"/>
          </a:p>
          <a:p>
            <a:pPr algn="l" rtl="0">
              <a:buFontTx/>
              <a:buNone/>
            </a:pPr>
            <a:r>
              <a:rPr lang="en-US" sz="2800" b="1" dirty="0"/>
              <a:t>					                Blood flow</a:t>
            </a:r>
            <a:endParaRPr lang="en-US" sz="4000" dirty="0"/>
          </a:p>
        </p:txBody>
      </p:sp>
      <p:sp>
        <p:nvSpPr>
          <p:cNvPr id="45060" name="Rounded Rectangle 4"/>
          <p:cNvSpPr>
            <a:spLocks noChangeArrowheads="1"/>
          </p:cNvSpPr>
          <p:nvPr/>
        </p:nvSpPr>
        <p:spPr bwMode="auto">
          <a:xfrm>
            <a:off x="179512" y="1124744"/>
            <a:ext cx="4032448" cy="1932781"/>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just" rtl="0" eaLnBrk="1" hangingPunct="1"/>
            <a:r>
              <a:rPr lang="en-US" sz="2000" b="1" dirty="0">
                <a:solidFill>
                  <a:srgbClr val="C00000"/>
                </a:solidFill>
              </a:rPr>
              <a:t>Destruction by:                             </a:t>
            </a:r>
          </a:p>
          <a:p>
            <a:pPr marL="342900" indent="-342900" algn="just" rtl="0" eaLnBrk="1" hangingPunct="1">
              <a:buFont typeface="Arial" pitchFamily="34" charset="0"/>
              <a:buChar char="•"/>
            </a:pPr>
            <a:r>
              <a:rPr lang="en-US" sz="2000" b="1" dirty="0">
                <a:solidFill>
                  <a:srgbClr val="C00000"/>
                </a:solidFill>
              </a:rPr>
              <a:t>Alcoholism </a:t>
            </a:r>
          </a:p>
          <a:p>
            <a:pPr marL="342900" indent="-342900" algn="just" rtl="0" eaLnBrk="1" hangingPunct="1">
              <a:buFont typeface="Arial" pitchFamily="34" charset="0"/>
              <a:buChar char="•"/>
            </a:pPr>
            <a:r>
              <a:rPr lang="en-US" sz="2000" b="1" dirty="0">
                <a:solidFill>
                  <a:srgbClr val="C00000"/>
                </a:solidFill>
              </a:rPr>
              <a:t>Poisons </a:t>
            </a:r>
            <a:r>
              <a:rPr lang="en-US" sz="1600" b="1" dirty="0">
                <a:solidFill>
                  <a:srgbClr val="C00000"/>
                </a:solidFill>
              </a:rPr>
              <a:t>(carbon tetrachloride)</a:t>
            </a:r>
          </a:p>
          <a:p>
            <a:pPr marL="342900" indent="-342900" algn="just" rtl="0" eaLnBrk="1" hangingPunct="1">
              <a:buFont typeface="Arial" pitchFamily="34" charset="0"/>
              <a:buChar char="•"/>
            </a:pPr>
            <a:r>
              <a:rPr lang="en-US" sz="2000" b="1" dirty="0">
                <a:solidFill>
                  <a:srgbClr val="C00000"/>
                </a:solidFill>
              </a:rPr>
              <a:t>Virus </a:t>
            </a:r>
            <a:r>
              <a:rPr lang="en-US" sz="1600" b="1" dirty="0">
                <a:solidFill>
                  <a:srgbClr val="C00000"/>
                </a:solidFill>
              </a:rPr>
              <a:t>(infectious hepatitis)</a:t>
            </a:r>
            <a:br>
              <a:rPr lang="en-US" sz="1600" b="1" dirty="0">
                <a:solidFill>
                  <a:srgbClr val="C00000"/>
                </a:solidFill>
              </a:rPr>
            </a:br>
            <a:endParaRPr lang="en-US" sz="1600" b="1" dirty="0">
              <a:solidFill>
                <a:srgbClr val="C00000"/>
              </a:solidFill>
            </a:endParaRPr>
          </a:p>
        </p:txBody>
      </p:sp>
      <p:sp>
        <p:nvSpPr>
          <p:cNvPr id="45061" name="Rounded Rectangle 6"/>
          <p:cNvSpPr>
            <a:spLocks noChangeArrowheads="1"/>
          </p:cNvSpPr>
          <p:nvPr/>
        </p:nvSpPr>
        <p:spPr bwMode="auto">
          <a:xfrm>
            <a:off x="5292080" y="1124744"/>
            <a:ext cx="3505200" cy="1932781"/>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rtl="0" eaLnBrk="1" hangingPunct="1"/>
            <a:r>
              <a:rPr lang="en-US" sz="2400" b="1" dirty="0">
                <a:solidFill>
                  <a:srgbClr val="0070C0"/>
                </a:solidFill>
              </a:rPr>
              <a:t>Parenchymal cells </a:t>
            </a:r>
          </a:p>
          <a:p>
            <a:pPr algn="l" rtl="0" eaLnBrk="1" hangingPunct="1"/>
            <a:r>
              <a:rPr lang="en-US" sz="2400" b="1" dirty="0">
                <a:solidFill>
                  <a:srgbClr val="0070C0"/>
                </a:solidFill>
              </a:rPr>
              <a:t>around the blood vessels. </a:t>
            </a:r>
          </a:p>
        </p:txBody>
      </p:sp>
      <p:sp>
        <p:nvSpPr>
          <p:cNvPr id="45062" name="Right Arrow 7"/>
          <p:cNvSpPr>
            <a:spLocks noChangeArrowheads="1"/>
          </p:cNvSpPr>
          <p:nvPr/>
        </p:nvSpPr>
        <p:spPr bwMode="auto">
          <a:xfrm>
            <a:off x="3189610" y="3524250"/>
            <a:ext cx="2044700" cy="1371600"/>
          </a:xfrm>
          <a:prstGeom prst="rightArrow">
            <a:avLst>
              <a:gd name="adj1" fmla="val 50000"/>
              <a:gd name="adj2" fmla="val 49988"/>
            </a:avLst>
          </a:prstGeom>
          <a:solidFill>
            <a:srgbClr val="FF0000"/>
          </a:solidFill>
          <a:ln w="9525" algn="ctr">
            <a:solidFill>
              <a:schemeClr val="tx1"/>
            </a:solidFill>
            <a:round/>
            <a:headEnd/>
            <a:tailEnd/>
          </a:ln>
        </p:spPr>
        <p:txBody>
          <a:bodyPr/>
          <a:lstStyle/>
          <a:p>
            <a:pPr eaLnBrk="1" hangingPunct="1"/>
            <a:r>
              <a:rPr lang="en-US" sz="4400" b="1"/>
              <a:t>X</a:t>
            </a:r>
            <a:endParaRPr lang="en-US" sz="4400"/>
          </a:p>
        </p:txBody>
      </p:sp>
      <p:sp>
        <p:nvSpPr>
          <p:cNvPr id="10" name="Multiply 9"/>
          <p:cNvSpPr/>
          <p:nvPr/>
        </p:nvSpPr>
        <p:spPr bwMode="auto">
          <a:xfrm>
            <a:off x="4211960" y="3752850"/>
            <a:ext cx="685800" cy="914400"/>
          </a:xfrm>
          <a:prstGeom prst="mathMultiply">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lstStyle/>
          <a:p>
            <a:pPr algn="r" rtl="1" eaLnBrk="1" hangingPunct="1">
              <a:defRPr/>
            </a:pPr>
            <a:r>
              <a:rPr lang="en-US" dirty="0">
                <a:latin typeface="Arial" charset="0"/>
                <a:cs typeface="Arial" charset="0"/>
              </a:rPr>
              <a:t>  </a:t>
            </a:r>
          </a:p>
        </p:txBody>
      </p:sp>
    </p:spTree>
    <p:extLst>
      <p:ext uri="{BB962C8B-B14F-4D97-AF65-F5344CB8AC3E}">
        <p14:creationId xmlns:p14="http://schemas.microsoft.com/office/powerpoint/2010/main" val="9552101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5860"/>
            <a:ext cx="8229600" cy="5214974"/>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Low" rtl="0"/>
            <a:r>
              <a:rPr lang="en-US" dirty="0"/>
              <a:t>Cancers of the liver are classified as primary or metastatic.</a:t>
            </a:r>
          </a:p>
          <a:p>
            <a:pPr algn="justLow" rtl="0"/>
            <a:r>
              <a:rPr lang="en-US" dirty="0"/>
              <a:t> Primary liver cancer is cancer that begins in the liver cells.</a:t>
            </a:r>
          </a:p>
          <a:p>
            <a:pPr algn="justLow" rtl="0"/>
            <a:r>
              <a:rPr lang="en-US" dirty="0"/>
              <a:t>Metastatic cancer occurs when tumors from other parts of the body spread (metastasize) to the liver</a:t>
            </a:r>
          </a:p>
          <a:p>
            <a:pPr algn="justLow" rtl="0"/>
            <a:r>
              <a:rPr lang="en-US" dirty="0"/>
              <a:t>Cancers of the liver may also be classified as benign(</a:t>
            </a:r>
            <a:r>
              <a:rPr lang="en-US" dirty="0" err="1"/>
              <a:t>hepatocellular</a:t>
            </a:r>
            <a:r>
              <a:rPr lang="en-US" dirty="0"/>
              <a:t> adenoma) or malignant  </a:t>
            </a:r>
            <a:r>
              <a:rPr lang="en-US" dirty="0" err="1"/>
              <a:t>hepatocellular</a:t>
            </a:r>
            <a:r>
              <a:rPr lang="en-US" dirty="0"/>
              <a:t> carcinoma (HCC), </a:t>
            </a:r>
            <a:r>
              <a:rPr lang="en-US" dirty="0" err="1"/>
              <a:t>hepatocarcinoma</a:t>
            </a:r>
            <a:r>
              <a:rPr lang="en-US" dirty="0"/>
              <a:t>, and </a:t>
            </a:r>
            <a:r>
              <a:rPr lang="en-US" b="1" dirty="0" err="1"/>
              <a:t>hepatoma</a:t>
            </a:r>
            <a:r>
              <a:rPr lang="en-US" dirty="0"/>
              <a:t> </a:t>
            </a:r>
          </a:p>
          <a:p>
            <a:pPr algn="justLow" rtl="0"/>
            <a:r>
              <a:rPr lang="en-US" dirty="0"/>
              <a:t>Whether primary or </a:t>
            </a:r>
            <a:r>
              <a:rPr lang="en-US" dirty="0" err="1"/>
              <a:t>metastasic</a:t>
            </a:r>
            <a:r>
              <a:rPr lang="en-US" dirty="0"/>
              <a:t>, any malignant tumor in the liver is a serious finding and carries a poor prognosis, with survival times measured in months.</a:t>
            </a:r>
          </a:p>
          <a:p>
            <a:pPr algn="justLow" rtl="0"/>
            <a:endParaRPr lang="en-US" dirty="0"/>
          </a:p>
        </p:txBody>
      </p:sp>
      <p:sp>
        <p:nvSpPr>
          <p:cNvPr id="3" name="Title 2"/>
          <p:cNvSpPr>
            <a:spLocks noGrp="1"/>
          </p:cNvSpPr>
          <p:nvPr>
            <p:ph type="title"/>
          </p:nvPr>
        </p:nvSpPr>
        <p:spPr>
          <a:xfrm>
            <a:off x="457200" y="274638"/>
            <a:ext cx="8229600" cy="868346"/>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rtl="0"/>
            <a:br>
              <a:rPr lang="en-US" dirty="0"/>
            </a:br>
            <a:r>
              <a:rPr lang="en-US" dirty="0"/>
              <a:t>Tumors</a:t>
            </a:r>
            <a:br>
              <a:rPr lang="en-US" dirty="0"/>
            </a:br>
            <a:endParaRPr lang="ar-IQ"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lgn="ctr"/>
            <a:r>
              <a:rPr lang="en-US" dirty="0"/>
              <a:t>Alcoholic Injury</a:t>
            </a:r>
          </a:p>
        </p:txBody>
      </p:sp>
      <p:sp>
        <p:nvSpPr>
          <p:cNvPr id="15363" name="Content Placeholder 2"/>
          <p:cNvSpPr>
            <a:spLocks noGrp="1"/>
          </p:cNvSpPr>
          <p:nvPr>
            <p:ph idx="1"/>
          </p:nvPr>
        </p:nvSpPr>
        <p:spPr>
          <a:xfrm>
            <a:off x="457200" y="1571612"/>
            <a:ext cx="8229600" cy="4554551"/>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l" rtl="0"/>
            <a:r>
              <a:rPr lang="en-US" sz="2000" dirty="0"/>
              <a:t>Stages</a:t>
            </a:r>
          </a:p>
          <a:p>
            <a:pPr lvl="1" algn="l" rtl="0"/>
            <a:r>
              <a:rPr lang="en-US" sz="2000" dirty="0"/>
              <a:t>Alcoholic Fatty Liver</a:t>
            </a:r>
          </a:p>
          <a:p>
            <a:pPr lvl="2" algn="l" rtl="0"/>
            <a:r>
              <a:rPr lang="en-US" sz="2000" dirty="0"/>
              <a:t>Mildest form</a:t>
            </a:r>
          </a:p>
          <a:p>
            <a:pPr lvl="2" algn="l" rtl="0"/>
            <a:r>
              <a:rPr lang="en-US" sz="2000" dirty="0"/>
              <a:t>Elevations of AST, ALT, GGT</a:t>
            </a:r>
          </a:p>
          <a:p>
            <a:pPr lvl="2" algn="l" rtl="0"/>
            <a:r>
              <a:rPr lang="en-US" sz="2000" dirty="0"/>
              <a:t>Complete recovery possible if drug removed</a:t>
            </a:r>
          </a:p>
          <a:p>
            <a:pPr lvl="1" algn="l" rtl="0"/>
            <a:r>
              <a:rPr lang="en-US" sz="2000" dirty="0"/>
              <a:t>Alcoholic hepatitis</a:t>
            </a:r>
          </a:p>
          <a:p>
            <a:pPr lvl="2" algn="l" rtl="0"/>
            <a:r>
              <a:rPr lang="en-US" sz="2000" dirty="0"/>
              <a:t>Moderate elevations of AST, ALT, GGT</a:t>
            </a:r>
          </a:p>
          <a:p>
            <a:pPr lvl="2" algn="l" rtl="0"/>
            <a:r>
              <a:rPr lang="en-US" sz="2000" dirty="0" err="1"/>
              <a:t>Bilirubin</a:t>
            </a:r>
            <a:r>
              <a:rPr lang="en-US" sz="2000" dirty="0"/>
              <a:t>, ALP also elevated</a:t>
            </a:r>
          </a:p>
          <a:p>
            <a:pPr lvl="2" algn="l" rtl="0"/>
            <a:r>
              <a:rPr lang="en-US" sz="2000" dirty="0"/>
              <a:t>Albumin decreased</a:t>
            </a:r>
          </a:p>
          <a:p>
            <a:pPr lvl="2" algn="l" rtl="0"/>
            <a:r>
              <a:rPr lang="en-US" sz="2000" dirty="0"/>
              <a:t>PT prolonged</a:t>
            </a:r>
          </a:p>
          <a:p>
            <a:pPr lvl="1" algn="l" rtl="0"/>
            <a:r>
              <a:rPr lang="en-US" sz="2000" dirty="0"/>
              <a:t>Alcoholic cirrhosis</a:t>
            </a:r>
          </a:p>
          <a:p>
            <a:pPr lvl="2" algn="l" rtl="0"/>
            <a:r>
              <a:rPr lang="en-US" sz="2000" dirty="0"/>
              <a:t>Elevated  AST, ALT, GGT, ALP, total </a:t>
            </a:r>
            <a:r>
              <a:rPr lang="en-US" sz="2000" dirty="0" err="1"/>
              <a:t>bilirubin</a:t>
            </a:r>
            <a:endParaRPr lang="en-US" sz="2000" dirty="0"/>
          </a:p>
          <a:p>
            <a:pPr lvl="2" algn="l" rtl="0"/>
            <a:r>
              <a:rPr lang="en-US" sz="2000" dirty="0"/>
              <a:t>Albumin decreased</a:t>
            </a:r>
          </a:p>
          <a:p>
            <a:pPr lvl="2" algn="l" rtl="0"/>
            <a:r>
              <a:rPr lang="en-US" sz="2000" dirty="0"/>
              <a:t>PT prolonged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lgn="ctr" eaLnBrk="1" hangingPunct="1"/>
            <a:r>
              <a:rPr lang="en-US" dirty="0"/>
              <a:t>Hepatitis</a:t>
            </a:r>
          </a:p>
        </p:txBody>
      </p:sp>
      <p:sp>
        <p:nvSpPr>
          <p:cNvPr id="16387"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lgn="l" rtl="0" eaLnBrk="1" hangingPunct="1"/>
            <a:r>
              <a:rPr lang="en-US" dirty="0"/>
              <a:t>Inflammation of the liver</a:t>
            </a:r>
          </a:p>
          <a:p>
            <a:pPr algn="l" rtl="0" eaLnBrk="1" hangingPunct="1"/>
            <a:r>
              <a:rPr lang="en-US" dirty="0"/>
              <a:t>Viral, bacterial, radiation, drugs, chemicals and others can cause inflammation</a:t>
            </a:r>
          </a:p>
          <a:p>
            <a:pPr algn="l" rtl="0" eaLnBrk="1" hangingPunct="1"/>
            <a:r>
              <a:rPr lang="en-US" dirty="0"/>
              <a:t>Viral infections account for the majority of cases in the clinical lab</a:t>
            </a:r>
          </a:p>
          <a:p>
            <a:pPr algn="l" rtl="0" eaLnBrk="1" hangingPunct="1"/>
            <a:r>
              <a:rPr lang="en-US" dirty="0"/>
              <a:t>Includes subtypes A, B,C, D, and E</a:t>
            </a:r>
          </a:p>
          <a:p>
            <a:pPr algn="l" rtl="0" eaLnBrk="1" hangingPunct="1"/>
            <a:r>
              <a:rPr lang="en-US" dirty="0"/>
              <a:t>Clinical Symptoms</a:t>
            </a:r>
          </a:p>
          <a:p>
            <a:pPr lvl="1" algn="l" rtl="0" eaLnBrk="1" hangingPunct="1"/>
            <a:r>
              <a:rPr lang="en-US" dirty="0"/>
              <a:t>Jaundice, dark urine, fatigue, nausea, abdominal pain</a:t>
            </a:r>
          </a:p>
          <a:p>
            <a:pPr eaLnBrk="1" hangingPunct="1"/>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eaLnBrk="1" hangingPunct="1"/>
            <a:r>
              <a:rPr lang="en-US" dirty="0"/>
              <a:t>Hepatitis Viruses</a:t>
            </a:r>
          </a:p>
        </p:txBody>
      </p:sp>
      <p:graphicFrame>
        <p:nvGraphicFramePr>
          <p:cNvPr id="4" name="Content Placeholder 3"/>
          <p:cNvGraphicFramePr>
            <a:graphicFrameLocks noGrp="1"/>
          </p:cNvGraphicFramePr>
          <p:nvPr>
            <p:ph idx="1"/>
          </p:nvPr>
        </p:nvGraphicFramePr>
        <p:xfrm>
          <a:off x="428596" y="1571612"/>
          <a:ext cx="8229600" cy="41198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pPr algn="ctr" rtl="0"/>
                      <a:r>
                        <a:rPr lang="en-US" dirty="0"/>
                        <a:t>Virus</a:t>
                      </a:r>
                    </a:p>
                  </a:txBody>
                  <a:tcPr/>
                </a:tc>
                <a:tc>
                  <a:txBody>
                    <a:bodyPr/>
                    <a:lstStyle/>
                    <a:p>
                      <a:pPr algn="ctr" rtl="0"/>
                      <a:r>
                        <a:rPr lang="en-US" dirty="0"/>
                        <a:t>Incubation</a:t>
                      </a:r>
                      <a:r>
                        <a:rPr lang="en-US" baseline="0" dirty="0"/>
                        <a:t> Period</a:t>
                      </a:r>
                      <a:endParaRPr lang="en-US" dirty="0"/>
                    </a:p>
                  </a:txBody>
                  <a:tcPr/>
                </a:tc>
                <a:tc>
                  <a:txBody>
                    <a:bodyPr/>
                    <a:lstStyle/>
                    <a:p>
                      <a:pPr algn="ctr" rtl="0"/>
                      <a:r>
                        <a:rPr lang="en-US" dirty="0"/>
                        <a:t>Mode of transmission</a:t>
                      </a:r>
                    </a:p>
                  </a:txBody>
                  <a:tcPr/>
                </a:tc>
                <a:tc>
                  <a:txBody>
                    <a:bodyPr/>
                    <a:lstStyle/>
                    <a:p>
                      <a:pPr algn="ctr" rtl="0"/>
                      <a:r>
                        <a:rPr lang="en-US" dirty="0"/>
                        <a:t>Vaccine</a:t>
                      </a:r>
                    </a:p>
                  </a:txBody>
                  <a:tcPr/>
                </a:tc>
                <a:tc>
                  <a:txBody>
                    <a:bodyPr/>
                    <a:lstStyle/>
                    <a:p>
                      <a:pPr algn="ctr" rtl="0"/>
                      <a:r>
                        <a:rPr lang="en-US" dirty="0"/>
                        <a:t>Chronic Infection</a:t>
                      </a:r>
                    </a:p>
                  </a:txBody>
                  <a:tcPr/>
                </a:tc>
                <a:extLst>
                  <a:ext uri="{0D108BD9-81ED-4DB2-BD59-A6C34878D82A}">
                    <a16:rowId xmlns:a16="http://schemas.microsoft.com/office/drawing/2014/main" val="10000"/>
                  </a:ext>
                </a:extLst>
              </a:tr>
              <a:tr h="370840">
                <a:tc>
                  <a:txBody>
                    <a:bodyPr/>
                    <a:lstStyle/>
                    <a:p>
                      <a:pPr algn="ctr"/>
                      <a:r>
                        <a:rPr lang="en-US" dirty="0"/>
                        <a:t>Hepatitis A</a:t>
                      </a:r>
                    </a:p>
                  </a:txBody>
                  <a:tcPr/>
                </a:tc>
                <a:tc>
                  <a:txBody>
                    <a:bodyPr/>
                    <a:lstStyle/>
                    <a:p>
                      <a:pPr algn="ctr"/>
                      <a:r>
                        <a:rPr lang="en-US" dirty="0"/>
                        <a:t>2-6 weeks</a:t>
                      </a:r>
                    </a:p>
                  </a:txBody>
                  <a:tcPr/>
                </a:tc>
                <a:tc>
                  <a:txBody>
                    <a:bodyPr/>
                    <a:lstStyle/>
                    <a:p>
                      <a:pPr algn="ctr"/>
                      <a:r>
                        <a:rPr lang="en-US" dirty="0"/>
                        <a:t>Fecal-oral</a:t>
                      </a:r>
                    </a:p>
                  </a:txBody>
                  <a:tcPr/>
                </a:tc>
                <a:tc>
                  <a:txBody>
                    <a:bodyPr/>
                    <a:lstStyle/>
                    <a:p>
                      <a:pPr algn="ctr" rtl="0"/>
                      <a:r>
                        <a:rPr lang="en-US" dirty="0"/>
                        <a:t>Yes</a:t>
                      </a:r>
                    </a:p>
                  </a:txBody>
                  <a:tcPr/>
                </a:tc>
                <a:tc>
                  <a:txBody>
                    <a:bodyPr/>
                    <a:lstStyle/>
                    <a:p>
                      <a:pPr algn="ctr" rtl="0"/>
                      <a:r>
                        <a:rPr lang="en-US" dirty="0"/>
                        <a:t>NO</a:t>
                      </a:r>
                    </a:p>
                  </a:txBody>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Hepatitis B</a:t>
                      </a:r>
                    </a:p>
                    <a:p>
                      <a:pPr algn="ctr"/>
                      <a:endParaRPr lang="en-US" dirty="0"/>
                    </a:p>
                  </a:txBody>
                  <a:tcPr/>
                </a:tc>
                <a:tc>
                  <a:txBody>
                    <a:bodyPr/>
                    <a:lstStyle/>
                    <a:p>
                      <a:pPr algn="ctr"/>
                      <a:r>
                        <a:rPr lang="en-US" dirty="0"/>
                        <a:t>8-26 weeks</a:t>
                      </a:r>
                    </a:p>
                  </a:txBody>
                  <a:tcPr/>
                </a:tc>
                <a:tc>
                  <a:txBody>
                    <a:bodyPr/>
                    <a:lstStyle/>
                    <a:p>
                      <a:pPr algn="ctr"/>
                      <a:r>
                        <a:rPr lang="en-US" dirty="0" err="1"/>
                        <a:t>Parenteral</a:t>
                      </a:r>
                      <a:r>
                        <a:rPr lang="en-US" dirty="0"/>
                        <a:t>, sexual</a:t>
                      </a:r>
                    </a:p>
                  </a:txBody>
                  <a:tcPr/>
                </a:tc>
                <a:tc>
                  <a:txBody>
                    <a:bodyPr/>
                    <a:lstStyle/>
                    <a:p>
                      <a:pPr algn="ctr"/>
                      <a:r>
                        <a:rPr lang="en-US" dirty="0"/>
                        <a:t>Yes</a:t>
                      </a:r>
                    </a:p>
                  </a:txBody>
                  <a:tcPr/>
                </a:tc>
                <a:tc>
                  <a:txBody>
                    <a:bodyPr/>
                    <a:lstStyle/>
                    <a:p>
                      <a:pPr algn="ctr"/>
                      <a:r>
                        <a:rPr lang="en-US" dirty="0"/>
                        <a:t>Yes</a:t>
                      </a:r>
                    </a:p>
                  </a:txBody>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Hepatitis C</a:t>
                      </a:r>
                    </a:p>
                    <a:p>
                      <a:pPr algn="ctr"/>
                      <a:endParaRPr lang="en-US" dirty="0"/>
                    </a:p>
                  </a:txBody>
                  <a:tcPr/>
                </a:tc>
                <a:tc>
                  <a:txBody>
                    <a:bodyPr/>
                    <a:lstStyle/>
                    <a:p>
                      <a:pPr algn="ctr"/>
                      <a:r>
                        <a:rPr lang="en-US" dirty="0"/>
                        <a:t>2-15 weeks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t>Parenteral</a:t>
                      </a:r>
                      <a:r>
                        <a:rPr lang="en-US" dirty="0"/>
                        <a:t>, sexual</a:t>
                      </a:r>
                    </a:p>
                    <a:p>
                      <a:pPr algn="ctr"/>
                      <a:endParaRPr lang="en-US" dirty="0"/>
                    </a:p>
                  </a:txBody>
                  <a:tcPr/>
                </a:tc>
                <a:tc>
                  <a:txBody>
                    <a:bodyPr/>
                    <a:lstStyle/>
                    <a:p>
                      <a:pPr algn="ctr"/>
                      <a:r>
                        <a:rPr lang="en-US" dirty="0"/>
                        <a:t>No</a:t>
                      </a:r>
                    </a:p>
                  </a:txBody>
                  <a:tcPr/>
                </a:tc>
                <a:tc>
                  <a:txBody>
                    <a:bodyPr/>
                    <a:lstStyle/>
                    <a:p>
                      <a:pPr algn="ctr"/>
                      <a:r>
                        <a:rPr lang="en-US" dirty="0"/>
                        <a:t>Yes</a:t>
                      </a:r>
                    </a:p>
                  </a:txBody>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Hepatitis D</a:t>
                      </a:r>
                    </a:p>
                    <a:p>
                      <a:pPr algn="ctr"/>
                      <a:endParaRPr lang="en-US" dirty="0"/>
                    </a:p>
                  </a:txBody>
                  <a:tcPr/>
                </a:tc>
                <a:tc>
                  <a:txBody>
                    <a:bodyPr/>
                    <a:lstStyle/>
                    <a:p>
                      <a:pPr algn="ctr"/>
                      <a:r>
                        <a:rPr lang="en-US" dirty="0"/>
                        <a:t>21-90 days</a:t>
                      </a:r>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t>Parenteral</a:t>
                      </a:r>
                      <a:r>
                        <a:rPr lang="en-US" dirty="0"/>
                        <a:t>, sexual</a:t>
                      </a:r>
                    </a:p>
                    <a:p>
                      <a:pPr algn="ctr"/>
                      <a:endParaRPr lang="en-US" dirty="0"/>
                    </a:p>
                  </a:txBody>
                  <a:tcPr/>
                </a:tc>
                <a:tc>
                  <a:txBody>
                    <a:bodyPr/>
                    <a:lstStyle/>
                    <a:p>
                      <a:pPr algn="ctr"/>
                      <a:r>
                        <a:rPr lang="en-US" dirty="0"/>
                        <a:t>Yes</a:t>
                      </a:r>
                    </a:p>
                  </a:txBody>
                  <a:tcPr/>
                </a:tc>
                <a:tc>
                  <a:txBody>
                    <a:bodyPr/>
                    <a:lstStyle/>
                    <a:p>
                      <a:pPr algn="ctr"/>
                      <a:r>
                        <a:rPr lang="en-US" dirty="0"/>
                        <a:t>Yes</a:t>
                      </a:r>
                    </a:p>
                  </a:txBody>
                  <a:tcPr/>
                </a:tc>
                <a:extLst>
                  <a:ext uri="{0D108BD9-81ED-4DB2-BD59-A6C34878D82A}">
                    <a16:rowId xmlns:a16="http://schemas.microsoft.com/office/drawing/2014/main" val="10004"/>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Hepatitis E</a:t>
                      </a:r>
                    </a:p>
                    <a:p>
                      <a:pPr algn="ctr"/>
                      <a:endParaRPr lang="en-US" dirty="0"/>
                    </a:p>
                  </a:txBody>
                  <a:tcPr/>
                </a:tc>
                <a:tc>
                  <a:txBody>
                    <a:bodyPr/>
                    <a:lstStyle/>
                    <a:p>
                      <a:pPr algn="ctr"/>
                      <a:r>
                        <a:rPr lang="en-US" dirty="0"/>
                        <a:t>3-6 weeks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Fecal-oral</a:t>
                      </a:r>
                    </a:p>
                    <a:p>
                      <a:pPr algn="ctr"/>
                      <a:endParaRPr lang="en-US" dirty="0"/>
                    </a:p>
                  </a:txBody>
                  <a:tcPr/>
                </a:tc>
                <a:tc>
                  <a:txBody>
                    <a:bodyPr/>
                    <a:lstStyle/>
                    <a:p>
                      <a:pPr algn="ctr"/>
                      <a:r>
                        <a:rPr lang="en-US" dirty="0"/>
                        <a:t>No</a:t>
                      </a:r>
                    </a:p>
                  </a:txBody>
                  <a:tcPr/>
                </a:tc>
                <a:tc>
                  <a:txBody>
                    <a:bodyPr/>
                    <a:lstStyle/>
                    <a:p>
                      <a:pPr algn="ctr"/>
                      <a:r>
                        <a:rPr lang="en-US" dirty="0"/>
                        <a:t>?</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642910" y="571480"/>
            <a:ext cx="7858180" cy="5643602"/>
          </a:xfrm>
          <a:prstGeom prst="rect">
            <a:avLst/>
          </a:prstGeom>
          <a:noFill/>
          <a:ln w="9525">
            <a:noFill/>
            <a:miter lim="800000"/>
            <a:headEnd/>
            <a:tailEnd/>
          </a:ln>
          <a:effectLst/>
        </p:spPr>
      </p:pic>
      <p:sp>
        <p:nvSpPr>
          <p:cNvPr id="5" name="Rectangle 4"/>
          <p:cNvSpPr/>
          <p:nvPr/>
        </p:nvSpPr>
        <p:spPr>
          <a:xfrm>
            <a:off x="7429520" y="5429264"/>
            <a:ext cx="357190"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642910" y="285728"/>
            <a:ext cx="7929618" cy="5857916"/>
          </a:xfrm>
          <a:prstGeom prst="rect">
            <a:avLst/>
          </a:prstGeom>
          <a:noFill/>
          <a:ln w="9525">
            <a:noFill/>
            <a:miter lim="800000"/>
            <a:headEnd/>
            <a:tailEnd/>
          </a:ln>
          <a:effectLst/>
        </p:spPr>
      </p:pic>
      <p:sp>
        <p:nvSpPr>
          <p:cNvPr id="5" name="Rectangle 4"/>
          <p:cNvSpPr/>
          <p:nvPr/>
        </p:nvSpPr>
        <p:spPr>
          <a:xfrm>
            <a:off x="7572396" y="5357826"/>
            <a:ext cx="285752"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a:stretch>
            <a:fillRect/>
          </a:stretch>
        </p:blipFill>
        <p:spPr bwMode="auto">
          <a:xfrm>
            <a:off x="857224" y="500042"/>
            <a:ext cx="7358114" cy="5643602"/>
          </a:xfrm>
          <a:prstGeom prst="rect">
            <a:avLst/>
          </a:prstGeom>
          <a:noFill/>
          <a:ln w="9525">
            <a:noFill/>
            <a:miter lim="800000"/>
            <a:headEnd/>
            <a:tailEnd/>
          </a:ln>
          <a:effectLst/>
        </p:spPr>
      </p:pic>
      <p:sp>
        <p:nvSpPr>
          <p:cNvPr id="5" name="Rectangle 4"/>
          <p:cNvSpPr/>
          <p:nvPr/>
        </p:nvSpPr>
        <p:spPr>
          <a:xfrm>
            <a:off x="7286644" y="5214950"/>
            <a:ext cx="285752"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cstate="print"/>
          <a:srcRect/>
          <a:stretch>
            <a:fillRect/>
          </a:stretch>
        </p:blipFill>
        <p:spPr bwMode="auto">
          <a:xfrm>
            <a:off x="1071538" y="571480"/>
            <a:ext cx="7143800" cy="5214974"/>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964D57AB-BE23-49C4-973A-9FC0E907B755}" type="slidenum">
              <a:rPr lang="ar-SA" sz="1400"/>
              <a:pPr/>
              <a:t>5</a:t>
            </a:fld>
            <a:endParaRPr lang="en-US" sz="1400"/>
          </a:p>
        </p:txBody>
      </p:sp>
      <p:sp>
        <p:nvSpPr>
          <p:cNvPr id="8195" name="Title 1"/>
          <p:cNvSpPr>
            <a:spLocks noGrp="1"/>
          </p:cNvSpPr>
          <p:nvPr>
            <p:ph type="title"/>
          </p:nvPr>
        </p:nvSpPr>
        <p:spPr>
          <a:xfrm>
            <a:off x="457200" y="274638"/>
            <a:ext cx="8229600" cy="715962"/>
          </a:xfrm>
        </p:spPr>
        <p:style>
          <a:lnRef idx="3">
            <a:schemeClr val="lt1"/>
          </a:lnRef>
          <a:fillRef idx="1">
            <a:schemeClr val="accent1"/>
          </a:fillRef>
          <a:effectRef idx="1">
            <a:schemeClr val="accent1"/>
          </a:effectRef>
          <a:fontRef idx="minor">
            <a:schemeClr val="lt1"/>
          </a:fontRef>
        </p:style>
        <p:txBody>
          <a:bodyPr/>
          <a:lstStyle/>
          <a:p>
            <a:pPr algn="ctr" rtl="0"/>
            <a:r>
              <a:rPr lang="en-US" sz="3600" b="1" dirty="0">
                <a:solidFill>
                  <a:srgbClr val="C00000"/>
                </a:solidFill>
              </a:rPr>
              <a:t>Blood supply to the liver</a:t>
            </a:r>
          </a:p>
        </p:txBody>
      </p:sp>
      <p:sp>
        <p:nvSpPr>
          <p:cNvPr id="8196" name="Content Placeholder 2"/>
          <p:cNvSpPr>
            <a:spLocks noGrp="1"/>
          </p:cNvSpPr>
          <p:nvPr>
            <p:ph idx="1"/>
          </p:nvPr>
        </p:nvSpPr>
        <p:spPr>
          <a:xfrm>
            <a:off x="609600" y="1447800"/>
            <a:ext cx="8229600" cy="3853407"/>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lgn="justLow" rtl="0"/>
            <a:r>
              <a:rPr lang="en-US" sz="2400" b="1" dirty="0">
                <a:solidFill>
                  <a:schemeClr val="tx1"/>
                </a:solidFill>
              </a:rPr>
              <a:t>There are two main blood vessels supplying the liver.</a:t>
            </a:r>
          </a:p>
          <a:p>
            <a:pPr algn="justLow" rtl="0"/>
            <a:endParaRPr lang="en-US" sz="2400" b="1" dirty="0">
              <a:solidFill>
                <a:schemeClr val="tx1"/>
              </a:solidFill>
            </a:endParaRPr>
          </a:p>
          <a:p>
            <a:pPr marL="109728" indent="0" algn="justLow" rtl="0">
              <a:buNone/>
            </a:pPr>
            <a:r>
              <a:rPr lang="en-US" sz="2400" b="1" dirty="0">
                <a:solidFill>
                  <a:schemeClr val="tx1"/>
                </a:solidFill>
              </a:rPr>
              <a:t>a) Hepatic artery a branch of the aorta   : </a:t>
            </a:r>
          </a:p>
          <a:p>
            <a:pPr lvl="1" algn="justLow" rtl="0"/>
            <a:r>
              <a:rPr lang="en-US" sz="2000" b="1" dirty="0">
                <a:solidFill>
                  <a:schemeClr val="tx1"/>
                </a:solidFill>
              </a:rPr>
              <a:t>Carrying oxygenated blood that contribute  to about 20% of the blood supply </a:t>
            </a:r>
          </a:p>
          <a:p>
            <a:pPr lvl="1" algn="justLow" rtl="0"/>
            <a:r>
              <a:rPr lang="en-US" sz="2000" b="1" dirty="0">
                <a:solidFill>
                  <a:schemeClr val="tx1"/>
                </a:solidFill>
              </a:rPr>
              <a:t>Provides most of the O</a:t>
            </a:r>
            <a:r>
              <a:rPr lang="en-US" sz="2000" b="1" baseline="-25000" dirty="0">
                <a:solidFill>
                  <a:schemeClr val="tx1"/>
                </a:solidFill>
              </a:rPr>
              <a:t>2 </a:t>
            </a:r>
            <a:r>
              <a:rPr lang="en-US" sz="2000" b="1" dirty="0" err="1">
                <a:solidFill>
                  <a:schemeClr val="tx1"/>
                </a:solidFill>
              </a:rPr>
              <a:t>requierments</a:t>
            </a:r>
            <a:r>
              <a:rPr lang="en-US" sz="2000" b="1" dirty="0">
                <a:solidFill>
                  <a:schemeClr val="tx1"/>
                </a:solidFill>
              </a:rPr>
              <a:t> </a:t>
            </a:r>
            <a:r>
              <a:rPr lang="en-US" sz="2000" dirty="0">
                <a:solidFill>
                  <a:schemeClr val="tx1"/>
                </a:solidFill>
              </a:rPr>
              <a:t>. </a:t>
            </a:r>
          </a:p>
          <a:p>
            <a:pPr lvl="1" algn="justLow" rtl="0"/>
            <a:endParaRPr lang="en-US" sz="2000" dirty="0">
              <a:solidFill>
                <a:schemeClr val="tx1"/>
              </a:solidFill>
            </a:endParaRPr>
          </a:p>
          <a:p>
            <a:pPr marL="109728" indent="0" algn="justLow" rtl="0">
              <a:buNone/>
            </a:pPr>
            <a:r>
              <a:rPr lang="en-US" sz="2400" b="1" dirty="0">
                <a:solidFill>
                  <a:schemeClr val="tx1"/>
                </a:solidFill>
              </a:rPr>
              <a:t>b) Hepatic portal vein carrying blood(deoxygenated) from the gut that:</a:t>
            </a:r>
          </a:p>
          <a:p>
            <a:pPr lvl="1" algn="justLow" rtl="0"/>
            <a:r>
              <a:rPr lang="en-US" sz="2000" b="1" dirty="0">
                <a:solidFill>
                  <a:schemeClr val="tx1"/>
                </a:solidFill>
              </a:rPr>
              <a:t>Drains the GI tract. </a:t>
            </a:r>
          </a:p>
          <a:p>
            <a:pPr lvl="1" algn="justLow" rtl="0"/>
            <a:r>
              <a:rPr lang="en-US" sz="2000" b="1" dirty="0">
                <a:solidFill>
                  <a:schemeClr val="tx1"/>
                </a:solidFill>
              </a:rPr>
              <a:t>Transports  the most recently absorbed material from the  intestine to the liver .</a:t>
            </a:r>
          </a:p>
          <a:p>
            <a:pPr lvl="1" algn="just" rtl="0"/>
            <a:endParaRPr lang="en-US" b="1" dirty="0"/>
          </a:p>
          <a:p>
            <a:pPr algn="just" rtl="0"/>
            <a:endParaRPr lang="en-US" b="1" dirty="0"/>
          </a:p>
        </p:txBody>
      </p:sp>
      <p:sp>
        <p:nvSpPr>
          <p:cNvPr id="2" name="TextBox 1"/>
          <p:cNvSpPr txBox="1"/>
          <p:nvPr/>
        </p:nvSpPr>
        <p:spPr>
          <a:xfrm>
            <a:off x="1381919" y="5508886"/>
            <a:ext cx="5760640" cy="72327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justLow" rtl="0"/>
            <a:r>
              <a:rPr lang="en-US" sz="2200" b="1" u="sng" dirty="0">
                <a:solidFill>
                  <a:schemeClr val="tx1"/>
                </a:solidFill>
              </a:rPr>
              <a:t>Note :</a:t>
            </a:r>
          </a:p>
          <a:p>
            <a:pPr algn="justLow" rtl="0"/>
            <a:r>
              <a:rPr lang="en-US" sz="1900" b="1" dirty="0">
                <a:solidFill>
                  <a:schemeClr val="tx1"/>
                </a:solidFill>
              </a:rPr>
              <a:t>    Blood leave the liver through hepatic vein </a:t>
            </a:r>
          </a:p>
        </p:txBody>
      </p:sp>
    </p:spTree>
    <p:extLst>
      <p:ext uri="{BB962C8B-B14F-4D97-AF65-F5344CB8AC3E}">
        <p14:creationId xmlns:p14="http://schemas.microsoft.com/office/powerpoint/2010/main" val="5227032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cstate="print"/>
          <a:srcRect/>
          <a:stretch>
            <a:fillRect/>
          </a:stretch>
        </p:blipFill>
        <p:spPr bwMode="auto">
          <a:xfrm>
            <a:off x="571472" y="857232"/>
            <a:ext cx="7786742" cy="5214974"/>
          </a:xfrm>
          <a:prstGeom prst="rect">
            <a:avLst/>
          </a:prstGeom>
          <a:noFill/>
          <a:ln w="9525">
            <a:noFill/>
            <a:miter lim="800000"/>
            <a:headEnd/>
            <a:tailEnd/>
          </a:ln>
          <a:effectLst/>
        </p:spPr>
      </p:pic>
      <p:sp>
        <p:nvSpPr>
          <p:cNvPr id="5" name="Rectangle 4"/>
          <p:cNvSpPr/>
          <p:nvPr/>
        </p:nvSpPr>
        <p:spPr>
          <a:xfrm>
            <a:off x="7143768" y="5143512"/>
            <a:ext cx="571504"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cstate="print"/>
          <a:srcRect/>
          <a:stretch>
            <a:fillRect/>
          </a:stretch>
        </p:blipFill>
        <p:spPr bwMode="auto">
          <a:xfrm>
            <a:off x="1000100" y="642918"/>
            <a:ext cx="7072362" cy="5357850"/>
          </a:xfrm>
          <a:prstGeom prst="rect">
            <a:avLst/>
          </a:prstGeom>
          <a:noFill/>
          <a:ln w="9525">
            <a:noFill/>
            <a:miter lim="800000"/>
            <a:headEnd/>
            <a:tailEnd/>
          </a:ln>
          <a:effectLst/>
        </p:spPr>
      </p:pic>
      <p:sp>
        <p:nvSpPr>
          <p:cNvPr id="5" name="Rectangle 4"/>
          <p:cNvSpPr/>
          <p:nvPr/>
        </p:nvSpPr>
        <p:spPr>
          <a:xfrm>
            <a:off x="7000892" y="5214950"/>
            <a:ext cx="428628"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cstate="print"/>
          <a:srcRect/>
          <a:stretch>
            <a:fillRect/>
          </a:stretch>
        </p:blipFill>
        <p:spPr bwMode="auto">
          <a:xfrm>
            <a:off x="857224" y="785794"/>
            <a:ext cx="7429552" cy="5286412"/>
          </a:xfrm>
          <a:prstGeom prst="rect">
            <a:avLst/>
          </a:prstGeom>
          <a:noFill/>
          <a:ln w="9525">
            <a:noFill/>
            <a:miter lim="800000"/>
            <a:headEnd/>
            <a:tailEnd/>
          </a:ln>
          <a:effectLst/>
        </p:spPr>
      </p:pic>
      <p:sp>
        <p:nvSpPr>
          <p:cNvPr id="5" name="Rectangle 4"/>
          <p:cNvSpPr/>
          <p:nvPr/>
        </p:nvSpPr>
        <p:spPr>
          <a:xfrm>
            <a:off x="7358082" y="5214950"/>
            <a:ext cx="357190"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cstate="print"/>
          <a:srcRect/>
          <a:stretch>
            <a:fillRect/>
          </a:stretch>
        </p:blipFill>
        <p:spPr bwMode="auto">
          <a:xfrm>
            <a:off x="785786" y="500042"/>
            <a:ext cx="7572428" cy="5715040"/>
          </a:xfrm>
          <a:prstGeom prst="rect">
            <a:avLst/>
          </a:prstGeom>
          <a:noFill/>
          <a:ln w="9525">
            <a:noFill/>
            <a:miter lim="800000"/>
            <a:headEnd/>
            <a:tailEnd/>
          </a:ln>
          <a:effectLst/>
        </p:spPr>
      </p:pic>
      <p:sp>
        <p:nvSpPr>
          <p:cNvPr id="5" name="Rectangle 4"/>
          <p:cNvSpPr/>
          <p:nvPr/>
        </p:nvSpPr>
        <p:spPr>
          <a:xfrm>
            <a:off x="7286644" y="5357826"/>
            <a:ext cx="500066"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cstate="print"/>
          <a:srcRect/>
          <a:stretch>
            <a:fillRect/>
          </a:stretch>
        </p:blipFill>
        <p:spPr bwMode="auto">
          <a:xfrm>
            <a:off x="1000100" y="785794"/>
            <a:ext cx="7358114" cy="5286412"/>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fld id="{0629D71D-57BA-41DD-B2D4-96C3F476D250}" type="slidenum">
              <a:rPr lang="ar-SA"/>
              <a:pPr/>
              <a:t>55</a:t>
            </a:fld>
            <a:endParaRPr lang="en-US"/>
          </a:p>
        </p:txBody>
      </p:sp>
      <p:pic>
        <p:nvPicPr>
          <p:cNvPr id="80899"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2168756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stology_of_the_liver1307067589018.jpg"/>
          <p:cNvPicPr>
            <a:picLocks noChangeAspect="1"/>
          </p:cNvPicPr>
          <p:nvPr/>
        </p:nvPicPr>
        <p:blipFill>
          <a:blip r:embed="rId3" cstate="print"/>
          <a:stretch>
            <a:fillRect/>
          </a:stretch>
        </p:blipFill>
        <p:spPr>
          <a:xfrm>
            <a:off x="4929190" y="3429000"/>
            <a:ext cx="4000528" cy="32861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hepatocyte1.jpg"/>
          <p:cNvPicPr>
            <a:picLocks noChangeAspect="1"/>
          </p:cNvPicPr>
          <p:nvPr/>
        </p:nvPicPr>
        <p:blipFill>
          <a:blip r:embed="rId4" cstate="print"/>
          <a:stretch>
            <a:fillRect/>
          </a:stretch>
        </p:blipFill>
        <p:spPr>
          <a:xfrm>
            <a:off x="1857356" y="214290"/>
            <a:ext cx="5929354" cy="2857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sinusoid.jpg"/>
          <p:cNvPicPr>
            <a:picLocks noChangeAspect="1"/>
          </p:cNvPicPr>
          <p:nvPr/>
        </p:nvPicPr>
        <p:blipFill>
          <a:blip r:embed="rId5" cstate="print"/>
          <a:stretch>
            <a:fillRect/>
          </a:stretch>
        </p:blipFill>
        <p:spPr>
          <a:xfrm>
            <a:off x="214283" y="3429000"/>
            <a:ext cx="4429156" cy="32861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44F45991-96AA-4BCD-B8EC-4C1C029B9511}" type="slidenum">
              <a:rPr lang="ar-SA" sz="1400"/>
              <a:pPr/>
              <a:t>7</a:t>
            </a:fld>
            <a:endParaRPr lang="en-US" sz="1400"/>
          </a:p>
        </p:txBody>
      </p:sp>
      <p:pic>
        <p:nvPicPr>
          <p:cNvPr id="10243" name="Picture 2" descr="D:\Pictures\Liver function images\Microscopic structure of the liver.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138650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B0EE6B2A-7E17-46C8-A317-914886BC5391}" type="slidenum">
              <a:rPr lang="ar-SA" sz="1400"/>
              <a:pPr/>
              <a:t>8</a:t>
            </a:fld>
            <a:endParaRPr lang="en-US" sz="1400"/>
          </a:p>
        </p:txBody>
      </p:sp>
      <p:pic>
        <p:nvPicPr>
          <p:cNvPr id="6147" name="Picture 2" descr="D:\Pictures\Liver function images\functions[1].g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41338" y="263525"/>
            <a:ext cx="8302625" cy="6365875"/>
          </a:xfrm>
          <a:noFill/>
        </p:spPr>
      </p:pic>
    </p:spTree>
    <p:extLst>
      <p:ext uri="{BB962C8B-B14F-4D97-AF65-F5344CB8AC3E}">
        <p14:creationId xmlns:p14="http://schemas.microsoft.com/office/powerpoint/2010/main" val="3205929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0034" y="1214422"/>
            <a:ext cx="8229600" cy="4525963"/>
          </a:xfrm>
        </p:spPr>
        <p:style>
          <a:lnRef idx="2">
            <a:schemeClr val="accent1"/>
          </a:lnRef>
          <a:fillRef idx="1">
            <a:schemeClr val="lt1"/>
          </a:fillRef>
          <a:effectRef idx="0">
            <a:schemeClr val="accent1"/>
          </a:effectRef>
          <a:fontRef idx="minor">
            <a:schemeClr val="dk1"/>
          </a:fontRef>
        </p:style>
        <p:txBody>
          <a:bodyPr>
            <a:normAutofit/>
          </a:bodyPr>
          <a:lstStyle/>
          <a:p>
            <a:pPr algn="l" rtl="0">
              <a:buNone/>
            </a:pPr>
            <a:r>
              <a:rPr lang="en-US" dirty="0"/>
              <a:t>•  Liver is an essential organ for life that has diverse functions</a:t>
            </a:r>
          </a:p>
          <a:p>
            <a:pPr algn="l" rtl="0">
              <a:buNone/>
            </a:pPr>
            <a:r>
              <a:rPr lang="en-US" dirty="0"/>
              <a:t>– Carbohydrate metabolism</a:t>
            </a:r>
          </a:p>
          <a:p>
            <a:pPr algn="l" rtl="0">
              <a:buNone/>
            </a:pPr>
            <a:r>
              <a:rPr lang="en-US" dirty="0"/>
              <a:t>– Lipid and lipoprotein metabolism</a:t>
            </a:r>
          </a:p>
          <a:p>
            <a:pPr algn="l" rtl="0">
              <a:buNone/>
            </a:pPr>
            <a:r>
              <a:rPr lang="en-US" dirty="0"/>
              <a:t>– Protein metabolism</a:t>
            </a:r>
          </a:p>
          <a:p>
            <a:pPr algn="l" rtl="0">
              <a:buNone/>
            </a:pPr>
            <a:r>
              <a:rPr lang="en-US" dirty="0"/>
              <a:t>– </a:t>
            </a:r>
            <a:r>
              <a:rPr lang="en-US" dirty="0" err="1"/>
              <a:t>Bilirubin</a:t>
            </a:r>
            <a:r>
              <a:rPr lang="en-US" dirty="0"/>
              <a:t> metabolism</a:t>
            </a:r>
          </a:p>
          <a:p>
            <a:pPr algn="l" rtl="0">
              <a:buNone/>
            </a:pPr>
            <a:r>
              <a:rPr lang="en-US" dirty="0"/>
              <a:t>– Excretion (non-essential substances)</a:t>
            </a:r>
          </a:p>
          <a:p>
            <a:pPr algn="l" rtl="0">
              <a:buNone/>
            </a:pPr>
            <a:r>
              <a:rPr lang="fr-FR" dirty="0"/>
              <a:t>– </a:t>
            </a:r>
            <a:r>
              <a:rPr lang="fr-FR" dirty="0" err="1"/>
              <a:t>Detoxification</a:t>
            </a:r>
            <a:r>
              <a:rPr lang="fr-FR" dirty="0"/>
              <a:t> (</a:t>
            </a:r>
            <a:r>
              <a:rPr lang="fr-FR" dirty="0" err="1"/>
              <a:t>drugs</a:t>
            </a:r>
            <a:r>
              <a:rPr lang="fr-FR" dirty="0"/>
              <a:t>, </a:t>
            </a:r>
            <a:r>
              <a:rPr lang="fr-FR" dirty="0" err="1"/>
              <a:t>toxins</a:t>
            </a:r>
            <a:r>
              <a:rPr lang="fr-FR" dirty="0"/>
              <a:t>, </a:t>
            </a:r>
            <a:r>
              <a:rPr lang="fr-FR" dirty="0" err="1"/>
              <a:t>alcohol</a:t>
            </a:r>
            <a:r>
              <a:rPr lang="fr-FR" dirty="0"/>
              <a:t>, </a:t>
            </a:r>
            <a:r>
              <a:rPr lang="fr-FR" dirty="0" err="1"/>
              <a:t>etc</a:t>
            </a:r>
            <a:r>
              <a:rPr lang="fr-FR" dirty="0"/>
              <a:t>)</a:t>
            </a:r>
          </a:p>
          <a:p>
            <a:pPr algn="l" rtl="0">
              <a:buNone/>
            </a:pPr>
            <a:r>
              <a:rPr lang="en-US" dirty="0"/>
              <a:t>– Storage (glycogen, iron, vitamins, lipids, etc)</a:t>
            </a:r>
            <a:endParaRPr lang="ar-IQ" dirty="0"/>
          </a:p>
        </p:txBody>
      </p:sp>
      <p:sp>
        <p:nvSpPr>
          <p:cNvPr id="5" name="Title 4"/>
          <p:cNvSpPr>
            <a:spLocks noGrp="1"/>
          </p:cNvSpPr>
          <p:nvPr>
            <p:ph type="title"/>
          </p:nvPr>
        </p:nvSpPr>
        <p:spPr/>
        <p:txBody>
          <a:bodyPr>
            <a:normAutofit fontScale="90000"/>
          </a:bodyPr>
          <a:lstStyle/>
          <a:p>
            <a:r>
              <a:rPr lang="en-US" dirty="0"/>
              <a:t>Liver Functions</a:t>
            </a:r>
            <a:br>
              <a:rPr lang="en-US" dirty="0"/>
            </a:br>
            <a:endParaRPr lang="ar-IQ"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944</TotalTime>
  <Words>3266</Words>
  <Application>Microsoft Office PowerPoint</Application>
  <PresentationFormat>On-screen Show (4:3)</PresentationFormat>
  <Paragraphs>444</Paragraphs>
  <Slides>55</Slides>
  <Notes>45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Arial</vt:lpstr>
      <vt:lpstr>Calibri</vt:lpstr>
      <vt:lpstr>Symbol</vt:lpstr>
      <vt:lpstr>Times New Roman</vt:lpstr>
      <vt:lpstr>Verdana</vt:lpstr>
      <vt:lpstr>Wingdings</vt:lpstr>
      <vt:lpstr>Wingdings 2</vt:lpstr>
      <vt:lpstr>Wingdings 3</vt:lpstr>
      <vt:lpstr>Concourse</vt:lpstr>
      <vt:lpstr>Liver Function Test</vt:lpstr>
      <vt:lpstr>Basic Anatomy </vt:lpstr>
      <vt:lpstr>Gross anatomy of the liver</vt:lpstr>
      <vt:lpstr>PowerPoint Presentation</vt:lpstr>
      <vt:lpstr>Blood supply to the liver</vt:lpstr>
      <vt:lpstr>PowerPoint Presentation</vt:lpstr>
      <vt:lpstr>PowerPoint Presentation</vt:lpstr>
      <vt:lpstr>PowerPoint Presentation</vt:lpstr>
      <vt:lpstr>Liver Functions </vt:lpstr>
      <vt:lpstr>Liver Function Tests (LFTs)</vt:lpstr>
      <vt:lpstr>Test to assess liver function</vt:lpstr>
      <vt:lpstr>Common serum liver chemistry tests</vt:lpstr>
      <vt:lpstr>  Test for the synthetic function of the liver  ( total protein, albumin &amp; prothrombin time)</vt:lpstr>
      <vt:lpstr>Total protein</vt:lpstr>
      <vt:lpstr>Serum Albumin</vt:lpstr>
      <vt:lpstr>Prothrombin Time (PT)</vt:lpstr>
      <vt:lpstr>PowerPoint Presentation</vt:lpstr>
      <vt:lpstr> Tests for the integrity of liver cells  ( AST, ALT , ALP, GGT&amp; LDH) </vt:lpstr>
      <vt:lpstr> Liver Enzymes </vt:lpstr>
      <vt:lpstr> Tests for the excretory function of the liver  ( bilirubin total, direct &amp; indirect)  </vt:lpstr>
      <vt:lpstr>Bilirubin Metabolism</vt:lpstr>
      <vt:lpstr>PowerPoint Presentation</vt:lpstr>
      <vt:lpstr>PowerPoint Presentation</vt:lpstr>
      <vt:lpstr> Bilirubin Metabolism </vt:lpstr>
      <vt:lpstr> Bilirubin Metabolism </vt:lpstr>
      <vt:lpstr>Bilirubin Metabolism</vt:lpstr>
      <vt:lpstr> Laboratory Analysis of Bilirubin </vt:lpstr>
      <vt:lpstr>Expected Values: Adults</vt:lpstr>
      <vt:lpstr>Some example of liver dysfunction</vt:lpstr>
      <vt:lpstr>PowerPoint Presentation</vt:lpstr>
      <vt:lpstr> Jaundice </vt:lpstr>
      <vt:lpstr>PowerPoint Presentation</vt:lpstr>
      <vt:lpstr>Pre-hepatic (Hemolytic Jaundice)</vt:lpstr>
      <vt:lpstr>Hemolytic jaundice</vt:lpstr>
      <vt:lpstr>Hepatic jaundice</vt:lpstr>
      <vt:lpstr>Hepatic jaundice</vt:lpstr>
      <vt:lpstr>Inherited Hyperbilirubinemias</vt:lpstr>
      <vt:lpstr> Post-hepatic (Obstructive Jaundice ) </vt:lpstr>
      <vt:lpstr>Physiologic Jaundice of Newborn</vt:lpstr>
      <vt:lpstr>Cirrhosis</vt:lpstr>
      <vt:lpstr>PowerPoint Presentation</vt:lpstr>
      <vt:lpstr> Tumors </vt:lpstr>
      <vt:lpstr>Alcoholic Injury</vt:lpstr>
      <vt:lpstr>Hepatitis</vt:lpstr>
      <vt:lpstr>Hepatitis Viruses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Liver Function Test</dc:title>
  <dc:creator>shosho</dc:creator>
  <cp:lastModifiedBy>Maher</cp:lastModifiedBy>
  <cp:revision>105</cp:revision>
  <dcterms:created xsi:type="dcterms:W3CDTF">2016-01-03T21:21:33Z</dcterms:created>
  <dcterms:modified xsi:type="dcterms:W3CDTF">2021-11-09T18:38:53Z</dcterms:modified>
</cp:coreProperties>
</file>