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79" r:id="rId3"/>
    <p:sldId id="380" r:id="rId4"/>
    <p:sldId id="350" r:id="rId5"/>
    <p:sldId id="494" r:id="rId6"/>
    <p:sldId id="355" r:id="rId7"/>
    <p:sldId id="356" r:id="rId8"/>
    <p:sldId id="357" r:id="rId9"/>
    <p:sldId id="410" r:id="rId10"/>
    <p:sldId id="361" r:id="rId11"/>
    <p:sldId id="362" r:id="rId12"/>
    <p:sldId id="363" r:id="rId13"/>
    <p:sldId id="416" r:id="rId14"/>
    <p:sldId id="417" r:id="rId15"/>
    <p:sldId id="495" r:id="rId16"/>
    <p:sldId id="496" r:id="rId17"/>
    <p:sldId id="497" r:id="rId18"/>
    <p:sldId id="415" r:id="rId19"/>
    <p:sldId id="491" r:id="rId20"/>
    <p:sldId id="429" r:id="rId21"/>
    <p:sldId id="414" r:id="rId22"/>
    <p:sldId id="367" r:id="rId23"/>
    <p:sldId id="421" r:id="rId24"/>
    <p:sldId id="432" r:id="rId25"/>
    <p:sldId id="433" r:id="rId26"/>
    <p:sldId id="434" r:id="rId27"/>
    <p:sldId id="435" r:id="rId28"/>
    <p:sldId id="442" r:id="rId29"/>
    <p:sldId id="518" r:id="rId30"/>
    <p:sldId id="519" r:id="rId31"/>
    <p:sldId id="520" r:id="rId32"/>
    <p:sldId id="521" r:id="rId33"/>
    <p:sldId id="522" r:id="rId34"/>
    <p:sldId id="523" r:id="rId35"/>
    <p:sldId id="538" r:id="rId36"/>
    <p:sldId id="539" r:id="rId37"/>
    <p:sldId id="524" r:id="rId38"/>
    <p:sldId id="525" r:id="rId39"/>
    <p:sldId id="526" r:id="rId40"/>
    <p:sldId id="527" r:id="rId41"/>
    <p:sldId id="528" r:id="rId42"/>
    <p:sldId id="529" r:id="rId43"/>
    <p:sldId id="536" r:id="rId44"/>
    <p:sldId id="53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93923" autoAdjust="0"/>
  </p:normalViewPr>
  <p:slideViewPr>
    <p:cSldViewPr>
      <p:cViewPr varScale="1">
        <p:scale>
          <a:sx n="68" d="100"/>
          <a:sy n="68" d="100"/>
        </p:scale>
        <p:origin x="780" y="66"/>
      </p:cViewPr>
      <p:guideLst>
        <p:guide orient="horz" pos="2160"/>
        <p:guide pos="2880"/>
      </p:guideLst>
    </p:cSldViewPr>
  </p:slideViewPr>
  <p:outlineViewPr>
    <p:cViewPr>
      <p:scale>
        <a:sx n="33" d="100"/>
        <a:sy n="33" d="100"/>
      </p:scale>
      <p:origin x="0" y="283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43692-DEEC-4D4F-B72F-244903958730}" type="datetimeFigureOut">
              <a:rPr lang="en-US" smtClean="0"/>
              <a:pPr/>
              <a:t>10/19/2021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552F27-8569-4C7C-B9F2-6E4ACF383348}" type="slidenum">
              <a:rPr lang="en-US" smtClean="0"/>
              <a:pPr/>
              <a:t>‹#›</a:t>
            </a:fld>
            <a:endParaRPr lang="en-US"/>
          </a:p>
        </p:txBody>
      </p:sp>
    </p:spTree>
    <p:extLst>
      <p:ext uri="{BB962C8B-B14F-4D97-AF65-F5344CB8AC3E}">
        <p14:creationId xmlns:p14="http://schemas.microsoft.com/office/powerpoint/2010/main" val="337573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1</a:t>
            </a:fld>
            <a:endParaRPr lang="en-US"/>
          </a:p>
        </p:txBody>
      </p:sp>
    </p:spTree>
    <p:extLst>
      <p:ext uri="{BB962C8B-B14F-4D97-AF65-F5344CB8AC3E}">
        <p14:creationId xmlns:p14="http://schemas.microsoft.com/office/powerpoint/2010/main" val="1345937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endParaRPr lang="ar-IQ"/>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AFA46B-CA4A-4AE7-8EC0-65CBA0259F2F}" type="slidenum">
              <a:rPr lang="ar-IQ" smtClean="0"/>
              <a:pPr/>
              <a:t>10</a:t>
            </a:fld>
            <a:endParaRPr lang="ar-IQ"/>
          </a:p>
        </p:txBody>
      </p:sp>
    </p:spTree>
    <p:extLst>
      <p:ext uri="{BB962C8B-B14F-4D97-AF65-F5344CB8AC3E}">
        <p14:creationId xmlns:p14="http://schemas.microsoft.com/office/powerpoint/2010/main" val="3334024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eaLnBrk="1" hangingPunct="1">
              <a:spcBef>
                <a:spcPct val="0"/>
              </a:spcBef>
            </a:pPr>
            <a:endParaRPr lang="ar-IQ"/>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DAA433-2B76-4582-A515-DF5E6A545163}" type="slidenum">
              <a:rPr lang="ar-IQ" smtClean="0"/>
              <a:pPr/>
              <a:t>11</a:t>
            </a:fld>
            <a:endParaRPr lang="ar-IQ"/>
          </a:p>
        </p:txBody>
      </p:sp>
    </p:spTree>
    <p:extLst>
      <p:ext uri="{BB962C8B-B14F-4D97-AF65-F5344CB8AC3E}">
        <p14:creationId xmlns:p14="http://schemas.microsoft.com/office/powerpoint/2010/main" val="77624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endParaRPr lang="ar-IQ"/>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04F963-25FD-48E7-B12F-20BA1608968F}" type="slidenum">
              <a:rPr lang="ar-IQ" smtClean="0"/>
              <a:pPr/>
              <a:t>12</a:t>
            </a:fld>
            <a:endParaRPr lang="ar-IQ"/>
          </a:p>
        </p:txBody>
      </p:sp>
    </p:spTree>
    <p:extLst>
      <p:ext uri="{BB962C8B-B14F-4D97-AF65-F5344CB8AC3E}">
        <p14:creationId xmlns:p14="http://schemas.microsoft.com/office/powerpoint/2010/main" val="33507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83E1D-FA39-4B8B-9553-2D99EAF14E76}" type="slidenum">
              <a:rPr lang="en-US"/>
              <a:pPr/>
              <a:t>13</a:t>
            </a:fld>
            <a:endParaRPr lang="en-US"/>
          </a:p>
        </p:txBody>
      </p:sp>
      <p:sp>
        <p:nvSpPr>
          <p:cNvPr id="115714" name="Rectangle 2"/>
          <p:cNvSpPr>
            <a:spLocks noGrp="1" noRot="1" noChangeAspect="1" noChangeArrowheads="1" noTextEdit="1"/>
          </p:cNvSpPr>
          <p:nvPr>
            <p:ph type="sldImg"/>
          </p:nvPr>
        </p:nvSpPr>
        <p:spPr bwMode="auto">
          <a:xfrm>
            <a:off x="1144588" y="687388"/>
            <a:ext cx="4568825" cy="3425825"/>
          </a:xfrm>
          <a:prstGeom prst="rect">
            <a:avLst/>
          </a:prstGeom>
          <a:solidFill>
            <a:srgbClr val="FFFFFF"/>
          </a:solidFill>
          <a:ln w="12700" cap="flat">
            <a:solidFill>
              <a:srgbClr val="000000"/>
            </a:solidFill>
            <a:miter lim="800000"/>
            <a:headEnd/>
            <a:tailEnd/>
          </a:ln>
        </p:spPr>
      </p:sp>
      <p:sp>
        <p:nvSpPr>
          <p:cNvPr id="1157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ar-IQ"/>
          </a:p>
        </p:txBody>
      </p:sp>
    </p:spTree>
    <p:extLst>
      <p:ext uri="{BB962C8B-B14F-4D97-AF65-F5344CB8AC3E}">
        <p14:creationId xmlns:p14="http://schemas.microsoft.com/office/powerpoint/2010/main" val="3855153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endParaRPr lang="ar-IQ"/>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28FFDD-8DEE-4B43-8434-C72BF38DC13F}" type="slidenum">
              <a:rPr lang="ar-IQ" smtClean="0"/>
              <a:pPr/>
              <a:t>14</a:t>
            </a:fld>
            <a:endParaRPr lang="ar-IQ"/>
          </a:p>
        </p:txBody>
      </p:sp>
    </p:spTree>
    <p:extLst>
      <p:ext uri="{BB962C8B-B14F-4D97-AF65-F5344CB8AC3E}">
        <p14:creationId xmlns:p14="http://schemas.microsoft.com/office/powerpoint/2010/main" val="1408819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5D79458-713B-450F-90E9-406D5F8B03CF}" type="slidenum">
              <a:rPr lang="en-US" smtClean="0"/>
              <a:pPr/>
              <a:t>15</a:t>
            </a:fld>
            <a:endParaRPr lang="en-US"/>
          </a:p>
        </p:txBody>
      </p:sp>
    </p:spTree>
    <p:extLst>
      <p:ext uri="{BB962C8B-B14F-4D97-AF65-F5344CB8AC3E}">
        <p14:creationId xmlns:p14="http://schemas.microsoft.com/office/powerpoint/2010/main" val="372031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5D79458-713B-450F-90E9-406D5F8B03CF}" type="slidenum">
              <a:rPr lang="en-US" smtClean="0"/>
              <a:pPr/>
              <a:t>16</a:t>
            </a:fld>
            <a:endParaRPr lang="en-US"/>
          </a:p>
        </p:txBody>
      </p:sp>
    </p:spTree>
    <p:extLst>
      <p:ext uri="{BB962C8B-B14F-4D97-AF65-F5344CB8AC3E}">
        <p14:creationId xmlns:p14="http://schemas.microsoft.com/office/powerpoint/2010/main" val="2464017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5D79458-713B-450F-90E9-406D5F8B03CF}" type="slidenum">
              <a:rPr lang="en-US" smtClean="0"/>
              <a:pPr/>
              <a:t>17</a:t>
            </a:fld>
            <a:endParaRPr lang="en-US"/>
          </a:p>
        </p:txBody>
      </p:sp>
    </p:spTree>
    <p:extLst>
      <p:ext uri="{BB962C8B-B14F-4D97-AF65-F5344CB8AC3E}">
        <p14:creationId xmlns:p14="http://schemas.microsoft.com/office/powerpoint/2010/main" val="306708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Steps in obtaining a laboratory test</a:t>
            </a:r>
            <a:endParaRPr lang="ar-IQ" dirty="0"/>
          </a:p>
        </p:txBody>
      </p:sp>
      <p:sp>
        <p:nvSpPr>
          <p:cNvPr id="4" name="Slide Number Placeholder 3"/>
          <p:cNvSpPr>
            <a:spLocks noGrp="1"/>
          </p:cNvSpPr>
          <p:nvPr>
            <p:ph type="sldNum" sz="quarter" idx="10"/>
          </p:nvPr>
        </p:nvSpPr>
        <p:spPr/>
        <p:txBody>
          <a:bodyPr/>
          <a:lstStyle/>
          <a:p>
            <a:fld id="{C3552F27-8569-4C7C-B9F2-6E4ACF383348}" type="slidenum">
              <a:rPr lang="en-US" smtClean="0"/>
              <a:pPr/>
              <a:t>18</a:t>
            </a:fld>
            <a:endParaRPr lang="en-US"/>
          </a:p>
        </p:txBody>
      </p:sp>
    </p:spTree>
    <p:extLst>
      <p:ext uri="{BB962C8B-B14F-4D97-AF65-F5344CB8AC3E}">
        <p14:creationId xmlns:p14="http://schemas.microsoft.com/office/powerpoint/2010/main" val="4074426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48099E-7691-4FDA-AD64-AA7FEF31E255}" type="slidenum">
              <a:rPr lang="ar-IQ" smtClean="0"/>
              <a:pPr/>
              <a:t>19</a:t>
            </a:fld>
            <a:endParaRPr lang="ar-IQ"/>
          </a:p>
        </p:txBody>
      </p:sp>
    </p:spTree>
    <p:extLst>
      <p:ext uri="{BB962C8B-B14F-4D97-AF65-F5344CB8AC3E}">
        <p14:creationId xmlns:p14="http://schemas.microsoft.com/office/powerpoint/2010/main" val="327160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2</a:t>
            </a:fld>
            <a:endParaRPr lang="en-US"/>
          </a:p>
        </p:txBody>
      </p:sp>
    </p:spTree>
    <p:extLst>
      <p:ext uri="{BB962C8B-B14F-4D97-AF65-F5344CB8AC3E}">
        <p14:creationId xmlns:p14="http://schemas.microsoft.com/office/powerpoint/2010/main" val="3031508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20</a:t>
            </a:fld>
            <a:endParaRPr lang="en-US"/>
          </a:p>
        </p:txBody>
      </p:sp>
    </p:spTree>
    <p:extLst>
      <p:ext uri="{BB962C8B-B14F-4D97-AF65-F5344CB8AC3E}">
        <p14:creationId xmlns:p14="http://schemas.microsoft.com/office/powerpoint/2010/main" val="795400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2F4F7-F151-4AE0-9862-14F160E9452C}" type="slidenum">
              <a:rPr lang="en-US" smtClean="0"/>
              <a:pPr/>
              <a:t>21</a:t>
            </a:fld>
            <a:endParaRPr lang="en-US"/>
          </a:p>
        </p:txBody>
      </p:sp>
    </p:spTree>
    <p:extLst>
      <p:ext uri="{BB962C8B-B14F-4D97-AF65-F5344CB8AC3E}">
        <p14:creationId xmlns:p14="http://schemas.microsoft.com/office/powerpoint/2010/main" val="95738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endParaRPr lang="ar-IQ"/>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CC3DFD-4058-4566-9F9C-279FCCF86BBE}" type="slidenum">
              <a:rPr lang="ar-IQ" smtClean="0"/>
              <a:pPr/>
              <a:t>22</a:t>
            </a:fld>
            <a:endParaRPr lang="ar-IQ"/>
          </a:p>
        </p:txBody>
      </p:sp>
    </p:spTree>
    <p:extLst>
      <p:ext uri="{BB962C8B-B14F-4D97-AF65-F5344CB8AC3E}">
        <p14:creationId xmlns:p14="http://schemas.microsoft.com/office/powerpoint/2010/main" val="2071898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algn="justLow" eaLnBrk="1" fontAlgn="auto" hangingPunct="1">
              <a:spcAft>
                <a:spcPts val="0"/>
              </a:spcAft>
              <a:buNone/>
              <a:defRPr/>
            </a:pPr>
            <a:endParaRPr lang="uk-UA" dirty="0">
              <a:latin typeface="Times New Roman" pitchFamily="18" charset="0"/>
              <a:cs typeface="Times New Roman" pitchFamily="18" charset="0"/>
            </a:endParaRPr>
          </a:p>
          <a:p>
            <a:pPr algn="justLow" eaLnBrk="1" fontAlgn="auto" hangingPunct="1">
              <a:spcAft>
                <a:spcPts val="0"/>
              </a:spcAft>
              <a:defRPr/>
            </a:pPr>
            <a:r>
              <a:rPr lang="en-GB" b="1" dirty="0">
                <a:latin typeface="Times New Roman" pitchFamily="18" charset="0"/>
                <a:cs typeface="Times New Roman" pitchFamily="18" charset="0"/>
              </a:rPr>
              <a:t>Precautions for blood collection :</a:t>
            </a:r>
            <a:r>
              <a:rPr lang="en-GB" dirty="0">
                <a:latin typeface="Times New Roman" pitchFamily="18" charset="0"/>
                <a:cs typeface="Times New Roman" pitchFamily="18" charset="0"/>
              </a:rPr>
              <a:t> Use of sterile (preferably disposable) needles and syringes, cleaning of patients skin, blood collection in clean and dry vials/tubes are some of the important precautions.</a:t>
            </a:r>
            <a:endParaRPr lang="uk-UA" dirty="0">
              <a:latin typeface="Times New Roman" pitchFamily="18" charset="0"/>
              <a:cs typeface="Times New Roman" pitchFamily="18" charset="0"/>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70AA12-9B8D-496C-84F1-E0734D0C4F02}" type="slidenum">
              <a:rPr lang="ar-IQ" smtClean="0"/>
              <a:pPr/>
              <a:t>23</a:t>
            </a:fld>
            <a:endParaRPr lang="ar-IQ"/>
          </a:p>
        </p:txBody>
      </p:sp>
    </p:spTree>
    <p:extLst>
      <p:ext uri="{BB962C8B-B14F-4D97-AF65-F5344CB8AC3E}">
        <p14:creationId xmlns:p14="http://schemas.microsoft.com/office/powerpoint/2010/main" val="1416649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pPr>
            <a:endParaRPr lang="ar-IQ"/>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68FB0F-B4B4-43F9-9171-381B704347AA}" type="slidenum">
              <a:rPr lang="ar-IQ" smtClean="0"/>
              <a:pPr/>
              <a:t>24</a:t>
            </a:fld>
            <a:endParaRPr lang="ar-IQ"/>
          </a:p>
        </p:txBody>
      </p:sp>
    </p:spTree>
    <p:extLst>
      <p:ext uri="{BB962C8B-B14F-4D97-AF65-F5344CB8AC3E}">
        <p14:creationId xmlns:p14="http://schemas.microsoft.com/office/powerpoint/2010/main" val="1249536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25</a:t>
            </a:fld>
            <a:endParaRPr lang="en-US"/>
          </a:p>
        </p:txBody>
      </p:sp>
    </p:spTree>
    <p:extLst>
      <p:ext uri="{BB962C8B-B14F-4D97-AF65-F5344CB8AC3E}">
        <p14:creationId xmlns:p14="http://schemas.microsoft.com/office/powerpoint/2010/main" val="342917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26</a:t>
            </a:fld>
            <a:endParaRPr lang="en-US"/>
          </a:p>
        </p:txBody>
      </p:sp>
    </p:spTree>
    <p:extLst>
      <p:ext uri="{BB962C8B-B14F-4D97-AF65-F5344CB8AC3E}">
        <p14:creationId xmlns:p14="http://schemas.microsoft.com/office/powerpoint/2010/main" val="1887888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27</a:t>
            </a:fld>
            <a:endParaRPr lang="en-US"/>
          </a:p>
        </p:txBody>
      </p:sp>
    </p:spTree>
    <p:extLst>
      <p:ext uri="{BB962C8B-B14F-4D97-AF65-F5344CB8AC3E}">
        <p14:creationId xmlns:p14="http://schemas.microsoft.com/office/powerpoint/2010/main" val="1383379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28</a:t>
            </a:fld>
            <a:endParaRPr lang="en-US"/>
          </a:p>
        </p:txBody>
      </p:sp>
    </p:spTree>
    <p:extLst>
      <p:ext uri="{BB962C8B-B14F-4D97-AF65-F5344CB8AC3E}">
        <p14:creationId xmlns:p14="http://schemas.microsoft.com/office/powerpoint/2010/main" val="70337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53F22-B0D1-426E-B540-FF20A46368BF}" type="slidenum">
              <a:rPr lang="en-US"/>
              <a:pPr/>
              <a:t>29</a:t>
            </a:fld>
            <a:endParaRPr lang="en-US"/>
          </a:p>
        </p:txBody>
      </p:sp>
      <p:sp>
        <p:nvSpPr>
          <p:cNvPr id="40962" name="Rectangle 2"/>
          <p:cNvSpPr>
            <a:spLocks noGrp="1" noRot="1" noChangeAspect="1" noChangeArrowheads="1" noTextEdit="1"/>
          </p:cNvSpPr>
          <p:nvPr>
            <p:ph type="sldImg"/>
          </p:nvPr>
        </p:nvSpPr>
        <p:spPr>
          <a:ln cap="flat"/>
        </p:spPr>
      </p:sp>
      <p:sp>
        <p:nvSpPr>
          <p:cNvPr id="40963" name="Rectangle 3"/>
          <p:cNvSpPr>
            <a:spLocks noGrp="1" noChangeArrowheads="1"/>
          </p:cNvSpPr>
          <p:nvPr>
            <p:ph type="body" idx="1"/>
          </p:nvPr>
        </p:nvSpPr>
        <p:spPr>
          <a:ln/>
        </p:spPr>
        <p:txBody>
          <a:bodyPr/>
          <a:lstStyle/>
          <a:p>
            <a:pPr eaLnBrk="1" fontAlgn="auto" hangingPunct="1">
              <a:spcAft>
                <a:spcPts val="0"/>
              </a:spcAft>
              <a:defRPr/>
            </a:pPr>
            <a:r>
              <a:rPr lang="en-US" b="1" dirty="0"/>
              <a:t>Inter &amp; intra variation are patient variation</a:t>
            </a:r>
            <a:r>
              <a:rPr lang="en-US" b="1" baseline="0" dirty="0"/>
              <a:t> usually</a:t>
            </a:r>
          </a:p>
          <a:p>
            <a:r>
              <a:rPr lang="en-US" dirty="0"/>
              <a:t>Pre-analytical </a:t>
            </a:r>
          </a:p>
          <a:p>
            <a:r>
              <a:rPr lang="en-US" dirty="0"/>
              <a:t>•Correct: Patient, Sample, Time, Draw order </a:t>
            </a:r>
          </a:p>
          <a:p>
            <a:r>
              <a:rPr lang="en-US" dirty="0"/>
              <a:t>•Appropriate preservation and handling </a:t>
            </a:r>
          </a:p>
          <a:p>
            <a:r>
              <a:rPr lang="en-US" dirty="0"/>
              <a:t>•Transport </a:t>
            </a:r>
          </a:p>
          <a:p>
            <a:pPr eaLnBrk="1" fontAlgn="auto" hangingPunct="1">
              <a:spcAft>
                <a:spcPts val="0"/>
              </a:spcAft>
              <a:defRPr/>
            </a:pPr>
            <a:endParaRPr lang="en-US" b="1" dirty="0"/>
          </a:p>
          <a:p>
            <a:r>
              <a:rPr lang="en-US" dirty="0"/>
              <a:t>Other Factors affecting results Post-analytical </a:t>
            </a:r>
          </a:p>
          <a:p>
            <a:r>
              <a:rPr lang="en-US" dirty="0"/>
              <a:t>•Calculation errors </a:t>
            </a:r>
          </a:p>
          <a:p>
            <a:r>
              <a:rPr lang="en-US" dirty="0"/>
              <a:t>•Transmission errors ( Telephoning) </a:t>
            </a:r>
          </a:p>
          <a:p>
            <a:r>
              <a:rPr lang="en-US" dirty="0"/>
              <a:t>•Transcription errors </a:t>
            </a:r>
          </a:p>
          <a:p>
            <a:pPr eaLnBrk="1" fontAlgn="auto" hangingPunct="1">
              <a:spcAft>
                <a:spcPts val="0"/>
              </a:spcAft>
              <a:defRPr/>
            </a:pPr>
            <a:endParaRPr lang="en-US" b="1" dirty="0"/>
          </a:p>
        </p:txBody>
      </p:sp>
    </p:spTree>
    <p:extLst>
      <p:ext uri="{BB962C8B-B14F-4D97-AF65-F5344CB8AC3E}">
        <p14:creationId xmlns:p14="http://schemas.microsoft.com/office/powerpoint/2010/main" val="30310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3</a:t>
            </a:fld>
            <a:endParaRPr lang="en-US"/>
          </a:p>
        </p:txBody>
      </p:sp>
    </p:spTree>
    <p:extLst>
      <p:ext uri="{BB962C8B-B14F-4D97-AF65-F5344CB8AC3E}">
        <p14:creationId xmlns:p14="http://schemas.microsoft.com/office/powerpoint/2010/main" val="130450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spcBef>
                <a:spcPct val="0"/>
              </a:spcBef>
            </a:pPr>
            <a:endParaRPr lang="ar-IQ"/>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F43EC9-29D1-4266-BF7F-4D4E41FA8376}" type="slidenum">
              <a:rPr lang="ar-IQ" smtClean="0"/>
              <a:pPr/>
              <a:t>30</a:t>
            </a:fld>
            <a:endParaRPr lang="ar-IQ"/>
          </a:p>
        </p:txBody>
      </p:sp>
    </p:spTree>
    <p:extLst>
      <p:ext uri="{BB962C8B-B14F-4D97-AF65-F5344CB8AC3E}">
        <p14:creationId xmlns:p14="http://schemas.microsoft.com/office/powerpoint/2010/main" val="915153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fontAlgn="auto" hangingPunct="1">
              <a:spcAft>
                <a:spcPts val="0"/>
              </a:spcAft>
              <a:defRPr/>
            </a:pPr>
            <a:r>
              <a:rPr lang="en-GB" dirty="0"/>
              <a:t>Several changes occur in whole blood specimens following collection. The commoner and more important changes that occur prior</a:t>
            </a:r>
            <a:r>
              <a:rPr lang="en-GB" b="1" dirty="0"/>
              <a:t> </a:t>
            </a:r>
            <a:r>
              <a:rPr lang="en-GB" dirty="0"/>
              <a:t>to the separation of plasma or serum from the cells are:</a:t>
            </a:r>
            <a:endParaRPr lang="uk-UA" dirty="0"/>
          </a:p>
          <a:p>
            <a:pPr eaLnBrk="1" fontAlgn="auto" hangingPunct="1">
              <a:spcAft>
                <a:spcPts val="0"/>
              </a:spcAft>
              <a:defRPr/>
            </a:pPr>
            <a:r>
              <a:rPr lang="en-GB" dirty="0"/>
              <a:t>1.  Glucose is converted to lactate: this process</a:t>
            </a:r>
            <a:r>
              <a:rPr lang="en-GB" b="1" dirty="0"/>
              <a:t> </a:t>
            </a:r>
            <a:r>
              <a:rPr lang="en-GB" dirty="0"/>
              <a:t>is</a:t>
            </a:r>
            <a:r>
              <a:rPr lang="en-GB" b="1" dirty="0"/>
              <a:t> </a:t>
            </a:r>
            <a:r>
              <a:rPr lang="en-GB" dirty="0"/>
              <a:t>inhibited by fluoride;</a:t>
            </a:r>
            <a:endParaRPr lang="uk-UA" dirty="0"/>
          </a:p>
          <a:p>
            <a:pPr eaLnBrk="1" fontAlgn="auto" hangingPunct="1">
              <a:spcAft>
                <a:spcPts val="0"/>
              </a:spcAft>
              <a:defRPr/>
            </a:pPr>
            <a:r>
              <a:rPr lang="en-GB" dirty="0"/>
              <a:t>2.  Several substances pass through the erythrocyte membrane, or may be added in significant amounts to plasma as a result of red cell destruction insufficient to cause detectable haemolysis. Examples include K</a:t>
            </a:r>
            <a:r>
              <a:rPr lang="en-GB" baseline="30000" dirty="0"/>
              <a:t>+</a:t>
            </a:r>
            <a:r>
              <a:rPr lang="en-GB" dirty="0"/>
              <a:t> and lactate </a:t>
            </a:r>
            <a:r>
              <a:rPr lang="en-GB" dirty="0" err="1"/>
              <a:t>dehydrogenase</a:t>
            </a:r>
            <a:r>
              <a:rPr lang="en-GB" dirty="0"/>
              <a:t>;</a:t>
            </a:r>
            <a:endParaRPr lang="uk-UA" dirty="0"/>
          </a:p>
          <a:p>
            <a:pPr eaLnBrk="1" fontAlgn="auto" hangingPunct="1">
              <a:spcAft>
                <a:spcPts val="0"/>
              </a:spcAft>
              <a:defRPr/>
            </a:pPr>
            <a:r>
              <a:rPr lang="en-GB" dirty="0"/>
              <a:t>3. Loss of CO</a:t>
            </a:r>
            <a:r>
              <a:rPr lang="en-GB" baseline="-25000" dirty="0"/>
              <a:t>2</a:t>
            </a:r>
            <a:r>
              <a:rPr lang="en-GB" dirty="0"/>
              <a:t> occurs, since the Pco</a:t>
            </a:r>
            <a:r>
              <a:rPr lang="en-GB" baseline="-25000" dirty="0"/>
              <a:t>2</a:t>
            </a:r>
            <a:r>
              <a:rPr lang="en-GB" dirty="0"/>
              <a:t>, of blood is much higher than in air;</a:t>
            </a:r>
            <a:endParaRPr lang="uk-UA" dirty="0"/>
          </a:p>
          <a:p>
            <a:pPr eaLnBrk="1" fontAlgn="auto" hangingPunct="1">
              <a:spcAft>
                <a:spcPts val="0"/>
              </a:spcAft>
              <a:defRPr/>
            </a:pPr>
            <a:r>
              <a:rPr lang="en-GB" dirty="0"/>
              <a:t>4. Plasma [phosphate] increases due to hydrolysis of organic ester phosphates in the red cells;</a:t>
            </a:r>
            <a:endParaRPr lang="uk-UA" dirty="0"/>
          </a:p>
          <a:p>
            <a:pPr eaLnBrk="1" fontAlgn="auto" hangingPunct="1">
              <a:spcAft>
                <a:spcPts val="0"/>
              </a:spcAft>
              <a:defRPr/>
            </a:pPr>
            <a:r>
              <a:rPr lang="en-GB" dirty="0"/>
              <a:t>5. Labile plasma enzymes lose their activity.</a:t>
            </a:r>
            <a:endParaRPr lang="uk-UA" dirty="0"/>
          </a:p>
          <a:p>
            <a:pPr eaLnBrk="1" fontAlgn="auto" hangingPunct="1">
              <a:spcAft>
                <a:spcPts val="0"/>
              </a:spcAft>
              <a:defRPr/>
            </a:pPr>
            <a:endParaRPr lang="uk-UA" dirty="0"/>
          </a:p>
          <a:p>
            <a:pPr eaLnBrk="1" hangingPunct="1">
              <a:spcBef>
                <a:spcPct val="0"/>
              </a:spcBef>
            </a:pPr>
            <a:endParaRPr lang="ar-IQ" dirty="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1A5463-B23B-4153-9F02-1CF77B4CC250}" type="slidenum">
              <a:rPr lang="ar-IQ" smtClean="0"/>
              <a:pPr/>
              <a:t>31</a:t>
            </a:fld>
            <a:endParaRPr lang="ar-IQ"/>
          </a:p>
        </p:txBody>
      </p:sp>
    </p:spTree>
    <p:extLst>
      <p:ext uri="{BB962C8B-B14F-4D97-AF65-F5344CB8AC3E}">
        <p14:creationId xmlns:p14="http://schemas.microsoft.com/office/powerpoint/2010/main" val="891933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32</a:t>
            </a:fld>
            <a:endParaRPr lang="en-US"/>
          </a:p>
        </p:txBody>
      </p:sp>
    </p:spTree>
    <p:extLst>
      <p:ext uri="{BB962C8B-B14F-4D97-AF65-F5344CB8AC3E}">
        <p14:creationId xmlns:p14="http://schemas.microsoft.com/office/powerpoint/2010/main" val="927601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If there is 2 methods performed for the same </a:t>
            </a:r>
            <a:r>
              <a:rPr lang="en-US" dirty="0" err="1">
                <a:latin typeface="Times New Roman" pitchFamily="18" charset="0"/>
                <a:cs typeface="Times New Roman" pitchFamily="18" charset="0"/>
              </a:rPr>
              <a:t>analyte</a:t>
            </a:r>
            <a:r>
              <a:rPr lang="en-US" dirty="0">
                <a:latin typeface="Times New Roman" pitchFamily="18" charset="0"/>
                <a:cs typeface="Times New Roman" pitchFamily="18" charset="0"/>
              </a:rPr>
              <a:t> repeated measurement of the same </a:t>
            </a:r>
            <a:r>
              <a:rPr lang="en-US" dirty="0" err="1">
                <a:latin typeface="Times New Roman" pitchFamily="18" charset="0"/>
                <a:cs typeface="Times New Roman" pitchFamily="18" charset="0"/>
              </a:rPr>
              <a:t>analyte</a:t>
            </a:r>
            <a:r>
              <a:rPr lang="en-US" dirty="0">
                <a:latin typeface="Times New Roman" pitchFamily="18" charset="0"/>
                <a:cs typeface="Times New Roman" pitchFamily="18" charset="0"/>
              </a:rPr>
              <a:t> will show more closed results to each others ( less scattering ) </a:t>
            </a:r>
          </a:p>
          <a:p>
            <a:endParaRPr lang="ar-IQ" dirty="0"/>
          </a:p>
        </p:txBody>
      </p:sp>
      <p:sp>
        <p:nvSpPr>
          <p:cNvPr id="4" name="Slide Number Placeholder 3"/>
          <p:cNvSpPr>
            <a:spLocks noGrp="1"/>
          </p:cNvSpPr>
          <p:nvPr>
            <p:ph type="sldNum" sz="quarter" idx="10"/>
          </p:nvPr>
        </p:nvSpPr>
        <p:spPr/>
        <p:txBody>
          <a:bodyPr/>
          <a:lstStyle/>
          <a:p>
            <a:fld id="{C3552F27-8569-4C7C-B9F2-6E4ACF383348}" type="slidenum">
              <a:rPr lang="en-US" smtClean="0"/>
              <a:pPr/>
              <a:t>33</a:t>
            </a:fld>
            <a:endParaRPr lang="en-US"/>
          </a:p>
        </p:txBody>
      </p:sp>
    </p:spTree>
    <p:extLst>
      <p:ext uri="{BB962C8B-B14F-4D97-AF65-F5344CB8AC3E}">
        <p14:creationId xmlns:p14="http://schemas.microsoft.com/office/powerpoint/2010/main" val="2845320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Accuracy is therefore poor, as if the sights are off, so repeated measurement of an </a:t>
            </a:r>
            <a:r>
              <a:rPr lang="en-US" dirty="0" err="1">
                <a:latin typeface="Times New Roman" pitchFamily="18" charset="0"/>
                <a:cs typeface="Times New Roman" pitchFamily="18" charset="0"/>
              </a:rPr>
              <a:t>analyte</a:t>
            </a:r>
            <a:r>
              <a:rPr lang="en-US" dirty="0">
                <a:latin typeface="Times New Roman" pitchFamily="18" charset="0"/>
                <a:cs typeface="Times New Roman" pitchFamily="18" charset="0"/>
              </a:rPr>
              <a:t> is accurate if it is very close to actual value known before .</a:t>
            </a:r>
            <a:endParaRPr lang="ar-IQ" dirty="0"/>
          </a:p>
        </p:txBody>
      </p:sp>
      <p:sp>
        <p:nvSpPr>
          <p:cNvPr id="4" name="Slide Number Placeholder 3"/>
          <p:cNvSpPr>
            <a:spLocks noGrp="1"/>
          </p:cNvSpPr>
          <p:nvPr>
            <p:ph type="sldNum" sz="quarter" idx="10"/>
          </p:nvPr>
        </p:nvSpPr>
        <p:spPr/>
        <p:txBody>
          <a:bodyPr/>
          <a:lstStyle/>
          <a:p>
            <a:fld id="{C3552F27-8569-4C7C-B9F2-6E4ACF383348}" type="slidenum">
              <a:rPr lang="en-US" smtClean="0"/>
              <a:pPr/>
              <a:t>34</a:t>
            </a:fld>
            <a:endParaRPr lang="en-US"/>
          </a:p>
        </p:txBody>
      </p:sp>
    </p:spTree>
    <p:extLst>
      <p:ext uri="{BB962C8B-B14F-4D97-AF65-F5344CB8AC3E}">
        <p14:creationId xmlns:p14="http://schemas.microsoft.com/office/powerpoint/2010/main" val="2523575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5D79458-713B-450F-90E9-406D5F8B03CF}" type="slidenum">
              <a:rPr lang="en-US" smtClean="0"/>
              <a:pPr/>
              <a:t>35</a:t>
            </a:fld>
            <a:endParaRPr lang="en-US"/>
          </a:p>
        </p:txBody>
      </p:sp>
    </p:spTree>
    <p:extLst>
      <p:ext uri="{BB962C8B-B14F-4D97-AF65-F5344CB8AC3E}">
        <p14:creationId xmlns:p14="http://schemas.microsoft.com/office/powerpoint/2010/main" val="2699770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5D79458-713B-450F-90E9-406D5F8B03CF}" type="slidenum">
              <a:rPr lang="en-US" smtClean="0"/>
              <a:pPr/>
              <a:t>36</a:t>
            </a:fld>
            <a:endParaRPr lang="en-US"/>
          </a:p>
        </p:txBody>
      </p:sp>
    </p:spTree>
    <p:extLst>
      <p:ext uri="{BB962C8B-B14F-4D97-AF65-F5344CB8AC3E}">
        <p14:creationId xmlns:p14="http://schemas.microsoft.com/office/powerpoint/2010/main" val="3068384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Interpretation of Results </a:t>
            </a:r>
          </a:p>
          <a:p>
            <a:r>
              <a:rPr lang="en-US" dirty="0"/>
              <a:t>Accuracy important for diagnosis </a:t>
            </a:r>
          </a:p>
          <a:p>
            <a:r>
              <a:rPr lang="en-US" dirty="0"/>
              <a:t>Precision important for monitoring </a:t>
            </a:r>
          </a:p>
          <a:p>
            <a:r>
              <a:rPr lang="en-US" dirty="0"/>
              <a:t>Both are essential for high quality results </a:t>
            </a:r>
            <a:endParaRPr lang="ar-IQ" dirty="0"/>
          </a:p>
          <a:p>
            <a:endParaRPr lang="ar-IQ" dirty="0"/>
          </a:p>
        </p:txBody>
      </p:sp>
      <p:sp>
        <p:nvSpPr>
          <p:cNvPr id="4" name="Slide Number Placeholder 3"/>
          <p:cNvSpPr>
            <a:spLocks noGrp="1"/>
          </p:cNvSpPr>
          <p:nvPr>
            <p:ph type="sldNum" sz="quarter" idx="10"/>
          </p:nvPr>
        </p:nvSpPr>
        <p:spPr/>
        <p:txBody>
          <a:bodyPr/>
          <a:lstStyle/>
          <a:p>
            <a:fld id="{C3552F27-8569-4C7C-B9F2-6E4ACF383348}" type="slidenum">
              <a:rPr lang="en-US" smtClean="0"/>
              <a:pPr/>
              <a:t>37</a:t>
            </a:fld>
            <a:endParaRPr lang="en-US"/>
          </a:p>
        </p:txBody>
      </p:sp>
    </p:spTree>
    <p:extLst>
      <p:ext uri="{BB962C8B-B14F-4D97-AF65-F5344CB8AC3E}">
        <p14:creationId xmlns:p14="http://schemas.microsoft.com/office/powerpoint/2010/main" val="487266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38</a:t>
            </a:fld>
            <a:endParaRPr lang="en-US"/>
          </a:p>
        </p:txBody>
      </p:sp>
    </p:spTree>
    <p:extLst>
      <p:ext uri="{BB962C8B-B14F-4D97-AF65-F5344CB8AC3E}">
        <p14:creationId xmlns:p14="http://schemas.microsoft.com/office/powerpoint/2010/main" val="597085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39</a:t>
            </a:fld>
            <a:endParaRPr lang="en-US"/>
          </a:p>
        </p:txBody>
      </p:sp>
    </p:spTree>
    <p:extLst>
      <p:ext uri="{BB962C8B-B14F-4D97-AF65-F5344CB8AC3E}">
        <p14:creationId xmlns:p14="http://schemas.microsoft.com/office/powerpoint/2010/main" val="162864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Times New Roman" pitchFamily="18" charset="0"/>
                <a:cs typeface="Times New Roman" pitchFamily="18" charset="0"/>
              </a:rPr>
              <a:t>Biochemical investigations hold the key for the diagnosis and prognosis of diabetes mellitus, jaundice, myocardial infarction, gout, pancreatitis, rickets, cancers, acid-base imbalance etc. Successful medical practice is unimaginable without the service of clinical biochemistry laboratory.</a:t>
            </a:r>
            <a:endParaRPr lang="uk-UA" dirty="0">
              <a:latin typeface="Times New Roman" pitchFamily="18" charset="0"/>
              <a:cs typeface="Times New Roman" pitchFamily="18" charset="0"/>
            </a:endParaRPr>
          </a:p>
          <a:p>
            <a:endParaRPr lang="ar-IQ" dirty="0"/>
          </a:p>
        </p:txBody>
      </p:sp>
      <p:sp>
        <p:nvSpPr>
          <p:cNvPr id="4" name="Slide Number Placeholder 3"/>
          <p:cNvSpPr>
            <a:spLocks noGrp="1"/>
          </p:cNvSpPr>
          <p:nvPr>
            <p:ph type="sldNum" sz="quarter" idx="10"/>
          </p:nvPr>
        </p:nvSpPr>
        <p:spPr/>
        <p:txBody>
          <a:bodyPr/>
          <a:lstStyle/>
          <a:p>
            <a:fld id="{D248099E-7691-4FDA-AD64-AA7FEF31E255}" type="slidenum">
              <a:rPr lang="ar-IQ" smtClean="0"/>
              <a:pPr/>
              <a:t>4</a:t>
            </a:fld>
            <a:endParaRPr lang="ar-IQ"/>
          </a:p>
        </p:txBody>
      </p:sp>
    </p:spTree>
    <p:extLst>
      <p:ext uri="{BB962C8B-B14F-4D97-AF65-F5344CB8AC3E}">
        <p14:creationId xmlns:p14="http://schemas.microsoft.com/office/powerpoint/2010/main" val="1459797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40</a:t>
            </a:fld>
            <a:endParaRPr lang="en-US"/>
          </a:p>
        </p:txBody>
      </p:sp>
    </p:spTree>
    <p:extLst>
      <p:ext uri="{BB962C8B-B14F-4D97-AF65-F5344CB8AC3E}">
        <p14:creationId xmlns:p14="http://schemas.microsoft.com/office/powerpoint/2010/main" val="4284464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41</a:t>
            </a:fld>
            <a:endParaRPr lang="en-US"/>
          </a:p>
        </p:txBody>
      </p:sp>
    </p:spTree>
    <p:extLst>
      <p:ext uri="{BB962C8B-B14F-4D97-AF65-F5344CB8AC3E}">
        <p14:creationId xmlns:p14="http://schemas.microsoft.com/office/powerpoint/2010/main" val="1581910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3552F27-8569-4C7C-B9F2-6E4ACF383348}" type="slidenum">
              <a:rPr lang="en-US" smtClean="0"/>
              <a:pPr/>
              <a:t>42</a:t>
            </a:fld>
            <a:endParaRPr lang="en-US"/>
          </a:p>
        </p:txBody>
      </p:sp>
    </p:spTree>
    <p:extLst>
      <p:ext uri="{BB962C8B-B14F-4D97-AF65-F5344CB8AC3E}">
        <p14:creationId xmlns:p14="http://schemas.microsoft.com/office/powerpoint/2010/main" val="2042517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2F4F7-F151-4AE0-9862-14F160E9452C}" type="slidenum">
              <a:rPr lang="en-US" smtClean="0"/>
              <a:pPr/>
              <a:t>43</a:t>
            </a:fld>
            <a:endParaRPr lang="en-US"/>
          </a:p>
        </p:txBody>
      </p:sp>
    </p:spTree>
    <p:extLst>
      <p:ext uri="{BB962C8B-B14F-4D97-AF65-F5344CB8AC3E}">
        <p14:creationId xmlns:p14="http://schemas.microsoft.com/office/powerpoint/2010/main" val="1702522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44</a:t>
            </a:fld>
            <a:endParaRPr lang="en-US"/>
          </a:p>
        </p:txBody>
      </p:sp>
    </p:spTree>
    <p:extLst>
      <p:ext uri="{BB962C8B-B14F-4D97-AF65-F5344CB8AC3E}">
        <p14:creationId xmlns:p14="http://schemas.microsoft.com/office/powerpoint/2010/main" val="305009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5D79458-713B-450F-90E9-406D5F8B03CF}" type="slidenum">
              <a:rPr lang="en-US" smtClean="0"/>
              <a:pPr/>
              <a:t>5</a:t>
            </a:fld>
            <a:endParaRPr lang="en-US"/>
          </a:p>
        </p:txBody>
      </p:sp>
    </p:spTree>
    <p:extLst>
      <p:ext uri="{BB962C8B-B14F-4D97-AF65-F5344CB8AC3E}">
        <p14:creationId xmlns:p14="http://schemas.microsoft.com/office/powerpoint/2010/main" val="209104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marL="566928" indent="-457200" algn="justLow" eaLnBrk="1" fontAlgn="auto" hangingPunct="1">
              <a:lnSpc>
                <a:spcPct val="110000"/>
              </a:lnSpc>
              <a:spcAft>
                <a:spcPts val="0"/>
              </a:spcAft>
              <a:buFont typeface="+mj-lt"/>
              <a:buAutoNum type="arabicPeriod"/>
              <a:defRPr/>
            </a:pPr>
            <a:r>
              <a:rPr lang="en-GB" sz="1200" b="1" dirty="0">
                <a:latin typeface="Times New Roman" pitchFamily="18" charset="0"/>
                <a:cs typeface="Times New Roman" pitchFamily="18" charset="0"/>
              </a:rPr>
              <a:t>discretionary or selective </a:t>
            </a:r>
            <a:r>
              <a:rPr lang="en-GB" sz="1200" b="1" dirty="0" err="1">
                <a:latin typeface="Times New Roman" pitchFamily="18" charset="0"/>
                <a:cs typeface="Times New Roman" pitchFamily="18" charset="0"/>
              </a:rPr>
              <a:t>requesting:</a:t>
            </a:r>
            <a:r>
              <a:rPr lang="en-GB" dirty="0" err="1"/>
              <a:t>biochemistry</a:t>
            </a:r>
            <a:r>
              <a:rPr lang="en-GB" dirty="0"/>
              <a:t> tests that are designed to answer specific questions, e.g., does the patient have increased blood urea/glucose concentration? Normally, these tests are useful to support the diagnosis.</a:t>
            </a:r>
            <a:endParaRPr lang="en-GB" sz="1200" b="1" dirty="0">
              <a:latin typeface="Times New Roman" pitchFamily="18" charset="0"/>
              <a:cs typeface="Times New Roman" pitchFamily="18" charset="0"/>
            </a:endParaRPr>
          </a:p>
          <a:p>
            <a:pPr marL="566928" indent="-457200" algn="justLow" eaLnBrk="1" fontAlgn="auto" hangingPunct="1">
              <a:lnSpc>
                <a:spcPct val="110000"/>
              </a:lnSpc>
              <a:spcAft>
                <a:spcPts val="0"/>
              </a:spcAft>
              <a:buNone/>
              <a:defRPr/>
            </a:pPr>
            <a:r>
              <a:rPr lang="en-GB" sz="1200" b="1" dirty="0">
                <a:latin typeface="Times New Roman" pitchFamily="18" charset="0"/>
                <a:cs typeface="Times New Roman" pitchFamily="18" charset="0"/>
              </a:rPr>
              <a:t>        these tests are carried out on the basis of an individual patient's clinical situation. </a:t>
            </a:r>
            <a:endParaRPr lang="uk-UA" sz="1200" b="1" dirty="0">
              <a:latin typeface="Times New Roman" pitchFamily="18" charset="0"/>
              <a:cs typeface="Times New Roman" pitchFamily="18" charset="0"/>
            </a:endParaRPr>
          </a:p>
          <a:p>
            <a:pPr algn="justLow" eaLnBrk="1" fontAlgn="auto" hangingPunct="1">
              <a:lnSpc>
                <a:spcPct val="110000"/>
              </a:lnSpc>
              <a:spcAft>
                <a:spcPts val="0"/>
              </a:spcAft>
              <a:defRPr/>
            </a:pPr>
            <a:r>
              <a:rPr lang="en-GB" sz="1200" b="1" dirty="0">
                <a:latin typeface="Times New Roman" pitchFamily="18" charset="0"/>
                <a:cs typeface="Times New Roman" pitchFamily="18" charset="0"/>
              </a:rPr>
              <a:t>        1. Why do I request this test?</a:t>
            </a:r>
            <a:endParaRPr lang="uk-UA" sz="1200" b="1" dirty="0">
              <a:latin typeface="Times New Roman" pitchFamily="18" charset="0"/>
              <a:cs typeface="Times New Roman" pitchFamily="18" charset="0"/>
            </a:endParaRPr>
          </a:p>
          <a:p>
            <a:pPr algn="justLow" eaLnBrk="1" fontAlgn="auto" hangingPunct="1">
              <a:lnSpc>
                <a:spcPct val="110000"/>
              </a:lnSpc>
              <a:spcAft>
                <a:spcPts val="0"/>
              </a:spcAft>
              <a:defRPr/>
            </a:pPr>
            <a:r>
              <a:rPr lang="en-GB" sz="1200" b="1" dirty="0">
                <a:latin typeface="Times New Roman" pitchFamily="18" charset="0"/>
                <a:cs typeface="Times New Roman" pitchFamily="18" charset="0"/>
              </a:rPr>
              <a:t>        2. What will I look for in the result?</a:t>
            </a:r>
            <a:endParaRPr lang="uk-UA" sz="1200" b="1" dirty="0">
              <a:latin typeface="Times New Roman" pitchFamily="18" charset="0"/>
              <a:cs typeface="Times New Roman" pitchFamily="18" charset="0"/>
            </a:endParaRPr>
          </a:p>
          <a:p>
            <a:pPr algn="justLow" eaLnBrk="1" fontAlgn="auto" hangingPunct="1">
              <a:lnSpc>
                <a:spcPct val="110000"/>
              </a:lnSpc>
              <a:spcAft>
                <a:spcPts val="0"/>
              </a:spcAft>
              <a:defRPr/>
            </a:pPr>
            <a:r>
              <a:rPr lang="en-GB" sz="1200" b="1" dirty="0">
                <a:latin typeface="Times New Roman" pitchFamily="18" charset="0"/>
                <a:cs typeface="Times New Roman" pitchFamily="18" charset="0"/>
              </a:rPr>
              <a:t>        3. If I find what I am looking for, will it affect my diagnosis?</a:t>
            </a:r>
            <a:endParaRPr lang="uk-UA" sz="1200" b="1" dirty="0">
              <a:latin typeface="Times New Roman" pitchFamily="18" charset="0"/>
              <a:cs typeface="Times New Roman" pitchFamily="18" charset="0"/>
            </a:endParaRPr>
          </a:p>
          <a:p>
            <a:pPr algn="justLow" eaLnBrk="1" fontAlgn="auto" hangingPunct="1">
              <a:lnSpc>
                <a:spcPct val="110000"/>
              </a:lnSpc>
              <a:spcAft>
                <a:spcPts val="0"/>
              </a:spcAft>
              <a:defRPr/>
            </a:pPr>
            <a:r>
              <a:rPr lang="en-GB" sz="1200" b="1" dirty="0">
                <a:latin typeface="Times New Roman" pitchFamily="18" charset="0"/>
                <a:cs typeface="Times New Roman" pitchFamily="18" charset="0"/>
              </a:rPr>
              <a:t>        4. How will this investigation affect my manage­ment of the patient?</a:t>
            </a:r>
            <a:endParaRPr lang="uk-UA" sz="1200" b="1" dirty="0">
              <a:latin typeface="Times New Roman" pitchFamily="18" charset="0"/>
              <a:cs typeface="Times New Roman" pitchFamily="18" charset="0"/>
            </a:endParaRPr>
          </a:p>
          <a:p>
            <a:pPr algn="justLow" eaLnBrk="1" fontAlgn="auto" hangingPunct="1">
              <a:lnSpc>
                <a:spcPct val="110000"/>
              </a:lnSpc>
              <a:spcAft>
                <a:spcPts val="0"/>
              </a:spcAft>
              <a:defRPr/>
            </a:pPr>
            <a:r>
              <a:rPr lang="en-GB" sz="1200" b="1" dirty="0">
                <a:latin typeface="Times New Roman" pitchFamily="18" charset="0"/>
                <a:cs typeface="Times New Roman" pitchFamily="18" charset="0"/>
              </a:rPr>
              <a:t>        5. Will this investigation ultimately benefit the patient?</a:t>
            </a:r>
          </a:p>
          <a:p>
            <a:pPr eaLnBrk="1" hangingPunct="1">
              <a:spcBef>
                <a:spcPct val="0"/>
              </a:spcBef>
            </a:pPr>
            <a:endParaRPr lang="ar-IQ"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E57867-F78D-4155-B816-54E8B768106C}" type="slidenum">
              <a:rPr lang="ar-IQ" smtClean="0"/>
              <a:pPr/>
              <a:t>6</a:t>
            </a:fld>
            <a:endParaRPr lang="ar-IQ"/>
          </a:p>
        </p:txBody>
      </p:sp>
    </p:spTree>
    <p:extLst>
      <p:ext uri="{BB962C8B-B14F-4D97-AF65-F5344CB8AC3E}">
        <p14:creationId xmlns:p14="http://schemas.microsoft.com/office/powerpoint/2010/main" val="199572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endParaRPr lang="ar-IQ"/>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BB9A6B-DED0-456E-BF52-316A3ADCE37C}" type="slidenum">
              <a:rPr lang="ar-IQ" smtClean="0"/>
              <a:pPr/>
              <a:t>7</a:t>
            </a:fld>
            <a:endParaRPr lang="ar-IQ"/>
          </a:p>
        </p:txBody>
      </p:sp>
    </p:spTree>
    <p:extLst>
      <p:ext uri="{BB962C8B-B14F-4D97-AF65-F5344CB8AC3E}">
        <p14:creationId xmlns:p14="http://schemas.microsoft.com/office/powerpoint/2010/main" val="357431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r>
              <a:rPr lang="en-GB" b="1" dirty="0"/>
              <a:t>Screening tests :</a:t>
            </a:r>
            <a:r>
              <a:rPr lang="en-GB" dirty="0"/>
              <a:t> These tests are commonly employed to identify the inborn errors of metabolism, and to check the </a:t>
            </a:r>
            <a:r>
              <a:rPr lang="en-GB" dirty="0" err="1"/>
              <a:t>entery</a:t>
            </a:r>
            <a:r>
              <a:rPr lang="en-GB" dirty="0"/>
              <a:t> of toxic agents (pesticides, lead</a:t>
            </a:r>
            <a:r>
              <a:rPr lang="en-GB" b="1" dirty="0"/>
              <a:t>,</a:t>
            </a:r>
            <a:r>
              <a:rPr lang="en-GB" dirty="0"/>
              <a:t> mercury) into the body.</a:t>
            </a:r>
            <a:endParaRPr lang="ar-IQ"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884B9E-2BBC-45C6-B3B8-4FBCE163788A}" type="slidenum">
              <a:rPr lang="ar-IQ" smtClean="0"/>
              <a:pPr/>
              <a:t>8</a:t>
            </a:fld>
            <a:endParaRPr lang="ar-IQ"/>
          </a:p>
        </p:txBody>
      </p:sp>
    </p:spTree>
    <p:extLst>
      <p:ext uri="{BB962C8B-B14F-4D97-AF65-F5344CB8AC3E}">
        <p14:creationId xmlns:p14="http://schemas.microsoft.com/office/powerpoint/2010/main" val="120511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algn="just"/>
            <a:r>
              <a:rPr lang="en-US" dirty="0"/>
              <a:t>There are over 400 different tests which may be carried out in clinical biochemistry laboratories.</a:t>
            </a:r>
          </a:p>
          <a:p>
            <a:pPr algn="just"/>
            <a:r>
              <a:rPr lang="en-US" dirty="0"/>
              <a:t>They vary from the very simple, such as the measurement of sodium, to the highly complex, such as DNA analysis, screening for drugs, or differentiation of lipoprotein variants.</a:t>
            </a:r>
          </a:p>
          <a:p>
            <a:pPr algn="just"/>
            <a:r>
              <a:rPr lang="en-US" dirty="0"/>
              <a:t> Many high volume tests are done on large automated machines. </a:t>
            </a:r>
          </a:p>
          <a:p>
            <a:pPr algn="just"/>
            <a:r>
              <a:rPr lang="en-US" dirty="0"/>
              <a:t>Less frequently performed tests may be conveniently carried out by using commercially prepared reagents packaged in "kit" form.</a:t>
            </a:r>
          </a:p>
          <a:p>
            <a:pPr algn="just"/>
            <a:r>
              <a:rPr lang="en-US" dirty="0"/>
              <a:t> Some analyses are carried out manually. </a:t>
            </a:r>
            <a:endParaRPr lang="uk-UA" dirty="0"/>
          </a:p>
          <a:p>
            <a:pPr eaLnBrk="1" hangingPunct="1"/>
            <a:endParaRPr lang="uk-UA" dirty="0"/>
          </a:p>
          <a:p>
            <a:pPr marL="0" indent="0">
              <a:buNone/>
            </a:pPr>
            <a:r>
              <a:rPr lang="en-US" sz="1200" b="1" dirty="0"/>
              <a:t>The sections of clinical laboratory are: </a:t>
            </a:r>
            <a:endParaRPr lang="en-US" sz="1200" dirty="0"/>
          </a:p>
          <a:p>
            <a:pPr lvl="0"/>
            <a:r>
              <a:rPr lang="en-US" sz="1200" dirty="0"/>
              <a:t>Clinical pathology</a:t>
            </a:r>
          </a:p>
          <a:p>
            <a:pPr lvl="0"/>
            <a:r>
              <a:rPr lang="en-US" sz="1200" dirty="0"/>
              <a:t>Hematology</a:t>
            </a:r>
          </a:p>
          <a:p>
            <a:pPr lvl="0"/>
            <a:r>
              <a:rPr lang="en-US" sz="1200" dirty="0"/>
              <a:t>Clinical biochemistry</a:t>
            </a:r>
          </a:p>
          <a:p>
            <a:pPr lvl="0"/>
            <a:r>
              <a:rPr lang="en-US" sz="1200" dirty="0"/>
              <a:t>Clinical microbiology</a:t>
            </a:r>
          </a:p>
          <a:p>
            <a:pPr lvl="0"/>
            <a:r>
              <a:rPr lang="en-US" sz="1200" dirty="0"/>
              <a:t>Serology</a:t>
            </a:r>
          </a:p>
          <a:p>
            <a:pPr lvl="0"/>
            <a:r>
              <a:rPr lang="en-US" sz="1200" dirty="0"/>
              <a:t>Blood bank</a:t>
            </a:r>
          </a:p>
          <a:p>
            <a:pPr lvl="0"/>
            <a:r>
              <a:rPr lang="en-US" sz="1200" dirty="0"/>
              <a:t>Histology and cytology</a:t>
            </a:r>
            <a:endParaRPr lang="ar-IQ"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AFA46B-CA4A-4AE7-8EC0-65CBA0259F2F}" type="slidenum">
              <a:rPr lang="ar-IQ" smtClean="0"/>
              <a:pPr/>
              <a:t>9</a:t>
            </a:fld>
            <a:endParaRPr lang="ar-IQ"/>
          </a:p>
        </p:txBody>
      </p:sp>
    </p:spTree>
    <p:extLst>
      <p:ext uri="{BB962C8B-B14F-4D97-AF65-F5344CB8AC3E}">
        <p14:creationId xmlns:p14="http://schemas.microsoft.com/office/powerpoint/2010/main" val="2329104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47A17BB-B1B3-4938-83E7-F54CF239FEBD}" type="datetimeFigureOut">
              <a:rPr lang="en-US" smtClean="0"/>
              <a:pPr/>
              <a:t>10/19/2021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C8EE12F-4844-4375-A631-A4096E4675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7A17BB-B1B3-4938-83E7-F54CF239FEBD}"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EE12F-4844-4375-A631-A4096E4675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7A17BB-B1B3-4938-83E7-F54CF239FEBD}"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EE12F-4844-4375-A631-A4096E4675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7A17BB-B1B3-4938-83E7-F54CF239FEBD}"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EE12F-4844-4375-A631-A4096E4675F6}"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7A17BB-B1B3-4938-83E7-F54CF239FEBD}"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EE12F-4844-4375-A631-A4096E4675F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7A17BB-B1B3-4938-83E7-F54CF239FEBD}"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EE12F-4844-4375-A631-A4096E4675F6}"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7A17BB-B1B3-4938-83E7-F54CF239FEBD}" type="datetimeFigureOut">
              <a:rPr lang="en-US" smtClean="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EE12F-4844-4375-A631-A4096E4675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7A17BB-B1B3-4938-83E7-F54CF239FEBD}" type="datetimeFigureOut">
              <a:rPr lang="en-US" smtClean="0"/>
              <a:pPr/>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EE12F-4844-4375-A631-A4096E4675F6}"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A17BB-B1B3-4938-83E7-F54CF239FEBD}" type="datetimeFigureOut">
              <a:rPr lang="en-US" smtClean="0"/>
              <a:pPr/>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EE12F-4844-4375-A631-A4096E4675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47A17BB-B1B3-4938-83E7-F54CF239FEBD}"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EE12F-4844-4375-A631-A4096E4675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47A17BB-B1B3-4938-83E7-F54CF239FEBD}" type="datetimeFigureOut">
              <a:rPr lang="en-US" smtClean="0"/>
              <a:pPr/>
              <a:t>10/19/2021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C8EE12F-4844-4375-A631-A4096E4675F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47A17BB-B1B3-4938-83E7-F54CF239FEBD}" type="datetimeFigureOut">
              <a:rPr lang="en-US" smtClean="0"/>
              <a:pPr/>
              <a:t>10/19/2021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C8EE12F-4844-4375-A631-A4096E4675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000108"/>
            <a:ext cx="7072362" cy="1500197"/>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Introduction to Clinical biochemistry</a:t>
            </a:r>
          </a:p>
        </p:txBody>
      </p:sp>
      <p:sp>
        <p:nvSpPr>
          <p:cNvPr id="3" name="Subtitle 2"/>
          <p:cNvSpPr>
            <a:spLocks noGrp="1"/>
          </p:cNvSpPr>
          <p:nvPr>
            <p:ph type="subTitle" idx="1"/>
          </p:nvPr>
        </p:nvSpPr>
        <p:spPr>
          <a:xfrm>
            <a:off x="5000628" y="4000504"/>
            <a:ext cx="3386134" cy="857256"/>
          </a:xfrm>
        </p:spPr>
        <p:style>
          <a:lnRef idx="1">
            <a:schemeClr val="accent5"/>
          </a:lnRef>
          <a:fillRef idx="2">
            <a:schemeClr val="accent5"/>
          </a:fillRef>
          <a:effectRef idx="1">
            <a:schemeClr val="accent5"/>
          </a:effectRef>
          <a:fontRef idx="minor">
            <a:schemeClr val="dk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Lecture : 1</a:t>
            </a:r>
          </a:p>
          <a:p>
            <a:pPr algn="l"/>
            <a:r>
              <a:rPr lang="en-US" sz="16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////Dr</a:t>
            </a:r>
            <a:r>
              <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1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Shaimaa</a:t>
            </a:r>
            <a:r>
              <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1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Munther</a:t>
            </a:r>
            <a:r>
              <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Clinical biochemical tests</a:t>
            </a:r>
            <a:endPar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Объект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rtlCol="0">
            <a:normAutofit fontScale="85000" lnSpcReduction="20000"/>
          </a:bodyPr>
          <a:lstStyle/>
          <a:p>
            <a:pPr algn="justLow" eaLnBrk="1" fontAlgn="auto" hangingPunct="1">
              <a:spcAft>
                <a:spcPts val="0"/>
              </a:spcAft>
              <a:buNone/>
              <a:defRPr/>
            </a:pP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b="1" dirty="0">
                <a:latin typeface="Times New Roman" pitchFamily="18" charset="0"/>
                <a:cs typeface="Times New Roman" pitchFamily="18" charset="0"/>
              </a:rPr>
              <a:t>Core biochemistry:</a:t>
            </a:r>
            <a:r>
              <a:rPr lang="en-US" dirty="0">
                <a:latin typeface="Times New Roman" pitchFamily="18" charset="0"/>
                <a:cs typeface="Times New Roman" pitchFamily="18" charset="0"/>
              </a:rPr>
              <a:t> Most biochemistry laboratories provide the "core analyses", </a:t>
            </a:r>
            <a:r>
              <a:rPr lang="en-US" b="1" i="1" u="sng" dirty="0">
                <a:latin typeface="Times New Roman" pitchFamily="18" charset="0"/>
                <a:cs typeface="Times New Roman" pitchFamily="18" charset="0"/>
              </a:rPr>
              <a:t>commonly requested tests</a:t>
            </a:r>
            <a:r>
              <a:rPr lang="en-US" dirty="0">
                <a:latin typeface="Times New Roman" pitchFamily="18" charset="0"/>
                <a:cs typeface="Times New Roman" pitchFamily="18" charset="0"/>
              </a:rPr>
              <a:t> which are of value in many patients, on a frequent basis.</a:t>
            </a:r>
            <a:endParaRPr lang="uk-UA" dirty="0">
              <a:latin typeface="Times New Roman" pitchFamily="18" charset="0"/>
              <a:cs typeface="Times New Roman" pitchFamily="18" charset="0"/>
            </a:endParaRPr>
          </a:p>
          <a:p>
            <a:pPr algn="justLow" eaLnBrk="1" fontAlgn="auto" hangingPunct="1">
              <a:spcAft>
                <a:spcPts val="0"/>
              </a:spcAft>
              <a:defRPr/>
            </a:pPr>
            <a:r>
              <a:rPr lang="en-US" b="1" dirty="0">
                <a:latin typeface="Times New Roman" pitchFamily="18" charset="0"/>
                <a:cs typeface="Times New Roman" pitchFamily="18" charset="0"/>
              </a:rPr>
              <a:t>Core biochemical tests include the following:</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Sodium, potassium, chloride and bicarbonate</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Urea and creatinine</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Calcium and phosphate</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Total protein and albumin</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Bilirubin and alkaline phosphatase</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Alanine aminotransferase (ALT) and Aspartate aminotransferase (AST)</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Glucose</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Amylase…….</a:t>
            </a:r>
            <a:endParaRPr lang="uk-UA" dirty="0">
              <a:latin typeface="Times New Roman" pitchFamily="18" charset="0"/>
              <a:cs typeface="Times New Roman" pitchFamily="18" charset="0"/>
            </a:endParaRPr>
          </a:p>
          <a:p>
            <a:pPr eaLnBrk="1" fontAlgn="auto" hangingPunct="1">
              <a:spcAft>
                <a:spcPts val="0"/>
              </a:spcAft>
              <a:defRPr/>
            </a:pP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481328"/>
            <a:ext cx="8229600" cy="4733754"/>
          </a:xfrm>
        </p:spPr>
        <p:style>
          <a:lnRef idx="1">
            <a:schemeClr val="accent1"/>
          </a:lnRef>
          <a:fillRef idx="2">
            <a:schemeClr val="accent1"/>
          </a:fillRef>
          <a:effectRef idx="1">
            <a:schemeClr val="accent1"/>
          </a:effectRef>
          <a:fontRef idx="minor">
            <a:schemeClr val="dk1"/>
          </a:fontRef>
        </p:style>
        <p:txBody>
          <a:bodyPr rtlCol="0">
            <a:normAutofit fontScale="92500" lnSpcReduction="20000"/>
          </a:bodyPr>
          <a:lstStyle/>
          <a:p>
            <a:pPr algn="justLow" eaLnBrk="1" fontAlgn="auto" hangingPunct="1">
              <a:spcAft>
                <a:spcPts val="0"/>
              </a:spcAft>
              <a:buNone/>
              <a:defRPr/>
            </a:pPr>
            <a:r>
              <a:rPr lang="en-US" b="1" dirty="0">
                <a:latin typeface="Times New Roman" pitchFamily="18" charset="0"/>
                <a:cs typeface="Times New Roman" pitchFamily="18" charset="0"/>
              </a:rPr>
              <a:t>2.  Specialized tests:</a:t>
            </a:r>
            <a:endParaRPr lang="uk-UA" dirty="0">
              <a:latin typeface="Times New Roman" pitchFamily="18" charset="0"/>
              <a:cs typeface="Times New Roman" pitchFamily="18" charset="0"/>
            </a:endParaRPr>
          </a:p>
          <a:p>
            <a:pPr algn="justLow" eaLnBrk="1" fontAlgn="auto" hangingPunct="1">
              <a:spcAft>
                <a:spcPts val="0"/>
              </a:spcAft>
              <a:buNone/>
              <a:defRPr/>
            </a:pPr>
            <a:r>
              <a:rPr lang="en-US" dirty="0">
                <a:latin typeface="Times New Roman" pitchFamily="18" charset="0"/>
                <a:cs typeface="Times New Roman" pitchFamily="18" charset="0"/>
              </a:rPr>
              <a:t>    Not every laboratory is equipped to carry out all possible biochemistry requests. Large departments may act as reference centers where </a:t>
            </a:r>
            <a:r>
              <a:rPr lang="en-US" b="1" i="1" u="sng" dirty="0">
                <a:latin typeface="Times New Roman" pitchFamily="18" charset="0"/>
                <a:cs typeface="Times New Roman" pitchFamily="18" charset="0"/>
              </a:rPr>
              <a:t>less commonly asked</a:t>
            </a:r>
            <a:r>
              <a:rPr lang="en-US" dirty="0">
                <a:latin typeface="Times New Roman" pitchFamily="18" charset="0"/>
                <a:cs typeface="Times New Roman" pitchFamily="18" charset="0"/>
              </a:rPr>
              <a:t>  for tests are performed. </a:t>
            </a:r>
            <a:endParaRPr lang="uk-UA" dirty="0">
              <a:latin typeface="Times New Roman" pitchFamily="18" charset="0"/>
              <a:cs typeface="Times New Roman" pitchFamily="18" charset="0"/>
            </a:endParaRPr>
          </a:p>
          <a:p>
            <a:pPr algn="justLow" eaLnBrk="1" fontAlgn="auto" hangingPunct="1">
              <a:spcAft>
                <a:spcPts val="0"/>
              </a:spcAft>
              <a:defRPr/>
            </a:pPr>
            <a:r>
              <a:rPr lang="en-US" b="1" dirty="0">
                <a:latin typeface="Times New Roman" pitchFamily="18" charset="0"/>
                <a:cs typeface="Times New Roman" pitchFamily="18" charset="0"/>
              </a:rPr>
              <a:t>Specialized tests include the following :</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Hormones</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Specific proteins</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Trace elements</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Vitamins</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Drugs</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Lipids and lipoproteins</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DNA analyses</a:t>
            </a:r>
            <a:endParaRPr lang="uk-UA" dirty="0">
              <a:latin typeface="Times New Roman" pitchFamily="18" charset="0"/>
              <a:cs typeface="Times New Roman" pitchFamily="18" charset="0"/>
            </a:endParaRPr>
          </a:p>
          <a:p>
            <a:pPr eaLnBrk="1" fontAlgn="auto" hangingPunct="1">
              <a:spcAft>
                <a:spcPts val="0"/>
              </a:spcAft>
              <a:defRPr/>
            </a:pPr>
            <a:endParaRPr lang="uk-UA" dirty="0"/>
          </a:p>
        </p:txBody>
      </p:sp>
      <p:sp>
        <p:nvSpPr>
          <p:cNvPr id="4" name="Заголовок 1"/>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Clinical biochemical tests</a:t>
            </a:r>
            <a:endPar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Объект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Low" eaLnBrk="1" hangingPunct="1">
              <a:buNone/>
            </a:pPr>
            <a:r>
              <a:rPr lang="en-US" b="1" dirty="0">
                <a:latin typeface="Times New Roman" pitchFamily="18" charset="0"/>
                <a:cs typeface="Times New Roman" pitchFamily="18" charset="0"/>
              </a:rPr>
              <a:t> </a:t>
            </a:r>
          </a:p>
          <a:p>
            <a:pPr algn="justLow" eaLnBrk="1" hangingPunct="1">
              <a:buNone/>
            </a:pPr>
            <a:r>
              <a:rPr lang="en-US" b="1" dirty="0">
                <a:latin typeface="Times New Roman" pitchFamily="18" charset="0"/>
                <a:cs typeface="Times New Roman" pitchFamily="18" charset="0"/>
              </a:rPr>
              <a:t>3. The emergency lab tests:</a:t>
            </a:r>
            <a:endParaRPr lang="uk-UA" dirty="0">
              <a:latin typeface="Times New Roman" pitchFamily="18" charset="0"/>
              <a:cs typeface="Times New Roman" pitchFamily="18" charset="0"/>
            </a:endParaRPr>
          </a:p>
          <a:p>
            <a:pPr algn="justLow" eaLnBrk="1" hangingPunct="1">
              <a:buNone/>
            </a:pPr>
            <a:r>
              <a:rPr lang="en-US" dirty="0">
                <a:latin typeface="Times New Roman" pitchFamily="18" charset="0"/>
                <a:cs typeface="Times New Roman" pitchFamily="18" charset="0"/>
              </a:rPr>
              <a:t>      All clinical biochemistry laboratories provide facilities for </a:t>
            </a:r>
            <a:r>
              <a:rPr lang="en-US" b="1" i="1" u="sng" dirty="0">
                <a:latin typeface="Times New Roman" pitchFamily="18" charset="0"/>
                <a:cs typeface="Times New Roman" pitchFamily="18" charset="0"/>
              </a:rPr>
              <a:t>urgent tests</a:t>
            </a:r>
            <a:r>
              <a:rPr lang="en-US" dirty="0">
                <a:latin typeface="Times New Roman" pitchFamily="18" charset="0"/>
                <a:cs typeface="Times New Roman" pitchFamily="18" charset="0"/>
              </a:rPr>
              <a:t>. An urgent test is designated as one on which the clinician is likely to take immediate action. The main reason for asking for an analysis to be performed on an urgent basis is that immediate treatment depends on the result.</a:t>
            </a:r>
            <a:endParaRPr lang="uk-UA" dirty="0">
              <a:latin typeface="Times New Roman" pitchFamily="18" charset="0"/>
              <a:cs typeface="Times New Roman" pitchFamily="18" charset="0"/>
            </a:endParaRPr>
          </a:p>
          <a:p>
            <a:pPr eaLnBrk="1" hangingPunct="1"/>
            <a:endParaRPr lang="uk-UA" dirty="0"/>
          </a:p>
        </p:txBody>
      </p:sp>
      <p:sp>
        <p:nvSpPr>
          <p:cNvPr id="4"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Clinical biochemical tests</a:t>
            </a:r>
            <a:endPar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050"/>
          <p:cNvSpPr>
            <a:spLocks noGrp="1" noChangeArrowheads="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Steps in the Investigation of a Patient</a:t>
            </a:r>
          </a:p>
        </p:txBody>
      </p:sp>
      <p:sp>
        <p:nvSpPr>
          <p:cNvPr id="114691" name="Rectangle 2051"/>
          <p:cNvSpPr>
            <a:spLocks noGrp="1" noChangeArrowheads="1"/>
          </p:cNvSpPr>
          <p:nvPr>
            <p:ph type="body" idx="1"/>
          </p:nvPr>
        </p:nvSpPr>
        <p:spPr>
          <a:xfrm>
            <a:off x="457200" y="1571612"/>
            <a:ext cx="8229600" cy="4435679"/>
          </a:xfrm>
          <a:ln/>
        </p:spPr>
        <p:style>
          <a:lnRef idx="1">
            <a:schemeClr val="accent2"/>
          </a:lnRef>
          <a:fillRef idx="2">
            <a:schemeClr val="accent2"/>
          </a:fillRef>
          <a:effectRef idx="1">
            <a:schemeClr val="accent2"/>
          </a:effectRef>
          <a:fontRef idx="minor">
            <a:schemeClr val="dk1"/>
          </a:fontRef>
        </p:style>
        <p:txBody>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Patient History</a:t>
            </a:r>
          </a:p>
          <a:p>
            <a:r>
              <a:rPr lang="en-US" dirty="0">
                <a:latin typeface="Times New Roman" pitchFamily="18" charset="0"/>
                <a:cs typeface="Times New Roman" pitchFamily="18" charset="0"/>
              </a:rPr>
              <a:t>Physical Examination </a:t>
            </a:r>
          </a:p>
          <a:p>
            <a:r>
              <a:rPr lang="en-US" b="1" dirty="0">
                <a:latin typeface="Times New Roman" pitchFamily="18" charset="0"/>
                <a:cs typeface="Times New Roman" pitchFamily="18" charset="0"/>
              </a:rPr>
              <a:t>Laboratory Tests</a:t>
            </a:r>
          </a:p>
          <a:p>
            <a:r>
              <a:rPr lang="en-US" dirty="0">
                <a:latin typeface="Times New Roman" pitchFamily="18" charset="0"/>
                <a:cs typeface="Times New Roman" pitchFamily="18" charset="0"/>
              </a:rPr>
              <a:t>Imaging Techniques</a:t>
            </a:r>
          </a:p>
          <a:p>
            <a:r>
              <a:rPr lang="en-US" dirty="0">
                <a:latin typeface="Times New Roman" pitchFamily="18" charset="0"/>
                <a:cs typeface="Times New Roman" pitchFamily="18" charset="0"/>
              </a:rPr>
              <a:t>Diagnosis </a:t>
            </a:r>
          </a:p>
          <a:p>
            <a:r>
              <a:rPr lang="en-US" dirty="0">
                <a:latin typeface="Times New Roman" pitchFamily="18" charset="0"/>
                <a:cs typeface="Times New Roman" pitchFamily="18" charset="0"/>
              </a:rPr>
              <a:t>Therapy </a:t>
            </a:r>
          </a:p>
          <a:p>
            <a:r>
              <a:rPr lang="en-US" dirty="0">
                <a:latin typeface="Times New Roman" pitchFamily="18" charset="0"/>
                <a:cs typeface="Times New Roman" pitchFamily="18" charset="0"/>
              </a:rPr>
              <a:t>Evaluation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Объект 3"/>
          <p:cNvPicPr>
            <a:picLocks noGrp="1" noChangeAspect="1"/>
          </p:cNvPicPr>
          <p:nvPr>
            <p:ph idx="1"/>
          </p:nvPr>
        </p:nvPicPr>
        <p:blipFill>
          <a:blip r:embed="rId3"/>
          <a:srcRect/>
          <a:stretch>
            <a:fillRect/>
          </a:stretch>
        </p:blipFill>
        <p:spPr>
          <a:xfrm>
            <a:off x="357158" y="571480"/>
            <a:ext cx="8358246" cy="5786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939784"/>
          </a:xfrm>
        </p:spPr>
        <p:style>
          <a:lnRef idx="2">
            <a:schemeClr val="accent1"/>
          </a:lnRef>
          <a:fillRef idx="1">
            <a:schemeClr val="lt1"/>
          </a:fillRef>
          <a:effectRef idx="0">
            <a:schemeClr val="accent1"/>
          </a:effectRef>
          <a:fontRef idx="minor">
            <a:schemeClr val="dk1"/>
          </a:fontRef>
        </p:style>
        <p:txBody>
          <a:bodyPr/>
          <a:lstStyle/>
          <a:p>
            <a:pPr eaLnBrk="1" hangingPunct="1"/>
            <a:r>
              <a:rPr lang="en-US" sz="3200" dirty="0">
                <a:latin typeface="Times New Roman" pitchFamily="18" charset="0"/>
                <a:cs typeface="Times New Roman" pitchFamily="18" charset="0"/>
              </a:rPr>
              <a:t>Specimens used for biochemical analysis</a:t>
            </a:r>
          </a:p>
        </p:txBody>
      </p:sp>
      <p:pic>
        <p:nvPicPr>
          <p:cNvPr id="18435" name="Picture 2" descr="I:\CC. by semesters\CC 2nd semester-09-10\Clinical Chemistry\Clinical Biochemistry Livingstone 04\Clinical Biochemistry Livingstone 04\Pictures\د.أحمد النداف3\Page4T-1.jpg"/>
          <p:cNvPicPr>
            <a:picLocks noGrp="1" noChangeAspect="1" noChangeArrowheads="1"/>
          </p:cNvPicPr>
          <p:nvPr>
            <p:ph idx="1"/>
          </p:nvPr>
        </p:nvPicPr>
        <p:blipFill>
          <a:blip r:embed="rId3"/>
          <a:srcRect/>
          <a:stretch>
            <a:fillRect/>
          </a:stretch>
        </p:blipFill>
        <p:spPr>
          <a:xfrm>
            <a:off x="1000101" y="1428736"/>
            <a:ext cx="7215238" cy="5138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6" name="Slide Number Placeholder 3"/>
          <p:cNvSpPr>
            <a:spLocks noGrp="1"/>
          </p:cNvSpPr>
          <p:nvPr>
            <p:ph type="sldNum" sz="quarter" idx="12"/>
          </p:nvPr>
        </p:nvSpPr>
        <p:spPr bwMode="auto">
          <a:noFill/>
          <a:ln>
            <a:miter lim="800000"/>
            <a:headEnd/>
            <a:tailEnd/>
          </a:ln>
        </p:spPr>
        <p:txBody>
          <a:bodyPr/>
          <a:lstStyle/>
          <a:p>
            <a:fld id="{5E13B11E-11B9-4745-8E40-20999C3E4556}" type="slidenum">
              <a:rPr lang="ar-SA"/>
              <a:pPr/>
              <a:t>15</a:t>
            </a:fld>
            <a:endParaRPr lang="ar-S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CC. by semesters\CC 2nd semester-09-10\Scaning for CC lectures\Lab request.jpg"/>
          <p:cNvPicPr>
            <a:picLocks noGrp="1" noChangeAspect="1" noChangeArrowheads="1"/>
          </p:cNvPicPr>
          <p:nvPr>
            <p:ph idx="1"/>
          </p:nvPr>
        </p:nvPicPr>
        <p:blipFill>
          <a:blip r:embed="rId3"/>
          <a:srcRect/>
          <a:stretch>
            <a:fillRect/>
          </a:stretch>
        </p:blipFill>
        <p:spPr>
          <a:xfrm>
            <a:off x="857224" y="428624"/>
            <a:ext cx="7358114" cy="6143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51" name="Slide Number Placeholder 2"/>
          <p:cNvSpPr>
            <a:spLocks noGrp="1"/>
          </p:cNvSpPr>
          <p:nvPr>
            <p:ph type="sldNum" sz="quarter" idx="12"/>
          </p:nvPr>
        </p:nvSpPr>
        <p:spPr bwMode="auto">
          <a:noFill/>
          <a:ln>
            <a:miter lim="800000"/>
            <a:headEnd/>
            <a:tailEnd/>
          </a:ln>
        </p:spPr>
        <p:txBody>
          <a:bodyPr/>
          <a:lstStyle/>
          <a:p>
            <a:fld id="{67AB0D18-7E5A-4406-8715-FE2DD9108D53}" type="slidenum">
              <a:rPr lang="ar-SA"/>
              <a:pPr/>
              <a:t>16</a:t>
            </a:fld>
            <a:endParaRPr lang="ar-S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14348" y="285728"/>
            <a:ext cx="7686675" cy="939784"/>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eaLnBrk="1" hangingPunct="1"/>
            <a:r>
              <a:rPr lang="en-US" sz="2800" dirty="0">
                <a:latin typeface="Times New Roman" pitchFamily="18" charset="0"/>
                <a:cs typeface="Times New Roman" pitchFamily="18" charset="0"/>
              </a:rPr>
              <a:t>Common tests on urine performed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away from the laboratory</a:t>
            </a:r>
            <a:endParaRPr lang="en-US" sz="2800" dirty="0">
              <a:cs typeface="Times New Roman" pitchFamily="18" charset="0"/>
            </a:endParaRPr>
          </a:p>
        </p:txBody>
      </p:sp>
      <p:pic>
        <p:nvPicPr>
          <p:cNvPr id="31747" name="Picture 2" descr="I:\CC. by semesters\CC 2nd semester-09-10\Clinical Chemistry\Clinical Biochemistry Livingstone 04\Clinical Biochemistry Livingstone 04\Pictures\د.أحمد النداف3\Page8T-2.jpg"/>
          <p:cNvPicPr>
            <a:picLocks noGrp="1" noChangeAspect="1" noChangeArrowheads="1"/>
          </p:cNvPicPr>
          <p:nvPr>
            <p:ph idx="1"/>
          </p:nvPr>
        </p:nvPicPr>
        <p:blipFill>
          <a:blip r:embed="rId3"/>
          <a:srcRect/>
          <a:stretch>
            <a:fillRect/>
          </a:stretch>
        </p:blipFill>
        <p:spPr>
          <a:xfrm>
            <a:off x="1285852" y="1428736"/>
            <a:ext cx="6643734" cy="4929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748" name="Slide Number Placeholder 3"/>
          <p:cNvSpPr>
            <a:spLocks noGrp="1"/>
          </p:cNvSpPr>
          <p:nvPr>
            <p:ph type="sldNum" sz="quarter" idx="12"/>
          </p:nvPr>
        </p:nvSpPr>
        <p:spPr bwMode="auto">
          <a:noFill/>
          <a:ln>
            <a:miter lim="800000"/>
            <a:headEnd/>
            <a:tailEnd/>
          </a:ln>
        </p:spPr>
        <p:txBody>
          <a:bodyPr/>
          <a:lstStyle/>
          <a:p>
            <a:fld id="{0BF260AC-CE85-4A85-B5DD-FEB3DCBF74AE}" type="slidenum">
              <a:rPr lang="ar-SA"/>
              <a:pPr/>
              <a:t>17</a:t>
            </a:fld>
            <a:endParaRPr lang="ar-S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1612"/>
            <a:ext cx="8229600" cy="4714908"/>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Low">
              <a:buNone/>
            </a:pPr>
            <a:r>
              <a:rPr lang="en-US" sz="2800" b="1" u="sng" dirty="0">
                <a:solidFill>
                  <a:srgbClr val="00B0F0"/>
                </a:solidFill>
                <a:latin typeface="Times New Roman" pitchFamily="18" charset="0"/>
                <a:cs typeface="Times New Roman" pitchFamily="18" charset="0"/>
              </a:rPr>
              <a:t>Laboratory work flow cycle:</a:t>
            </a:r>
          </a:p>
          <a:p>
            <a:pPr marL="0" indent="0" algn="justLow">
              <a:buNone/>
            </a:pPr>
            <a:r>
              <a:rPr lang="en-US" sz="2800" dirty="0">
                <a:latin typeface="Times New Roman" pitchFamily="18" charset="0"/>
                <a:cs typeface="Times New Roman" pitchFamily="18" charset="0"/>
              </a:rPr>
              <a:t>The flow cycle includes the entire steps of laboratory test, starting from test ordering by a doctor until reporting the results.</a:t>
            </a:r>
          </a:p>
          <a:p>
            <a:pPr marL="0" indent="0" algn="justLow">
              <a:buNone/>
            </a:pPr>
            <a:r>
              <a:rPr lang="en-US" sz="2800" dirty="0">
                <a:latin typeface="Times New Roman" pitchFamily="18" charset="0"/>
                <a:cs typeface="Times New Roman" pitchFamily="18" charset="0"/>
              </a:rPr>
              <a:t>Three phases of laboratory testing:</a:t>
            </a:r>
          </a:p>
          <a:p>
            <a:pPr marL="0" lvl="0" indent="0" algn="justLow">
              <a:buNone/>
            </a:pPr>
            <a:r>
              <a:rPr lang="en-US" sz="2800" b="1" dirty="0">
                <a:solidFill>
                  <a:srgbClr val="00B0F0"/>
                </a:solidFill>
                <a:latin typeface="Times New Roman" pitchFamily="18" charset="0"/>
                <a:cs typeface="Times New Roman" pitchFamily="18" charset="0"/>
              </a:rPr>
              <a:t>Pre-analytical:</a:t>
            </a:r>
            <a:r>
              <a:rPr lang="en-US" sz="2800" dirty="0">
                <a:latin typeface="Times New Roman" pitchFamily="18" charset="0"/>
                <a:cs typeface="Times New Roman" pitchFamily="18" charset="0"/>
              </a:rPr>
              <a:t> test ordering, specimen collection, transport and processing</a:t>
            </a:r>
          </a:p>
          <a:p>
            <a:pPr marL="0" lvl="0" indent="0" algn="justLow">
              <a:buNone/>
            </a:pPr>
            <a:r>
              <a:rPr lang="en-US" sz="2800" b="1" dirty="0">
                <a:solidFill>
                  <a:srgbClr val="00B0F0"/>
                </a:solidFill>
                <a:latin typeface="Times New Roman" pitchFamily="18" charset="0"/>
                <a:cs typeface="Times New Roman" pitchFamily="18" charset="0"/>
              </a:rPr>
              <a:t>Analytical-testing: </a:t>
            </a:r>
            <a:r>
              <a:rPr lang="en-US" sz="2800" dirty="0">
                <a:latin typeface="Times New Roman" pitchFamily="18" charset="0"/>
                <a:cs typeface="Times New Roman" pitchFamily="18" charset="0"/>
              </a:rPr>
              <a:t>performing of the test</a:t>
            </a:r>
          </a:p>
          <a:p>
            <a:pPr marL="0" lvl="0" indent="0" algn="justLow">
              <a:buNone/>
            </a:pPr>
            <a:r>
              <a:rPr lang="en-US" sz="2800" b="1" dirty="0">
                <a:solidFill>
                  <a:srgbClr val="00B0F0"/>
                </a:solidFill>
                <a:latin typeface="Times New Roman" pitchFamily="18" charset="0"/>
                <a:cs typeface="Times New Roman" pitchFamily="18" charset="0"/>
              </a:rPr>
              <a:t>Post-analytical:</a:t>
            </a:r>
            <a:r>
              <a:rPr lang="en-US" sz="2800" dirty="0">
                <a:latin typeface="Times New Roman" pitchFamily="18" charset="0"/>
                <a:cs typeface="Times New Roman" pitchFamily="18" charset="0"/>
              </a:rPr>
              <a:t> testing results transmission, interpretation, follow-up, retesting.</a:t>
            </a:r>
          </a:p>
          <a:p>
            <a:endParaRPr lang="ar-IQ" dirty="0"/>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r>
              <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Laboratory work flow cycle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14290"/>
            <a:ext cx="8229600" cy="1000132"/>
          </a:xfrm>
        </p:spPr>
        <p:style>
          <a:lnRef idx="1">
            <a:schemeClr val="accent1"/>
          </a:lnRef>
          <a:fillRef idx="2">
            <a:schemeClr val="accent1"/>
          </a:fillRef>
          <a:effectRef idx="1">
            <a:schemeClr val="accent1"/>
          </a:effectRef>
          <a:fontRef idx="minor">
            <a:schemeClr val="dk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Laboratory work flow cycle</a:t>
            </a:r>
            <a:endParaRPr lang="uk-UA"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500034" y="1357298"/>
            <a:ext cx="8215370" cy="52149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endParaRPr lang="en-US" dirty="0"/>
          </a:p>
          <a:p>
            <a:pPr algn="justLow"/>
            <a:r>
              <a:rPr lang="en-US" dirty="0">
                <a:latin typeface="Times New Roman" pitchFamily="18" charset="0"/>
                <a:cs typeface="Times New Roman" pitchFamily="18" charset="0"/>
              </a:rPr>
              <a:t>• What is “Clinical Biochemistry”? </a:t>
            </a:r>
          </a:p>
          <a:p>
            <a:pPr algn="justLow"/>
            <a:r>
              <a:rPr lang="en-US" dirty="0">
                <a:latin typeface="Times New Roman" pitchFamily="18" charset="0"/>
                <a:cs typeface="Times New Roman" pitchFamily="18" charset="0"/>
              </a:rPr>
              <a:t>• How does it fit into clinical medicine? </a:t>
            </a:r>
          </a:p>
          <a:p>
            <a:pPr algn="justLow"/>
            <a:r>
              <a:rPr lang="en-US" dirty="0">
                <a:latin typeface="Times New Roman" pitchFamily="18" charset="0"/>
                <a:cs typeface="Times New Roman" pitchFamily="18" charset="0"/>
              </a:rPr>
              <a:t>• The uses of clinical biochemistry tests? </a:t>
            </a:r>
          </a:p>
          <a:p>
            <a:pPr algn="justLow"/>
            <a:r>
              <a:rPr lang="en-US" dirty="0">
                <a:latin typeface="Times New Roman" pitchFamily="18" charset="0"/>
                <a:cs typeface="Times New Roman" pitchFamily="18" charset="0"/>
              </a:rPr>
              <a:t>• What are the biochemical tests?</a:t>
            </a:r>
          </a:p>
          <a:p>
            <a:pPr algn="justLow"/>
            <a:r>
              <a:rPr lang="en-US" dirty="0">
                <a:latin typeface="Times New Roman" pitchFamily="18" charset="0"/>
                <a:cs typeface="Times New Roman" pitchFamily="18" charset="0"/>
              </a:rPr>
              <a:t>• Samples, techniques, instruments </a:t>
            </a:r>
          </a:p>
          <a:p>
            <a:pPr algn="justLow"/>
            <a:r>
              <a:rPr lang="en-US" dirty="0">
                <a:latin typeface="Times New Roman" pitchFamily="18" charset="0"/>
                <a:cs typeface="Times New Roman" pitchFamily="18" charset="0"/>
              </a:rPr>
              <a:t>• Result interpretation &amp; factors affect test results? </a:t>
            </a: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Topics Headlines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lvl="0"/>
            <a:endParaRPr lang="en-US" sz="2400" dirty="0">
              <a:latin typeface="Times New Roman" pitchFamily="18" charset="0"/>
              <a:cs typeface="Times New Roman" pitchFamily="18" charset="0"/>
            </a:endParaRPr>
          </a:p>
          <a:p>
            <a:pPr lvl="0"/>
            <a:r>
              <a:rPr lang="en-US" sz="4000" dirty="0">
                <a:latin typeface="Times New Roman" pitchFamily="18" charset="0"/>
                <a:cs typeface="Times New Roman" pitchFamily="18" charset="0"/>
              </a:rPr>
              <a:t>Test ordering</a:t>
            </a:r>
          </a:p>
          <a:p>
            <a:pPr lvl="0"/>
            <a:r>
              <a:rPr lang="en-US" sz="4000" dirty="0">
                <a:latin typeface="Times New Roman" pitchFamily="18" charset="0"/>
                <a:cs typeface="Times New Roman" pitchFamily="18" charset="0"/>
              </a:rPr>
              <a:t> Specimen collection</a:t>
            </a:r>
          </a:p>
          <a:p>
            <a:pPr lvl="0"/>
            <a:r>
              <a:rPr lang="en-US" sz="4000" dirty="0">
                <a:latin typeface="Times New Roman" pitchFamily="18" charset="0"/>
                <a:cs typeface="Times New Roman" pitchFamily="18" charset="0"/>
              </a:rPr>
              <a:t> Transport and processing</a:t>
            </a:r>
          </a:p>
          <a:p>
            <a:endParaRPr lang="ar-IQ" sz="4000" dirty="0"/>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4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1- Pre-analytical Phase:</a:t>
            </a:r>
            <a:endParaRPr lang="ar-IQ"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1225536"/>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Test ordering</a:t>
            </a:r>
            <a:br>
              <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b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sz="quarter" idx="4294967295"/>
          </p:nvPr>
        </p:nvSpPr>
        <p:spPr>
          <a:xfrm>
            <a:off x="285720" y="2143116"/>
            <a:ext cx="8401080" cy="3429024"/>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L="0" indent="0">
              <a:buNone/>
            </a:pPr>
            <a:endParaRPr lang="en-US" sz="1800" b="1" dirty="0">
              <a:solidFill>
                <a:srgbClr val="FFC000"/>
              </a:solidFill>
            </a:endParaRPr>
          </a:p>
          <a:p>
            <a:pPr marL="0" indent="0" algn="justLow"/>
            <a:r>
              <a:rPr lang="en-US" sz="2400" b="1" dirty="0">
                <a:solidFill>
                  <a:srgbClr val="FFC000"/>
                </a:solidFill>
                <a:latin typeface="Times New Roman" pitchFamily="18" charset="0"/>
                <a:cs typeface="Times New Roman" pitchFamily="18" charset="0"/>
              </a:rPr>
              <a:t> Lab request form:</a:t>
            </a:r>
            <a:r>
              <a:rPr lang="en-US" sz="2400" dirty="0">
                <a:latin typeface="Times New Roman" pitchFamily="18" charset="0"/>
                <a:cs typeface="Times New Roman" pitchFamily="18" charset="0"/>
              </a:rPr>
              <a:t> it fills computerize or paper filled by the doctor then send it to the lab. The lab request contains a list of tests to be performed on specimen of patient. Each lab has its specific request; for example, chemistry request, hematology request… etc.</a:t>
            </a:r>
          </a:p>
          <a:p>
            <a:pPr marL="0" indent="0" algn="justLow">
              <a:buNone/>
            </a:pPr>
            <a:endParaRPr lang="en-US" sz="2400" dirty="0">
              <a:latin typeface="Times New Roman" pitchFamily="18" charset="0"/>
              <a:cs typeface="Times New Roman" pitchFamily="18" charset="0"/>
            </a:endParaRPr>
          </a:p>
          <a:p>
            <a:pPr marL="0" indent="0" algn="justLow"/>
            <a:r>
              <a:rPr lang="en-US" sz="2400" b="1" dirty="0">
                <a:solidFill>
                  <a:srgbClr val="FFC000"/>
                </a:solidFill>
                <a:latin typeface="Times New Roman" pitchFamily="18" charset="0"/>
                <a:cs typeface="Times New Roman" pitchFamily="18" charset="0"/>
              </a:rPr>
              <a:t>Note: </a:t>
            </a:r>
            <a:r>
              <a:rPr lang="en-US" sz="2400" dirty="0">
                <a:latin typeface="Times New Roman" pitchFamily="18" charset="0"/>
                <a:cs typeface="Times New Roman" pitchFamily="18" charset="0"/>
              </a:rPr>
              <a:t>The  Lab report form differ from the lab request form in that it contains the result of patient.</a:t>
            </a:r>
          </a:p>
          <a:p>
            <a:pPr marL="0" indent="0" algn="justLow">
              <a:buNone/>
            </a:pP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p>
          <a:p>
            <a:endParaRPr lang="en-US" sz="1800" dirty="0"/>
          </a:p>
        </p:txBody>
      </p:sp>
    </p:spTree>
    <p:extLst>
      <p:ext uri="{BB962C8B-B14F-4D97-AF65-F5344CB8AC3E}">
        <p14:creationId xmlns:p14="http://schemas.microsoft.com/office/powerpoint/2010/main" val="2845123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b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Specimen collection</a:t>
            </a:r>
            <a:br>
              <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br>
            <a:endPar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8435" name="Объект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justLow" eaLnBrk="1" hangingPunct="1"/>
            <a:endParaRPr lang="en-GB" dirty="0">
              <a:latin typeface="Times New Roman" pitchFamily="18" charset="0"/>
              <a:cs typeface="Times New Roman" pitchFamily="18" charset="0"/>
            </a:endParaRPr>
          </a:p>
          <a:p>
            <a:pPr algn="justLow" eaLnBrk="1" hangingPunct="1"/>
            <a:r>
              <a:rPr lang="en-GB" dirty="0">
                <a:latin typeface="Times New Roman" pitchFamily="18" charset="0"/>
                <a:cs typeface="Times New Roman" pitchFamily="18" charset="0"/>
              </a:rPr>
              <a:t>The</a:t>
            </a:r>
            <a:r>
              <a:rPr lang="en-GB" b="1" dirty="0">
                <a:latin typeface="Times New Roman" pitchFamily="18" charset="0"/>
                <a:cs typeface="Times New Roman" pitchFamily="18" charset="0"/>
              </a:rPr>
              <a:t> biological fluids</a:t>
            </a:r>
            <a:r>
              <a:rPr lang="en-GB" dirty="0">
                <a:latin typeface="Times New Roman" pitchFamily="18" charset="0"/>
                <a:cs typeface="Times New Roman" pitchFamily="18" charset="0"/>
              </a:rPr>
              <a:t> employed in the clinical biochemistry laboratory include</a:t>
            </a:r>
            <a:r>
              <a:rPr lang="en-GB" b="1" dirty="0">
                <a:latin typeface="Times New Roman" pitchFamily="18" charset="0"/>
                <a:cs typeface="Times New Roman" pitchFamily="18" charset="0"/>
              </a:rPr>
              <a:t> blood, urine, saliva,</a:t>
            </a:r>
            <a:r>
              <a:rPr lang="en-GB" dirty="0">
                <a:latin typeface="Times New Roman" pitchFamily="18" charset="0"/>
                <a:cs typeface="Times New Roman" pitchFamily="18" charset="0"/>
              </a:rPr>
              <a:t> </a:t>
            </a:r>
            <a:r>
              <a:rPr lang="en-US" b="1" dirty="0">
                <a:latin typeface="Times New Roman" pitchFamily="18" charset="0"/>
                <a:cs typeface="Times New Roman" pitchFamily="18" charset="0"/>
              </a:rPr>
              <a:t>sputum, feces, tissue and cells,</a:t>
            </a:r>
            <a:r>
              <a:rPr lang="en-US" dirty="0">
                <a:latin typeface="Times New Roman" pitchFamily="18" charset="0"/>
                <a:cs typeface="Times New Roman" pitchFamily="18" charset="0"/>
              </a:rPr>
              <a:t> </a:t>
            </a:r>
            <a:r>
              <a:rPr lang="en-GB" b="1" dirty="0">
                <a:latin typeface="Times New Roman" pitchFamily="18" charset="0"/>
                <a:cs typeface="Times New Roman" pitchFamily="18" charset="0"/>
              </a:rPr>
              <a:t>cerebrospinal fluid</a:t>
            </a:r>
            <a:r>
              <a:rPr lang="en-GB" dirty="0">
                <a:latin typeface="Times New Roman" pitchFamily="18" charset="0"/>
                <a:cs typeface="Times New Roman" pitchFamily="18" charset="0"/>
              </a:rPr>
              <a:t>, </a:t>
            </a:r>
            <a:r>
              <a:rPr lang="en-GB" b="1" dirty="0">
                <a:latin typeface="Times New Roman" pitchFamily="18" charset="0"/>
                <a:cs typeface="Times New Roman" pitchFamily="18" charset="0"/>
              </a:rPr>
              <a:t>peritoneal fluid,</a:t>
            </a:r>
            <a:r>
              <a:rPr lang="en-GB" dirty="0">
                <a:latin typeface="Times New Roman" pitchFamily="18" charset="0"/>
                <a:cs typeface="Times New Roman" pitchFamily="18" charset="0"/>
              </a:rPr>
              <a:t> </a:t>
            </a:r>
            <a:r>
              <a:rPr lang="en-GB" b="1" dirty="0">
                <a:latin typeface="Times New Roman" pitchFamily="18" charset="0"/>
                <a:cs typeface="Times New Roman" pitchFamily="18" charset="0"/>
              </a:rPr>
              <a:t>synovial fluid, pleural fluid,</a:t>
            </a:r>
            <a:r>
              <a:rPr lang="en-GB" dirty="0">
                <a:latin typeface="Times New Roman" pitchFamily="18" charset="0"/>
                <a:cs typeface="Times New Roman" pitchFamily="18" charset="0"/>
              </a:rPr>
              <a:t> </a:t>
            </a:r>
            <a:r>
              <a:rPr lang="en-US" b="1" dirty="0">
                <a:latin typeface="Times New Roman" pitchFamily="18" charset="0"/>
                <a:cs typeface="Times New Roman" pitchFamily="18" charset="0"/>
              </a:rPr>
              <a:t>stones.</a:t>
            </a:r>
          </a:p>
          <a:p>
            <a:pPr algn="justLow" eaLnBrk="1" hangingPunct="1">
              <a:buNone/>
            </a:pPr>
            <a:endParaRPr lang="uk-UA" dirty="0">
              <a:latin typeface="Times New Roman" pitchFamily="18" charset="0"/>
              <a:cs typeface="Times New Roman" pitchFamily="18" charset="0"/>
            </a:endParaRPr>
          </a:p>
          <a:p>
            <a:pPr algn="justLow" eaLnBrk="1" hangingPunct="1"/>
            <a:r>
              <a:rPr lang="en-GB" dirty="0">
                <a:latin typeface="Times New Roman" pitchFamily="18" charset="0"/>
                <a:cs typeface="Times New Roman" pitchFamily="18" charset="0"/>
              </a:rPr>
              <a:t>Among these, blood (directly or in the form of plasma or serum) is frequently used for the investigations in the clinical biochemistry laboratory.</a:t>
            </a:r>
            <a:r>
              <a:rPr lang="en-GB" b="1" dirty="0">
                <a:latin typeface="Times New Roman" pitchFamily="18" charset="0"/>
                <a:cs typeface="Times New Roman" pitchFamily="18" charset="0"/>
              </a:rPr>
              <a:t> </a:t>
            </a:r>
            <a:endParaRPr lang="uk-UA" dirty="0">
              <a:latin typeface="Times New Roman" pitchFamily="18" charset="0"/>
              <a:cs typeface="Times New Roman" pitchFamily="18" charset="0"/>
            </a:endParaRPr>
          </a:p>
          <a:p>
            <a:pPr eaLnBrk="1" hangingPunct="1"/>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r>
              <a:rPr lang="en-GB"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GB"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Collection of blood</a:t>
            </a:r>
            <a:br>
              <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Объект 2"/>
          <p:cNvSpPr>
            <a:spLocks noGrp="1"/>
          </p:cNvSpPr>
          <p:nvPr>
            <p:ph idx="1"/>
          </p:nvPr>
        </p:nvSpPr>
        <p:spPr>
          <a:xfrm>
            <a:off x="457200" y="1714488"/>
            <a:ext cx="8229600" cy="4292803"/>
          </a:xfrm>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eaLnBrk="1" fontAlgn="auto" hangingPunct="1">
              <a:spcAft>
                <a:spcPts val="0"/>
              </a:spcAft>
              <a:defRPr/>
            </a:pPr>
            <a:endParaRPr lang="en-GB" b="1" i="1" dirty="0"/>
          </a:p>
          <a:p>
            <a:pPr algn="justLow" eaLnBrk="1" fontAlgn="auto" hangingPunct="1">
              <a:spcAft>
                <a:spcPts val="0"/>
              </a:spcAft>
              <a:defRPr/>
            </a:pPr>
            <a:r>
              <a:rPr lang="en-GB" b="1" dirty="0">
                <a:latin typeface="Times New Roman" pitchFamily="18" charset="0"/>
                <a:cs typeface="Times New Roman" pitchFamily="18" charset="0"/>
              </a:rPr>
              <a:t>Venous blood</a:t>
            </a:r>
            <a:r>
              <a:rPr lang="en-GB" dirty="0">
                <a:latin typeface="Times New Roman" pitchFamily="18" charset="0"/>
                <a:cs typeface="Times New Roman" pitchFamily="18" charset="0"/>
              </a:rPr>
              <a:t> is most commonly used for a majority of biochemical investigations. It can be drawn from any prominent vein (usually from a vein on the front of the elbow).</a:t>
            </a:r>
            <a:r>
              <a:rPr lang="en-GB" b="1" dirty="0">
                <a:latin typeface="Times New Roman" pitchFamily="18" charset="0"/>
                <a:cs typeface="Times New Roman" pitchFamily="18" charset="0"/>
              </a:rPr>
              <a:t> </a:t>
            </a:r>
          </a:p>
          <a:p>
            <a:pPr algn="justLow" eaLnBrk="1" fontAlgn="auto" hangingPunct="1">
              <a:spcAft>
                <a:spcPts val="0"/>
              </a:spcAft>
              <a:defRPr/>
            </a:pPr>
            <a:endParaRPr lang="uk-UA" dirty="0">
              <a:latin typeface="Times New Roman" pitchFamily="18" charset="0"/>
              <a:cs typeface="Times New Roman" pitchFamily="18" charset="0"/>
            </a:endParaRPr>
          </a:p>
          <a:p>
            <a:pPr algn="justLow" eaLnBrk="1" fontAlgn="auto" hangingPunct="1">
              <a:spcAft>
                <a:spcPts val="0"/>
              </a:spcAft>
              <a:defRPr/>
            </a:pPr>
            <a:r>
              <a:rPr lang="en-GB" b="1" dirty="0">
                <a:latin typeface="Times New Roman" pitchFamily="18" charset="0"/>
                <a:cs typeface="Times New Roman" pitchFamily="18" charset="0"/>
              </a:rPr>
              <a:t>Capillary blood </a:t>
            </a:r>
            <a:r>
              <a:rPr lang="en-GB" dirty="0">
                <a:latin typeface="Times New Roman" pitchFamily="18" charset="0"/>
                <a:cs typeface="Times New Roman" pitchFamily="18" charset="0"/>
              </a:rPr>
              <a:t>(&lt; 0.2 ml) obtained from a finger or thumb, is less frequently employed.</a:t>
            </a:r>
            <a:r>
              <a:rPr lang="en-GB" b="1" dirty="0">
                <a:latin typeface="Times New Roman" pitchFamily="18" charset="0"/>
                <a:cs typeface="Times New Roman" pitchFamily="18" charset="0"/>
              </a:rPr>
              <a:t> </a:t>
            </a:r>
          </a:p>
          <a:p>
            <a:pPr algn="justLow" eaLnBrk="1" fontAlgn="auto" hangingPunct="1">
              <a:spcAft>
                <a:spcPts val="0"/>
              </a:spcAft>
              <a:defRPr/>
            </a:pPr>
            <a:endParaRPr lang="uk-UA" dirty="0">
              <a:latin typeface="Times New Roman" pitchFamily="18" charset="0"/>
              <a:cs typeface="Times New Roman" pitchFamily="18" charset="0"/>
            </a:endParaRPr>
          </a:p>
          <a:p>
            <a:pPr algn="justLow" eaLnBrk="1" fontAlgn="auto" hangingPunct="1">
              <a:spcAft>
                <a:spcPts val="0"/>
              </a:spcAft>
              <a:defRPr/>
            </a:pPr>
            <a:r>
              <a:rPr lang="en-GB" b="1" dirty="0">
                <a:latin typeface="Times New Roman" pitchFamily="18" charset="0"/>
                <a:cs typeface="Times New Roman" pitchFamily="18" charset="0"/>
              </a:rPr>
              <a:t>Arterial blood (</a:t>
            </a:r>
            <a:r>
              <a:rPr lang="en-GB" dirty="0">
                <a:latin typeface="Times New Roman" pitchFamily="18" charset="0"/>
                <a:cs typeface="Times New Roman" pitchFamily="18" charset="0"/>
              </a:rPr>
              <a:t>usually drawn under local </a:t>
            </a:r>
            <a:r>
              <a:rPr lang="en-GB" dirty="0" err="1">
                <a:latin typeface="Times New Roman" pitchFamily="18" charset="0"/>
                <a:cs typeface="Times New Roman" pitchFamily="18" charset="0"/>
              </a:rPr>
              <a:t>anesthesia</a:t>
            </a:r>
            <a:r>
              <a:rPr lang="en-GB" dirty="0">
                <a:latin typeface="Times New Roman" pitchFamily="18" charset="0"/>
                <a:cs typeface="Times New Roman" pitchFamily="18" charset="0"/>
              </a:rPr>
              <a:t>) is used for blood gas determinations.</a:t>
            </a:r>
            <a:endParaRPr lang="uk-UA" dirty="0">
              <a:latin typeface="Times New Roman" pitchFamily="18" charset="0"/>
              <a:cs typeface="Times New Roman" pitchFamily="18" charset="0"/>
            </a:endParaRPr>
          </a:p>
          <a:p>
            <a:pPr algn="justLow" eaLnBrk="1" fontAlgn="auto" hangingPunct="1">
              <a:spcAft>
                <a:spcPts val="0"/>
              </a:spcAft>
              <a:buNone/>
              <a:defRPr/>
            </a:pPr>
            <a:r>
              <a:rPr lang="en-GB" dirty="0">
                <a:latin typeface="Times New Roman" pitchFamily="18" charset="0"/>
                <a:cs typeface="Times New Roman" pitchFamily="18" charset="0"/>
              </a:rPr>
              <a:t> </a:t>
            </a:r>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Transport and processing</a:t>
            </a:r>
            <a:endParaRPr lang="uk-UA"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Объект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77500" lnSpcReduction="20000"/>
          </a:bodyPr>
          <a:lstStyle/>
          <a:p>
            <a:pPr algn="justLow" eaLnBrk="1" fontAlgn="auto" hangingPunct="1">
              <a:spcAft>
                <a:spcPts val="0"/>
              </a:spcAft>
              <a:defRPr/>
            </a:pPr>
            <a:endParaRPr lang="en-GB" dirty="0"/>
          </a:p>
          <a:p>
            <a:pPr algn="justLow" eaLnBrk="1" fontAlgn="auto" hangingPunct="1">
              <a:spcAft>
                <a:spcPts val="0"/>
              </a:spcAft>
              <a:defRPr/>
            </a:pPr>
            <a:r>
              <a:rPr lang="en-GB" dirty="0">
                <a:latin typeface="Times New Roman" pitchFamily="18" charset="0"/>
                <a:cs typeface="Times New Roman" pitchFamily="18" charset="0"/>
              </a:rPr>
              <a:t>Blood specimens should be transported to the laboratory as soon as possible after collection.</a:t>
            </a:r>
          </a:p>
          <a:p>
            <a:pPr algn="justLow" eaLnBrk="1" fontAlgn="auto" hangingPunct="1">
              <a:spcAft>
                <a:spcPts val="0"/>
              </a:spcAft>
              <a:buNone/>
              <a:defRPr/>
            </a:pPr>
            <a:endParaRPr lang="en-GB" dirty="0">
              <a:latin typeface="Times New Roman" pitchFamily="18" charset="0"/>
              <a:cs typeface="Times New Roman" pitchFamily="18" charset="0"/>
            </a:endParaRPr>
          </a:p>
          <a:p>
            <a:pPr algn="justLow" eaLnBrk="1" fontAlgn="auto" hangingPunct="1">
              <a:spcAft>
                <a:spcPts val="0"/>
              </a:spcAft>
              <a:defRPr/>
            </a:pPr>
            <a:r>
              <a:rPr lang="en-GB" dirty="0">
                <a:latin typeface="Times New Roman" pitchFamily="18" charset="0"/>
                <a:cs typeface="Times New Roman" pitchFamily="18" charset="0"/>
              </a:rPr>
              <a:t>Special arrangements are needed for some specimens (e.g. for acid-base measurements, or unstable hormones) because of their lack of stability. Most other analytes are stable for at least 3 h in whole blood, or longer if plasma or serum is first sepa­rated from the cells. </a:t>
            </a:r>
          </a:p>
          <a:p>
            <a:pPr algn="justLow" eaLnBrk="1" fontAlgn="auto" hangingPunct="1">
              <a:spcAft>
                <a:spcPts val="0"/>
              </a:spcAft>
              <a:buNone/>
              <a:defRPr/>
            </a:pPr>
            <a:endParaRPr lang="en-GB" dirty="0">
              <a:latin typeface="Times New Roman" pitchFamily="18" charset="0"/>
              <a:cs typeface="Times New Roman" pitchFamily="18" charset="0"/>
            </a:endParaRPr>
          </a:p>
          <a:p>
            <a:pPr algn="justLow" eaLnBrk="1" fontAlgn="auto" hangingPunct="1">
              <a:spcAft>
                <a:spcPts val="0"/>
              </a:spcAft>
              <a:defRPr/>
            </a:pPr>
            <a:r>
              <a:rPr lang="en-GB" dirty="0">
                <a:latin typeface="Times New Roman" pitchFamily="18" charset="0"/>
                <a:cs typeface="Times New Roman" pitchFamily="18" charset="0"/>
              </a:rPr>
              <a:t>As a rule, whole blood specimens for chemical analysis must not be stored in a refrigerator, since ionic pumps that maintain electrolyte gradients across the cell membrane are inactive</a:t>
            </a:r>
            <a:r>
              <a:rPr lang="en-GB" b="1" dirty="0">
                <a:latin typeface="Times New Roman" pitchFamily="18" charset="0"/>
                <a:cs typeface="Times New Roman" pitchFamily="18" charset="0"/>
              </a:rPr>
              <a:t> </a:t>
            </a:r>
            <a:r>
              <a:rPr lang="en-GB" dirty="0">
                <a:latin typeface="Times New Roman" pitchFamily="18" charset="0"/>
                <a:cs typeface="Times New Roman" pitchFamily="18" charset="0"/>
              </a:rPr>
              <a:t>at</a:t>
            </a:r>
            <a:r>
              <a:rPr lang="en-GB" b="1" dirty="0">
                <a:latin typeface="Times New Roman" pitchFamily="18" charset="0"/>
                <a:cs typeface="Times New Roman" pitchFamily="18" charset="0"/>
              </a:rPr>
              <a:t> </a:t>
            </a:r>
            <a:r>
              <a:rPr lang="en-GB" dirty="0">
                <a:latin typeface="Times New Roman" pitchFamily="18" charset="0"/>
                <a:cs typeface="Times New Roman" pitchFamily="18" charset="0"/>
              </a:rPr>
              <a:t>low temperatures. Conversely, separated serum or plasma is best refrigerated, to minimize chemical changes or bacterial growth.</a:t>
            </a:r>
            <a:endParaRPr lang="uk-UA" dirty="0">
              <a:latin typeface="Times New Roman" pitchFamily="18" charset="0"/>
              <a:cs typeface="Times New Roman" pitchFamily="18" charset="0"/>
            </a:endParaRPr>
          </a:p>
          <a:p>
            <a:pPr algn="justLow" eaLnBrk="1" fontAlgn="auto" hangingPunct="1">
              <a:spcAft>
                <a:spcPts val="0"/>
              </a:spcAft>
              <a:defRPr/>
            </a:pPr>
            <a:endParaRPr lang="uk-UA"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justLow"/>
            <a:endParaRPr lang="ar-IQ"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Analysis is the performance of the test</a:t>
            </a:r>
          </a:p>
          <a:p>
            <a:pPr algn="justLow"/>
            <a:r>
              <a:rPr lang="en-US" dirty="0">
                <a:latin typeface="Times New Roman" pitchFamily="18" charset="0"/>
                <a:cs typeface="Times New Roman" pitchFamily="18" charset="0"/>
              </a:rPr>
              <a:t>Large analyzers can do many tests on a single sample tube with &lt;1 </a:t>
            </a:r>
            <a:r>
              <a:rPr lang="en-US" dirty="0" err="1">
                <a:latin typeface="Times New Roman" pitchFamily="18" charset="0"/>
                <a:cs typeface="Times New Roman" pitchFamily="18" charset="0"/>
              </a:rPr>
              <a:t>mL</a:t>
            </a:r>
            <a:r>
              <a:rPr lang="en-US" dirty="0">
                <a:latin typeface="Times New Roman" pitchFamily="18" charset="0"/>
                <a:cs typeface="Times New Roman" pitchFamily="18" charset="0"/>
              </a:rPr>
              <a:t> plasma </a:t>
            </a:r>
          </a:p>
          <a:p>
            <a:pPr algn="justLow"/>
            <a:r>
              <a:rPr lang="en-US" dirty="0">
                <a:latin typeface="Times New Roman" pitchFamily="18" charset="0"/>
                <a:cs typeface="Times New Roman" pitchFamily="18" charset="0"/>
              </a:rPr>
              <a:t>Typical test sample volume is 10uL or less </a:t>
            </a:r>
          </a:p>
          <a:p>
            <a:pPr algn="justLow"/>
            <a:r>
              <a:rPr lang="en-US" dirty="0">
                <a:latin typeface="Times New Roman" pitchFamily="18" charset="0"/>
                <a:cs typeface="Times New Roman" pitchFamily="18" charset="0"/>
              </a:rPr>
              <a:t>Analysis time  vary from 1 min (electrolytes) to  15 minutes (chemistries and immunoassays) </a:t>
            </a:r>
            <a:endParaRPr lang="ar-IQ"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2- Analytical-testing</a:t>
            </a:r>
            <a:endParaRPr lang="ar-IQ"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endParaRPr lang="ar-IQ" dirty="0"/>
          </a:p>
          <a:p>
            <a:r>
              <a:rPr lang="en-US" dirty="0"/>
              <a:t>Many methods for analysis  are present e.g. :</a:t>
            </a:r>
          </a:p>
          <a:p>
            <a:r>
              <a:rPr lang="en-US" dirty="0"/>
              <a:t>Ion specific electrodes </a:t>
            </a:r>
          </a:p>
          <a:p>
            <a:r>
              <a:rPr lang="en-US" dirty="0"/>
              <a:t>Spectrophotometry </a:t>
            </a:r>
          </a:p>
          <a:p>
            <a:r>
              <a:rPr lang="en-US" dirty="0"/>
              <a:t>Immunoassay </a:t>
            </a:r>
          </a:p>
          <a:p>
            <a:r>
              <a:rPr lang="en-US" dirty="0"/>
              <a:t>Electrophoresis </a:t>
            </a:r>
          </a:p>
          <a:p>
            <a:r>
              <a:rPr lang="en-US" dirty="0"/>
              <a:t>Nephelometry …etc. </a:t>
            </a:r>
          </a:p>
          <a:p>
            <a:endParaRPr lang="ar-IQ" dirty="0"/>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br>
              <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r>
              <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Methods of Analysis </a:t>
            </a:r>
            <a:br>
              <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ar-IQ"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lvl="0" indent="0" algn="justLow">
              <a:buNone/>
            </a:pPr>
            <a:endParaRPr lang="en-US" sz="2400" b="1" dirty="0">
              <a:solidFill>
                <a:schemeClr val="tx1"/>
              </a:solidFill>
              <a:latin typeface="Times New Roman" pitchFamily="18" charset="0"/>
              <a:cs typeface="Times New Roman" pitchFamily="18" charset="0"/>
            </a:endParaRPr>
          </a:p>
          <a:p>
            <a:pPr marL="0" lvl="0" indent="0" algn="justLow">
              <a:buNone/>
            </a:pPr>
            <a:r>
              <a:rPr lang="en-US" sz="2400" b="1" dirty="0">
                <a:solidFill>
                  <a:schemeClr val="tx1"/>
                </a:solidFill>
                <a:latin typeface="Times New Roman" pitchFamily="18" charset="0"/>
                <a:cs typeface="Times New Roman" pitchFamily="18" charset="0"/>
              </a:rPr>
              <a:t>  Post-analytical phase </a:t>
            </a:r>
            <a:r>
              <a:rPr lang="en-US" sz="2400" b="1" dirty="0" err="1">
                <a:solidFill>
                  <a:schemeClr val="tx1"/>
                </a:solidFill>
                <a:latin typeface="Times New Roman" pitchFamily="18" charset="0"/>
                <a:cs typeface="Times New Roman" pitchFamily="18" charset="0"/>
              </a:rPr>
              <a:t>includs</a:t>
            </a:r>
            <a:r>
              <a:rPr lang="en-US" sz="2400" b="1" dirty="0">
                <a:solidFill>
                  <a:schemeClr val="tx1"/>
                </a:solidFill>
                <a:latin typeface="Times New Roman" pitchFamily="18" charset="0"/>
                <a:cs typeface="Times New Roman" pitchFamily="18" charset="0"/>
              </a:rPr>
              <a:t>:</a:t>
            </a:r>
            <a:r>
              <a:rPr lang="en-US" sz="2400" dirty="0">
                <a:solidFill>
                  <a:schemeClr val="tx1"/>
                </a:solidFill>
                <a:latin typeface="Times New Roman" pitchFamily="18" charset="0"/>
                <a:cs typeface="Times New Roman" pitchFamily="18" charset="0"/>
              </a:rPr>
              <a:t> </a:t>
            </a:r>
          </a:p>
          <a:p>
            <a:pPr marL="0" indent="0" algn="justLow"/>
            <a:r>
              <a:rPr lang="en-US" sz="2400" dirty="0">
                <a:solidFill>
                  <a:schemeClr val="tx1"/>
                </a:solidFill>
                <a:latin typeface="Times New Roman" pitchFamily="18" charset="0"/>
                <a:cs typeface="Times New Roman" pitchFamily="18" charset="0"/>
              </a:rPr>
              <a:t>   Testing results transmission</a:t>
            </a:r>
          </a:p>
          <a:p>
            <a:pPr marL="0" indent="0" algn="justLow"/>
            <a:r>
              <a:rPr lang="en-US" sz="2400" dirty="0">
                <a:solidFill>
                  <a:schemeClr val="tx1"/>
                </a:solidFill>
                <a:latin typeface="Times New Roman" pitchFamily="18" charset="0"/>
                <a:cs typeface="Times New Roman" pitchFamily="18" charset="0"/>
              </a:rPr>
              <a:t>   Interpretation</a:t>
            </a:r>
          </a:p>
          <a:p>
            <a:pPr marL="0" indent="0" algn="justLow"/>
            <a:r>
              <a:rPr lang="en-US" sz="2400" dirty="0">
                <a:solidFill>
                  <a:schemeClr val="tx1"/>
                </a:solidFill>
                <a:latin typeface="Times New Roman" pitchFamily="18" charset="0"/>
                <a:cs typeface="Times New Roman" pitchFamily="18" charset="0"/>
              </a:rPr>
              <a:t>   Follow-up</a:t>
            </a:r>
          </a:p>
          <a:p>
            <a:pPr marL="0" indent="0" algn="justLow"/>
            <a:r>
              <a:rPr lang="en-US" sz="2400" dirty="0">
                <a:solidFill>
                  <a:schemeClr val="tx1"/>
                </a:solidFill>
                <a:latin typeface="Times New Roman" pitchFamily="18" charset="0"/>
                <a:cs typeface="Times New Roman" pitchFamily="18" charset="0"/>
              </a:rPr>
              <a:t>   Retesting.</a:t>
            </a: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3- Post-analytical Phase:</a:t>
            </a:r>
            <a:endParaRPr lang="ar-IQ"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1612"/>
            <a:ext cx="8229600" cy="4286280"/>
          </a:xfrm>
        </p:spPr>
        <p:style>
          <a:lnRef idx="1">
            <a:schemeClr val="accent2"/>
          </a:lnRef>
          <a:fillRef idx="2">
            <a:schemeClr val="accent2"/>
          </a:fillRef>
          <a:effectRef idx="1">
            <a:schemeClr val="accent2"/>
          </a:effectRef>
          <a:fontRef idx="minor">
            <a:schemeClr val="dk1"/>
          </a:fontRef>
        </p:style>
        <p:txBody>
          <a:bodyPr>
            <a:normAutofit/>
          </a:bodyPr>
          <a:lstStyle/>
          <a:p>
            <a:endParaRPr lang="en-US" dirty="0"/>
          </a:p>
          <a:p>
            <a:r>
              <a:rPr lang="en-US" dirty="0">
                <a:latin typeface="Times New Roman" pitchFamily="18" charset="0"/>
                <a:cs typeface="Times New Roman" pitchFamily="18" charset="0"/>
              </a:rPr>
              <a:t> Is Result Normal?</a:t>
            </a:r>
          </a:p>
          <a:p>
            <a:r>
              <a:rPr lang="en-US" dirty="0">
                <a:latin typeface="Times New Roman" pitchFamily="18" charset="0"/>
                <a:cs typeface="Times New Roman" pitchFamily="18" charset="0"/>
              </a:rPr>
              <a:t> Has it changed?</a:t>
            </a:r>
          </a:p>
          <a:p>
            <a:r>
              <a:rPr lang="en-US" dirty="0">
                <a:latin typeface="Times New Roman" pitchFamily="18" charset="0"/>
                <a:cs typeface="Times New Roman" pitchFamily="18" charset="0"/>
              </a:rPr>
              <a:t>Does it support the clinical hypothesis?</a:t>
            </a:r>
          </a:p>
          <a:p>
            <a:r>
              <a:rPr lang="en-US" dirty="0">
                <a:latin typeface="Times New Roman" pitchFamily="18" charset="0"/>
                <a:cs typeface="Times New Roman" pitchFamily="18" charset="0"/>
              </a:rPr>
              <a:t>Is it consistent &amp; support diagnosis, or inconsistent needs explanation</a:t>
            </a:r>
          </a:p>
          <a:p>
            <a:r>
              <a:rPr lang="en-US" dirty="0">
                <a:latin typeface="Times New Roman" pitchFamily="18" charset="0"/>
                <a:cs typeface="Times New Roman" pitchFamily="18" charset="0"/>
              </a:rPr>
              <a:t>Is there is any Error in sampling, patient labeling, analysis, or reporting.</a:t>
            </a:r>
          </a:p>
          <a:p>
            <a:r>
              <a:rPr lang="en-US" dirty="0">
                <a:latin typeface="Times New Roman" pitchFamily="18" charset="0"/>
                <a:cs typeface="Times New Roman" pitchFamily="18" charset="0"/>
              </a:rPr>
              <a:t>Is there is any need </a:t>
            </a:r>
            <a:r>
              <a:rPr lang="en-US">
                <a:latin typeface="Times New Roman" pitchFamily="18" charset="0"/>
                <a:cs typeface="Times New Roman" pitchFamily="18" charset="0"/>
              </a:rPr>
              <a:t>to Repeat </a:t>
            </a:r>
            <a:r>
              <a:rPr lang="en-US" dirty="0">
                <a:latin typeface="Times New Roman" pitchFamily="18" charset="0"/>
                <a:cs typeface="Times New Roman" pitchFamily="18" charset="0"/>
              </a:rPr>
              <a:t>the test?</a:t>
            </a:r>
          </a:p>
          <a:p>
            <a:endParaRPr lang="en-US" dirty="0"/>
          </a:p>
          <a:p>
            <a:endParaRPr lang="en-US" dirty="0"/>
          </a:p>
          <a:p>
            <a:endParaRPr lang="ar-IQ" dirty="0"/>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Interpretation</a:t>
            </a: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796908"/>
          </a:xfrm>
          <a:ln/>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Why Analytical Results Vary</a:t>
            </a:r>
          </a:p>
        </p:txBody>
      </p:sp>
      <p:sp>
        <p:nvSpPr>
          <p:cNvPr id="39939" name="Rectangle 3"/>
          <p:cNvSpPr>
            <a:spLocks noGrp="1" noChangeArrowheads="1"/>
          </p:cNvSpPr>
          <p:nvPr>
            <p:ph type="body" sz="half" idx="1"/>
          </p:nvPr>
        </p:nvSpPr>
        <p:spPr>
          <a:xfrm>
            <a:off x="142844" y="1142984"/>
            <a:ext cx="4286280" cy="2643206"/>
          </a:xfrm>
          <a:ln/>
        </p:spPr>
        <p:style>
          <a:lnRef idx="1">
            <a:schemeClr val="accent1"/>
          </a:lnRef>
          <a:fillRef idx="2">
            <a:schemeClr val="accent1"/>
          </a:fillRef>
          <a:effectRef idx="1">
            <a:schemeClr val="accent1"/>
          </a:effectRef>
          <a:fontRef idx="minor">
            <a:schemeClr val="dk1"/>
          </a:fontRef>
        </p:style>
        <p:txBody>
          <a:bodyPr>
            <a:normAutofit/>
          </a:bodyPr>
          <a:lstStyle/>
          <a:p>
            <a:pPr>
              <a:buFontTx/>
              <a:buNone/>
            </a:pPr>
            <a:r>
              <a:rPr lang="en-US" sz="2400" u="sng" dirty="0"/>
              <a:t>Inter-individual Variation</a:t>
            </a:r>
            <a:r>
              <a:rPr lang="en-US" dirty="0"/>
              <a:t> </a:t>
            </a:r>
          </a:p>
          <a:p>
            <a:r>
              <a:rPr lang="en-US" sz="2000" dirty="0"/>
              <a:t>Age</a:t>
            </a:r>
          </a:p>
          <a:p>
            <a:r>
              <a:rPr lang="en-US" sz="2000" dirty="0"/>
              <a:t>Sex</a:t>
            </a:r>
          </a:p>
          <a:p>
            <a:r>
              <a:rPr lang="en-US" sz="2000" dirty="0"/>
              <a:t>Race</a:t>
            </a:r>
          </a:p>
          <a:p>
            <a:r>
              <a:rPr lang="en-US" sz="2000" dirty="0"/>
              <a:t>Genetics</a:t>
            </a:r>
          </a:p>
          <a:p>
            <a:r>
              <a:rPr lang="en-US" sz="2000" dirty="0"/>
              <a:t>Long term health status</a:t>
            </a:r>
          </a:p>
        </p:txBody>
      </p:sp>
      <p:sp>
        <p:nvSpPr>
          <p:cNvPr id="39940" name="Rectangle 4"/>
          <p:cNvSpPr>
            <a:spLocks noGrp="1" noChangeArrowheads="1"/>
          </p:cNvSpPr>
          <p:nvPr>
            <p:ph type="body" sz="half" idx="2"/>
          </p:nvPr>
        </p:nvSpPr>
        <p:spPr>
          <a:xfrm>
            <a:off x="4643438" y="1142984"/>
            <a:ext cx="4305300" cy="2643206"/>
          </a:xfrm>
          <a:ln/>
        </p:spPr>
        <p:style>
          <a:lnRef idx="1">
            <a:schemeClr val="dk1"/>
          </a:lnRef>
          <a:fillRef idx="2">
            <a:schemeClr val="dk1"/>
          </a:fillRef>
          <a:effectRef idx="1">
            <a:schemeClr val="dk1"/>
          </a:effectRef>
          <a:fontRef idx="minor">
            <a:schemeClr val="dk1"/>
          </a:fontRef>
        </p:style>
        <p:txBody>
          <a:bodyPr wrap="square">
            <a:spAutoFit/>
          </a:bodyPr>
          <a:lstStyle/>
          <a:p>
            <a:pPr marL="0" indent="0">
              <a:buFontTx/>
              <a:buNone/>
            </a:pPr>
            <a:r>
              <a:rPr lang="en-US" sz="2400" u="sng" dirty="0"/>
              <a:t>Pre-analytical Variation</a:t>
            </a:r>
            <a:r>
              <a:rPr lang="en-US" dirty="0"/>
              <a:t> </a:t>
            </a:r>
          </a:p>
          <a:p>
            <a:pPr marL="0" indent="0"/>
            <a:r>
              <a:rPr lang="en-US" sz="2000" dirty="0"/>
              <a:t>  Transport</a:t>
            </a:r>
          </a:p>
          <a:p>
            <a:pPr marL="0" indent="0"/>
            <a:r>
              <a:rPr lang="en-US" sz="2000" dirty="0"/>
              <a:t>  Exposure to UV light</a:t>
            </a:r>
          </a:p>
          <a:p>
            <a:pPr marL="0" indent="0"/>
            <a:r>
              <a:rPr lang="en-US" sz="2000" dirty="0"/>
              <a:t>  Standing time before separation of cells</a:t>
            </a:r>
          </a:p>
          <a:p>
            <a:pPr marL="0" indent="0"/>
            <a:r>
              <a:rPr lang="en-US" sz="2000" dirty="0"/>
              <a:t>  Centrifugation time</a:t>
            </a:r>
          </a:p>
          <a:p>
            <a:pPr marL="0" indent="0"/>
            <a:r>
              <a:rPr lang="en-US" sz="2000" dirty="0"/>
              <a:t>  Storage conditions</a:t>
            </a:r>
          </a:p>
        </p:txBody>
      </p:sp>
      <p:sp>
        <p:nvSpPr>
          <p:cNvPr id="39941" name="Rectangle 5"/>
          <p:cNvSpPr>
            <a:spLocks noChangeArrowheads="1"/>
          </p:cNvSpPr>
          <p:nvPr/>
        </p:nvSpPr>
        <p:spPr bwMode="auto">
          <a:xfrm>
            <a:off x="142844" y="3765551"/>
            <a:ext cx="4286280" cy="310918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2075" tIns="46038" rIns="92075" bIns="46038">
            <a:spAutoFit/>
          </a:bodyPr>
          <a:lstStyle/>
          <a:p>
            <a:pPr>
              <a:spcBef>
                <a:spcPct val="20000"/>
              </a:spcBef>
            </a:pPr>
            <a:r>
              <a:rPr lang="en-US" sz="2400" u="sng" dirty="0">
                <a:solidFill>
                  <a:schemeClr val="bg1"/>
                </a:solidFill>
                <a:latin typeface="Times New Roman" pitchFamily="18" charset="0"/>
              </a:rPr>
              <a:t>Intra-individual Variation</a:t>
            </a:r>
            <a:r>
              <a:rPr lang="en-US" sz="2800" dirty="0">
                <a:solidFill>
                  <a:schemeClr val="bg1"/>
                </a:solidFill>
                <a:latin typeface="Times New Roman" pitchFamily="18" charset="0"/>
              </a:rPr>
              <a:t> </a:t>
            </a:r>
          </a:p>
          <a:p>
            <a:pPr>
              <a:spcBef>
                <a:spcPct val="20000"/>
              </a:spcBef>
              <a:buFontTx/>
              <a:buChar char="•"/>
            </a:pPr>
            <a:r>
              <a:rPr lang="en-US" sz="2000" dirty="0">
                <a:solidFill>
                  <a:schemeClr val="bg1"/>
                </a:solidFill>
                <a:latin typeface="Times New Roman" pitchFamily="18" charset="0"/>
              </a:rPr>
              <a:t>  Diet</a:t>
            </a:r>
          </a:p>
          <a:p>
            <a:pPr>
              <a:spcBef>
                <a:spcPct val="20000"/>
              </a:spcBef>
              <a:buFontTx/>
              <a:buChar char="•"/>
            </a:pPr>
            <a:r>
              <a:rPr lang="en-US" sz="2000" dirty="0">
                <a:solidFill>
                  <a:schemeClr val="bg1"/>
                </a:solidFill>
                <a:latin typeface="Times New Roman" pitchFamily="18" charset="0"/>
              </a:rPr>
              <a:t>  Exercise</a:t>
            </a:r>
          </a:p>
          <a:p>
            <a:pPr>
              <a:spcBef>
                <a:spcPct val="20000"/>
              </a:spcBef>
              <a:buFontTx/>
              <a:buChar char="•"/>
            </a:pPr>
            <a:r>
              <a:rPr lang="en-US" sz="2000" dirty="0">
                <a:solidFill>
                  <a:schemeClr val="bg1"/>
                </a:solidFill>
                <a:latin typeface="Times New Roman" pitchFamily="18" charset="0"/>
              </a:rPr>
              <a:t>  Drugs</a:t>
            </a:r>
          </a:p>
          <a:p>
            <a:pPr>
              <a:spcBef>
                <a:spcPct val="20000"/>
              </a:spcBef>
              <a:buFontTx/>
              <a:buChar char="•"/>
            </a:pPr>
            <a:r>
              <a:rPr lang="en-US" sz="2000" dirty="0">
                <a:solidFill>
                  <a:schemeClr val="bg1"/>
                </a:solidFill>
                <a:latin typeface="Times New Roman" pitchFamily="18" charset="0"/>
              </a:rPr>
              <a:t>  Sleep pattern</a:t>
            </a:r>
          </a:p>
          <a:p>
            <a:pPr>
              <a:spcBef>
                <a:spcPct val="20000"/>
              </a:spcBef>
              <a:buFontTx/>
              <a:buChar char="•"/>
            </a:pPr>
            <a:r>
              <a:rPr lang="en-US" sz="2000" dirty="0">
                <a:solidFill>
                  <a:schemeClr val="bg1"/>
                </a:solidFill>
                <a:latin typeface="Times New Roman" pitchFamily="18" charset="0"/>
              </a:rPr>
              <a:t>  Posture</a:t>
            </a:r>
          </a:p>
          <a:p>
            <a:pPr>
              <a:spcBef>
                <a:spcPct val="20000"/>
              </a:spcBef>
              <a:buFontTx/>
              <a:buChar char="•"/>
            </a:pPr>
            <a:r>
              <a:rPr lang="en-US" sz="2000" dirty="0">
                <a:solidFill>
                  <a:schemeClr val="bg1"/>
                </a:solidFill>
                <a:latin typeface="Times New Roman" pitchFamily="18" charset="0"/>
              </a:rPr>
              <a:t>  Time of venipuncture</a:t>
            </a:r>
          </a:p>
          <a:p>
            <a:pPr>
              <a:spcBef>
                <a:spcPct val="20000"/>
              </a:spcBef>
              <a:buFontTx/>
              <a:buChar char="•"/>
            </a:pPr>
            <a:r>
              <a:rPr lang="en-US" sz="2000" dirty="0">
                <a:solidFill>
                  <a:schemeClr val="bg1"/>
                </a:solidFill>
                <a:latin typeface="Times New Roman" pitchFamily="18" charset="0"/>
              </a:rPr>
              <a:t>  Length of time tourniquet is applied</a:t>
            </a:r>
          </a:p>
        </p:txBody>
      </p:sp>
      <p:sp>
        <p:nvSpPr>
          <p:cNvPr id="39942" name="Rectangle 6"/>
          <p:cNvSpPr>
            <a:spLocks noChangeArrowheads="1"/>
          </p:cNvSpPr>
          <p:nvPr/>
        </p:nvSpPr>
        <p:spPr bwMode="auto">
          <a:xfrm>
            <a:off x="4643438" y="3786190"/>
            <a:ext cx="4281518" cy="28875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2075" tIns="46038" rIns="92075" bIns="46038">
            <a:spAutoFit/>
          </a:bodyPr>
          <a:lstStyle/>
          <a:p>
            <a:pPr>
              <a:spcBef>
                <a:spcPct val="20000"/>
              </a:spcBef>
            </a:pPr>
            <a:r>
              <a:rPr lang="en-US" sz="2400" u="sng" dirty="0">
                <a:solidFill>
                  <a:schemeClr val="bg1"/>
                </a:solidFill>
                <a:latin typeface="Times New Roman" pitchFamily="18" charset="0"/>
              </a:rPr>
              <a:t>Analytical Variation </a:t>
            </a:r>
            <a:r>
              <a:rPr lang="en-US" sz="2800" dirty="0">
                <a:solidFill>
                  <a:schemeClr val="bg1"/>
                </a:solidFill>
                <a:latin typeface="Times New Roman" pitchFamily="18" charset="0"/>
              </a:rPr>
              <a:t> </a:t>
            </a:r>
          </a:p>
          <a:p>
            <a:pPr>
              <a:spcBef>
                <a:spcPct val="20000"/>
              </a:spcBef>
              <a:buFontTx/>
              <a:buChar char="•"/>
            </a:pPr>
            <a:r>
              <a:rPr lang="en-US" sz="2000" dirty="0">
                <a:solidFill>
                  <a:schemeClr val="bg1"/>
                </a:solidFill>
                <a:latin typeface="Times New Roman" pitchFamily="18" charset="0"/>
              </a:rPr>
              <a:t>  Random errors</a:t>
            </a:r>
          </a:p>
          <a:p>
            <a:pPr>
              <a:spcBef>
                <a:spcPct val="20000"/>
              </a:spcBef>
              <a:buFontTx/>
              <a:buChar char="•"/>
            </a:pPr>
            <a:r>
              <a:rPr lang="en-US" sz="2000" dirty="0">
                <a:solidFill>
                  <a:schemeClr val="bg1"/>
                </a:solidFill>
                <a:latin typeface="Times New Roman" pitchFamily="18" charset="0"/>
              </a:rPr>
              <a:t>  Systematic errors</a:t>
            </a:r>
          </a:p>
          <a:p>
            <a:pPr>
              <a:spcBef>
                <a:spcPct val="20000"/>
              </a:spcBef>
            </a:pPr>
            <a:r>
              <a:rPr lang="en-US" sz="2400" u="sng" dirty="0">
                <a:solidFill>
                  <a:schemeClr val="bg1"/>
                </a:solidFill>
                <a:latin typeface="Times New Roman" pitchFamily="18" charset="0"/>
              </a:rPr>
              <a:t>Post-analytical </a:t>
            </a:r>
            <a:r>
              <a:rPr lang="en-US" sz="2800" dirty="0">
                <a:solidFill>
                  <a:schemeClr val="bg1"/>
                </a:solidFill>
                <a:latin typeface="Times New Roman" pitchFamily="18" charset="0"/>
              </a:rPr>
              <a:t> </a:t>
            </a:r>
          </a:p>
          <a:p>
            <a:pPr>
              <a:spcBef>
                <a:spcPct val="20000"/>
              </a:spcBef>
              <a:buFontTx/>
              <a:buChar char="•"/>
            </a:pPr>
            <a:r>
              <a:rPr lang="en-US" sz="2000" dirty="0">
                <a:solidFill>
                  <a:schemeClr val="bg1"/>
                </a:solidFill>
                <a:latin typeface="Times New Roman" pitchFamily="18" charset="0"/>
              </a:rPr>
              <a:t>  Transcriptions errors</a:t>
            </a:r>
          </a:p>
          <a:p>
            <a:pPr>
              <a:spcBef>
                <a:spcPct val="20000"/>
              </a:spcBef>
              <a:buFontTx/>
              <a:buChar char="•"/>
            </a:pPr>
            <a:r>
              <a:rPr lang="en-US" sz="2000" dirty="0">
                <a:solidFill>
                  <a:schemeClr val="bg1"/>
                </a:solidFill>
                <a:latin typeface="Times New Roman" pitchFamily="18" charset="0"/>
              </a:rPr>
              <a:t>   Results reported to wrong patient</a:t>
            </a:r>
          </a:p>
          <a:p>
            <a:pPr>
              <a:spcBef>
                <a:spcPct val="20000"/>
              </a:spcBef>
            </a:pPr>
            <a:endParaRPr lang="en-US" sz="2000" dirty="0">
              <a:solidFill>
                <a:schemeClr val="bg1"/>
              </a:solidFill>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481328"/>
            <a:ext cx="8572560" cy="4525963"/>
          </a:xfrm>
        </p:spPr>
        <p:style>
          <a:lnRef idx="1">
            <a:schemeClr val="accent1"/>
          </a:lnRef>
          <a:fillRef idx="2">
            <a:schemeClr val="accent1"/>
          </a:fillRef>
          <a:effectRef idx="1">
            <a:schemeClr val="accent1"/>
          </a:effectRef>
          <a:fontRef idx="minor">
            <a:schemeClr val="dk1"/>
          </a:fontRef>
        </p:style>
        <p:txBody>
          <a:bodyPr>
            <a:normAutofit fontScale="92500"/>
          </a:bodyPr>
          <a:lstStyle/>
          <a:p>
            <a:endParaRPr lang="ar-IQ" dirty="0"/>
          </a:p>
          <a:p>
            <a:pPr>
              <a:buNone/>
            </a:pPr>
            <a:r>
              <a:rPr lang="en-GB" sz="2600" b="1" cap="all" dirty="0">
                <a:latin typeface="Times New Roman" pitchFamily="18" charset="0"/>
                <a:cs typeface="Times New Roman" pitchFamily="18" charset="0"/>
              </a:rPr>
              <a:t>Clinical biochemistry</a:t>
            </a:r>
            <a:r>
              <a:rPr lang="en-GB" sz="2600" dirty="0">
                <a:latin typeface="Times New Roman" pitchFamily="18" charset="0"/>
                <a:cs typeface="Times New Roman" pitchFamily="18" charset="0"/>
              </a:rPr>
              <a:t> </a:t>
            </a:r>
            <a:r>
              <a:rPr lang="en-GB" sz="1900" dirty="0">
                <a:latin typeface="Times New Roman" pitchFamily="18" charset="0"/>
                <a:cs typeface="Times New Roman" pitchFamily="18" charset="0"/>
              </a:rPr>
              <a:t>(</a:t>
            </a:r>
            <a:r>
              <a:rPr lang="en-GB" sz="1900" b="1" dirty="0">
                <a:latin typeface="Times New Roman" pitchFamily="18" charset="0"/>
                <a:cs typeface="Times New Roman" pitchFamily="18" charset="0"/>
              </a:rPr>
              <a:t>clinical chemistry</a:t>
            </a:r>
            <a:r>
              <a:rPr lang="en-GB" sz="1900" dirty="0">
                <a:latin typeface="Times New Roman" pitchFamily="18" charset="0"/>
                <a:cs typeface="Times New Roman" pitchFamily="18" charset="0"/>
              </a:rPr>
              <a:t> or</a:t>
            </a:r>
            <a:r>
              <a:rPr lang="en-GB" sz="1900" b="1" dirty="0">
                <a:latin typeface="Times New Roman" pitchFamily="18" charset="0"/>
                <a:cs typeface="Times New Roman" pitchFamily="18" charset="0"/>
              </a:rPr>
              <a:t> chemical pathology)</a:t>
            </a:r>
            <a:endParaRPr lang="ar-IQ" sz="1900" dirty="0"/>
          </a:p>
          <a:p>
            <a:pPr algn="justLow">
              <a:buNone/>
            </a:pPr>
            <a:r>
              <a:rPr lang="en-US" dirty="0">
                <a:latin typeface="Times New Roman" pitchFamily="18" charset="0"/>
                <a:cs typeface="Times New Roman" pitchFamily="18" charset="0"/>
              </a:rPr>
              <a:t>    </a:t>
            </a:r>
            <a:r>
              <a:rPr lang="en-US" sz="2600" dirty="0">
                <a:latin typeface="Times New Roman" pitchFamily="18" charset="0"/>
                <a:cs typeface="Times New Roman" pitchFamily="18" charset="0"/>
              </a:rPr>
              <a:t>Application of chemical, molecular and cellular concepts and techniques to the understanding and evaluation of human  health and disease </a:t>
            </a:r>
            <a:endParaRPr lang="ar-IQ" sz="2600" dirty="0">
              <a:latin typeface="Times New Roman" pitchFamily="18" charset="0"/>
              <a:cs typeface="Times New Roman" pitchFamily="18" charset="0"/>
            </a:endParaRPr>
          </a:p>
          <a:p>
            <a:pPr algn="justLow"/>
            <a:r>
              <a:rPr lang="en-US" sz="2600" dirty="0">
                <a:latin typeface="Times New Roman" pitchFamily="18" charset="0"/>
                <a:cs typeface="Times New Roman" pitchFamily="18" charset="0"/>
              </a:rPr>
              <a:t>Disease is frequently caused by, or associated with, changes in the complex biochemistry of the body, and an understanding of these changes is essential to the diagnosis and treatment of patients. </a:t>
            </a:r>
          </a:p>
          <a:p>
            <a:pPr algn="justLow"/>
            <a:r>
              <a:rPr lang="en-US" sz="2600" dirty="0">
                <a:latin typeface="Times New Roman" pitchFamily="18" charset="0"/>
                <a:cs typeface="Times New Roman" pitchFamily="18" charset="0"/>
              </a:rPr>
              <a:t>Clinical Biochemistry deals with the detection and measurement of the chemical constituents of body fluids and  its excretions. </a:t>
            </a:r>
          </a:p>
          <a:p>
            <a:pPr algn="justLow"/>
            <a:endParaRPr lang="ar-IQ" dirty="0">
              <a:latin typeface="Times New Roman" pitchFamily="18" charset="0"/>
              <a:cs typeface="Times New Roman" pitchFamily="18" charset="0"/>
            </a:endParaRPr>
          </a:p>
        </p:txBody>
      </p:sp>
      <p:sp>
        <p:nvSpPr>
          <p:cNvPr id="3" name="Title 2"/>
          <p:cNvSpPr>
            <a:spLocks noGrp="1"/>
          </p:cNvSpPr>
          <p:nvPr>
            <p:ph type="title"/>
          </p:nvPr>
        </p:nvSpPr>
        <p:spPr>
          <a:xfrm>
            <a:off x="285720" y="274638"/>
            <a:ext cx="8572560" cy="1154098"/>
          </a:xfrm>
        </p:spPr>
        <p:style>
          <a:lnRef idx="1">
            <a:schemeClr val="accent1"/>
          </a:lnRef>
          <a:fillRef idx="2">
            <a:schemeClr val="accent1"/>
          </a:fillRef>
          <a:effectRef idx="1">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What is Clinical Biochemistry? </a:t>
            </a:r>
            <a:endParaRPr lang="ar-IQ"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57166"/>
            <a:ext cx="8229600" cy="6215106"/>
          </a:xfrm>
        </p:spPr>
        <p:style>
          <a:lnRef idx="1">
            <a:schemeClr val="accent5"/>
          </a:lnRef>
          <a:fillRef idx="2">
            <a:schemeClr val="accent5"/>
          </a:fillRef>
          <a:effectRef idx="1">
            <a:schemeClr val="accent5"/>
          </a:effectRef>
          <a:fontRef idx="minor">
            <a:schemeClr val="dk1"/>
          </a:fontRef>
        </p:style>
        <p:txBody>
          <a:bodyPr rtlCol="0">
            <a:normAutofit fontScale="92500" lnSpcReduction="20000"/>
          </a:bodyPr>
          <a:lstStyle/>
          <a:p>
            <a:pPr eaLnBrk="1" fontAlgn="auto" hangingPunct="1">
              <a:spcAft>
                <a:spcPts val="0"/>
              </a:spcAft>
              <a:buNone/>
              <a:defRPr/>
            </a:pPr>
            <a:endParaRPr lang="uk-UA" dirty="0"/>
          </a:p>
          <a:p>
            <a:pPr marL="624078" indent="-514350" algn="justLow">
              <a:defRPr/>
            </a:pPr>
            <a:r>
              <a:rPr lang="en-GB" b="1" dirty="0">
                <a:latin typeface="Times New Roman" pitchFamily="18" charset="0"/>
                <a:cs typeface="Times New Roman" pitchFamily="18" charset="0"/>
              </a:rPr>
              <a:t>Diet</a:t>
            </a:r>
            <a:r>
              <a:rPr lang="en-GB" dirty="0">
                <a:latin typeface="Times New Roman" pitchFamily="18" charset="0"/>
                <a:cs typeface="Times New Roman" pitchFamily="18" charset="0"/>
              </a:rPr>
              <a:t> </a:t>
            </a:r>
          </a:p>
          <a:p>
            <a:pPr marL="624078" indent="-514350" algn="justLow" eaLnBrk="1" fontAlgn="auto" hangingPunct="1">
              <a:spcAft>
                <a:spcPts val="0"/>
              </a:spcAft>
              <a:buNone/>
              <a:defRPr/>
            </a:pPr>
            <a:r>
              <a:rPr lang="en-GB" dirty="0">
                <a:latin typeface="Times New Roman" pitchFamily="18" charset="0"/>
                <a:cs typeface="Times New Roman" pitchFamily="18" charset="0"/>
              </a:rPr>
              <a:t>       Dietary constituents may alter the concentrations of analytes in blood significantly (e.g. plasma [glucose] and [triglyceride] are affected by carbohydrate and fat-containing meals, respectively).</a:t>
            </a:r>
          </a:p>
          <a:p>
            <a:pPr marL="624078" indent="-514350" algn="justLow">
              <a:defRPr/>
            </a:pPr>
            <a:r>
              <a:rPr lang="en-GB" b="1" dirty="0">
                <a:latin typeface="Times New Roman" pitchFamily="18" charset="0"/>
                <a:cs typeface="Times New Roman" pitchFamily="18" charset="0"/>
              </a:rPr>
              <a:t>Drugs</a:t>
            </a:r>
            <a:r>
              <a:rPr lang="en-GB" dirty="0">
                <a:latin typeface="Times New Roman" pitchFamily="18" charset="0"/>
                <a:cs typeface="Times New Roman" pitchFamily="18" charset="0"/>
              </a:rPr>
              <a:t> </a:t>
            </a:r>
          </a:p>
          <a:p>
            <a:pPr marL="624078" indent="-514350" algn="justLow">
              <a:buNone/>
              <a:defRPr/>
            </a:pPr>
            <a:r>
              <a:rPr lang="en-GB" dirty="0">
                <a:latin typeface="Times New Roman" pitchFamily="18" charset="0"/>
                <a:cs typeface="Times New Roman" pitchFamily="18" charset="0"/>
              </a:rPr>
              <a:t>       Many drugs influence the chemical composition of blood. Such effects of drug treatment, for example, antiepileptic drugs. </a:t>
            </a:r>
            <a:endParaRPr lang="en-US" dirty="0">
              <a:latin typeface="Times New Roman" pitchFamily="18" charset="0"/>
              <a:cs typeface="Times New Roman" pitchFamily="18" charset="0"/>
            </a:endParaRPr>
          </a:p>
          <a:p>
            <a:pPr marL="624078" indent="-514350" algn="justLow">
              <a:defRPr/>
            </a:pPr>
            <a:r>
              <a:rPr lang="en-GB" dirty="0">
                <a:latin typeface="Times New Roman" pitchFamily="18" charset="0"/>
                <a:cs typeface="Times New Roman" pitchFamily="18" charset="0"/>
              </a:rPr>
              <a:t> </a:t>
            </a:r>
            <a:r>
              <a:rPr lang="en-GB" b="1" dirty="0">
                <a:latin typeface="Times New Roman" pitchFamily="18" charset="0"/>
                <a:cs typeface="Times New Roman" pitchFamily="18" charset="0"/>
              </a:rPr>
              <a:t>Diurnal variation</a:t>
            </a:r>
          </a:p>
          <a:p>
            <a:pPr marL="624078" indent="-514350" algn="justLow">
              <a:buNone/>
              <a:defRPr/>
            </a:pPr>
            <a:r>
              <a:rPr lang="en-GB" b="1" dirty="0">
                <a:latin typeface="Times New Roman" pitchFamily="18" charset="0"/>
                <a:cs typeface="Times New Roman" pitchFamily="18" charset="0"/>
              </a:rPr>
              <a:t>       </a:t>
            </a:r>
            <a:r>
              <a:rPr lang="en-GB" dirty="0">
                <a:latin typeface="Times New Roman" pitchFamily="18" charset="0"/>
                <a:cs typeface="Times New Roman" pitchFamily="18" charset="0"/>
              </a:rPr>
              <a:t>The concentrations of many substances in blood vary considerably at different times of day (e.g. cortisol). Specimens for these analyses must be collected at the times specified by the laboratory, as there may be no reference ranges relating to their concentrations in blood at other times</a:t>
            </a:r>
            <a:endParaRPr lang="uk-UA" dirty="0">
              <a:latin typeface="Times New Roman" pitchFamily="18" charset="0"/>
              <a:cs typeface="Times New Roman" pitchFamily="18" charset="0"/>
            </a:endParaRPr>
          </a:p>
          <a:p>
            <a:pPr eaLnBrk="1" fontAlgn="auto" hangingPunct="1">
              <a:spcAft>
                <a:spcPts val="0"/>
              </a:spcAft>
              <a:defRPr/>
            </a:pPr>
            <a:endParaRPr lang="uk-U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00042"/>
            <a:ext cx="8229600" cy="5786478"/>
          </a:xfrm>
        </p:spPr>
        <p:style>
          <a:lnRef idx="1">
            <a:schemeClr val="accent1"/>
          </a:lnRef>
          <a:fillRef idx="2">
            <a:schemeClr val="accent1"/>
          </a:fillRef>
          <a:effectRef idx="1">
            <a:schemeClr val="accent1"/>
          </a:effectRef>
          <a:fontRef idx="minor">
            <a:schemeClr val="dk1"/>
          </a:fontRef>
        </p:style>
        <p:txBody>
          <a:bodyPr rtlCol="0">
            <a:normAutofit fontScale="92500" lnSpcReduction="20000"/>
          </a:bodyPr>
          <a:lstStyle/>
          <a:p>
            <a:pPr algn="justLow" eaLnBrk="1" fontAlgn="auto" hangingPunct="1">
              <a:spcAft>
                <a:spcPts val="0"/>
              </a:spcAft>
              <a:buNone/>
              <a:defRPr/>
            </a:pPr>
            <a:endParaRPr lang="en-GB" sz="2600" dirty="0">
              <a:latin typeface="Times New Roman" pitchFamily="18" charset="0"/>
              <a:cs typeface="Times New Roman" pitchFamily="18" charset="0"/>
            </a:endParaRPr>
          </a:p>
          <a:p>
            <a:pPr algn="justLow" eaLnBrk="1" fontAlgn="auto" hangingPunct="1">
              <a:spcAft>
                <a:spcPts val="0"/>
              </a:spcAft>
              <a:defRPr/>
            </a:pPr>
            <a:r>
              <a:rPr lang="en-GB" sz="2600" b="1" dirty="0">
                <a:latin typeface="Times New Roman" pitchFamily="18" charset="0"/>
                <a:cs typeface="Times New Roman" pitchFamily="18" charset="0"/>
              </a:rPr>
              <a:t>Venous blood specimens should be obtained with minimal stasis</a:t>
            </a:r>
          </a:p>
          <a:p>
            <a:pPr algn="justLow" eaLnBrk="1" fontAlgn="auto" hangingPunct="1">
              <a:spcAft>
                <a:spcPts val="0"/>
              </a:spcAft>
              <a:buNone/>
              <a:defRPr/>
            </a:pPr>
            <a:r>
              <a:rPr lang="en-GB" sz="2600" b="1" dirty="0">
                <a:latin typeface="Times New Roman" pitchFamily="18" charset="0"/>
                <a:cs typeface="Times New Roman" pitchFamily="18" charset="0"/>
              </a:rPr>
              <a:t>   </a:t>
            </a:r>
            <a:r>
              <a:rPr lang="en-GB" sz="2600" dirty="0">
                <a:latin typeface="Times New Roman" pitchFamily="18" charset="0"/>
                <a:cs typeface="Times New Roman" pitchFamily="18" charset="0"/>
              </a:rPr>
              <a:t> Prolonged stasis can markedly raise the concentrations of plasma proteins and other non-diffusible substances (e.g. protein-bound substances). </a:t>
            </a:r>
          </a:p>
          <a:p>
            <a:pPr algn="justLow" eaLnBrk="1" fontAlgn="auto" hangingPunct="1">
              <a:spcAft>
                <a:spcPts val="0"/>
              </a:spcAft>
              <a:buNone/>
              <a:defRPr/>
            </a:pPr>
            <a:endParaRPr lang="uk-UA" sz="2600" dirty="0">
              <a:latin typeface="Times New Roman" pitchFamily="18" charset="0"/>
              <a:cs typeface="Times New Roman" pitchFamily="18" charset="0"/>
            </a:endParaRPr>
          </a:p>
          <a:p>
            <a:pPr algn="justLow" eaLnBrk="1" fontAlgn="auto" hangingPunct="1">
              <a:spcAft>
                <a:spcPts val="0"/>
              </a:spcAft>
              <a:defRPr/>
            </a:pPr>
            <a:r>
              <a:rPr lang="en-GB" sz="2600" b="1" dirty="0">
                <a:latin typeface="Times New Roman" pitchFamily="18" charset="0"/>
                <a:cs typeface="Times New Roman" pitchFamily="18" charset="0"/>
              </a:rPr>
              <a:t>Posture should be standardised if possible</a:t>
            </a:r>
          </a:p>
          <a:p>
            <a:pPr algn="justLow" eaLnBrk="1" fontAlgn="auto" hangingPunct="1">
              <a:spcAft>
                <a:spcPts val="0"/>
              </a:spcAft>
              <a:buNone/>
              <a:defRPr/>
            </a:pPr>
            <a:r>
              <a:rPr lang="en-GB" sz="2600" b="1" dirty="0">
                <a:latin typeface="Times New Roman" pitchFamily="18" charset="0"/>
                <a:cs typeface="Times New Roman" pitchFamily="18" charset="0"/>
              </a:rPr>
              <a:t>  </a:t>
            </a:r>
            <a:r>
              <a:rPr lang="en-GB" sz="2600" dirty="0">
                <a:latin typeface="Times New Roman" pitchFamily="18" charset="0"/>
                <a:cs typeface="Times New Roman" pitchFamily="18" charset="0"/>
              </a:rPr>
              <a:t> When a patient's posture changes from lying to standing, there may be an increase of as much as 13% in the concentration of plasma proteins or protein-bound constituents, due to redistribution of fluid in the extracellular space.</a:t>
            </a:r>
          </a:p>
          <a:p>
            <a:pPr algn="justLow" eaLnBrk="1" fontAlgn="auto" hangingPunct="1">
              <a:spcAft>
                <a:spcPts val="0"/>
              </a:spcAft>
              <a:buNone/>
              <a:defRPr/>
            </a:pPr>
            <a:endParaRPr lang="uk-UA" sz="2600" dirty="0">
              <a:latin typeface="Times New Roman" pitchFamily="18" charset="0"/>
              <a:cs typeface="Times New Roman" pitchFamily="18" charset="0"/>
            </a:endParaRPr>
          </a:p>
          <a:p>
            <a:pPr algn="justLow" eaLnBrk="1" fontAlgn="auto" hangingPunct="1">
              <a:spcAft>
                <a:spcPts val="0"/>
              </a:spcAft>
              <a:defRPr/>
            </a:pPr>
            <a:r>
              <a:rPr lang="en-GB" sz="2600" b="1" dirty="0">
                <a:latin typeface="Times New Roman" pitchFamily="18" charset="0"/>
                <a:cs typeface="Times New Roman" pitchFamily="18" charset="0"/>
              </a:rPr>
              <a:t>Haemolysis should be avoided</a:t>
            </a:r>
          </a:p>
          <a:p>
            <a:pPr algn="justLow" eaLnBrk="1" fontAlgn="auto" hangingPunct="1">
              <a:spcAft>
                <a:spcPts val="0"/>
              </a:spcAft>
              <a:buNone/>
              <a:defRPr/>
            </a:pPr>
            <a:r>
              <a:rPr lang="en-GB" sz="2600" b="1" dirty="0">
                <a:latin typeface="Times New Roman" pitchFamily="18" charset="0"/>
                <a:cs typeface="Times New Roman" pitchFamily="18" charset="0"/>
              </a:rPr>
              <a:t>   </a:t>
            </a:r>
            <a:r>
              <a:rPr lang="en-GB" sz="2600" dirty="0">
                <a:latin typeface="Times New Roman" pitchFamily="18" charset="0"/>
                <a:cs typeface="Times New Roman" pitchFamily="18" charset="0"/>
              </a:rPr>
              <a:t> since it renders specimens unsuitable for plasma K</a:t>
            </a:r>
            <a:r>
              <a:rPr lang="en-GB" sz="2600" baseline="30000" dirty="0">
                <a:latin typeface="Times New Roman" pitchFamily="18" charset="0"/>
                <a:cs typeface="Times New Roman" pitchFamily="18" charset="0"/>
              </a:rPr>
              <a:t>+</a:t>
            </a:r>
            <a:r>
              <a:rPr lang="en-GB" sz="2600" dirty="0">
                <a:latin typeface="Times New Roman" pitchFamily="18" charset="0"/>
                <a:cs typeface="Times New Roman" pitchFamily="18" charset="0"/>
              </a:rPr>
              <a:t>, magnesium and many protein and enzyme activity measurements.</a:t>
            </a:r>
            <a:endParaRPr lang="uk-UA" sz="2600" dirty="0">
              <a:latin typeface="Times New Roman" pitchFamily="18" charset="0"/>
              <a:cs typeface="Times New Roman" pitchFamily="18" charset="0"/>
            </a:endParaRPr>
          </a:p>
          <a:p>
            <a:pPr algn="justLow" eaLnBrk="1" fontAlgn="auto" hangingPunct="1">
              <a:spcAft>
                <a:spcPts val="0"/>
              </a:spcAft>
              <a:buNone/>
              <a:defRPr/>
            </a:pPr>
            <a:endParaRPr lang="uk-UA" sz="2600" dirty="0">
              <a:latin typeface="Times New Roman" pitchFamily="18" charset="0"/>
              <a:cs typeface="Times New Roman" pitchFamily="18" charset="0"/>
            </a:endParaRPr>
          </a:p>
          <a:p>
            <a:pPr eaLnBrk="1" fontAlgn="auto" hangingPunct="1">
              <a:spcAft>
                <a:spcPts val="0"/>
              </a:spcAft>
              <a:defRPr/>
            </a:pPr>
            <a:endParaRPr lang="uk-U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071545"/>
            <a:ext cx="8229600" cy="4357719"/>
          </a:xfrm>
        </p:spPr>
        <p:style>
          <a:lnRef idx="2">
            <a:schemeClr val="accent1"/>
          </a:lnRef>
          <a:fillRef idx="1">
            <a:schemeClr val="lt1"/>
          </a:fillRef>
          <a:effectRef idx="0">
            <a:schemeClr val="accent1"/>
          </a:effectRef>
          <a:fontRef idx="minor">
            <a:schemeClr val="dk1"/>
          </a:fontRef>
        </p:style>
        <p:txBody>
          <a:bodyPr/>
          <a:lstStyle/>
          <a:p>
            <a:endParaRPr lang="en-US" dirty="0"/>
          </a:p>
          <a:p>
            <a:endParaRPr lang="en-US" dirty="0"/>
          </a:p>
          <a:p>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What we mean by </a:t>
            </a:r>
            <a:r>
              <a:rPr lang="en-US" b="1" dirty="0">
                <a:solidFill>
                  <a:srgbClr val="FF0000"/>
                </a:solidFill>
                <a:latin typeface="Times New Roman" pitchFamily="18" charset="0"/>
                <a:cs typeface="Times New Roman" pitchFamily="18" charset="0"/>
              </a:rPr>
              <a:t>accuracy</a:t>
            </a:r>
            <a:r>
              <a:rPr lang="en-US" b="1" dirty="0">
                <a:latin typeface="Times New Roman" pitchFamily="18" charset="0"/>
                <a:cs typeface="Times New Roman" pitchFamily="18" charset="0"/>
              </a:rPr>
              <a:t> &amp; </a:t>
            </a:r>
            <a:r>
              <a:rPr lang="en-US" b="1" dirty="0">
                <a:solidFill>
                  <a:srgbClr val="FF0000"/>
                </a:solidFill>
                <a:latin typeface="Times New Roman" pitchFamily="18" charset="0"/>
                <a:cs typeface="Times New Roman" pitchFamily="18" charset="0"/>
              </a:rPr>
              <a:t>precision</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  Why </a:t>
            </a:r>
            <a:r>
              <a:rPr lang="en-US" b="1" dirty="0">
                <a:solidFill>
                  <a:srgbClr val="FF0000"/>
                </a:solidFill>
                <a:latin typeface="Times New Roman" pitchFamily="18" charset="0"/>
                <a:cs typeface="Times New Roman" pitchFamily="18" charset="0"/>
              </a:rPr>
              <a:t>specificity </a:t>
            </a:r>
            <a:r>
              <a:rPr lang="en-US" b="1" dirty="0">
                <a:latin typeface="Times New Roman" pitchFamily="18" charset="0"/>
                <a:cs typeface="Times New Roman" pitchFamily="18" charset="0"/>
              </a:rPr>
              <a:t>&amp; </a:t>
            </a:r>
            <a:r>
              <a:rPr lang="en-US" b="1" dirty="0">
                <a:solidFill>
                  <a:srgbClr val="FF0000"/>
                </a:solidFill>
                <a:latin typeface="Times New Roman" pitchFamily="18" charset="0"/>
                <a:cs typeface="Times New Roman" pitchFamily="18" charset="0"/>
              </a:rPr>
              <a:t>sensitivity</a:t>
            </a:r>
            <a:r>
              <a:rPr lang="en-US" b="1" dirty="0">
                <a:latin typeface="Times New Roman" pitchFamily="18" charset="0"/>
                <a:cs typeface="Times New Roman" pitchFamily="18" charset="0"/>
              </a:rPr>
              <a:t> are important?</a:t>
            </a:r>
          </a:p>
          <a:p>
            <a:r>
              <a:rPr lang="en-US" b="1" dirty="0">
                <a:latin typeface="Times New Roman" pitchFamily="18" charset="0"/>
                <a:cs typeface="Times New Roman" pitchFamily="18" charset="0"/>
              </a:rPr>
              <a:t> What we mean by </a:t>
            </a:r>
            <a:r>
              <a:rPr lang="en-US" b="1" dirty="0">
                <a:solidFill>
                  <a:srgbClr val="FF0000"/>
                </a:solidFill>
                <a:latin typeface="Times New Roman" pitchFamily="18" charset="0"/>
                <a:cs typeface="Times New Roman" pitchFamily="18" charset="0"/>
              </a:rPr>
              <a:t>reference ranges</a:t>
            </a:r>
            <a:r>
              <a:rPr lang="en-US" b="1" dirty="0">
                <a:latin typeface="Times New Roman" pitchFamily="18" charset="0"/>
                <a:cs typeface="Times New Roman" pitchFamily="18" charset="0"/>
              </a:rPr>
              <a:t>?</a:t>
            </a:r>
          </a:p>
          <a:p>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endParaRPr lang="en-US" dirty="0"/>
          </a:p>
          <a:p>
            <a:pPr algn="justLow"/>
            <a:r>
              <a:rPr lang="en-US" dirty="0">
                <a:latin typeface="Times New Roman" pitchFamily="18" charset="0"/>
                <a:cs typeface="Times New Roman" pitchFamily="18" charset="0"/>
              </a:rPr>
              <a:t> Precision is the reproducibility of an analytical method. </a:t>
            </a:r>
          </a:p>
          <a:p>
            <a:pPr algn="justLow">
              <a:buNone/>
            </a:pPr>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 Repeated measurement of an analyte will be close to each other if precise </a:t>
            </a:r>
          </a:p>
          <a:p>
            <a:pPr algn="justLow"/>
            <a:endParaRPr lang="en-US" dirty="0">
              <a:latin typeface="Times New Roman" pitchFamily="18" charset="0"/>
              <a:cs typeface="Times New Roman" pitchFamily="18" charset="0"/>
            </a:endParaRPr>
          </a:p>
          <a:p>
            <a:pPr algn="justLow"/>
            <a:endParaRPr lang="en-US" dirty="0">
              <a:latin typeface="Times New Roman" pitchFamily="18" charset="0"/>
              <a:cs typeface="Times New Roman" pitchFamily="18" charset="0"/>
            </a:endParaRPr>
          </a:p>
          <a:p>
            <a:pPr algn="justLow"/>
            <a:endParaRPr lang="en-US" dirty="0">
              <a:latin typeface="Times New Roman" pitchFamily="18" charset="0"/>
              <a:cs typeface="Times New Roman" pitchFamily="18" charset="0"/>
            </a:endParaRPr>
          </a:p>
          <a:p>
            <a:pPr algn="justLow"/>
            <a:endParaRPr lang="en-US" dirty="0">
              <a:latin typeface="Times New Roman" pitchFamily="18" charset="0"/>
              <a:cs typeface="Times New Roman" pitchFamily="18" charset="0"/>
            </a:endParaRPr>
          </a:p>
          <a:p>
            <a:pPr algn="justLow"/>
            <a:endParaRPr lang="en-US" dirty="0">
              <a:latin typeface="Times New Roman" pitchFamily="18" charset="0"/>
              <a:cs typeface="Times New Roman" pitchFamily="18" charset="0"/>
            </a:endParaRPr>
          </a:p>
          <a:p>
            <a:endParaRPr lang="ar-IQ" dirty="0"/>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Precision and accuracy</a:t>
            </a: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b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Low">
              <a:buNone/>
            </a:pPr>
            <a:endParaRPr lang="en-US" dirty="0"/>
          </a:p>
          <a:p>
            <a:pPr algn="justLow"/>
            <a:r>
              <a:rPr lang="en-US" b="1" dirty="0">
                <a:latin typeface="Times New Roman" pitchFamily="18" charset="0"/>
                <a:cs typeface="Times New Roman" pitchFamily="18" charset="0"/>
              </a:rPr>
              <a:t>Accuracy: </a:t>
            </a:r>
            <a:r>
              <a:rPr lang="en-US" dirty="0">
                <a:latin typeface="Times New Roman" pitchFamily="18" charset="0"/>
                <a:cs typeface="Times New Roman" pitchFamily="18" charset="0"/>
              </a:rPr>
              <a:t>defines how close the measured value is to the actual value. </a:t>
            </a:r>
          </a:p>
          <a:p>
            <a:pPr algn="justLow">
              <a:buNone/>
            </a:pPr>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 It is the objective in every biochemical method to provide good precision and accuracy. </a:t>
            </a:r>
          </a:p>
          <a:p>
            <a:pPr algn="justLow">
              <a:buNone/>
            </a:pPr>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Automation of analyses has improved precision in most cases.</a:t>
            </a:r>
          </a:p>
          <a:p>
            <a:endParaRPr lang="ar-IQ" dirty="0"/>
          </a:p>
        </p:txBody>
      </p:sp>
      <p:sp>
        <p:nvSpPr>
          <p:cNvPr id="3" name="Title 2"/>
          <p:cNvSpPr>
            <a:spLocks noGrp="1"/>
          </p:cNvSpPr>
          <p:nvPr>
            <p:ph type="title"/>
          </p:nvPr>
        </p:nvSpPr>
        <p:spPr>
          <a:xfrm>
            <a:off x="428596" y="214290"/>
            <a:ext cx="8229600" cy="1143000"/>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Precision and accuracy</a:t>
            </a: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b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CC. by semesters\CC 2nd semester-09-10\Scaning for CC lectures\Precision.jpg"/>
          <p:cNvPicPr>
            <a:picLocks noGrp="1" noChangeAspect="1" noChangeArrowheads="1"/>
          </p:cNvPicPr>
          <p:nvPr>
            <p:ph idx="1"/>
          </p:nvPr>
        </p:nvPicPr>
        <p:blipFill>
          <a:blip r:embed="rId3"/>
          <a:srcRect/>
          <a:stretch>
            <a:fillRect/>
          </a:stretch>
        </p:blipFill>
        <p:spPr>
          <a:xfrm>
            <a:off x="539552" y="414536"/>
            <a:ext cx="7848872" cy="6143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867" name="Slide Number Placeholder 2"/>
          <p:cNvSpPr>
            <a:spLocks noGrp="1"/>
          </p:cNvSpPr>
          <p:nvPr>
            <p:ph type="sldNum" sz="quarter" idx="12"/>
          </p:nvPr>
        </p:nvSpPr>
        <p:spPr bwMode="auto">
          <a:noFill/>
          <a:ln>
            <a:miter lim="800000"/>
            <a:headEnd/>
            <a:tailEnd/>
          </a:ln>
        </p:spPr>
        <p:txBody>
          <a:bodyPr/>
          <a:lstStyle/>
          <a:p>
            <a:fld id="{CD90702B-D393-4916-9BEF-797029D5251C}" type="slidenum">
              <a:rPr lang="ar-SA"/>
              <a:pPr/>
              <a:t>35</a:t>
            </a:fld>
            <a:endParaRPr lang="ar-S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CC. by semesters\CC 2nd semester-09-10\Scaning for CC lectures\Accuracy.jpg"/>
          <p:cNvPicPr>
            <a:picLocks noGrp="1" noChangeAspect="1" noChangeArrowheads="1"/>
          </p:cNvPicPr>
          <p:nvPr>
            <p:ph idx="1"/>
          </p:nvPr>
        </p:nvPicPr>
        <p:blipFill>
          <a:blip r:embed="rId3"/>
          <a:srcRect/>
          <a:stretch>
            <a:fillRect/>
          </a:stretch>
        </p:blipFill>
        <p:spPr>
          <a:xfrm>
            <a:off x="539552" y="714356"/>
            <a:ext cx="7704856" cy="5643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891" name="Slide Number Placeholder 2"/>
          <p:cNvSpPr>
            <a:spLocks noGrp="1"/>
          </p:cNvSpPr>
          <p:nvPr>
            <p:ph type="sldNum" sz="quarter" idx="12"/>
          </p:nvPr>
        </p:nvSpPr>
        <p:spPr bwMode="auto">
          <a:noFill/>
          <a:ln>
            <a:miter lim="800000"/>
            <a:headEnd/>
            <a:tailEnd/>
          </a:ln>
        </p:spPr>
        <p:txBody>
          <a:bodyPr/>
          <a:lstStyle/>
          <a:p>
            <a:fld id="{ADD4BDDC-B99F-46C7-A0BF-4F9A6B95EF28}" type="slidenum">
              <a:rPr lang="ar-SA"/>
              <a:pPr/>
              <a:t>36</a:t>
            </a:fld>
            <a:endParaRPr lang="ar-S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Precision and Accuracy</a:t>
            </a:r>
            <a:endParaRPr lang="ar-IQ"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3"/>
          <a:srcRect/>
          <a:stretch>
            <a:fillRect/>
          </a:stretch>
        </p:blipFill>
        <p:spPr bwMode="auto">
          <a:xfrm>
            <a:off x="1000100" y="1714488"/>
            <a:ext cx="7358114" cy="45720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364241"/>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a:r>
              <a:rPr lang="en-US" b="1" dirty="0">
                <a:latin typeface="Times New Roman" pitchFamily="18" charset="0"/>
                <a:cs typeface="Times New Roman" pitchFamily="18" charset="0"/>
              </a:rPr>
              <a:t>Sensitivity</a:t>
            </a:r>
            <a:endParaRPr lang="en-US" dirty="0">
              <a:latin typeface="Times New Roman" pitchFamily="18" charset="0"/>
              <a:cs typeface="Times New Roman" pitchFamily="18" charset="0"/>
            </a:endParaRPr>
          </a:p>
          <a:p>
            <a:pPr algn="justLow">
              <a:buNone/>
            </a:pPr>
            <a:r>
              <a:rPr lang="en-US" dirty="0">
                <a:latin typeface="Times New Roman" pitchFamily="18" charset="0"/>
                <a:cs typeface="Times New Roman" pitchFamily="18" charset="0"/>
              </a:rPr>
              <a:t>  The analytical sensitivity of an assay is a measure of how little of the </a:t>
            </a:r>
            <a:r>
              <a:rPr lang="en-US" dirty="0" err="1">
                <a:latin typeface="Times New Roman" pitchFamily="18" charset="0"/>
                <a:cs typeface="Times New Roman" pitchFamily="18" charset="0"/>
              </a:rPr>
              <a:t>analyte</a:t>
            </a:r>
            <a:r>
              <a:rPr lang="en-US" dirty="0">
                <a:latin typeface="Times New Roman" pitchFamily="18" charset="0"/>
                <a:cs typeface="Times New Roman" pitchFamily="18" charset="0"/>
              </a:rPr>
              <a:t> the method can detect to improve the detection limit to help in discrimination normal results and those with suspected disease             ( Positivity in disease) .</a:t>
            </a:r>
          </a:p>
          <a:p>
            <a:pPr algn="justLow"/>
            <a:r>
              <a:rPr lang="en-US" b="1" dirty="0">
                <a:latin typeface="Times New Roman" pitchFamily="18" charset="0"/>
                <a:cs typeface="Times New Roman" pitchFamily="18" charset="0"/>
              </a:rPr>
              <a:t>Specificity </a:t>
            </a:r>
          </a:p>
          <a:p>
            <a:pPr algn="justLow">
              <a:buNone/>
            </a:pPr>
            <a:r>
              <a:rPr lang="en-US" dirty="0">
                <a:latin typeface="Times New Roman" pitchFamily="18" charset="0"/>
                <a:cs typeface="Times New Roman" pitchFamily="18" charset="0"/>
              </a:rPr>
              <a:t>   Analytical specificity of an assay relates to how good the assay is at discriminating between the requested </a:t>
            </a:r>
            <a:r>
              <a:rPr lang="en-US" dirty="0" err="1">
                <a:latin typeface="Times New Roman" pitchFamily="18" charset="0"/>
                <a:cs typeface="Times New Roman" pitchFamily="18" charset="0"/>
              </a:rPr>
              <a:t>analyte</a:t>
            </a:r>
            <a:r>
              <a:rPr lang="en-US" dirty="0">
                <a:latin typeface="Times New Roman" pitchFamily="18" charset="0"/>
                <a:cs typeface="Times New Roman" pitchFamily="18" charset="0"/>
              </a:rPr>
              <a:t> and potentially interfering substances. So it measures the negativity in normal results .</a:t>
            </a: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br>
              <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Analytical sensitivity and specificity</a:t>
            </a:r>
            <a:br>
              <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ar-IQ"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364241"/>
          </a:xfrm>
        </p:spPr>
        <p:style>
          <a:lnRef idx="2">
            <a:schemeClr val="accent1"/>
          </a:lnRef>
          <a:fillRef idx="1">
            <a:schemeClr val="lt1"/>
          </a:fillRef>
          <a:effectRef idx="0">
            <a:schemeClr val="accent1"/>
          </a:effectRef>
          <a:fontRef idx="minor">
            <a:schemeClr val="dk1"/>
          </a:fontRef>
        </p:style>
        <p:txBody>
          <a:bodyPr/>
          <a:lstStyle/>
          <a:p>
            <a:endParaRPr lang="en-US" dirty="0"/>
          </a:p>
          <a:p>
            <a:r>
              <a:rPr lang="en-US" dirty="0">
                <a:latin typeface="Times New Roman" pitchFamily="18" charset="0"/>
                <a:cs typeface="Times New Roman" pitchFamily="18" charset="0"/>
              </a:rPr>
              <a:t>Accurate : it gives a correct result</a:t>
            </a:r>
          </a:p>
          <a:p>
            <a:r>
              <a:rPr lang="en-US" dirty="0">
                <a:latin typeface="Times New Roman" pitchFamily="18" charset="0"/>
                <a:cs typeface="Times New Roman" pitchFamily="18" charset="0"/>
              </a:rPr>
              <a:t>Precise : it give the same result if repeated </a:t>
            </a:r>
          </a:p>
          <a:p>
            <a:r>
              <a:rPr lang="en-US" dirty="0">
                <a:latin typeface="Times New Roman" pitchFamily="18" charset="0"/>
                <a:cs typeface="Times New Roman" pitchFamily="18" charset="0"/>
              </a:rPr>
              <a:t>Sensitive : it measure law concentration of the </a:t>
            </a:r>
            <a:r>
              <a:rPr lang="en-US" dirty="0" err="1">
                <a:latin typeface="Times New Roman" pitchFamily="18" charset="0"/>
                <a:cs typeface="Times New Roman" pitchFamily="18" charset="0"/>
              </a:rPr>
              <a:t>analyte</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Specific : is not subjected to </a:t>
            </a:r>
            <a:r>
              <a:rPr lang="en-US" dirty="0" err="1">
                <a:latin typeface="Times New Roman" pitchFamily="18" charset="0"/>
                <a:cs typeface="Times New Roman" pitchFamily="18" charset="0"/>
              </a:rPr>
              <a:t>interferance</a:t>
            </a:r>
            <a:r>
              <a:rPr lang="en-US" dirty="0">
                <a:latin typeface="Times New Roman" pitchFamily="18" charset="0"/>
                <a:cs typeface="Times New Roman" pitchFamily="18" charset="0"/>
              </a:rPr>
              <a:t> by other substance </a:t>
            </a:r>
            <a:endParaRPr lang="ar-IQ"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Summary :</a:t>
            </a: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214290"/>
            <a:ext cx="8229600" cy="1071570"/>
          </a:xfrm>
        </p:spPr>
        <p:style>
          <a:lnRef idx="1">
            <a:schemeClr val="accent1"/>
          </a:lnRef>
          <a:fillRef idx="2">
            <a:schemeClr val="accent1"/>
          </a:fillRef>
          <a:effectRef idx="1">
            <a:schemeClr val="accent1"/>
          </a:effectRef>
          <a:fontRef idx="minor">
            <a:schemeClr val="dk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The use of biochemical tests</a:t>
            </a:r>
            <a:br>
              <a:rPr lang="uk-UA"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br>
            <a:endParaRPr lang="uk-UA"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Объект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a:bodyPr>
          <a:lstStyle/>
          <a:p>
            <a:pPr algn="justLow" eaLnBrk="1" fontAlgn="auto" hangingPunct="1">
              <a:spcAft>
                <a:spcPts val="0"/>
              </a:spcAft>
              <a:defRPr/>
            </a:pPr>
            <a:r>
              <a:rPr lang="en-US" dirty="0">
                <a:latin typeface="Times New Roman" pitchFamily="18" charset="0"/>
                <a:cs typeface="Times New Roman" pitchFamily="18" charset="0"/>
              </a:rPr>
              <a:t>Biochemical investigations are involved in every branch of clinical medicine. The results of biochemical tests may be of use in:</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Diagnosis .</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Screening for disease .</a:t>
            </a: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Assessing the prognosis.</a:t>
            </a:r>
          </a:p>
          <a:p>
            <a:pPr marL="624078" indent="-514350" algn="justLow">
              <a:buFont typeface="+mj-lt"/>
              <a:buAutoNum type="arabicPeriod"/>
              <a:defRPr/>
            </a:pPr>
            <a:r>
              <a:rPr lang="en-US" dirty="0">
                <a:latin typeface="Times New Roman" pitchFamily="18" charset="0"/>
                <a:cs typeface="Times New Roman" pitchFamily="18" charset="0"/>
              </a:rPr>
              <a:t>Monitoring of treatment. </a:t>
            </a:r>
          </a:p>
          <a:p>
            <a:pPr marL="624078" indent="-514350" algn="justLow">
              <a:buFont typeface="+mj-lt"/>
              <a:buAutoNum type="arabicPeriod"/>
              <a:defRPr/>
            </a:pPr>
            <a:r>
              <a:rPr lang="en-US" dirty="0">
                <a:latin typeface="Times New Roman" pitchFamily="18" charset="0"/>
                <a:cs typeface="Times New Roman" pitchFamily="18" charset="0"/>
              </a:rPr>
              <a:t>Research into the biochemical basis of disease </a:t>
            </a:r>
            <a:endParaRPr lang="uk-UA" dirty="0">
              <a:latin typeface="Times New Roman" pitchFamily="18" charset="0"/>
              <a:cs typeface="Times New Roman" pitchFamily="18" charset="0"/>
            </a:endParaRPr>
          </a:p>
          <a:p>
            <a:pPr marL="624078" indent="-514350" algn="justLow" eaLnBrk="1" fontAlgn="auto" hangingPunct="1">
              <a:spcAft>
                <a:spcPts val="0"/>
              </a:spcAft>
              <a:buFont typeface="+mj-lt"/>
              <a:buAutoNum type="arabicPeriod"/>
              <a:defRPr/>
            </a:pPr>
            <a:r>
              <a:rPr lang="en-US" dirty="0">
                <a:latin typeface="Times New Roman" pitchFamily="18" charset="0"/>
                <a:cs typeface="Times New Roman" pitchFamily="18" charset="0"/>
              </a:rPr>
              <a:t>Clinical trials of new drugs </a:t>
            </a:r>
            <a:endParaRPr lang="uk-UA"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a:buNone/>
            </a:pPr>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Reference ranges make no assumptions about normality. </a:t>
            </a:r>
          </a:p>
          <a:p>
            <a:pPr algn="justLow">
              <a:buNone/>
            </a:pPr>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An abnormal result, i.e. outside a reference interval, does not always indicate presence of pathological processes- Nor a ‘normal’ result its absence. </a:t>
            </a:r>
          </a:p>
          <a:p>
            <a:pPr algn="justLow">
              <a:buNone/>
            </a:pPr>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The more ‘abnormal’ a result, i.e. the greater the difference  from the reference interval, the greater the probability that it is related to a pathological process. </a:t>
            </a:r>
            <a:endParaRPr lang="ar-IQ"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b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Interpretation of Results</a:t>
            </a:r>
            <a:b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What is “Normal” ? </a:t>
            </a:r>
            <a:b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endParaRPr lang="ar-IQ"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style>
          <a:lnRef idx="2">
            <a:schemeClr val="accent1"/>
          </a:lnRef>
          <a:fillRef idx="1">
            <a:schemeClr val="lt1"/>
          </a:fillRef>
          <a:effectRef idx="0">
            <a:schemeClr val="accent1"/>
          </a:effectRef>
          <a:fontRef idx="minor">
            <a:schemeClr val="dk1"/>
          </a:fontRef>
        </p:style>
        <p:txBody>
          <a:bodyPr>
            <a:normAutofit/>
          </a:bodyPr>
          <a:lstStyle/>
          <a:p>
            <a:pPr algn="justLow"/>
            <a:endParaRPr lang="ar-IQ"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Reference Range (Normal Range) :</a:t>
            </a:r>
          </a:p>
          <a:p>
            <a:pPr algn="justLow">
              <a:buNone/>
            </a:pPr>
            <a:r>
              <a:rPr lang="en-US" dirty="0">
                <a:latin typeface="Times New Roman" pitchFamily="18" charset="0"/>
                <a:cs typeface="Times New Roman" pitchFamily="18" charset="0"/>
              </a:rPr>
              <a:t>  Usually established by testing a group of apparently  ‘healthy’ individuals, to represent the wider population for which the service is provided. </a:t>
            </a:r>
          </a:p>
          <a:p>
            <a:pPr algn="justLow"/>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The range of ‘</a:t>
            </a:r>
            <a:r>
              <a:rPr lang="en-US" dirty="0" err="1">
                <a:latin typeface="Times New Roman" pitchFamily="18" charset="0"/>
                <a:cs typeface="Times New Roman" pitchFamily="18" charset="0"/>
              </a:rPr>
              <a:t>normals</a:t>
            </a:r>
            <a:r>
              <a:rPr lang="en-US" dirty="0">
                <a:latin typeface="Times New Roman" pitchFamily="18" charset="0"/>
                <a:cs typeface="Times New Roman" pitchFamily="18" charset="0"/>
              </a:rPr>
              <a:t>’ is calculated from a Gaussian </a:t>
            </a:r>
          </a:p>
          <a:p>
            <a:pPr algn="justLow">
              <a:buNone/>
            </a:pPr>
            <a:r>
              <a:rPr lang="en-US" dirty="0">
                <a:latin typeface="Times New Roman" pitchFamily="18" charset="0"/>
                <a:cs typeface="Times New Roman" pitchFamily="18" charset="0"/>
              </a:rPr>
              <a:t>   distribution curve – 2 SD below and 2 SD above the mean, includes 95% of all values. </a:t>
            </a:r>
            <a:endParaRPr lang="ar-IQ"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Reference Range</a:t>
            </a:r>
            <a:endParaRPr lang="ar-IQ"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Normal Distribution</a:t>
            </a:r>
            <a:endParaRPr lang="ar-IQ"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p:cNvPicPr>
            <a:picLocks noGrp="1" noChangeAspect="1" noChangeArrowheads="1"/>
          </p:cNvPicPr>
          <p:nvPr>
            <p:ph idx="1"/>
          </p:nvPr>
        </p:nvPicPr>
        <p:blipFill>
          <a:blip r:embed="rId3"/>
          <a:srcRect/>
          <a:stretch>
            <a:fillRect/>
          </a:stretch>
        </p:blipFill>
        <p:spPr bwMode="auto">
          <a:xfrm>
            <a:off x="857224" y="1714488"/>
            <a:ext cx="7286676" cy="40719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1000148"/>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b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Specimen rejection criteria</a:t>
            </a:r>
            <a:b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endPar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304800" y="1371600"/>
            <a:ext cx="8382000" cy="4754563"/>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L="0" indent="0" algn="justLow">
              <a:buNone/>
            </a:pPr>
            <a:endParaRPr lang="en-US" sz="2800" b="1" dirty="0">
              <a:latin typeface="Times New Roman" pitchFamily="18" charset="0"/>
              <a:cs typeface="Times New Roman" pitchFamily="18" charset="0"/>
            </a:endParaRPr>
          </a:p>
          <a:p>
            <a:pPr marL="0" indent="0" algn="justLow">
              <a:buNone/>
            </a:pPr>
            <a:r>
              <a:rPr lang="en-US" sz="2800" b="1" dirty="0">
                <a:latin typeface="Times New Roman" pitchFamily="18" charset="0"/>
                <a:cs typeface="Times New Roman" pitchFamily="18" charset="0"/>
              </a:rPr>
              <a:t>  Specimen rejection criteria:</a:t>
            </a:r>
          </a:p>
          <a:p>
            <a:pPr marL="0" indent="0" algn="justLow">
              <a:buNone/>
            </a:pPr>
            <a:endParaRPr lang="en-US" sz="2800" dirty="0">
              <a:latin typeface="Times New Roman" pitchFamily="18" charset="0"/>
              <a:cs typeface="Times New Roman" pitchFamily="18" charset="0"/>
            </a:endParaRPr>
          </a:p>
          <a:p>
            <a:pPr algn="justLow"/>
            <a:r>
              <a:rPr lang="en-US" sz="2800" dirty="0">
                <a:latin typeface="Times New Roman" pitchFamily="18" charset="0"/>
                <a:cs typeface="Times New Roman" pitchFamily="18" charset="0"/>
              </a:rPr>
              <a:t>Specimen improperly labeled or unlabeled</a:t>
            </a:r>
          </a:p>
          <a:p>
            <a:pPr algn="justLow"/>
            <a:r>
              <a:rPr lang="en-US" sz="2800" dirty="0">
                <a:latin typeface="Times New Roman" pitchFamily="18" charset="0"/>
                <a:cs typeface="Times New Roman" pitchFamily="18" charset="0"/>
              </a:rPr>
              <a:t>Specimen improperly collected or preserved </a:t>
            </a:r>
          </a:p>
          <a:p>
            <a:pPr algn="justLow"/>
            <a:r>
              <a:rPr lang="en-US" sz="2800" dirty="0">
                <a:latin typeface="Times New Roman" pitchFamily="18" charset="0"/>
                <a:cs typeface="Times New Roman" pitchFamily="18" charset="0"/>
              </a:rPr>
              <a:t>Specimen submitted without properly completed request form</a:t>
            </a:r>
          </a:p>
          <a:p>
            <a:pPr algn="justLow"/>
            <a:r>
              <a:rPr lang="en-US" sz="2800" dirty="0" err="1">
                <a:latin typeface="Times New Roman" pitchFamily="18" charset="0"/>
                <a:cs typeface="Times New Roman" pitchFamily="18" charset="0"/>
              </a:rPr>
              <a:t>Hemolyzed</a:t>
            </a:r>
            <a:r>
              <a:rPr lang="en-US" sz="2800" dirty="0">
                <a:latin typeface="Times New Roman" pitchFamily="18" charset="0"/>
                <a:cs typeface="Times New Roman" pitchFamily="18" charset="0"/>
              </a:rPr>
              <a:t> sample </a:t>
            </a:r>
          </a:p>
          <a:p>
            <a:pPr marL="0" indent="0" algn="justLow">
              <a:buNone/>
            </a:pPr>
            <a:endParaRPr lang="en-US" sz="2800" dirty="0">
              <a:latin typeface="Times New Roman" pitchFamily="18" charset="0"/>
              <a:cs typeface="Times New Roman" pitchFamily="18" charset="0"/>
            </a:endParaRPr>
          </a:p>
          <a:p>
            <a:pPr marL="0" indent="0" algn="justLow">
              <a:buNone/>
            </a:pP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213141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F25N6C.jpg"/>
          <p:cNvPicPr>
            <a:picLocks noGrp="1" noChangeAspect="1"/>
          </p:cNvPicPr>
          <p:nvPr>
            <p:ph idx="1"/>
          </p:nvPr>
        </p:nvPicPr>
        <p:blipFill>
          <a:blip r:embed="rId3"/>
          <a:stretch>
            <a:fillRect/>
          </a:stretch>
        </p:blipFill>
        <p:spPr>
          <a:xfrm>
            <a:off x="1857356" y="1357298"/>
            <a:ext cx="5286412" cy="4000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28688" y="274638"/>
            <a:ext cx="7758112" cy="796908"/>
          </a:xfrm>
        </p:spPr>
        <p:style>
          <a:lnRef idx="2">
            <a:schemeClr val="accent1">
              <a:shade val="50000"/>
            </a:schemeClr>
          </a:lnRef>
          <a:fillRef idx="1">
            <a:schemeClr val="accent1"/>
          </a:fillRef>
          <a:effectRef idx="0">
            <a:schemeClr val="accent1"/>
          </a:effectRef>
          <a:fontRef idx="minor">
            <a:schemeClr val="lt1"/>
          </a:fontRef>
        </p:style>
        <p:txBody>
          <a:bodyPr/>
          <a:lstStyle/>
          <a:p>
            <a:pPr algn="ctr" rtl="0" eaLnBrk="1" hangingPunct="1"/>
            <a:r>
              <a:rPr lang="en-US" sz="3600" b="1" dirty="0">
                <a:solidFill>
                  <a:srgbClr val="002060"/>
                </a:solidFill>
                <a:latin typeface="Times New Roman" pitchFamily="18" charset="0"/>
                <a:cs typeface="Times New Roman" pitchFamily="18" charset="0"/>
              </a:rPr>
              <a:t>How biochemical tests are used</a:t>
            </a:r>
          </a:p>
        </p:txBody>
      </p:sp>
      <p:pic>
        <p:nvPicPr>
          <p:cNvPr id="12291" name="Picture 2" descr="I:\CC. by semesters\CC 2nd semester-09-10\Clinical Chemistry\Clinical Biochemistry Livingstone 04\Clinical Biochemistry Livingstone 04\Pictures\د.أحمد النداف3\Pag2 F-2.jpg"/>
          <p:cNvPicPr>
            <a:picLocks noGrp="1" noChangeAspect="1" noChangeArrowheads="1"/>
          </p:cNvPicPr>
          <p:nvPr>
            <p:ph idx="1"/>
          </p:nvPr>
        </p:nvPicPr>
        <p:blipFill>
          <a:blip r:embed="rId3"/>
          <a:srcRect/>
          <a:stretch>
            <a:fillRect/>
          </a:stretch>
        </p:blipFill>
        <p:spPr>
          <a:xfrm>
            <a:off x="857224" y="1357298"/>
            <a:ext cx="7358114" cy="514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292" name="Slide Number Placeholder 3"/>
          <p:cNvSpPr>
            <a:spLocks noGrp="1"/>
          </p:cNvSpPr>
          <p:nvPr>
            <p:ph type="sldNum" sz="quarter" idx="12"/>
          </p:nvPr>
        </p:nvSpPr>
        <p:spPr bwMode="auto">
          <a:noFill/>
          <a:ln>
            <a:miter lim="800000"/>
            <a:headEnd/>
            <a:tailEnd/>
          </a:ln>
        </p:spPr>
        <p:txBody>
          <a:bodyPr/>
          <a:lstStyle/>
          <a:p>
            <a:fld id="{D6018094-5DE8-40F9-870A-CE94E1F1FCF0}" type="slidenum">
              <a:rPr lang="ar-SA"/>
              <a:pPr/>
              <a:t>5</a:t>
            </a:fld>
            <a:endParaRPr lang="ar-S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628650" y="365125"/>
            <a:ext cx="7886700" cy="731838"/>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n-GB"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Biochemical Tests</a:t>
            </a:r>
            <a:endParaRPr lang="uk-UA"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Объект 2"/>
          <p:cNvSpPr>
            <a:spLocks noGrp="1"/>
          </p:cNvSpPr>
          <p:nvPr>
            <p:ph idx="1"/>
          </p:nvPr>
        </p:nvSpPr>
        <p:spPr>
          <a:xfrm>
            <a:off x="628650" y="1203325"/>
            <a:ext cx="7886700" cy="4973638"/>
          </a:xfrm>
        </p:spPr>
        <p:style>
          <a:lnRef idx="1">
            <a:schemeClr val="accent2"/>
          </a:lnRef>
          <a:fillRef idx="2">
            <a:schemeClr val="accent2"/>
          </a:fillRef>
          <a:effectRef idx="1">
            <a:schemeClr val="accent2"/>
          </a:effectRef>
          <a:fontRef idx="minor">
            <a:schemeClr val="dk1"/>
          </a:fontRef>
        </p:style>
        <p:txBody>
          <a:bodyPr rtlCol="0">
            <a:noAutofit/>
          </a:bodyPr>
          <a:lstStyle/>
          <a:p>
            <a:pPr algn="justLow" eaLnBrk="1" fontAlgn="auto" hangingPunct="1">
              <a:lnSpc>
                <a:spcPct val="110000"/>
              </a:lnSpc>
              <a:spcAft>
                <a:spcPts val="0"/>
              </a:spcAft>
              <a:buNone/>
              <a:defRPr/>
            </a:pPr>
            <a:endParaRPr lang="en-GB" sz="2000" b="1" dirty="0">
              <a:latin typeface="Times New Roman" pitchFamily="18" charset="0"/>
              <a:cs typeface="Times New Roman" pitchFamily="18" charset="0"/>
            </a:endParaRPr>
          </a:p>
          <a:p>
            <a:pPr algn="justLow" eaLnBrk="1" fontAlgn="auto" hangingPunct="1">
              <a:lnSpc>
                <a:spcPct val="110000"/>
              </a:lnSpc>
              <a:spcAft>
                <a:spcPts val="0"/>
              </a:spcAft>
              <a:buNone/>
              <a:defRPr/>
            </a:pPr>
            <a:r>
              <a:rPr lang="en-GB" sz="2000" dirty="0">
                <a:latin typeface="Times New Roman" pitchFamily="18" charset="0"/>
                <a:cs typeface="Times New Roman" pitchFamily="18" charset="0"/>
              </a:rPr>
              <a:t>    </a:t>
            </a:r>
            <a:r>
              <a:rPr lang="en-GB" sz="2400" dirty="0">
                <a:latin typeface="Times New Roman" pitchFamily="18" charset="0"/>
                <a:cs typeface="Times New Roman" pitchFamily="18" charset="0"/>
              </a:rPr>
              <a:t>In general, biochemical tests can be broadly divided into two groups: </a:t>
            </a:r>
            <a:endParaRPr lang="uk-UA" sz="2400" dirty="0">
              <a:latin typeface="Times New Roman" pitchFamily="18" charset="0"/>
              <a:cs typeface="Times New Roman" pitchFamily="18" charset="0"/>
            </a:endParaRPr>
          </a:p>
          <a:p>
            <a:pPr marL="566928" indent="-457200" algn="justLow" eaLnBrk="1" fontAlgn="auto" hangingPunct="1">
              <a:lnSpc>
                <a:spcPct val="110000"/>
              </a:lnSpc>
              <a:spcAft>
                <a:spcPts val="0"/>
              </a:spcAft>
              <a:buNone/>
              <a:defRPr/>
            </a:pPr>
            <a:r>
              <a:rPr lang="en-GB" sz="2400" dirty="0">
                <a:latin typeface="Times New Roman" pitchFamily="18" charset="0"/>
                <a:cs typeface="Times New Roman" pitchFamily="18" charset="0"/>
              </a:rPr>
              <a:t>1.    </a:t>
            </a:r>
            <a:r>
              <a:rPr lang="en-GB" sz="2400" b="1" dirty="0">
                <a:latin typeface="Times New Roman" pitchFamily="18" charset="0"/>
                <a:cs typeface="Times New Roman" pitchFamily="18" charset="0"/>
              </a:rPr>
              <a:t>Discretionary or Selective requesting:</a:t>
            </a:r>
          </a:p>
          <a:p>
            <a:pPr marL="566928" indent="-457200" algn="justLow" eaLnBrk="1" fontAlgn="auto" hangingPunct="1">
              <a:lnSpc>
                <a:spcPct val="110000"/>
              </a:lnSpc>
              <a:spcAft>
                <a:spcPts val="0"/>
              </a:spcAft>
              <a:buNone/>
              <a:defRPr/>
            </a:pPr>
            <a:r>
              <a:rPr lang="en-GB" sz="2400" dirty="0">
                <a:latin typeface="Times New Roman" pitchFamily="18" charset="0"/>
                <a:cs typeface="Times New Roman" pitchFamily="18" charset="0"/>
              </a:rPr>
              <a:t>        These tests are carried out on the basis of an individual patient's clinical situation. </a:t>
            </a:r>
            <a:endParaRPr lang="en-US" sz="2400" dirty="0">
              <a:latin typeface="Times New Roman" pitchFamily="18" charset="0"/>
              <a:cs typeface="Times New Roman" pitchFamily="18" charset="0"/>
            </a:endParaRPr>
          </a:p>
          <a:p>
            <a:pPr marL="566928" indent="-457200" algn="justLow" eaLnBrk="1" fontAlgn="auto" hangingPunct="1">
              <a:lnSpc>
                <a:spcPct val="110000"/>
              </a:lnSpc>
              <a:spcAft>
                <a:spcPts val="0"/>
              </a:spcAft>
              <a:buNone/>
              <a:defRPr/>
            </a:pPr>
            <a:r>
              <a:rPr lang="en-US" sz="2400" dirty="0">
                <a:latin typeface="Times New Roman" pitchFamily="18" charset="0"/>
                <a:cs typeface="Times New Roman" pitchFamily="18" charset="0"/>
              </a:rPr>
              <a:t>2.     </a:t>
            </a:r>
            <a:r>
              <a:rPr lang="en-GB" sz="2400" b="1" dirty="0">
                <a:latin typeface="Times New Roman" pitchFamily="18" charset="0"/>
                <a:cs typeface="Times New Roman" pitchFamily="18" charset="0"/>
              </a:rPr>
              <a:t>Screening tests: </a:t>
            </a:r>
          </a:p>
          <a:p>
            <a:pPr algn="justLow" eaLnBrk="1" fontAlgn="auto" hangingPunct="1">
              <a:lnSpc>
                <a:spcPct val="110000"/>
              </a:lnSpc>
              <a:spcAft>
                <a:spcPts val="0"/>
              </a:spcAft>
              <a:buNone/>
              <a:defRPr/>
            </a:pPr>
            <a:r>
              <a:rPr lang="en-GB" sz="2400" dirty="0">
                <a:latin typeface="Times New Roman" pitchFamily="18" charset="0"/>
                <a:cs typeface="Times New Roman" pitchFamily="18" charset="0"/>
              </a:rPr>
              <a:t>       These are used to search for disease without there being any necessary clinical indication that disease is present.</a:t>
            </a:r>
            <a:endParaRPr lang="uk-UA"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nvPr>
        </p:nvGraphicFramePr>
        <p:xfrm>
          <a:off x="285720" y="1142982"/>
          <a:ext cx="8643998" cy="4842649"/>
        </p:xfrm>
        <a:graphic>
          <a:graphicData uri="http://schemas.openxmlformats.org/drawingml/2006/table">
            <a:tbl>
              <a:tblPr firstRow="1" firstCol="1" lastRow="1" lastCol="1" bandRow="1" bandCol="1">
                <a:tableStyleId>{BC89EF96-8CEA-46FF-86C4-4CE0E7609802}</a:tableStyleId>
              </a:tblPr>
              <a:tblGrid>
                <a:gridCol w="4170350">
                  <a:extLst>
                    <a:ext uri="{9D8B030D-6E8A-4147-A177-3AD203B41FA5}">
                      <a16:colId xmlns:a16="http://schemas.microsoft.com/office/drawing/2014/main" val="20000"/>
                    </a:ext>
                  </a:extLst>
                </a:gridCol>
                <a:gridCol w="4473648">
                  <a:extLst>
                    <a:ext uri="{9D8B030D-6E8A-4147-A177-3AD203B41FA5}">
                      <a16:colId xmlns:a16="http://schemas.microsoft.com/office/drawing/2014/main" val="20001"/>
                    </a:ext>
                  </a:extLst>
                </a:gridCol>
              </a:tblGrid>
              <a:tr h="571506">
                <a:tc>
                  <a:txBody>
                    <a:bodyPr/>
                    <a:lstStyle/>
                    <a:p>
                      <a:pPr algn="ctr">
                        <a:spcAft>
                          <a:spcPts val="0"/>
                        </a:spcAft>
                      </a:pPr>
                      <a:endParaRPr lang="en-US" sz="1400" dirty="0">
                        <a:effectLst/>
                        <a:latin typeface="Times New Roman" pitchFamily="18" charset="0"/>
                        <a:cs typeface="Times New Roman" pitchFamily="18" charset="0"/>
                      </a:endParaRPr>
                    </a:p>
                    <a:p>
                      <a:pPr algn="ctr">
                        <a:spcAft>
                          <a:spcPts val="0"/>
                        </a:spcAft>
                      </a:pPr>
                      <a:r>
                        <a:rPr lang="uk-UA" sz="1400" dirty="0">
                          <a:effectLst/>
                          <a:latin typeface="Times New Roman" pitchFamily="18" charset="0"/>
                          <a:cs typeface="Times New Roman" pitchFamily="18" charset="0"/>
                        </a:rPr>
                        <a:t>Category</a:t>
                      </a:r>
                      <a:endParaRPr lang="uk-UA" sz="1200" dirty="0">
                        <a:effectLst/>
                        <a:latin typeface="Times New Roman" pitchFamily="18" charset="0"/>
                        <a:ea typeface="Times New Roman" panose="02020603050405020304" pitchFamily="18" charset="0"/>
                        <a:cs typeface="Times New Roman" pitchFamily="18" charset="0"/>
                      </a:endParaRPr>
                    </a:p>
                  </a:txBody>
                  <a:tcPr marL="51435" marR="51435" marT="0" marB="0"/>
                </a:tc>
                <a:tc>
                  <a:txBody>
                    <a:bodyPr/>
                    <a:lstStyle/>
                    <a:p>
                      <a:pPr algn="ctr">
                        <a:spcAft>
                          <a:spcPts val="0"/>
                        </a:spcAft>
                      </a:pPr>
                      <a:endParaRPr lang="en-US" sz="1400" dirty="0">
                        <a:effectLst/>
                        <a:latin typeface="Times New Roman" pitchFamily="18" charset="0"/>
                        <a:cs typeface="Times New Roman" pitchFamily="18" charset="0"/>
                      </a:endParaRPr>
                    </a:p>
                    <a:p>
                      <a:pPr algn="ctr">
                        <a:spcAft>
                          <a:spcPts val="0"/>
                        </a:spcAft>
                      </a:pPr>
                      <a:r>
                        <a:rPr lang="uk-UA" sz="1400" dirty="0">
                          <a:effectLst/>
                          <a:latin typeface="Times New Roman" pitchFamily="18" charset="0"/>
                          <a:cs typeface="Times New Roman" pitchFamily="18" charset="0"/>
                        </a:rPr>
                        <a:t>Example</a:t>
                      </a:r>
                      <a:endParaRPr lang="en-US" sz="1400" dirty="0">
                        <a:effectLst/>
                        <a:latin typeface="Times New Roman" pitchFamily="18" charset="0"/>
                        <a:cs typeface="Times New Roman" pitchFamily="18" charset="0"/>
                      </a:endParaRPr>
                    </a:p>
                    <a:p>
                      <a:pPr algn="ctr">
                        <a:spcAft>
                          <a:spcPts val="0"/>
                        </a:spcAft>
                      </a:pPr>
                      <a:endParaRPr lang="uk-UA" sz="1200" dirty="0">
                        <a:effectLst/>
                        <a:latin typeface="Times New Roman" pitchFamily="18" charset="0"/>
                        <a:ea typeface="Times New Roman" panose="02020603050405020304" pitchFamily="18" charset="0"/>
                        <a:cs typeface="Times New Roman" pitchFamily="18" charset="0"/>
                      </a:endParaRPr>
                    </a:p>
                  </a:txBody>
                  <a:tcPr marL="51435" marR="51435" marT="0" marB="0"/>
                </a:tc>
                <a:extLst>
                  <a:ext uri="{0D108BD9-81ED-4DB2-BD59-A6C34878D82A}">
                    <a16:rowId xmlns:a16="http://schemas.microsoft.com/office/drawing/2014/main" val="10000"/>
                  </a:ext>
                </a:extLst>
              </a:tr>
              <a:tr h="890600">
                <a:tc>
                  <a:txBody>
                    <a:bodyPr/>
                    <a:lstStyle/>
                    <a:p>
                      <a:pPr>
                        <a:spcAft>
                          <a:spcPts val="0"/>
                        </a:spcAft>
                      </a:pPr>
                      <a:endParaRPr lang="en-US" sz="1400" dirty="0">
                        <a:effectLst/>
                        <a:latin typeface="Times New Roman" pitchFamily="18" charset="0"/>
                        <a:cs typeface="Times New Roman" pitchFamily="18" charset="0"/>
                      </a:endParaRPr>
                    </a:p>
                    <a:p>
                      <a:pPr>
                        <a:spcAft>
                          <a:spcPts val="0"/>
                        </a:spcAft>
                      </a:pPr>
                      <a:r>
                        <a:rPr lang="en-US" sz="1400" dirty="0">
                          <a:effectLst/>
                          <a:latin typeface="Times New Roman" pitchFamily="18" charset="0"/>
                          <a:cs typeface="Times New Roman" pitchFamily="18" charset="0"/>
                        </a:rPr>
                        <a:t>      </a:t>
                      </a:r>
                      <a:r>
                        <a:rPr lang="uk-UA" sz="1400" dirty="0">
                          <a:effectLst/>
                          <a:latin typeface="Times New Roman" pitchFamily="18" charset="0"/>
                          <a:cs typeface="Times New Roman" pitchFamily="18" charset="0"/>
                        </a:rPr>
                        <a:t>To confirm a diagnosis</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tc>
                <a:tc>
                  <a:txBody>
                    <a:bodyPr/>
                    <a:lstStyle/>
                    <a:p>
                      <a:pPr algn="justLow">
                        <a:spcAft>
                          <a:spcPts val="0"/>
                        </a:spcAft>
                      </a:pPr>
                      <a:r>
                        <a:rPr lang="en-GB" sz="1400" dirty="0">
                          <a:effectLst/>
                          <a:latin typeface="Times New Roman" pitchFamily="18" charset="0"/>
                          <a:cs typeface="Times New Roman" pitchFamily="18" charset="0"/>
                        </a:rPr>
                        <a:t> </a:t>
                      </a:r>
                    </a:p>
                    <a:p>
                      <a:pPr algn="justLow">
                        <a:spcAft>
                          <a:spcPts val="0"/>
                        </a:spcAft>
                      </a:pPr>
                      <a:r>
                        <a:rPr lang="en-GB" sz="1400" dirty="0">
                          <a:effectLst/>
                          <a:latin typeface="Times New Roman" pitchFamily="18" charset="0"/>
                          <a:cs typeface="Times New Roman" pitchFamily="18" charset="0"/>
                        </a:rPr>
                        <a:t>     Plasma (free T</a:t>
                      </a:r>
                      <a:r>
                        <a:rPr lang="en-GB" sz="1400" baseline="-25000" dirty="0">
                          <a:effectLst/>
                          <a:latin typeface="Times New Roman" pitchFamily="18" charset="0"/>
                          <a:cs typeface="Times New Roman" pitchFamily="18" charset="0"/>
                        </a:rPr>
                        <a:t>4</a:t>
                      </a:r>
                      <a:r>
                        <a:rPr lang="en-GB" sz="1400" dirty="0">
                          <a:effectLst/>
                          <a:latin typeface="Times New Roman" pitchFamily="18" charset="0"/>
                          <a:cs typeface="Times New Roman" pitchFamily="18" charset="0"/>
                        </a:rPr>
                        <a:t>) and (thyroid-stimulating hormone, TSH) in suspected hyperthyroidism</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tc>
                <a:extLst>
                  <a:ext uri="{0D108BD9-81ED-4DB2-BD59-A6C34878D82A}">
                    <a16:rowId xmlns:a16="http://schemas.microsoft.com/office/drawing/2014/main" val="10001"/>
                  </a:ext>
                </a:extLst>
              </a:tr>
              <a:tr h="674413">
                <a:tc>
                  <a:txBody>
                    <a:bodyPr/>
                    <a:lstStyle/>
                    <a:p>
                      <a:pPr>
                        <a:spcAft>
                          <a:spcPts val="0"/>
                        </a:spcAft>
                      </a:pPr>
                      <a:endParaRPr lang="en-US" sz="1400" dirty="0">
                        <a:effectLst/>
                        <a:latin typeface="Times New Roman" pitchFamily="18" charset="0"/>
                        <a:cs typeface="Times New Roman" pitchFamily="18" charset="0"/>
                      </a:endParaRPr>
                    </a:p>
                    <a:p>
                      <a:pPr>
                        <a:spcAft>
                          <a:spcPts val="0"/>
                        </a:spcAft>
                      </a:pPr>
                      <a:r>
                        <a:rPr lang="en-US" sz="1400" dirty="0">
                          <a:effectLst/>
                          <a:latin typeface="Times New Roman" pitchFamily="18" charset="0"/>
                          <a:cs typeface="Times New Roman" pitchFamily="18" charset="0"/>
                        </a:rPr>
                        <a:t>      </a:t>
                      </a:r>
                      <a:r>
                        <a:rPr lang="uk-UA" sz="1400" dirty="0">
                          <a:effectLst/>
                          <a:latin typeface="Times New Roman" pitchFamily="18" charset="0"/>
                          <a:cs typeface="Times New Roman" pitchFamily="18" charset="0"/>
                        </a:rPr>
                        <a:t>To aid differential diagnosis</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tc>
                <a:tc>
                  <a:txBody>
                    <a:bodyPr/>
                    <a:lstStyle/>
                    <a:p>
                      <a:pPr algn="justLow">
                        <a:spcAft>
                          <a:spcPts val="0"/>
                        </a:spcAft>
                      </a:pPr>
                      <a:endParaRPr lang="en-GB" sz="1400" dirty="0">
                        <a:effectLst/>
                        <a:latin typeface="Times New Roman" pitchFamily="18" charset="0"/>
                        <a:cs typeface="Times New Roman" pitchFamily="18" charset="0"/>
                      </a:endParaRPr>
                    </a:p>
                    <a:p>
                      <a:pPr algn="justLow">
                        <a:spcAft>
                          <a:spcPts val="0"/>
                        </a:spcAft>
                      </a:pPr>
                      <a:r>
                        <a:rPr lang="en-GB" sz="1400" baseline="0" dirty="0">
                          <a:effectLst/>
                          <a:latin typeface="Times New Roman" pitchFamily="18" charset="0"/>
                          <a:cs typeface="Times New Roman" pitchFamily="18" charset="0"/>
                        </a:rPr>
                        <a:t>    T</a:t>
                      </a:r>
                      <a:r>
                        <a:rPr lang="en-GB" sz="1400" dirty="0">
                          <a:effectLst/>
                          <a:latin typeface="Times New Roman" pitchFamily="18" charset="0"/>
                          <a:cs typeface="Times New Roman" pitchFamily="18" charset="0"/>
                        </a:rPr>
                        <a:t>o distinguish between different forms of  jaundice</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tc>
                <a:extLst>
                  <a:ext uri="{0D108BD9-81ED-4DB2-BD59-A6C34878D82A}">
                    <a16:rowId xmlns:a16="http://schemas.microsoft.com/office/drawing/2014/main" val="10002"/>
                  </a:ext>
                </a:extLst>
              </a:tr>
              <a:tr h="644797">
                <a:tc>
                  <a:txBody>
                    <a:bodyPr/>
                    <a:lstStyle/>
                    <a:p>
                      <a:pPr>
                        <a:spcAft>
                          <a:spcPts val="0"/>
                        </a:spcAft>
                      </a:pPr>
                      <a:endParaRPr lang="en-GB" sz="1400" dirty="0">
                        <a:effectLst/>
                        <a:latin typeface="Times New Roman" pitchFamily="18" charset="0"/>
                        <a:cs typeface="Times New Roman" pitchFamily="18" charset="0"/>
                      </a:endParaRPr>
                    </a:p>
                    <a:p>
                      <a:pPr>
                        <a:spcAft>
                          <a:spcPts val="0"/>
                        </a:spcAft>
                      </a:pPr>
                      <a:r>
                        <a:rPr lang="en-GB" sz="1400" baseline="0" dirty="0">
                          <a:effectLst/>
                          <a:latin typeface="Times New Roman" pitchFamily="18" charset="0"/>
                          <a:cs typeface="Times New Roman" pitchFamily="18" charset="0"/>
                        </a:rPr>
                        <a:t>      T</a:t>
                      </a:r>
                      <a:r>
                        <a:rPr lang="en-GB" sz="1400" dirty="0">
                          <a:effectLst/>
                          <a:latin typeface="Times New Roman" pitchFamily="18" charset="0"/>
                          <a:cs typeface="Times New Roman" pitchFamily="18" charset="0"/>
                        </a:rPr>
                        <a:t>o asses the severity of disease</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tc>
                <a:tc>
                  <a:txBody>
                    <a:bodyPr/>
                    <a:lstStyle/>
                    <a:p>
                      <a:pPr algn="justLow">
                        <a:spcAft>
                          <a:spcPts val="0"/>
                        </a:spcAft>
                      </a:pPr>
                      <a:endParaRPr lang="en-GB" sz="1400" dirty="0">
                        <a:effectLst/>
                        <a:latin typeface="Times New Roman" pitchFamily="18" charset="0"/>
                        <a:cs typeface="Times New Roman" pitchFamily="18" charset="0"/>
                      </a:endParaRPr>
                    </a:p>
                    <a:p>
                      <a:pPr algn="justLow">
                        <a:spcAft>
                          <a:spcPts val="0"/>
                        </a:spcAft>
                      </a:pPr>
                      <a:r>
                        <a:rPr lang="en-GB" sz="1400" baseline="0" dirty="0">
                          <a:effectLst/>
                          <a:latin typeface="Times New Roman" pitchFamily="18" charset="0"/>
                          <a:cs typeface="Times New Roman" pitchFamily="18" charset="0"/>
                        </a:rPr>
                        <a:t>    P</a:t>
                      </a:r>
                      <a:r>
                        <a:rPr lang="en-GB" sz="1400" dirty="0">
                          <a:effectLst/>
                          <a:latin typeface="Times New Roman" pitchFamily="18" charset="0"/>
                          <a:cs typeface="Times New Roman" pitchFamily="18" charset="0"/>
                        </a:rPr>
                        <a:t>lasma (</a:t>
                      </a:r>
                      <a:r>
                        <a:rPr lang="en-GB" sz="1400" dirty="0" err="1">
                          <a:effectLst/>
                          <a:latin typeface="Times New Roman" pitchFamily="18" charset="0"/>
                          <a:cs typeface="Times New Roman" pitchFamily="18" charset="0"/>
                        </a:rPr>
                        <a:t>creatinine</a:t>
                      </a:r>
                      <a:r>
                        <a:rPr lang="en-GB" sz="1400" dirty="0">
                          <a:effectLst/>
                          <a:latin typeface="Times New Roman" pitchFamily="18" charset="0"/>
                          <a:cs typeface="Times New Roman" pitchFamily="18" charset="0"/>
                        </a:rPr>
                        <a:t>) or (urea) in renal disease</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tc>
                <a:extLst>
                  <a:ext uri="{0D108BD9-81ED-4DB2-BD59-A6C34878D82A}">
                    <a16:rowId xmlns:a16="http://schemas.microsoft.com/office/drawing/2014/main" val="10003"/>
                  </a:ext>
                </a:extLst>
              </a:tr>
              <a:tr h="674413">
                <a:tc>
                  <a:txBody>
                    <a:bodyPr/>
                    <a:lstStyle/>
                    <a:p>
                      <a:pPr>
                        <a:spcAft>
                          <a:spcPts val="0"/>
                        </a:spcAft>
                      </a:pPr>
                      <a:endParaRPr lang="en-US" sz="1400" dirty="0">
                        <a:effectLst/>
                        <a:latin typeface="Times New Roman" pitchFamily="18" charset="0"/>
                        <a:cs typeface="Times New Roman" pitchFamily="18" charset="0"/>
                      </a:endParaRPr>
                    </a:p>
                    <a:p>
                      <a:pPr>
                        <a:spcAft>
                          <a:spcPts val="0"/>
                        </a:spcAft>
                      </a:pPr>
                      <a:r>
                        <a:rPr lang="en-US" sz="1400" baseline="0" dirty="0">
                          <a:effectLst/>
                          <a:latin typeface="Times New Roman" pitchFamily="18" charset="0"/>
                          <a:cs typeface="Times New Roman" pitchFamily="18" charset="0"/>
                        </a:rPr>
                        <a:t>      T</a:t>
                      </a:r>
                      <a:r>
                        <a:rPr lang="uk-UA" sz="1400" dirty="0">
                          <a:effectLst/>
                          <a:latin typeface="Times New Roman" pitchFamily="18" charset="0"/>
                          <a:cs typeface="Times New Roman" pitchFamily="18" charset="0"/>
                        </a:rPr>
                        <a:t>o monitor progress</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tc>
                <a:tc>
                  <a:txBody>
                    <a:bodyPr/>
                    <a:lstStyle/>
                    <a:p>
                      <a:pPr algn="justLow">
                        <a:spcAft>
                          <a:spcPts val="0"/>
                        </a:spcAft>
                      </a:pPr>
                      <a:endParaRPr lang="en-GB" sz="1400" dirty="0">
                        <a:effectLst/>
                        <a:latin typeface="Times New Roman" pitchFamily="18" charset="0"/>
                        <a:cs typeface="Times New Roman" pitchFamily="18" charset="0"/>
                      </a:endParaRPr>
                    </a:p>
                    <a:p>
                      <a:pPr algn="justLow">
                        <a:spcAft>
                          <a:spcPts val="0"/>
                        </a:spcAft>
                      </a:pPr>
                      <a:r>
                        <a:rPr lang="en-GB" sz="1400" baseline="0" dirty="0">
                          <a:effectLst/>
                          <a:latin typeface="Times New Roman" pitchFamily="18" charset="0"/>
                          <a:cs typeface="Times New Roman" pitchFamily="18" charset="0"/>
                        </a:rPr>
                        <a:t>    P</a:t>
                      </a:r>
                      <a:r>
                        <a:rPr lang="en-GB" sz="1400" dirty="0">
                          <a:effectLst/>
                          <a:latin typeface="Times New Roman" pitchFamily="18" charset="0"/>
                          <a:cs typeface="Times New Roman" pitchFamily="18" charset="0"/>
                        </a:rPr>
                        <a:t>lasma (glucose) to follow of patients with diabetes mellitus</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tc>
                <a:extLst>
                  <a:ext uri="{0D108BD9-81ED-4DB2-BD59-A6C34878D82A}">
                    <a16:rowId xmlns:a16="http://schemas.microsoft.com/office/drawing/2014/main" val="10004"/>
                  </a:ext>
                </a:extLst>
              </a:tr>
              <a:tr h="674413">
                <a:tc>
                  <a:txBody>
                    <a:bodyPr/>
                    <a:lstStyle/>
                    <a:p>
                      <a:pPr>
                        <a:spcAft>
                          <a:spcPts val="0"/>
                        </a:spcAft>
                      </a:pPr>
                      <a:endParaRPr lang="en-GB" sz="1400" dirty="0">
                        <a:effectLst/>
                        <a:latin typeface="Times New Roman" pitchFamily="18" charset="0"/>
                        <a:cs typeface="Times New Roman" pitchFamily="18" charset="0"/>
                      </a:endParaRPr>
                    </a:p>
                    <a:p>
                      <a:pPr>
                        <a:spcAft>
                          <a:spcPts val="0"/>
                        </a:spcAft>
                      </a:pPr>
                      <a:r>
                        <a:rPr lang="en-GB" sz="1400" baseline="0" dirty="0">
                          <a:effectLst/>
                          <a:latin typeface="Times New Roman" pitchFamily="18" charset="0"/>
                          <a:cs typeface="Times New Roman" pitchFamily="18" charset="0"/>
                        </a:rPr>
                        <a:t>      T</a:t>
                      </a:r>
                      <a:r>
                        <a:rPr lang="en-GB" sz="1400" dirty="0">
                          <a:effectLst/>
                          <a:latin typeface="Times New Roman" pitchFamily="18" charset="0"/>
                          <a:cs typeface="Times New Roman" pitchFamily="18" charset="0"/>
                        </a:rPr>
                        <a:t>o detect complications or side effects</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tc>
                <a:tc>
                  <a:txBody>
                    <a:bodyPr/>
                    <a:lstStyle/>
                    <a:p>
                      <a:pPr algn="justLow">
                        <a:spcAft>
                          <a:spcPts val="0"/>
                        </a:spcAft>
                      </a:pPr>
                      <a:endParaRPr lang="en-GB" sz="1400" dirty="0">
                        <a:effectLst/>
                        <a:latin typeface="Times New Roman" pitchFamily="18" charset="0"/>
                        <a:cs typeface="Times New Roman" pitchFamily="18" charset="0"/>
                      </a:endParaRPr>
                    </a:p>
                    <a:p>
                      <a:pPr algn="justLow">
                        <a:spcAft>
                          <a:spcPts val="0"/>
                        </a:spcAft>
                      </a:pPr>
                      <a:r>
                        <a:rPr lang="en-GB" sz="1400" baseline="0" dirty="0">
                          <a:effectLst/>
                          <a:latin typeface="Times New Roman" pitchFamily="18" charset="0"/>
                          <a:cs typeface="Times New Roman" pitchFamily="18" charset="0"/>
                        </a:rPr>
                        <a:t>     A</a:t>
                      </a:r>
                      <a:r>
                        <a:rPr lang="en-GB" sz="1400" dirty="0">
                          <a:effectLst/>
                          <a:latin typeface="Times New Roman" pitchFamily="18" charset="0"/>
                          <a:cs typeface="Times New Roman" pitchFamily="18" charset="0"/>
                        </a:rPr>
                        <a:t>LT measurements in patients treated with </a:t>
                      </a:r>
                      <a:r>
                        <a:rPr lang="en-GB" sz="1400" dirty="0" err="1">
                          <a:effectLst/>
                          <a:latin typeface="Times New Roman" pitchFamily="18" charset="0"/>
                          <a:cs typeface="Times New Roman" pitchFamily="18" charset="0"/>
                        </a:rPr>
                        <a:t>hepatotoxic</a:t>
                      </a:r>
                      <a:r>
                        <a:rPr lang="en-GB" sz="1400" dirty="0">
                          <a:effectLst/>
                          <a:latin typeface="Times New Roman" pitchFamily="18" charset="0"/>
                          <a:cs typeface="Times New Roman" pitchFamily="18" charset="0"/>
                        </a:rPr>
                        <a:t> drug</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74413">
                <a:tc>
                  <a:txBody>
                    <a:bodyPr/>
                    <a:lstStyle/>
                    <a:p>
                      <a:pPr>
                        <a:spcAft>
                          <a:spcPts val="0"/>
                        </a:spcAft>
                      </a:pPr>
                      <a:r>
                        <a:rPr lang="en-US" sz="1400" baseline="0" dirty="0">
                          <a:effectLst/>
                          <a:latin typeface="Times New Roman" pitchFamily="18" charset="0"/>
                          <a:cs typeface="Times New Roman" pitchFamily="18" charset="0"/>
                        </a:rPr>
                        <a:t> </a:t>
                      </a:r>
                    </a:p>
                    <a:p>
                      <a:pPr>
                        <a:spcAft>
                          <a:spcPts val="0"/>
                        </a:spcAft>
                      </a:pPr>
                      <a:r>
                        <a:rPr lang="en-US" sz="1400" baseline="0" dirty="0">
                          <a:effectLst/>
                          <a:latin typeface="Times New Roman" pitchFamily="18" charset="0"/>
                          <a:cs typeface="Times New Roman" pitchFamily="18" charset="0"/>
                        </a:rPr>
                        <a:t>       T</a:t>
                      </a:r>
                      <a:r>
                        <a:rPr lang="uk-UA" sz="1400" dirty="0">
                          <a:effectLst/>
                          <a:latin typeface="Times New Roman" pitchFamily="18" charset="0"/>
                          <a:cs typeface="Times New Roman" pitchFamily="18" charset="0"/>
                        </a:rPr>
                        <a:t>o monitor therapy</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lnR w="12700" cap="flat" cmpd="sng" algn="ctr">
                      <a:solidFill>
                        <a:schemeClr val="tx1"/>
                      </a:solidFill>
                      <a:prstDash val="solid"/>
                      <a:round/>
                      <a:headEnd type="none" w="med" len="med"/>
                      <a:tailEnd type="none" w="med" len="med"/>
                    </a:lnR>
                  </a:tcPr>
                </a:tc>
                <a:tc>
                  <a:txBody>
                    <a:bodyPr/>
                    <a:lstStyle/>
                    <a:p>
                      <a:pPr algn="justLow">
                        <a:spcAft>
                          <a:spcPts val="0"/>
                        </a:spcAft>
                      </a:pPr>
                      <a:endParaRPr lang="en-GB" sz="1400" dirty="0">
                        <a:effectLst/>
                        <a:latin typeface="Times New Roman" pitchFamily="18" charset="0"/>
                        <a:cs typeface="Times New Roman" pitchFamily="18" charset="0"/>
                      </a:endParaRPr>
                    </a:p>
                    <a:p>
                      <a:pPr algn="justLow">
                        <a:spcAft>
                          <a:spcPts val="0"/>
                        </a:spcAft>
                      </a:pPr>
                      <a:r>
                        <a:rPr lang="en-GB" sz="1400" baseline="0" dirty="0">
                          <a:effectLst/>
                          <a:latin typeface="Times New Roman" pitchFamily="18" charset="0"/>
                          <a:cs typeface="Times New Roman" pitchFamily="18" charset="0"/>
                        </a:rPr>
                        <a:t>      P</a:t>
                      </a:r>
                      <a:r>
                        <a:rPr lang="en-GB" sz="1400" dirty="0">
                          <a:effectLst/>
                          <a:latin typeface="Times New Roman" pitchFamily="18" charset="0"/>
                          <a:cs typeface="Times New Roman" pitchFamily="18" charset="0"/>
                        </a:rPr>
                        <a:t>lasma drug concentration in patients treated with antiepileptic drugs</a:t>
                      </a:r>
                      <a:endParaRPr lang="uk-UA"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5" name="Заголовок 1"/>
          <p:cNvSpPr>
            <a:spLocks noGrp="1"/>
          </p:cNvSpPr>
          <p:nvPr>
            <p:ph type="title"/>
          </p:nvPr>
        </p:nvSpPr>
        <p:spPr>
          <a:xfrm>
            <a:off x="500034" y="214290"/>
            <a:ext cx="8229600" cy="714380"/>
          </a:xfrm>
        </p:spPr>
        <p:style>
          <a:lnRef idx="3">
            <a:schemeClr val="lt1"/>
          </a:lnRef>
          <a:fillRef idx="1">
            <a:schemeClr val="accent1"/>
          </a:fillRef>
          <a:effectRef idx="1">
            <a:schemeClr val="accent1"/>
          </a:effectRef>
          <a:fontRef idx="minor">
            <a:schemeClr val="lt1"/>
          </a:fontRef>
        </p:style>
        <p:txBody>
          <a:bodyPr>
            <a:normAutofit/>
          </a:bodyPr>
          <a:lstStyle/>
          <a:p>
            <a:pPr algn="ctr" eaLnBrk="1" hangingPunct="1"/>
            <a:r>
              <a:rPr lang="en-GB" sz="3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Discretionary Testing</a:t>
            </a:r>
            <a:endParaRPr lang="uk-UA" sz="3100" dirty="0">
              <a:solidFill>
                <a:schemeClr val="bg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screening tests</a:t>
            </a:r>
            <a:endPar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Таблица 3"/>
          <p:cNvGraphicFramePr>
            <a:graphicFrameLocks noGrp="1"/>
          </p:cNvGraphicFramePr>
          <p:nvPr/>
        </p:nvGraphicFramePr>
        <p:xfrm>
          <a:off x="214282" y="1571612"/>
          <a:ext cx="8715437" cy="4312893"/>
        </p:xfrm>
        <a:graphic>
          <a:graphicData uri="http://schemas.openxmlformats.org/drawingml/2006/table">
            <a:tbl>
              <a:tblPr>
                <a:tableStyleId>{3C2FFA5D-87B4-456A-9821-1D502468CF0F}</a:tableStyleId>
              </a:tblPr>
              <a:tblGrid>
                <a:gridCol w="4315150">
                  <a:extLst>
                    <a:ext uri="{9D8B030D-6E8A-4147-A177-3AD203B41FA5}">
                      <a16:colId xmlns:a16="http://schemas.microsoft.com/office/drawing/2014/main" val="20000"/>
                    </a:ext>
                  </a:extLst>
                </a:gridCol>
                <a:gridCol w="4400287">
                  <a:extLst>
                    <a:ext uri="{9D8B030D-6E8A-4147-A177-3AD203B41FA5}">
                      <a16:colId xmlns:a16="http://schemas.microsoft.com/office/drawing/2014/main" val="20001"/>
                    </a:ext>
                  </a:extLst>
                </a:gridCol>
              </a:tblGrid>
              <a:tr h="65529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latin typeface="Times New Roman" pitchFamily="18" charset="0"/>
                          <a:cs typeface="Times New Roman" pitchFamily="18" charset="0"/>
                        </a:rPr>
                        <a:t>Programmes to detect diseases in</a:t>
                      </a:r>
                      <a:endParaRPr kumimoji="0" lang="uk-UA" sz="2400" b="1" i="0" u="none" strike="noStrike" cap="none" normalizeH="0" baseline="0" dirty="0">
                        <a:ln>
                          <a:noFill/>
                        </a:ln>
                        <a:solidFill>
                          <a:srgbClr val="FFFFFF"/>
                        </a:solidFill>
                        <a:effectLst/>
                        <a:latin typeface="Times New Roman" pitchFamily="18" charset="0"/>
                        <a:cs typeface="Times New Roman" pitchFamily="18" charset="0"/>
                      </a:endParaRPr>
                    </a:p>
                  </a:txBody>
                  <a:tcPr marL="49041" marR="49041" marT="0" marB="0"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u="none" strike="noStrike" cap="none" normalizeH="0" baseline="0" dirty="0">
                          <a:ln>
                            <a:noFill/>
                          </a:ln>
                          <a:effectLst/>
                          <a:latin typeface="Times New Roman" pitchFamily="18" charset="0"/>
                          <a:cs typeface="Times New Roman" pitchFamily="18" charset="0"/>
                        </a:rPr>
                        <a:t>Chemical investigations</a:t>
                      </a:r>
                      <a:endParaRPr kumimoji="0" lang="uk-UA" sz="2400" b="1" i="0" u="none" strike="noStrike" cap="none" normalizeH="0" baseline="0" dirty="0">
                        <a:ln>
                          <a:noFill/>
                        </a:ln>
                        <a:solidFill>
                          <a:srgbClr val="FFFFFF"/>
                        </a:solidFill>
                        <a:effectLst/>
                        <a:latin typeface="Times New Roman" pitchFamily="18" charset="0"/>
                        <a:cs typeface="Times New Roman" pitchFamily="18" charset="0"/>
                      </a:endParaRPr>
                    </a:p>
                  </a:txBody>
                  <a:tcPr marL="49041" marR="49041" marT="0" marB="0" horzOverflow="overflow"/>
                </a:tc>
                <a:extLst>
                  <a:ext uri="{0D108BD9-81ED-4DB2-BD59-A6C34878D82A}">
                    <a16:rowId xmlns:a16="http://schemas.microsoft.com/office/drawing/2014/main" val="10000"/>
                  </a:ext>
                </a:extLst>
              </a:tr>
              <a:tr h="80336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42950" marR="0" lvl="1"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effectLst/>
                        <a:latin typeface="Times New Roman" pitchFamily="18" charset="0"/>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dirty="0">
                          <a:ln>
                            <a:noFill/>
                          </a:ln>
                          <a:effectLst/>
                          <a:latin typeface="Times New Roman" pitchFamily="18" charset="0"/>
                          <a:cs typeface="Times New Roman" pitchFamily="18" charset="0"/>
                        </a:rPr>
                        <a:t>PKA</a:t>
                      </a:r>
                      <a:r>
                        <a:rPr kumimoji="0" lang="en-US" sz="2000" u="none" strike="noStrike" cap="none" normalizeH="0" baseline="0" dirty="0">
                          <a:ln>
                            <a:noFill/>
                          </a:ln>
                          <a:effectLst/>
                          <a:latin typeface="Times New Roman" pitchFamily="18" charset="0"/>
                          <a:cs typeface="Times New Roman" pitchFamily="18" charset="0"/>
                        </a:rPr>
                        <a:t> (</a:t>
                      </a:r>
                      <a:r>
                        <a:rPr kumimoji="0" lang="en-US" sz="2000" u="none" strike="noStrike" cap="none" normalizeH="0" baseline="0" dirty="0" err="1">
                          <a:ln>
                            <a:noFill/>
                          </a:ln>
                          <a:effectLst/>
                          <a:latin typeface="Times New Roman" pitchFamily="18" charset="0"/>
                          <a:cs typeface="Times New Roman" pitchFamily="18" charset="0"/>
                        </a:rPr>
                        <a:t>phenylketonuria</a:t>
                      </a:r>
                      <a:r>
                        <a:rPr kumimoji="0" lang="en-US" sz="2000" u="none" strike="noStrike" cap="none" normalizeH="0" baseline="0" dirty="0">
                          <a:ln>
                            <a:noFill/>
                          </a:ln>
                          <a:effectLst/>
                          <a:latin typeface="Times New Roman" pitchFamily="18" charset="0"/>
                          <a:cs typeface="Times New Roman" pitchFamily="18" charset="0"/>
                        </a:rPr>
                        <a:t>)</a:t>
                      </a:r>
                      <a:endParaRPr kumimoji="0" lang="uk-UA" sz="2000" b="1" i="0" u="none" strike="noStrike" cap="none" normalizeH="0" baseline="0" dirty="0">
                        <a:ln>
                          <a:noFill/>
                        </a:ln>
                        <a:solidFill>
                          <a:srgbClr val="FFFFFF"/>
                        </a:solidFill>
                        <a:effectLst/>
                        <a:latin typeface="Times New Roman" pitchFamily="18" charset="0"/>
                        <a:cs typeface="Times New Roman" pitchFamily="18" charset="0"/>
                      </a:endParaRPr>
                    </a:p>
                  </a:txBody>
                  <a:tcPr marL="49041" marR="49041" marT="0" marB="0"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42950" marR="0" lvl="1"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kern="1200" cap="none" normalizeH="0" baseline="0" dirty="0">
                        <a:ln>
                          <a:noFill/>
                        </a:ln>
                        <a:solidFill>
                          <a:schemeClr val="tx1"/>
                        </a:solidFill>
                        <a:effectLst/>
                        <a:latin typeface="Times New Roman" pitchFamily="18" charset="0"/>
                        <a:ea typeface="+mn-ea"/>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solidFill>
                            <a:schemeClr val="tx1"/>
                          </a:solidFill>
                          <a:effectLst/>
                          <a:latin typeface="Times New Roman" pitchFamily="18" charset="0"/>
                          <a:ea typeface="+mn-ea"/>
                          <a:cs typeface="Times New Roman" pitchFamily="18" charset="0"/>
                        </a:rPr>
                        <a:t>Serum [phenylalanine] </a:t>
                      </a:r>
                      <a:endParaRPr kumimoji="0" lang="uk-UA" sz="2000" u="none" strike="noStrike" kern="1200" cap="none" normalizeH="0" baseline="0" dirty="0">
                        <a:ln>
                          <a:noFill/>
                        </a:ln>
                        <a:solidFill>
                          <a:schemeClr val="tx1"/>
                        </a:solidFill>
                        <a:effectLst/>
                        <a:latin typeface="Times New Roman" pitchFamily="18" charset="0"/>
                        <a:ea typeface="+mn-ea"/>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endParaRPr kumimoji="0" lang="uk-UA" sz="200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49041" marR="49041" marT="0" marB="0" horzOverflow="overflow"/>
                </a:tc>
                <a:extLst>
                  <a:ext uri="{0D108BD9-81ED-4DB2-BD59-A6C34878D82A}">
                    <a16:rowId xmlns:a16="http://schemas.microsoft.com/office/drawing/2014/main" val="10001"/>
                  </a:ext>
                </a:extLst>
              </a:tr>
              <a:tr h="65529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42950" marR="0" lvl="1"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effectLst/>
                        <a:latin typeface="Times New Roman" pitchFamily="18" charset="0"/>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dirty="0">
                          <a:ln>
                            <a:noFill/>
                          </a:ln>
                          <a:effectLst/>
                          <a:latin typeface="Times New Roman" pitchFamily="18" charset="0"/>
                          <a:cs typeface="Times New Roman" pitchFamily="18" charset="0"/>
                        </a:rPr>
                        <a:t>Hypothyroidism</a:t>
                      </a:r>
                      <a:endParaRPr kumimoji="0" lang="en-US" sz="2000" u="none" strike="noStrike" cap="none" normalizeH="0" baseline="0" dirty="0">
                        <a:ln>
                          <a:noFill/>
                        </a:ln>
                        <a:effectLst/>
                        <a:latin typeface="Times New Roman" pitchFamily="18" charset="0"/>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endParaRPr kumimoji="0" lang="uk-UA" sz="2000" b="1" i="0" u="none" strike="noStrike" cap="none" normalizeH="0" baseline="0" dirty="0">
                        <a:ln>
                          <a:noFill/>
                        </a:ln>
                        <a:solidFill>
                          <a:srgbClr val="FFFFFF"/>
                        </a:solidFill>
                        <a:effectLst/>
                        <a:latin typeface="Times New Roman" pitchFamily="18" charset="0"/>
                        <a:cs typeface="Times New Roman" pitchFamily="18" charset="0"/>
                      </a:endParaRPr>
                    </a:p>
                  </a:txBody>
                  <a:tcPr marL="49041" marR="49041" marT="0" marB="0"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42950" marR="0" lvl="1" indent="0" algn="l" defTabSz="914400" rtl="0" eaLnBrk="1" fontAlgn="base" latinLnBrk="0" hangingPunct="1">
                        <a:lnSpc>
                          <a:spcPct val="100000"/>
                        </a:lnSpc>
                        <a:spcBef>
                          <a:spcPct val="0"/>
                        </a:spcBef>
                        <a:spcAft>
                          <a:spcPct val="0"/>
                        </a:spcAft>
                        <a:buClrTx/>
                        <a:buSzTx/>
                        <a:buFontTx/>
                        <a:buNone/>
                        <a:tabLst/>
                      </a:pPr>
                      <a:endParaRPr kumimoji="0" lang="en-GB" sz="2000" u="none" strike="noStrike" kern="1200" cap="none" normalizeH="0" baseline="0" dirty="0">
                        <a:ln>
                          <a:noFill/>
                        </a:ln>
                        <a:solidFill>
                          <a:schemeClr val="tx1"/>
                        </a:solidFill>
                        <a:effectLst/>
                        <a:latin typeface="Times New Roman" pitchFamily="18" charset="0"/>
                        <a:ea typeface="+mn-ea"/>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r>
                        <a:rPr kumimoji="0" lang="en-GB" sz="2000" u="none" strike="noStrike" kern="1200" cap="none" normalizeH="0" baseline="0" dirty="0">
                          <a:ln>
                            <a:noFill/>
                          </a:ln>
                          <a:solidFill>
                            <a:schemeClr val="tx1"/>
                          </a:solidFill>
                          <a:effectLst/>
                          <a:latin typeface="Times New Roman" pitchFamily="18" charset="0"/>
                          <a:ea typeface="+mn-ea"/>
                          <a:cs typeface="Times New Roman" pitchFamily="18" charset="0"/>
                        </a:rPr>
                        <a:t>Serum [TSH] and/or [</a:t>
                      </a:r>
                      <a:r>
                        <a:rPr kumimoji="0" lang="en-GB" sz="2000" u="none" strike="noStrike" kern="1200" cap="none" normalizeH="0" baseline="0" dirty="0" err="1">
                          <a:ln>
                            <a:noFill/>
                          </a:ln>
                          <a:solidFill>
                            <a:schemeClr val="tx1"/>
                          </a:solidFill>
                          <a:effectLst/>
                          <a:latin typeface="Times New Roman" pitchFamily="18" charset="0"/>
                          <a:ea typeface="+mn-ea"/>
                          <a:cs typeface="Times New Roman" pitchFamily="18" charset="0"/>
                        </a:rPr>
                        <a:t>thyroxine</a:t>
                      </a:r>
                      <a:r>
                        <a:rPr kumimoji="0" lang="en-GB" sz="2000" u="none" strike="noStrike" kern="1200" cap="none" normalizeH="0" baseline="0" dirty="0">
                          <a:ln>
                            <a:noFill/>
                          </a:ln>
                          <a:solidFill>
                            <a:schemeClr val="tx1"/>
                          </a:solidFill>
                          <a:effectLst/>
                          <a:latin typeface="Times New Roman" pitchFamily="18" charset="0"/>
                          <a:ea typeface="+mn-ea"/>
                          <a:cs typeface="Times New Roman" pitchFamily="18" charset="0"/>
                        </a:rPr>
                        <a:t>]</a:t>
                      </a:r>
                      <a:endParaRPr kumimoji="0" lang="uk-UA" sz="200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49041" marR="49041" marT="0" marB="0" horzOverflow="overflow"/>
                </a:tc>
                <a:extLst>
                  <a:ext uri="{0D108BD9-81ED-4DB2-BD59-A6C34878D82A}">
                    <a16:rowId xmlns:a16="http://schemas.microsoft.com/office/drawing/2014/main" val="10002"/>
                  </a:ext>
                </a:extLst>
              </a:tr>
              <a:tr h="6723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42950" marR="0" lvl="1" indent="0" algn="l" defTabSz="914400" rtl="0" eaLnBrk="1" fontAlgn="base" latinLnBrk="0" hangingPunct="1">
                        <a:lnSpc>
                          <a:spcPct val="100000"/>
                        </a:lnSpc>
                        <a:spcBef>
                          <a:spcPct val="0"/>
                        </a:spcBef>
                        <a:spcAft>
                          <a:spcPct val="0"/>
                        </a:spcAft>
                        <a:buClrTx/>
                        <a:buSzTx/>
                        <a:buFontTx/>
                        <a:buNone/>
                        <a:tabLst/>
                      </a:pPr>
                      <a:endParaRPr kumimoji="0" lang="en-GB" sz="2000" u="none" strike="noStrike" cap="none" normalizeH="0" baseline="0" dirty="0">
                        <a:ln>
                          <a:noFill/>
                        </a:ln>
                        <a:effectLst/>
                        <a:latin typeface="Times New Roman" pitchFamily="18" charset="0"/>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a:ln>
                            <a:noFill/>
                          </a:ln>
                          <a:effectLst/>
                          <a:latin typeface="Times New Roman" pitchFamily="18" charset="0"/>
                          <a:cs typeface="Times New Roman" pitchFamily="18" charset="0"/>
                        </a:rPr>
                        <a:t>Open neural tube defect (NTD) </a:t>
                      </a:r>
                    </a:p>
                    <a:p>
                      <a:pPr marL="742950" marR="0" lvl="1" indent="0" algn="l" defTabSz="914400" rtl="0" eaLnBrk="1" fontAlgn="base" latinLnBrk="0" hangingPunct="1">
                        <a:lnSpc>
                          <a:spcPct val="100000"/>
                        </a:lnSpc>
                        <a:spcBef>
                          <a:spcPct val="0"/>
                        </a:spcBef>
                        <a:spcAft>
                          <a:spcPct val="0"/>
                        </a:spcAft>
                        <a:buClrTx/>
                        <a:buSzTx/>
                        <a:buFontTx/>
                        <a:buNone/>
                        <a:tabLst/>
                      </a:pPr>
                      <a:endParaRPr kumimoji="0" lang="uk-UA" sz="2000" b="1" i="0" u="none" strike="noStrike" cap="none" normalizeH="0" baseline="0" dirty="0">
                        <a:ln>
                          <a:noFill/>
                        </a:ln>
                        <a:solidFill>
                          <a:srgbClr val="FFFFFF"/>
                        </a:solidFill>
                        <a:effectLst/>
                        <a:latin typeface="Times New Roman" pitchFamily="18" charset="0"/>
                        <a:cs typeface="Times New Roman" pitchFamily="18" charset="0"/>
                      </a:endParaRPr>
                    </a:p>
                  </a:txBody>
                  <a:tcPr marL="49041" marR="49041" marT="0" marB="0"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42950" marR="0" lvl="1"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kern="1200" cap="none" normalizeH="0" baseline="0" dirty="0">
                        <a:ln>
                          <a:noFill/>
                        </a:ln>
                        <a:solidFill>
                          <a:schemeClr val="tx1"/>
                        </a:solidFill>
                        <a:effectLst/>
                        <a:latin typeface="Times New Roman" pitchFamily="18" charset="0"/>
                        <a:ea typeface="+mn-ea"/>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r>
                        <a:rPr kumimoji="0" lang="uk-UA" sz="2000" u="none" strike="noStrike" kern="1200" cap="none" normalizeH="0" baseline="0" dirty="0">
                          <a:ln>
                            <a:noFill/>
                          </a:ln>
                          <a:solidFill>
                            <a:schemeClr val="tx1"/>
                          </a:solidFill>
                          <a:effectLst/>
                          <a:latin typeface="Times New Roman" pitchFamily="18" charset="0"/>
                          <a:ea typeface="+mn-ea"/>
                          <a:cs typeface="Times New Roman" pitchFamily="18" charset="0"/>
                        </a:rPr>
                        <a:t>Maternal serum [</a:t>
                      </a:r>
                      <a:r>
                        <a:rPr kumimoji="0" lang="el-GR" sz="2000" u="none" strike="noStrike" kern="1200" cap="none" normalizeH="0" baseline="0" dirty="0">
                          <a:ln>
                            <a:noFill/>
                          </a:ln>
                          <a:solidFill>
                            <a:schemeClr val="tx1"/>
                          </a:solidFill>
                          <a:effectLst/>
                          <a:latin typeface="Times New Roman" pitchFamily="18" charset="0"/>
                          <a:ea typeface="+mn-ea"/>
                          <a:cs typeface="Times New Roman" pitchFamily="18" charset="0"/>
                        </a:rPr>
                        <a:t>α</a:t>
                      </a:r>
                      <a:r>
                        <a:rPr kumimoji="0" lang="uk-UA" sz="2000" u="none" strike="noStrike" kern="1200" cap="none" normalizeH="0" baseline="0" dirty="0">
                          <a:ln>
                            <a:noFill/>
                          </a:ln>
                          <a:solidFill>
                            <a:schemeClr val="tx1"/>
                          </a:solidFill>
                          <a:effectLst/>
                          <a:latin typeface="Times New Roman" pitchFamily="18" charset="0"/>
                          <a:ea typeface="+mn-ea"/>
                          <a:cs typeface="Times New Roman" pitchFamily="18" charset="0"/>
                        </a:rPr>
                        <a:t>-fetoprotein]</a:t>
                      </a:r>
                    </a:p>
                  </a:txBody>
                  <a:tcPr marL="49041" marR="49041" marT="0" marB="0" horzOverflow="overflow"/>
                </a:tc>
                <a:extLst>
                  <a:ext uri="{0D108BD9-81ED-4DB2-BD59-A6C34878D82A}">
                    <a16:rowId xmlns:a16="http://schemas.microsoft.com/office/drawing/2014/main" val="10003"/>
                  </a:ext>
                </a:extLst>
              </a:tr>
              <a:tr h="6723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42950" marR="0" lvl="1"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effectLst/>
                        <a:latin typeface="Times New Roman" pitchFamily="18" charset="0"/>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dirty="0">
                          <a:ln>
                            <a:noFill/>
                          </a:ln>
                          <a:effectLst/>
                          <a:latin typeface="Times New Roman" pitchFamily="18" charset="0"/>
                          <a:cs typeface="Times New Roman" pitchFamily="18" charset="0"/>
                        </a:rPr>
                        <a:t>Industrial exposure to lead  </a:t>
                      </a:r>
                      <a:endParaRPr kumimoji="0" lang="en-US" sz="2000" u="none" strike="noStrike" cap="none" normalizeH="0" baseline="0" dirty="0">
                        <a:ln>
                          <a:noFill/>
                        </a:ln>
                        <a:effectLst/>
                        <a:latin typeface="Times New Roman" pitchFamily="18" charset="0"/>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dirty="0">
                          <a:ln>
                            <a:noFill/>
                          </a:ln>
                          <a:effectLst/>
                          <a:latin typeface="Times New Roman" pitchFamily="18" charset="0"/>
                          <a:cs typeface="Times New Roman" pitchFamily="18" charset="0"/>
                        </a:rPr>
                        <a:t>                                                                             </a:t>
                      </a:r>
                      <a:endParaRPr kumimoji="0" lang="uk-UA" sz="2000" b="1" i="0" u="none" strike="noStrike" cap="none" normalizeH="0" baseline="0" dirty="0">
                        <a:ln>
                          <a:noFill/>
                        </a:ln>
                        <a:solidFill>
                          <a:srgbClr val="FFFFFF"/>
                        </a:solidFill>
                        <a:effectLst/>
                        <a:latin typeface="Times New Roman" pitchFamily="18" charset="0"/>
                        <a:cs typeface="Times New Roman" pitchFamily="18" charset="0"/>
                      </a:endParaRPr>
                    </a:p>
                  </a:txBody>
                  <a:tcPr marL="49041" marR="49041" marT="0" marB="0"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42950" marR="0" lvl="1"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kern="1200" cap="none" normalizeH="0" baseline="0" dirty="0">
                        <a:ln>
                          <a:noFill/>
                        </a:ln>
                        <a:solidFill>
                          <a:schemeClr val="tx1"/>
                        </a:solidFill>
                        <a:effectLst/>
                        <a:latin typeface="Times New Roman" pitchFamily="18" charset="0"/>
                        <a:ea typeface="+mn-ea"/>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solidFill>
                            <a:schemeClr val="tx1"/>
                          </a:solidFill>
                          <a:effectLst/>
                          <a:latin typeface="Times New Roman" pitchFamily="18" charset="0"/>
                          <a:ea typeface="+mn-ea"/>
                          <a:cs typeface="Times New Roman" pitchFamily="18" charset="0"/>
                        </a:rPr>
                        <a:t>Blood [lead] </a:t>
                      </a:r>
                      <a:endParaRPr kumimoji="0" lang="uk-UA" sz="2000" u="none" strike="noStrike" kern="1200" cap="none" normalizeH="0" baseline="0" dirty="0">
                        <a:ln>
                          <a:noFill/>
                        </a:ln>
                        <a:solidFill>
                          <a:schemeClr val="tx1"/>
                        </a:solidFill>
                        <a:effectLst/>
                        <a:latin typeface="Times New Roman" pitchFamily="18" charset="0"/>
                        <a:ea typeface="+mn-ea"/>
                        <a:cs typeface="Times New Roman" pitchFamily="18" charset="0"/>
                      </a:endParaRPr>
                    </a:p>
                    <a:p>
                      <a:pPr marL="742950" marR="0" lvl="1" indent="0" algn="l" defTabSz="914400" rtl="0" eaLnBrk="1" fontAlgn="base" latinLnBrk="0" hangingPunct="1">
                        <a:lnSpc>
                          <a:spcPct val="100000"/>
                        </a:lnSpc>
                        <a:spcBef>
                          <a:spcPct val="0"/>
                        </a:spcBef>
                        <a:spcAft>
                          <a:spcPct val="0"/>
                        </a:spcAft>
                        <a:buClrTx/>
                        <a:buSzTx/>
                        <a:buFontTx/>
                        <a:buNone/>
                        <a:tabLst/>
                      </a:pPr>
                      <a:r>
                        <a:rPr kumimoji="0" lang="en-GB" sz="200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uk-UA" sz="200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49041" marR="49041" marT="0" marB="0" horzOverflow="overflow"/>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Clinical biochemical tests</a:t>
            </a:r>
            <a:endPar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Объект 2"/>
          <p:cNvSpPr>
            <a:spLocks noGrp="1"/>
          </p:cNvSpPr>
          <p:nvPr>
            <p:ph idx="1"/>
          </p:nvPr>
        </p:nvSpPr>
        <p:spPr>
          <a:xfrm>
            <a:off x="457200" y="1571612"/>
            <a:ext cx="8229600" cy="4435679"/>
          </a:xfrm>
        </p:spPr>
        <p:style>
          <a:lnRef idx="2">
            <a:schemeClr val="accent1"/>
          </a:lnRef>
          <a:fillRef idx="1">
            <a:schemeClr val="lt1"/>
          </a:fillRef>
          <a:effectRef idx="0">
            <a:schemeClr val="accent1"/>
          </a:effectRef>
          <a:fontRef idx="minor">
            <a:schemeClr val="dk1"/>
          </a:fontRef>
        </p:style>
        <p:txBody>
          <a:bodyPr rtlCol="0">
            <a:normAutofit/>
          </a:bodyPr>
          <a:lstStyle/>
          <a:p>
            <a:pPr algn="justLow" eaLnBrk="1" fontAlgn="auto" hangingPunct="1">
              <a:spcAft>
                <a:spcPts val="0"/>
              </a:spcAft>
              <a:defRPr/>
            </a:pPr>
            <a:endParaRPr lang="en-US" b="1" dirty="0"/>
          </a:p>
          <a:p>
            <a:pPr algn="justLow" eaLnBrk="1" fontAlgn="auto" hangingPunct="1">
              <a:spcAft>
                <a:spcPts val="0"/>
              </a:spcAft>
              <a:defRPr/>
            </a:pPr>
            <a:r>
              <a:rPr lang="en-US" b="1" dirty="0">
                <a:latin typeface="Times New Roman" pitchFamily="18" charset="0"/>
                <a:cs typeface="Times New Roman" pitchFamily="18" charset="0"/>
              </a:rPr>
              <a:t>Clinical biochemical tests comprise over ⅓ of all hospital laboratory investigations these divided into:</a:t>
            </a:r>
            <a:endParaRPr lang="uk-UA" dirty="0">
              <a:latin typeface="Times New Roman" pitchFamily="18" charset="0"/>
              <a:cs typeface="Times New Roman" pitchFamily="18" charset="0"/>
            </a:endParaRPr>
          </a:p>
          <a:p>
            <a:pPr algn="justLow" eaLnBrk="1" fontAlgn="auto" hangingPunct="1">
              <a:spcAft>
                <a:spcPts val="0"/>
              </a:spcAft>
              <a:buNone/>
              <a:defRPr/>
            </a:pPr>
            <a:endParaRPr lang="uk-UA" dirty="0">
              <a:latin typeface="Times New Roman" pitchFamily="18" charset="0"/>
              <a:cs typeface="Times New Roman" pitchFamily="18" charset="0"/>
            </a:endParaRPr>
          </a:p>
          <a:p>
            <a:pPr marL="624078" indent="-514350" algn="justLow">
              <a:buFont typeface="+mj-lt"/>
              <a:buAutoNum type="arabicPeriod"/>
              <a:defRPr/>
            </a:pPr>
            <a:r>
              <a:rPr lang="en-US" b="1" dirty="0">
                <a:latin typeface="Times New Roman" pitchFamily="18" charset="0"/>
                <a:cs typeface="Times New Roman" pitchFamily="18" charset="0"/>
              </a:rPr>
              <a:t>Core biochemistry tests. </a:t>
            </a:r>
          </a:p>
          <a:p>
            <a:pPr marL="624078" indent="-514350" algn="justLow">
              <a:buFont typeface="+mj-lt"/>
              <a:buAutoNum type="arabicPeriod"/>
              <a:defRPr/>
            </a:pPr>
            <a:r>
              <a:rPr lang="en-US" b="1" dirty="0">
                <a:latin typeface="Times New Roman" pitchFamily="18" charset="0"/>
                <a:cs typeface="Times New Roman" pitchFamily="18" charset="0"/>
              </a:rPr>
              <a:t>Specialized tests .</a:t>
            </a:r>
          </a:p>
          <a:p>
            <a:pPr marL="624078" indent="-514350" algn="justLow">
              <a:buFont typeface="+mj-lt"/>
              <a:buAutoNum type="arabicPeriod"/>
              <a:defRPr/>
            </a:pPr>
            <a:r>
              <a:rPr lang="en-US" b="1" dirty="0">
                <a:latin typeface="Times New Roman" pitchFamily="18" charset="0"/>
                <a:cs typeface="Times New Roman" pitchFamily="18" charset="0"/>
              </a:rPr>
              <a:t>The emergency lab tests.</a:t>
            </a:r>
            <a:endParaRPr lang="uk-UA"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5573</TotalTime>
  <Words>2644</Words>
  <Application>Microsoft Office PowerPoint</Application>
  <PresentationFormat>On-screen Show (4:3)</PresentationFormat>
  <Paragraphs>394</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Lucida Sans Unicode</vt:lpstr>
      <vt:lpstr>Times New Roman</vt:lpstr>
      <vt:lpstr>Verdana</vt:lpstr>
      <vt:lpstr>Wingdings 2</vt:lpstr>
      <vt:lpstr>Wingdings 3</vt:lpstr>
      <vt:lpstr>Concourse</vt:lpstr>
      <vt:lpstr>Introduction to Clinical biochemistry</vt:lpstr>
      <vt:lpstr>Topics Headlines </vt:lpstr>
      <vt:lpstr>What is Clinical Biochemistry? </vt:lpstr>
      <vt:lpstr>The use of biochemical tests </vt:lpstr>
      <vt:lpstr>How biochemical tests are used</vt:lpstr>
      <vt:lpstr>Biochemical Tests</vt:lpstr>
      <vt:lpstr>Discretionary Testing</vt:lpstr>
      <vt:lpstr>  screening tests</vt:lpstr>
      <vt:lpstr>Clinical biochemical tests</vt:lpstr>
      <vt:lpstr>Clinical biochemical tests</vt:lpstr>
      <vt:lpstr>Clinical biochemical tests</vt:lpstr>
      <vt:lpstr>Clinical biochemical tests</vt:lpstr>
      <vt:lpstr>Steps in the Investigation of a Patient</vt:lpstr>
      <vt:lpstr>PowerPoint Presentation</vt:lpstr>
      <vt:lpstr>Specimens used for biochemical analysis</vt:lpstr>
      <vt:lpstr>PowerPoint Presentation</vt:lpstr>
      <vt:lpstr>Common tests on urine performed  away from the laboratory</vt:lpstr>
      <vt:lpstr>Laboratory work flow cycle</vt:lpstr>
      <vt:lpstr>Laboratory work flow cycle</vt:lpstr>
      <vt:lpstr>1- Pre-analytical Phase:</vt:lpstr>
      <vt:lpstr>  Test ordering  </vt:lpstr>
      <vt:lpstr> Specimen collection </vt:lpstr>
      <vt:lpstr> Collection of blood </vt:lpstr>
      <vt:lpstr>Transport and processing</vt:lpstr>
      <vt:lpstr>2- Analytical-testing</vt:lpstr>
      <vt:lpstr> Methods of Analysis  </vt:lpstr>
      <vt:lpstr>3- Post-analytical Phase:</vt:lpstr>
      <vt:lpstr>  Interpretation </vt:lpstr>
      <vt:lpstr>Why Analytical Results Vary</vt:lpstr>
      <vt:lpstr>PowerPoint Presentation</vt:lpstr>
      <vt:lpstr>PowerPoint Presentation</vt:lpstr>
      <vt:lpstr>PowerPoint Presentation</vt:lpstr>
      <vt:lpstr> Precision and accuracy </vt:lpstr>
      <vt:lpstr>  Precision and accuracy </vt:lpstr>
      <vt:lpstr>PowerPoint Presentation</vt:lpstr>
      <vt:lpstr>PowerPoint Presentation</vt:lpstr>
      <vt:lpstr>Precision and Accuracy</vt:lpstr>
      <vt:lpstr> Analytical sensitivity and specificity </vt:lpstr>
      <vt:lpstr>Summary :</vt:lpstr>
      <vt:lpstr> Interpretation of Results What is “Normal” ?  </vt:lpstr>
      <vt:lpstr> Reference Range</vt:lpstr>
      <vt:lpstr>The Normal Distribution</vt:lpstr>
      <vt:lpstr> Specimen rejection criteria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Kinetics</dc:title>
  <dc:creator>shosho</dc:creator>
  <cp:lastModifiedBy>Maher</cp:lastModifiedBy>
  <cp:revision>213</cp:revision>
  <dcterms:created xsi:type="dcterms:W3CDTF">2014-12-26T18:56:30Z</dcterms:created>
  <dcterms:modified xsi:type="dcterms:W3CDTF">2021-10-19T05:28:48Z</dcterms:modified>
</cp:coreProperties>
</file>