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5"/>
  </p:notesMasterIdLst>
  <p:sldIdLst>
    <p:sldId id="256" r:id="rId2"/>
    <p:sldId id="289" r:id="rId3"/>
    <p:sldId id="290" r:id="rId4"/>
    <p:sldId id="343" r:id="rId5"/>
    <p:sldId id="257" r:id="rId6"/>
    <p:sldId id="258" r:id="rId7"/>
    <p:sldId id="297" r:id="rId8"/>
    <p:sldId id="298" r:id="rId9"/>
    <p:sldId id="344" r:id="rId10"/>
    <p:sldId id="299" r:id="rId11"/>
    <p:sldId id="293" r:id="rId12"/>
    <p:sldId id="294" r:id="rId13"/>
    <p:sldId id="295" r:id="rId14"/>
    <p:sldId id="296" r:id="rId15"/>
    <p:sldId id="262" r:id="rId16"/>
    <p:sldId id="301" r:id="rId17"/>
    <p:sldId id="300" r:id="rId18"/>
    <p:sldId id="263" r:id="rId19"/>
    <p:sldId id="264" r:id="rId20"/>
    <p:sldId id="268" r:id="rId21"/>
    <p:sldId id="269" r:id="rId22"/>
    <p:sldId id="270" r:id="rId23"/>
    <p:sldId id="271" r:id="rId24"/>
    <p:sldId id="303" r:id="rId25"/>
    <p:sldId id="272" r:id="rId26"/>
    <p:sldId id="273" r:id="rId27"/>
    <p:sldId id="304" r:id="rId28"/>
    <p:sldId id="305" r:id="rId29"/>
    <p:sldId id="313" r:id="rId30"/>
    <p:sldId id="314" r:id="rId31"/>
    <p:sldId id="341" r:id="rId32"/>
    <p:sldId id="307" r:id="rId33"/>
    <p:sldId id="317" r:id="rId34"/>
    <p:sldId id="320" r:id="rId35"/>
    <p:sldId id="321" r:id="rId36"/>
    <p:sldId id="308" r:id="rId37"/>
    <p:sldId id="310" r:id="rId38"/>
    <p:sldId id="280" r:id="rId39"/>
    <p:sldId id="281" r:id="rId40"/>
    <p:sldId id="322" r:id="rId41"/>
    <p:sldId id="331" r:id="rId42"/>
    <p:sldId id="332" r:id="rId43"/>
    <p:sldId id="333" r:id="rId44"/>
    <p:sldId id="282" r:id="rId45"/>
    <p:sldId id="340" r:id="rId46"/>
    <p:sldId id="334" r:id="rId47"/>
    <p:sldId id="335" r:id="rId48"/>
    <p:sldId id="339" r:id="rId49"/>
    <p:sldId id="337" r:id="rId50"/>
    <p:sldId id="325" r:id="rId51"/>
    <p:sldId id="330" r:id="rId52"/>
    <p:sldId id="329" r:id="rId53"/>
    <p:sldId id="342" r:id="rId5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623"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B289DB-DC12-4D0C-A686-25260F8867FA}" type="datetimeFigureOut">
              <a:rPr lang="ar-IQ" smtClean="0"/>
              <a:pPr/>
              <a:t>27/03/1443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EA58D5B-0942-46ED-BAC3-293B14D5E6DD}" type="slidenum">
              <a:rPr lang="ar-IQ" smtClean="0"/>
              <a:pPr/>
              <a:t>‹#›</a:t>
            </a:fld>
            <a:endParaRPr lang="ar-IQ"/>
          </a:p>
        </p:txBody>
      </p:sp>
    </p:spTree>
    <p:extLst>
      <p:ext uri="{BB962C8B-B14F-4D97-AF65-F5344CB8AC3E}">
        <p14:creationId xmlns:p14="http://schemas.microsoft.com/office/powerpoint/2010/main" val="34522975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10</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BAA0CC0-474F-44BB-AC99-933F52B26575}" type="slidenum">
              <a:rPr lang="ar-IQ" smtClean="0"/>
              <a:pPr/>
              <a:t>11</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BAA0CC0-474F-44BB-AC99-933F52B26575}" type="slidenum">
              <a:rPr lang="ar-IQ" smtClean="0"/>
              <a:pPr/>
              <a:t>12</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BAA0CC0-474F-44BB-AC99-933F52B26575}" type="slidenum">
              <a:rPr lang="ar-IQ" smtClean="0"/>
              <a:pPr/>
              <a:t>13</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BAA0CC0-474F-44BB-AC99-933F52B26575}" type="slidenum">
              <a:rPr lang="ar-IQ" smtClean="0"/>
              <a:pPr/>
              <a:t>14</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15</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16</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17</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18</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19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8F4C44D-BD30-466F-971F-DAB62B93149E}"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20</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21</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22</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23</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b="1" i="1" dirty="0"/>
              <a:t>Idiopathic type 1 diabetes</a:t>
            </a:r>
            <a:r>
              <a:rPr lang="en-US" i="1" dirty="0"/>
              <a:t> </a:t>
            </a:r>
            <a:r>
              <a:rPr lang="en-US" dirty="0"/>
              <a:t>is a form of type 1 diabetes that has no known etiology, is strongly inherited, and does not have B cell autoimmunity. Individuals with this form of diabetes have episodic requirements for insulin replacement.</a:t>
            </a:r>
          </a:p>
          <a:p>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24</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25</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26</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Low" rtl="0"/>
            <a:r>
              <a:rPr lang="en-US" b="1" dirty="0"/>
              <a:t>Gestational diabetes GDM</a:t>
            </a:r>
            <a:r>
              <a:rPr lang="en-US" dirty="0"/>
              <a:t> is “any degree of glucose intolerance with onset or first recognition during pregnancy.”</a:t>
            </a:r>
            <a:r>
              <a:rPr lang="en-US" b="1" dirty="0"/>
              <a:t> </a:t>
            </a:r>
            <a:r>
              <a:rPr lang="en-US" b="1" dirty="0" err="1"/>
              <a:t>Glucosuria</a:t>
            </a:r>
            <a:r>
              <a:rPr lang="en-US" dirty="0"/>
              <a:t> can also occur after the renal tubular transporter system for glucose becomes saturated. This happens when the glucose concentration of plasma exceeds roughly 180 mg/</a:t>
            </a:r>
            <a:r>
              <a:rPr lang="en-US" dirty="0" err="1"/>
              <a:t>dL</a:t>
            </a:r>
            <a:r>
              <a:rPr lang="en-US" dirty="0"/>
              <a:t> in an individual with normal renal function and urine output.</a:t>
            </a:r>
          </a:p>
          <a:p>
            <a:pPr algn="justLow" rtl="0"/>
            <a:r>
              <a:rPr lang="en-US" dirty="0"/>
              <a:t>As hepatic glucose overproduction continues, the plasma glucose concentration reaches a plateau around 300 to 500 mg/</a:t>
            </a:r>
            <a:r>
              <a:rPr lang="en-US" dirty="0" err="1"/>
              <a:t>dL</a:t>
            </a:r>
            <a:r>
              <a:rPr lang="en-US" dirty="0"/>
              <a:t> (17–28 </a:t>
            </a:r>
            <a:r>
              <a:rPr lang="en-US" dirty="0" err="1"/>
              <a:t>mmol</a:t>
            </a:r>
            <a:r>
              <a:rPr lang="en-US" dirty="0"/>
              <a:t>/L). Provided renal output is maintained, glucose excretion will match the overproduction causing the plateau.</a:t>
            </a:r>
          </a:p>
          <a:p>
            <a:endParaRPr lang="ar-IQ" dirty="0"/>
          </a:p>
          <a:p>
            <a:pPr algn="justLow" rtl="0"/>
            <a:endParaRPr lang="en-US" dirty="0"/>
          </a:p>
          <a:p>
            <a:pPr algn="justLow" rtl="0">
              <a:buNone/>
            </a:pPr>
            <a:endParaRPr lang="en-US" dirty="0"/>
          </a:p>
          <a:p>
            <a:pPr lvl="0" algn="justLow" rtl="0"/>
            <a:r>
              <a:rPr lang="en-US" b="1" dirty="0"/>
              <a:t>Causes of GDM</a:t>
            </a:r>
            <a:r>
              <a:rPr lang="en-US" dirty="0"/>
              <a:t> include metabolic and hormonal changes. </a:t>
            </a:r>
          </a:p>
          <a:p>
            <a:pPr lvl="0" algn="justLow" rtl="0">
              <a:buNone/>
            </a:pPr>
            <a:endParaRPr lang="en-US" dirty="0"/>
          </a:p>
          <a:p>
            <a:pPr lvl="0" algn="justLow" rtl="0"/>
            <a:r>
              <a:rPr lang="en-US" dirty="0"/>
              <a:t>Patients with GDM frequently return to normal postpartum. However, this disease is associated with increased complications and an increased risk for development of diabetes in later years. </a:t>
            </a:r>
          </a:p>
          <a:p>
            <a:pPr lvl="0" algn="justLow" rtl="0">
              <a:buNone/>
            </a:pPr>
            <a:endParaRPr lang="en-US" dirty="0"/>
          </a:p>
          <a:p>
            <a:pPr algn="justLow" rtl="0"/>
            <a:r>
              <a:rPr lang="en-US" dirty="0"/>
              <a:t>Infants born to mothers with diabetes are at increased risk for respiratory distress syndrome, </a:t>
            </a:r>
            <a:r>
              <a:rPr lang="en-US" dirty="0" err="1"/>
              <a:t>hypocalcemia</a:t>
            </a:r>
            <a:r>
              <a:rPr lang="en-US" dirty="0"/>
              <a:t>, and </a:t>
            </a:r>
            <a:r>
              <a:rPr lang="en-US" dirty="0" err="1"/>
              <a:t>hyperbilirubinemia</a:t>
            </a:r>
            <a:r>
              <a:rPr lang="en-US" dirty="0"/>
              <a:t>. Fetal insulin secretion is stimulated in the neonate of a mother with diabetes. However, when the infant is born and the umbilical cord is severed, the infant’s oversupply of glucose is abruptly terminated, causing severe hypoglycemia.</a:t>
            </a:r>
          </a:p>
          <a:p>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27</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28</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29</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Most of our ingested carbohydrates are polymers, such as starch and </a:t>
            </a:r>
            <a:r>
              <a:rPr lang="en-US" b="1" dirty="0"/>
              <a:t>glycogen</a:t>
            </a:r>
            <a:r>
              <a:rPr lang="en-US" dirty="0"/>
              <a:t>. </a:t>
            </a:r>
          </a:p>
          <a:p>
            <a:pPr algn="l" rtl="0"/>
            <a:r>
              <a:rPr lang="en-US" b="1" dirty="0"/>
              <a:t>Salivary amylase</a:t>
            </a:r>
            <a:r>
              <a:rPr lang="en-US" dirty="0"/>
              <a:t> and pancreatic amylase are responsible for the digestion of these </a:t>
            </a:r>
            <a:r>
              <a:rPr lang="en-US" dirty="0" err="1"/>
              <a:t>nonabsorbable</a:t>
            </a:r>
            <a:r>
              <a:rPr lang="en-US" dirty="0"/>
              <a:t> polymers to </a:t>
            </a:r>
            <a:r>
              <a:rPr lang="en-US" dirty="0" err="1"/>
              <a:t>dextrins</a:t>
            </a:r>
            <a:r>
              <a:rPr lang="en-US" dirty="0"/>
              <a:t> and disaccharides, which are further hydrolyzed to </a:t>
            </a:r>
            <a:r>
              <a:rPr lang="en-US" dirty="0" err="1"/>
              <a:t>monosaccharides</a:t>
            </a:r>
            <a:r>
              <a:rPr lang="en-US" dirty="0"/>
              <a:t> by maltase, an enzyme released by the intestinal mucosa. </a:t>
            </a:r>
          </a:p>
          <a:p>
            <a:pPr algn="l" rtl="0"/>
            <a:r>
              <a:rPr lang="en-US" b="1" dirty="0" err="1"/>
              <a:t>Sucrase</a:t>
            </a:r>
            <a:r>
              <a:rPr lang="en-US" b="1" dirty="0"/>
              <a:t> and lactase</a:t>
            </a:r>
            <a:r>
              <a:rPr lang="en-US" dirty="0"/>
              <a:t> are two other important gut-derived enzymes that hydrolyze sucrose to glucose and fructose and lactose to glucose and </a:t>
            </a:r>
            <a:r>
              <a:rPr lang="en-US" dirty="0" err="1"/>
              <a:t>galactose</a:t>
            </a:r>
            <a:r>
              <a:rPr lang="en-US" dirty="0"/>
              <a:t>.</a:t>
            </a:r>
          </a:p>
          <a:p>
            <a:pPr algn="l" rtl="0"/>
            <a:r>
              <a:rPr lang="en-US" dirty="0"/>
              <a:t>When disaccharides are converted to </a:t>
            </a:r>
            <a:r>
              <a:rPr lang="en-US" dirty="0" err="1"/>
              <a:t>monosaccharides</a:t>
            </a:r>
            <a:r>
              <a:rPr lang="en-US" dirty="0"/>
              <a:t>, they are absorbed by the gut and transported to the liver by the hepatic portal venous blood supply. </a:t>
            </a:r>
          </a:p>
          <a:p>
            <a:endParaRPr lang="ar-IQ" dirty="0"/>
          </a:p>
        </p:txBody>
      </p:sp>
      <p:sp>
        <p:nvSpPr>
          <p:cNvPr id="4" name="Slide Number Placeholder 3"/>
          <p:cNvSpPr>
            <a:spLocks noGrp="1"/>
          </p:cNvSpPr>
          <p:nvPr>
            <p:ph type="sldNum" sz="quarter" idx="10"/>
          </p:nvPr>
        </p:nvSpPr>
        <p:spPr/>
        <p:txBody>
          <a:bodyPr/>
          <a:lstStyle/>
          <a:p>
            <a:fld id="{58F4C44D-BD30-466F-971F-DAB62B93149E}" type="slidenum">
              <a:rPr lang="ar-IQ" smtClean="0"/>
              <a:pPr/>
              <a:t>3</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30</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Low" rtl="0"/>
            <a:r>
              <a:rPr lang="en-US" dirty="0"/>
              <a:t>Thus the development of DKA is a series of interlocking vicious circles all of which must be broken to aid the restoration of normal carbohydrate and lipid metabolism. </a:t>
            </a:r>
          </a:p>
          <a:p>
            <a:pPr algn="justLow" rtl="0"/>
            <a:r>
              <a:rPr lang="en-US" dirty="0"/>
              <a:t>The most common precipitating factors in the development of DKA are infection, myocardial infarction, trauma or omission of insulin.</a:t>
            </a:r>
          </a:p>
          <a:p>
            <a:pPr algn="l" rtl="0"/>
            <a:r>
              <a:rPr lang="en-US" dirty="0"/>
              <a:t>urine (if available) should be tested for glucose and </a:t>
            </a:r>
            <a:r>
              <a:rPr lang="en-US" dirty="0" err="1"/>
              <a:t>ketones</a:t>
            </a:r>
            <a:r>
              <a:rPr lang="en-US" dirty="0"/>
              <a:t>, </a:t>
            </a:r>
          </a:p>
          <a:p>
            <a:pPr algn="l" rtl="0"/>
            <a:r>
              <a:rPr lang="en-US" dirty="0"/>
              <a:t>blood checked for glucose  and serum sodium, potassium, chloride, bicarbonate, urea and </a:t>
            </a:r>
            <a:r>
              <a:rPr lang="en-US" dirty="0" err="1"/>
              <a:t>creatinine</a:t>
            </a:r>
            <a:r>
              <a:rPr lang="en-US" dirty="0"/>
              <a:t>. </a:t>
            </a:r>
          </a:p>
          <a:p>
            <a:pPr algn="l" rtl="0"/>
            <a:r>
              <a:rPr lang="en-US" dirty="0"/>
              <a:t>An arterial blood sample should also be sent for measurement of blood gases.</a:t>
            </a:r>
          </a:p>
          <a:p>
            <a:pPr algn="l" rtl="0"/>
            <a:r>
              <a:rPr lang="en-US" dirty="0"/>
              <a:t>It is important to highlight a clinically important consequence of laboratory methodology here. The presence of </a:t>
            </a:r>
            <a:r>
              <a:rPr lang="en-US" dirty="0" err="1"/>
              <a:t>ketone</a:t>
            </a:r>
            <a:r>
              <a:rPr lang="en-US" dirty="0"/>
              <a:t> bodies in serum interferes with </a:t>
            </a:r>
            <a:r>
              <a:rPr lang="en-US" dirty="0" err="1"/>
              <a:t>creatinine</a:t>
            </a:r>
            <a:r>
              <a:rPr lang="en-US" dirty="0"/>
              <a:t> measurement; therefore serum </a:t>
            </a:r>
            <a:r>
              <a:rPr lang="en-US" dirty="0" err="1"/>
              <a:t>creatinine</a:t>
            </a:r>
            <a:r>
              <a:rPr lang="en-US" dirty="0"/>
              <a:t> can be falsely elevated in the acute stage. Reliable </a:t>
            </a:r>
            <a:r>
              <a:rPr lang="en-US" dirty="0" err="1"/>
              <a:t>creatinine</a:t>
            </a:r>
            <a:r>
              <a:rPr lang="en-US" dirty="0"/>
              <a:t> values are obtained only after </a:t>
            </a:r>
            <a:r>
              <a:rPr lang="en-US" dirty="0" err="1"/>
              <a:t>ketonaemia</a:t>
            </a:r>
            <a:endParaRPr lang="en-US" dirty="0"/>
          </a:p>
          <a:p>
            <a:pPr algn="l" rtl="0"/>
            <a:r>
              <a:rPr lang="en-US" dirty="0"/>
              <a:t>subsides. For reasons that are not entirely clear, amylase activity in serum is also</a:t>
            </a:r>
          </a:p>
          <a:p>
            <a:pPr algn="l" rtl="0"/>
            <a:r>
              <a:rPr lang="en-US" dirty="0"/>
              <a:t>increased in diabetic </a:t>
            </a:r>
            <a:r>
              <a:rPr lang="en-US" dirty="0" err="1"/>
              <a:t>ketoacidosis</a:t>
            </a:r>
            <a:r>
              <a:rPr lang="en-US" dirty="0"/>
              <a:t>. Pancreatitis should be considered as a precipitating factor only if there is persistent</a:t>
            </a:r>
          </a:p>
          <a:p>
            <a:pPr algn="l" rtl="0"/>
            <a:r>
              <a:rPr lang="en-US" dirty="0"/>
              <a:t>abdominal pain. Blood glucose should be monitored hourly at the bedside until less than 15 </a:t>
            </a:r>
            <a:r>
              <a:rPr lang="en-US" dirty="0" err="1"/>
              <a:t>mmol</a:t>
            </a:r>
            <a:r>
              <a:rPr lang="en-US" dirty="0"/>
              <a:t>/L. Thereafter checks may continue 2-hourly. The plasma glucose should be confirmed in the laboratory every 2–4 hours. The frequency of monitoring of blood gases depends on the severity of DKA. In severe cases it should be performed 2-hourly at least for the first 4 hours. The serum potassium level should be checked every 2 hours for the first 6 hours, while urea and electrolytes should be measured at 4-hourly intervals</a:t>
            </a:r>
          </a:p>
          <a:p>
            <a:pPr algn="l" rtl="0"/>
            <a:r>
              <a:rPr lang="en-US" dirty="0"/>
              <a:t>(Fig 33.3). Two other forms of severe metabolic </a:t>
            </a:r>
            <a:r>
              <a:rPr lang="en-US" dirty="0" err="1"/>
              <a:t>decompensation</a:t>
            </a:r>
            <a:r>
              <a:rPr lang="en-US" dirty="0"/>
              <a:t> may occur in diabetic patients. These are </a:t>
            </a:r>
            <a:r>
              <a:rPr lang="en-US" dirty="0" err="1"/>
              <a:t>hyperosmolar</a:t>
            </a:r>
            <a:r>
              <a:rPr lang="en-US" dirty="0"/>
              <a:t> </a:t>
            </a:r>
            <a:r>
              <a:rPr lang="en-US" dirty="0" err="1"/>
              <a:t>nonketotic</a:t>
            </a:r>
            <a:r>
              <a:rPr lang="en-US" dirty="0"/>
              <a:t> (HONK) coma and lactic acidosis. Table 33.1 shows the principal features of these conditions I comparison with DKA.</a:t>
            </a:r>
            <a:endParaRPr lang="ar-IQ" dirty="0"/>
          </a:p>
          <a:p>
            <a:pPr algn="justLow" rtl="0"/>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31</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Low" rtl="0"/>
            <a:r>
              <a:rPr lang="en-US" dirty="0"/>
              <a:t>Thus the development of DKA is a series of interlocking vicious circles all of which must be broken to aid the restoration of normal carbohydrate and lipid metabolism. </a:t>
            </a:r>
          </a:p>
          <a:p>
            <a:pPr algn="justLow" rtl="0"/>
            <a:r>
              <a:rPr lang="en-US" dirty="0"/>
              <a:t>The most common precipitating factors in the development of DKA are infection, myocardial infarction, trauma or omission of insulin.</a:t>
            </a:r>
          </a:p>
          <a:p>
            <a:pPr algn="l" rtl="0"/>
            <a:r>
              <a:rPr lang="en-US" dirty="0"/>
              <a:t>urine (if available) should be tested for glucose and </a:t>
            </a:r>
            <a:r>
              <a:rPr lang="en-US" dirty="0" err="1"/>
              <a:t>ketones</a:t>
            </a:r>
            <a:r>
              <a:rPr lang="en-US" dirty="0"/>
              <a:t>, </a:t>
            </a:r>
          </a:p>
          <a:p>
            <a:pPr algn="l" rtl="0"/>
            <a:r>
              <a:rPr lang="en-US" dirty="0"/>
              <a:t>blood checked for glucose  and serum sodium, potassium, chloride, bicarbonate, urea and </a:t>
            </a:r>
            <a:r>
              <a:rPr lang="en-US" dirty="0" err="1"/>
              <a:t>creatinine</a:t>
            </a:r>
            <a:r>
              <a:rPr lang="en-US" dirty="0"/>
              <a:t>. </a:t>
            </a:r>
          </a:p>
          <a:p>
            <a:pPr algn="l" rtl="0"/>
            <a:r>
              <a:rPr lang="en-US" dirty="0"/>
              <a:t>An arterial blood sample should also be sent for measurement of blood gases.</a:t>
            </a:r>
          </a:p>
          <a:p>
            <a:pPr algn="l" rtl="0"/>
            <a:r>
              <a:rPr lang="en-US" dirty="0"/>
              <a:t>It is important to highlight a clinically important consequence of laboratory methodology here. The presence of </a:t>
            </a:r>
            <a:r>
              <a:rPr lang="en-US" dirty="0" err="1"/>
              <a:t>ketone</a:t>
            </a:r>
            <a:r>
              <a:rPr lang="en-US" dirty="0"/>
              <a:t> bodies in serum interferes with </a:t>
            </a:r>
            <a:r>
              <a:rPr lang="en-US" dirty="0" err="1"/>
              <a:t>creatinine</a:t>
            </a:r>
            <a:r>
              <a:rPr lang="en-US" dirty="0"/>
              <a:t> measurement; therefore serum </a:t>
            </a:r>
            <a:r>
              <a:rPr lang="en-US" dirty="0" err="1"/>
              <a:t>creatinine</a:t>
            </a:r>
            <a:r>
              <a:rPr lang="en-US" dirty="0"/>
              <a:t> can be falsely elevated in the acute stage. Reliable </a:t>
            </a:r>
            <a:r>
              <a:rPr lang="en-US" dirty="0" err="1"/>
              <a:t>creatinine</a:t>
            </a:r>
            <a:r>
              <a:rPr lang="en-US" dirty="0"/>
              <a:t> values are obtained only after </a:t>
            </a:r>
            <a:r>
              <a:rPr lang="en-US" dirty="0" err="1"/>
              <a:t>ketonaemia</a:t>
            </a:r>
            <a:endParaRPr lang="en-US" dirty="0"/>
          </a:p>
          <a:p>
            <a:pPr algn="l" rtl="0"/>
            <a:r>
              <a:rPr lang="en-US" dirty="0"/>
              <a:t>subsides. For reasons that are not entirely clear, amylase activity in serum is also</a:t>
            </a:r>
          </a:p>
          <a:p>
            <a:pPr algn="l" rtl="0"/>
            <a:r>
              <a:rPr lang="en-US" dirty="0"/>
              <a:t>increased in diabetic </a:t>
            </a:r>
            <a:r>
              <a:rPr lang="en-US" dirty="0" err="1"/>
              <a:t>ketoacidosis</a:t>
            </a:r>
            <a:r>
              <a:rPr lang="en-US" dirty="0"/>
              <a:t>. Pancreatitis should be considered as a precipitating factor only if there is persistent</a:t>
            </a:r>
          </a:p>
          <a:p>
            <a:pPr algn="l" rtl="0"/>
            <a:r>
              <a:rPr lang="en-US" dirty="0"/>
              <a:t>abdominal pain. Blood glucose should be monitored hourly at the bedside until less than 15 </a:t>
            </a:r>
            <a:r>
              <a:rPr lang="en-US" dirty="0" err="1"/>
              <a:t>mmol</a:t>
            </a:r>
            <a:r>
              <a:rPr lang="en-US" dirty="0"/>
              <a:t>/L. Thereafter checks may continue 2-hourly. The plasma glucose should be confirmed in the laboratory every 2–4 hours. The frequency of monitoring of blood gases depends on the severity of DKA. In severe cases it should be performed 2-hourly at least for the first 4 hours. The serum potassium level should be checked every 2 hours for the first 6 hours, while urea and electrolytes should be measured at 4-hourly intervals</a:t>
            </a:r>
          </a:p>
          <a:p>
            <a:pPr algn="l" rtl="0"/>
            <a:r>
              <a:rPr lang="en-US" dirty="0"/>
              <a:t>(Fig 33.3). Two other forms of severe metabolic </a:t>
            </a:r>
            <a:r>
              <a:rPr lang="en-US" dirty="0" err="1"/>
              <a:t>decompensation</a:t>
            </a:r>
            <a:r>
              <a:rPr lang="en-US" dirty="0"/>
              <a:t> may occur in diabetic patients. These are </a:t>
            </a:r>
            <a:r>
              <a:rPr lang="en-US" dirty="0" err="1"/>
              <a:t>hyperosmolar</a:t>
            </a:r>
            <a:r>
              <a:rPr lang="en-US" dirty="0"/>
              <a:t> </a:t>
            </a:r>
            <a:r>
              <a:rPr lang="en-US" dirty="0" err="1"/>
              <a:t>nonketotic</a:t>
            </a:r>
            <a:r>
              <a:rPr lang="en-US" dirty="0"/>
              <a:t> (HONK) coma and lactic acidosis. Table 33.1 shows the principal features of these conditions I comparison with DKA.</a:t>
            </a:r>
            <a:endParaRPr lang="ar-IQ" dirty="0"/>
          </a:p>
          <a:p>
            <a:pPr algn="justLow" rtl="0"/>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32</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33</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(Fig 33.3). Two other forms of severe metabolic </a:t>
            </a:r>
            <a:r>
              <a:rPr lang="en-US" dirty="0" err="1"/>
              <a:t>decompensation</a:t>
            </a:r>
            <a:r>
              <a:rPr lang="en-US" dirty="0"/>
              <a:t> may occur in diabetic patients. These are </a:t>
            </a:r>
            <a:r>
              <a:rPr lang="en-US" dirty="0" err="1"/>
              <a:t>hyperosmolar</a:t>
            </a:r>
            <a:r>
              <a:rPr lang="en-US" dirty="0"/>
              <a:t> </a:t>
            </a:r>
            <a:r>
              <a:rPr lang="en-US" dirty="0" err="1"/>
              <a:t>nonketotic</a:t>
            </a:r>
            <a:r>
              <a:rPr lang="en-US" dirty="0"/>
              <a:t> (HONK) coma and lactic acidosis. Table 33.1 shows the principal features of these conditions I comparison with DKA.</a:t>
            </a:r>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34</a:t>
            </a:fld>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35</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However, in the most severe cases when the hydrogen ion concentration is greater than 100 </a:t>
            </a:r>
            <a:r>
              <a:rPr lang="en-US" dirty="0" err="1"/>
              <a:t>nmol</a:t>
            </a:r>
            <a:r>
              <a:rPr lang="en-US" dirty="0"/>
              <a:t>/L, IV sodium bicarbonate may be indicated.</a:t>
            </a:r>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36</a:t>
            </a:fld>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37</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dirty="0"/>
              <a:t>Often, this state is precipitated by heart disease, stroke, or pancreatitis.</a:t>
            </a:r>
          </a:p>
        </p:txBody>
      </p:sp>
      <p:sp>
        <p:nvSpPr>
          <p:cNvPr id="4" name="Slide Number Placeholder 3"/>
          <p:cNvSpPr>
            <a:spLocks noGrp="1"/>
          </p:cNvSpPr>
          <p:nvPr>
            <p:ph type="sldNum" sz="quarter" idx="10"/>
          </p:nvPr>
        </p:nvSpPr>
        <p:spPr/>
        <p:txBody>
          <a:bodyPr/>
          <a:lstStyle/>
          <a:p>
            <a:fld id="{9EA58D5B-0942-46ED-BAC3-293B14D5E6DD}" type="slidenum">
              <a:rPr lang="ar-IQ" smtClean="0"/>
              <a:pPr/>
              <a:t>38</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sz="1200" dirty="0"/>
              <a:t>Other forms of impaired glucose metabolism that do not meet the criteria for diabetes mellitus include impaired fasting glucose and impaired glucose tolerance.</a:t>
            </a:r>
          </a:p>
          <a:p>
            <a:endParaRPr lang="ar-IQ" dirty="0"/>
          </a:p>
          <a:p>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39</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290FADB-175C-4B1C-B530-5AEE0DBA8D0F}" type="slidenum">
              <a:rPr lang="ar-SA"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buNone/>
            </a:pPr>
            <a:r>
              <a:rPr lang="en-US" dirty="0"/>
              <a:t>Lactic acidosis</a:t>
            </a:r>
            <a:br>
              <a:rPr lang="en-US" dirty="0"/>
            </a:br>
            <a:r>
              <a:rPr lang="en-US" b="1" dirty="0"/>
              <a:t>Diagnosis</a:t>
            </a:r>
          </a:p>
          <a:p>
            <a:pPr algn="justLow" rtl="0"/>
            <a:r>
              <a:rPr lang="en-US" dirty="0"/>
              <a:t>Type I lactic acidosis occurs in hypoxic subjects and is due to an excessive production of lactate by peripheral tissues.</a:t>
            </a:r>
          </a:p>
          <a:p>
            <a:pPr algn="justLow" rtl="0">
              <a:buNone/>
            </a:pPr>
            <a:endParaRPr lang="en-US" dirty="0"/>
          </a:p>
          <a:p>
            <a:pPr algn="justLow" rtl="0"/>
            <a:r>
              <a:rPr lang="en-US" dirty="0"/>
              <a:t>Hypoxia is not a feature of type II lactic acidosis, which is probably caused by the impaired metabolism of lactate in the liver. </a:t>
            </a:r>
          </a:p>
          <a:p>
            <a:pPr algn="justLow" rtl="0">
              <a:buNone/>
            </a:pPr>
            <a:endParaRPr lang="en-US" dirty="0"/>
          </a:p>
          <a:p>
            <a:pPr algn="justLow" rtl="0"/>
            <a:r>
              <a:rPr lang="en-US" dirty="0"/>
              <a:t>Both are characterized by an extreme metabolic acidosis ([H+] above 100 </a:t>
            </a:r>
            <a:r>
              <a:rPr lang="en-US" dirty="0" err="1"/>
              <a:t>nmol</a:t>
            </a:r>
            <a:r>
              <a:rPr lang="en-US" dirty="0"/>
              <a:t>/L). There is a high anion gap with low or absent ketones, and high blood lactate concentrations.</a:t>
            </a:r>
          </a:p>
          <a:p>
            <a:pPr algn="justLow" rtl="0">
              <a:buNone/>
            </a:pPr>
            <a:endParaRPr lang="en-US" dirty="0"/>
          </a:p>
          <a:p>
            <a:pPr algn="justLow" rtl="0">
              <a:buNone/>
            </a:pPr>
            <a:r>
              <a:rPr lang="en-US" b="1" dirty="0"/>
              <a:t>Treatment</a:t>
            </a:r>
          </a:p>
          <a:p>
            <a:pPr algn="justLow" rtl="0"/>
            <a:r>
              <a:rPr lang="en-US" dirty="0"/>
              <a:t>Large amounts of intravenous sodium bicarbonate may be required to correct the acidosis.</a:t>
            </a:r>
          </a:p>
          <a:p>
            <a:pPr algn="justLow" rtl="0"/>
            <a:r>
              <a:rPr lang="en-US" dirty="0"/>
              <a:t> Alternatively the patient may be </a:t>
            </a:r>
            <a:r>
              <a:rPr lang="en-US" dirty="0" err="1"/>
              <a:t>dialysed</a:t>
            </a:r>
            <a:r>
              <a:rPr lang="en-US" dirty="0"/>
              <a:t> against a bicarbonate-containing solution.</a:t>
            </a:r>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40</a:t>
            </a:fld>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dirty="0"/>
              <a:t>Historically, hypoglycemia was classified as </a:t>
            </a:r>
            <a:r>
              <a:rPr lang="en-US" dirty="0" err="1"/>
              <a:t>postabsorptive</a:t>
            </a:r>
            <a:r>
              <a:rPr lang="en-US" dirty="0"/>
              <a:t> (fasting) and postprandial (reactive) hypoglycemia.</a:t>
            </a:r>
          </a:p>
          <a:p>
            <a:pPr lvl="0" algn="justLow" rtl="0">
              <a:buNone/>
            </a:pPr>
            <a:r>
              <a:rPr lang="en-US" dirty="0"/>
              <a:t>Current approaches suggest classification based on clinical characteristics.</a:t>
            </a:r>
          </a:p>
          <a:p>
            <a:pPr lvl="0" algn="justLow" rtl="0">
              <a:buNone/>
            </a:pPr>
            <a:r>
              <a:rPr lang="en-US" dirty="0"/>
              <a:t>This classification separates patients into those who appear healthy and those who are sick5 (Table 13-8).</a:t>
            </a:r>
          </a:p>
          <a:p>
            <a:pPr lvl="0" algn="justLow" rtl="0">
              <a:buNone/>
            </a:pPr>
            <a:r>
              <a:rPr lang="en-US" dirty="0"/>
              <a:t>Among healthy-appearing patients are those with and without a compensated coexistent disease,  This category includes individuals in whom medications may be the cause of hypoglycemia through accidental ingestion by dispensing error. Sick persons may have an illness that predisposes to hypoglycemia or may experience drug and</a:t>
            </a:r>
          </a:p>
          <a:p>
            <a:pPr lvl="0" algn="justLow" rtl="0">
              <a:buNone/>
            </a:pPr>
            <a:r>
              <a:rPr lang="en-US" dirty="0"/>
              <a:t>illness interaction leading to hypoglycemia. </a:t>
            </a:r>
          </a:p>
          <a:p>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41</a:t>
            </a:fld>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42</a:t>
            </a:fld>
            <a:endParaRPr lang="ar-IQ"/>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43</a:t>
            </a:fld>
            <a:endParaRPr lang="en-US"/>
          </a:p>
        </p:txBody>
      </p:sp>
    </p:spTree>
    <p:extLst>
      <p:ext uri="{BB962C8B-B14F-4D97-AF65-F5344CB8AC3E}">
        <p14:creationId xmlns:p14="http://schemas.microsoft.com/office/powerpoint/2010/main" val="348781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44</a:t>
            </a:fld>
            <a:endParaRPr lang="ar-IQ"/>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45</a:t>
            </a:fld>
            <a:endParaRPr lang="ar-IQ"/>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46</a:t>
            </a:fld>
            <a:endParaRPr lang="en-US"/>
          </a:p>
        </p:txBody>
      </p:sp>
    </p:spTree>
    <p:extLst>
      <p:ext uri="{BB962C8B-B14F-4D97-AF65-F5344CB8AC3E}">
        <p14:creationId xmlns:p14="http://schemas.microsoft.com/office/powerpoint/2010/main" val="2648990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47</a:t>
            </a:fld>
            <a:endParaRPr lang="en-US"/>
          </a:p>
        </p:txBody>
      </p:sp>
    </p:spTree>
    <p:extLst>
      <p:ext uri="{BB962C8B-B14F-4D97-AF65-F5344CB8AC3E}">
        <p14:creationId xmlns:p14="http://schemas.microsoft.com/office/powerpoint/2010/main" val="2487825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48</a:t>
            </a:fld>
            <a:endParaRPr lang="en-US"/>
          </a:p>
        </p:txBody>
      </p:sp>
    </p:spTree>
    <p:extLst>
      <p:ext uri="{BB962C8B-B14F-4D97-AF65-F5344CB8AC3E}">
        <p14:creationId xmlns:p14="http://schemas.microsoft.com/office/powerpoint/2010/main" val="2487825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GDM is diagnosed by OGTT, when any two of the following four values are met or exceeded: </a:t>
            </a:r>
          </a:p>
          <a:p>
            <a:pPr marL="0" indent="0" algn="l" rtl="0">
              <a:buNone/>
            </a:pPr>
            <a:endParaRPr lang="en-US" dirty="0"/>
          </a:p>
          <a:p>
            <a:pPr lvl="2" algn="l" rtl="0"/>
            <a:r>
              <a:rPr lang="en-US" dirty="0"/>
              <a:t>fasting, &gt; 95 mg/</a:t>
            </a:r>
            <a:r>
              <a:rPr lang="en-US" dirty="0" err="1"/>
              <a:t>dL</a:t>
            </a:r>
            <a:r>
              <a:rPr lang="en-US" dirty="0"/>
              <a:t>; </a:t>
            </a:r>
          </a:p>
          <a:p>
            <a:pPr lvl="2" algn="l" rtl="0"/>
            <a:r>
              <a:rPr lang="en-US" dirty="0"/>
              <a:t>1 hour, ≥180 mg/</a:t>
            </a:r>
            <a:r>
              <a:rPr lang="en-US" dirty="0" err="1"/>
              <a:t>dL</a:t>
            </a:r>
            <a:r>
              <a:rPr lang="en-US" dirty="0"/>
              <a:t>;</a:t>
            </a:r>
          </a:p>
          <a:p>
            <a:pPr lvl="2" algn="l" rtl="0"/>
            <a:r>
              <a:rPr lang="en-US" dirty="0"/>
              <a:t> 2 hours, ≥155 mg/</a:t>
            </a:r>
            <a:r>
              <a:rPr lang="en-US" dirty="0" err="1"/>
              <a:t>dL</a:t>
            </a:r>
            <a:r>
              <a:rPr lang="en-US" dirty="0"/>
              <a:t>; or 3 hours, ≥140 mg/</a:t>
            </a:r>
            <a:r>
              <a:rPr lang="en-US" dirty="0" err="1"/>
              <a:t>dL</a:t>
            </a:r>
            <a:r>
              <a:rPr lang="en-US" dirty="0"/>
              <a:t>. </a:t>
            </a:r>
          </a:p>
          <a:p>
            <a:pPr marL="731520" lvl="2" indent="0" algn="l" rtl="0">
              <a:buNone/>
            </a:pPr>
            <a:endParaRPr lang="en-US" dirty="0"/>
          </a:p>
          <a:p>
            <a:pPr algn="justLow" rtl="0"/>
            <a:r>
              <a:rPr lang="en-US" dirty="0"/>
              <a:t>This test should be performed in the morning after an overnight fast of between 8 and 14 h after at least 3 days of unrestricted diet (≥150 g carbohydrate per day) and unlimited physical activity.</a:t>
            </a:r>
          </a:p>
          <a:p>
            <a:endParaRPr lang="en-US" dirty="0"/>
          </a:p>
        </p:txBody>
      </p:sp>
      <p:sp>
        <p:nvSpPr>
          <p:cNvPr id="4" name="Slide Number Placeholder 3"/>
          <p:cNvSpPr>
            <a:spLocks noGrp="1"/>
          </p:cNvSpPr>
          <p:nvPr>
            <p:ph type="sldNum" sz="quarter" idx="10"/>
          </p:nvPr>
        </p:nvSpPr>
        <p:spPr/>
        <p:txBody>
          <a:bodyPr/>
          <a:lstStyle/>
          <a:p>
            <a:fld id="{35476340-23B8-4724-A603-AB424B7B163A}" type="slidenum">
              <a:rPr lang="en-US" smtClean="0"/>
              <a:pPr/>
              <a:t>49</a:t>
            </a:fld>
            <a:endParaRPr lang="en-US"/>
          </a:p>
        </p:txBody>
      </p:sp>
    </p:spTree>
    <p:extLst>
      <p:ext uri="{BB962C8B-B14F-4D97-AF65-F5344CB8AC3E}">
        <p14:creationId xmlns:p14="http://schemas.microsoft.com/office/powerpoint/2010/main" val="391262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5</a:t>
            </a:fld>
            <a:endParaRPr lang="ar-IQ"/>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50</a:t>
            </a:fld>
            <a:endParaRPr lang="en-US"/>
          </a:p>
        </p:txBody>
      </p:sp>
    </p:spTree>
    <p:extLst>
      <p:ext uri="{BB962C8B-B14F-4D97-AF65-F5344CB8AC3E}">
        <p14:creationId xmlns:p14="http://schemas.microsoft.com/office/powerpoint/2010/main" val="3991597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76340-23B8-4724-A603-AB424B7B163A}" type="slidenum">
              <a:rPr lang="en-US" smtClean="0"/>
              <a:pPr/>
              <a:t>51</a:t>
            </a:fld>
            <a:endParaRPr lang="en-US"/>
          </a:p>
        </p:txBody>
      </p:sp>
    </p:spTree>
    <p:extLst>
      <p:ext uri="{BB962C8B-B14F-4D97-AF65-F5344CB8AC3E}">
        <p14:creationId xmlns:p14="http://schemas.microsoft.com/office/powerpoint/2010/main" val="3991597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Hemoglobin A stands for Adult type while 8% of this type composed of minor components; </a:t>
            </a:r>
            <a:r>
              <a:rPr lang="en-US" b="1" dirty="0"/>
              <a:t>A1c</a:t>
            </a:r>
            <a:r>
              <a:rPr lang="en-US" dirty="0"/>
              <a:t>, A1b, A1a1, and A1a2. A1c is the one that bind to glucose.</a:t>
            </a:r>
          </a:p>
        </p:txBody>
      </p:sp>
      <p:sp>
        <p:nvSpPr>
          <p:cNvPr id="4" name="Slide Number Placeholder 3"/>
          <p:cNvSpPr>
            <a:spLocks noGrp="1"/>
          </p:cNvSpPr>
          <p:nvPr>
            <p:ph type="sldNum" sz="quarter" idx="10"/>
          </p:nvPr>
        </p:nvSpPr>
        <p:spPr/>
        <p:txBody>
          <a:bodyPr/>
          <a:lstStyle/>
          <a:p>
            <a:fld id="{35476340-23B8-4724-A603-AB424B7B163A}" type="slidenum">
              <a:rPr lang="en-US" smtClean="0"/>
              <a:pPr/>
              <a:t>52</a:t>
            </a:fld>
            <a:endParaRPr lang="en-US"/>
          </a:p>
        </p:txBody>
      </p:sp>
    </p:spTree>
    <p:extLst>
      <p:ext uri="{BB962C8B-B14F-4D97-AF65-F5344CB8AC3E}">
        <p14:creationId xmlns:p14="http://schemas.microsoft.com/office/powerpoint/2010/main" val="2139690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53</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1" dirty="0"/>
              <a:t>Glucose Metabolism</a:t>
            </a:r>
            <a:endParaRPr lang="en-US" dirty="0"/>
          </a:p>
          <a:p>
            <a:pPr algn="l" rtl="0"/>
            <a:r>
              <a:rPr lang="en-US" b="1" dirty="0"/>
              <a:t>Glucose Metabolic pathways </a:t>
            </a:r>
            <a:endParaRPr lang="en-US" dirty="0"/>
          </a:p>
          <a:p>
            <a:pPr algn="l" rtl="0"/>
            <a:r>
              <a:rPr lang="en-US" dirty="0"/>
              <a:t>After glucose enters the cell, it is quickly shunted into one of three  possible metabolic pathways, depending on the availability of substrates or the nutritional status of the cell. </a:t>
            </a:r>
          </a:p>
          <a:p>
            <a:pPr algn="l" rtl="0"/>
            <a:r>
              <a:rPr lang="en-US" b="1" dirty="0"/>
              <a:t>The ultimate goal of the cell is </a:t>
            </a:r>
            <a:endParaRPr lang="en-US" dirty="0"/>
          </a:p>
          <a:p>
            <a:pPr algn="l" rtl="0"/>
            <a:r>
              <a:rPr lang="en-US" dirty="0"/>
              <a:t>1-to convert glucose to carbon dioxide and water. </a:t>
            </a:r>
          </a:p>
          <a:p>
            <a:pPr algn="l" rtl="0"/>
            <a:r>
              <a:rPr lang="en-US" dirty="0"/>
              <a:t>2- During this process, the cell obtains the high-energy molecule adenosine </a:t>
            </a:r>
            <a:r>
              <a:rPr lang="en-US" dirty="0" err="1"/>
              <a:t>triphosphate</a:t>
            </a:r>
            <a:r>
              <a:rPr lang="en-US" dirty="0"/>
              <a:t> (ATP) from inorganic phosphate and adenosine </a:t>
            </a:r>
            <a:r>
              <a:rPr lang="en-US" dirty="0" err="1"/>
              <a:t>diphosphate</a:t>
            </a:r>
            <a:r>
              <a:rPr lang="en-US" dirty="0"/>
              <a:t> (ADP). </a:t>
            </a:r>
          </a:p>
          <a:p>
            <a:pPr algn="l" rtl="0"/>
            <a:r>
              <a:rPr lang="en-US" b="1" dirty="0"/>
              <a:t>Note/ The cell requires oxygen for the final steps in the electron transport chain (ETC).</a:t>
            </a:r>
            <a:endParaRPr lang="en-US" dirty="0"/>
          </a:p>
          <a:p>
            <a:pPr algn="l" rtl="0"/>
            <a:r>
              <a:rPr lang="en-US" dirty="0"/>
              <a:t> </a:t>
            </a:r>
            <a:r>
              <a:rPr lang="en-US" b="1" dirty="0" err="1"/>
              <a:t>Nicotinamide</a:t>
            </a:r>
            <a:r>
              <a:rPr lang="en-US" b="1" dirty="0"/>
              <a:t> adenine </a:t>
            </a:r>
            <a:r>
              <a:rPr lang="en-US" b="1" dirty="0" err="1"/>
              <a:t>dinucleotide</a:t>
            </a:r>
            <a:r>
              <a:rPr lang="en-US" b="1" dirty="0"/>
              <a:t> (NAD)</a:t>
            </a:r>
            <a:r>
              <a:rPr lang="en-US" dirty="0"/>
              <a:t> in its reduced form (NADH) will act as an intermediate to couple glucose oxidation to the ETC in the mitochondria where much of the ATP is gained.</a:t>
            </a:r>
          </a:p>
          <a:p>
            <a:pPr algn="l" rtl="0"/>
            <a:r>
              <a:rPr lang="en-US" b="1" dirty="0"/>
              <a:t>The first step</a:t>
            </a:r>
            <a:r>
              <a:rPr lang="en-US" dirty="0"/>
              <a:t> for all three pathways requires </a:t>
            </a:r>
            <a:r>
              <a:rPr lang="en-US" b="1" dirty="0"/>
              <a:t>glucose to be</a:t>
            </a:r>
            <a:r>
              <a:rPr lang="en-US" dirty="0"/>
              <a:t> </a:t>
            </a:r>
            <a:r>
              <a:rPr lang="en-US" b="1" dirty="0"/>
              <a:t>converted to glucose-6-phosphate</a:t>
            </a:r>
            <a:r>
              <a:rPr lang="en-US" dirty="0"/>
              <a:t> using the high energy molecule, ATP. This reaction is catalyzed by the </a:t>
            </a:r>
            <a:r>
              <a:rPr lang="en-US" b="1" dirty="0"/>
              <a:t>enzyme </a:t>
            </a:r>
            <a:r>
              <a:rPr lang="en-US" b="1" dirty="0" err="1"/>
              <a:t>hexokinase</a:t>
            </a:r>
            <a:r>
              <a:rPr lang="en-US" b="1" dirty="0"/>
              <a:t> (Fig. 13-8). </a:t>
            </a:r>
          </a:p>
          <a:p>
            <a:pPr algn="l" rtl="0"/>
            <a:r>
              <a:rPr lang="en-US" b="1" dirty="0"/>
              <a:t>Glucose metabolic  pathways :</a:t>
            </a:r>
            <a:endParaRPr lang="en-US" dirty="0"/>
          </a:p>
          <a:p>
            <a:pPr algn="l" rtl="0"/>
            <a:r>
              <a:rPr lang="en-US" b="1" dirty="0"/>
              <a:t>1-</a:t>
            </a:r>
            <a:r>
              <a:rPr lang="en-US" b="1" i="1" dirty="0"/>
              <a:t> </a:t>
            </a:r>
            <a:r>
              <a:rPr lang="en-US" b="1" dirty="0" err="1"/>
              <a:t>Hexose</a:t>
            </a:r>
            <a:r>
              <a:rPr lang="en-US" b="1" dirty="0"/>
              <a:t> </a:t>
            </a:r>
            <a:r>
              <a:rPr lang="en-US" b="1" dirty="0" err="1"/>
              <a:t>monophosphate</a:t>
            </a:r>
            <a:r>
              <a:rPr lang="en-US" b="1" dirty="0"/>
              <a:t> pathway</a:t>
            </a:r>
            <a:endParaRPr lang="en-US" dirty="0"/>
          </a:p>
          <a:p>
            <a:pPr algn="l" rtl="0"/>
            <a:r>
              <a:rPr lang="en-US" b="1" dirty="0"/>
              <a:t>2- </a:t>
            </a:r>
            <a:r>
              <a:rPr lang="en-US" b="1" dirty="0" err="1"/>
              <a:t>Hexose</a:t>
            </a:r>
            <a:r>
              <a:rPr lang="en-US" b="1" dirty="0"/>
              <a:t> </a:t>
            </a:r>
            <a:r>
              <a:rPr lang="en-US" b="1" dirty="0" err="1"/>
              <a:t>monophosphate</a:t>
            </a:r>
            <a:r>
              <a:rPr lang="en-US" b="1" dirty="0"/>
              <a:t> shunt (HMP shunt)</a:t>
            </a:r>
            <a:endParaRPr lang="en-US" dirty="0"/>
          </a:p>
          <a:p>
            <a:pPr algn="l" rtl="0"/>
            <a:r>
              <a:rPr lang="en-US" b="1" dirty="0"/>
              <a:t>3- Glucose storage (</a:t>
            </a:r>
            <a:r>
              <a:rPr lang="en-US" i="1" dirty="0" err="1"/>
              <a:t>glycogenesis</a:t>
            </a:r>
            <a:r>
              <a:rPr lang="en-US" b="1" dirty="0"/>
              <a:t>)</a:t>
            </a:r>
            <a:endParaRPr lang="en-US" dirty="0"/>
          </a:p>
          <a:p>
            <a:pPr algn="l" rtl="0"/>
            <a:endParaRPr lang="en-US" dirty="0"/>
          </a:p>
        </p:txBody>
      </p:sp>
      <p:sp>
        <p:nvSpPr>
          <p:cNvPr id="4" name="Slide Number Placeholder 3"/>
          <p:cNvSpPr>
            <a:spLocks noGrp="1"/>
          </p:cNvSpPr>
          <p:nvPr>
            <p:ph type="sldNum" sz="quarter" idx="10"/>
          </p:nvPr>
        </p:nvSpPr>
        <p:spPr/>
        <p:txBody>
          <a:bodyPr/>
          <a:lstStyle/>
          <a:p>
            <a:fld id="{9EA58D5B-0942-46ED-BAC3-293B14D5E6DD}" type="slidenum">
              <a:rPr lang="ar-IQ" smtClean="0"/>
              <a:pPr/>
              <a:t>6</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7</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EA58D5B-0942-46ED-BAC3-293B14D5E6DD}" type="slidenum">
              <a:rPr lang="ar-IQ" smtClean="0"/>
              <a:pPr/>
              <a:t>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290FADB-175C-4B1C-B530-5AEE0DBA8D0F}" type="slidenum">
              <a:rPr lang="ar-SA"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29227B8-1267-4689-B0E1-FD157F11532E}" type="datetimeFigureOut">
              <a:rPr lang="ar-IQ" smtClean="0"/>
              <a:pPr/>
              <a:t>27/03/1443</a:t>
            </a:fld>
            <a:endParaRPr lang="ar-IQ"/>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IQ"/>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64387AF-EB36-412C-944A-2EB092E9F66F}"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227B8-1267-4689-B0E1-FD157F11532E}" type="datetimeFigureOut">
              <a:rPr lang="ar-IQ" smtClean="0"/>
              <a:pPr/>
              <a:t>27/03/1443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4387AF-EB36-412C-944A-2EB092E9F66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227B8-1267-4689-B0E1-FD157F11532E}" type="datetimeFigureOut">
              <a:rPr lang="ar-IQ" smtClean="0"/>
              <a:pPr/>
              <a:t>27/03/1443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64387AF-EB36-412C-944A-2EB092E9F66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A29227B8-1267-4689-B0E1-FD157F11532E}" type="datetimeFigureOut">
              <a:rPr lang="ar-IQ" smtClean="0"/>
              <a:pPr/>
              <a:t>27/03/1443</a:t>
            </a:fld>
            <a:endParaRPr lang="ar-IQ"/>
          </a:p>
        </p:txBody>
      </p:sp>
      <p:sp>
        <p:nvSpPr>
          <p:cNvPr id="9" name="Slide Number Placeholder 8"/>
          <p:cNvSpPr>
            <a:spLocks noGrp="1"/>
          </p:cNvSpPr>
          <p:nvPr>
            <p:ph type="sldNum" sz="quarter" idx="15"/>
          </p:nvPr>
        </p:nvSpPr>
        <p:spPr/>
        <p:txBody>
          <a:bodyPr rtlCol="0"/>
          <a:lstStyle/>
          <a:p>
            <a:fld id="{764387AF-EB36-412C-944A-2EB092E9F66F}" type="slidenum">
              <a:rPr lang="ar-IQ" smtClean="0"/>
              <a:pPr/>
              <a:t>‹#›</a:t>
            </a:fld>
            <a:endParaRPr lang="ar-IQ"/>
          </a:p>
        </p:txBody>
      </p:sp>
      <p:sp>
        <p:nvSpPr>
          <p:cNvPr id="10" name="Footer Placeholder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29227B8-1267-4689-B0E1-FD157F11532E}" type="datetimeFigureOut">
              <a:rPr lang="ar-IQ" smtClean="0"/>
              <a:pPr/>
              <a:t>27/03/1443</a:t>
            </a:fld>
            <a:endParaRPr lang="ar-IQ"/>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IQ"/>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64387AF-EB36-412C-944A-2EB092E9F66F}"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29227B8-1267-4689-B0E1-FD157F11532E}" type="datetimeFigureOut">
              <a:rPr lang="ar-IQ" smtClean="0"/>
              <a:pPr/>
              <a:t>27/03/1443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64387AF-EB36-412C-944A-2EB092E9F66F}" type="slidenum">
              <a:rPr lang="ar-IQ" smtClean="0"/>
              <a:pPr/>
              <a:t>‹#›</a:t>
            </a:fld>
            <a:endParaRPr lang="ar-IQ"/>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A29227B8-1267-4689-B0E1-FD157F11532E}" type="datetimeFigureOut">
              <a:rPr lang="ar-IQ" smtClean="0"/>
              <a:pPr/>
              <a:t>27/03/1443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64387AF-EB36-412C-944A-2EB092E9F66F}" type="slidenum">
              <a:rPr lang="ar-IQ" smtClean="0"/>
              <a:pPr/>
              <a:t>‹#›</a:t>
            </a:fld>
            <a:endParaRPr lang="ar-IQ"/>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A29227B8-1267-4689-B0E1-FD157F11532E}" type="datetimeFigureOut">
              <a:rPr lang="ar-IQ" smtClean="0"/>
              <a:pPr/>
              <a:t>27/03/1443</a:t>
            </a:fld>
            <a:endParaRPr lang="ar-IQ"/>
          </a:p>
        </p:txBody>
      </p:sp>
      <p:sp>
        <p:nvSpPr>
          <p:cNvPr id="7" name="Slide Number Placeholder 6"/>
          <p:cNvSpPr>
            <a:spLocks noGrp="1"/>
          </p:cNvSpPr>
          <p:nvPr>
            <p:ph type="sldNum" sz="quarter" idx="11"/>
          </p:nvPr>
        </p:nvSpPr>
        <p:spPr/>
        <p:txBody>
          <a:bodyPr rtlCol="0"/>
          <a:lstStyle/>
          <a:p>
            <a:fld id="{764387AF-EB36-412C-944A-2EB092E9F66F}" type="slidenum">
              <a:rPr lang="ar-IQ" smtClean="0"/>
              <a:pPr/>
              <a:t>‹#›</a:t>
            </a:fld>
            <a:endParaRPr lang="ar-IQ"/>
          </a:p>
        </p:txBody>
      </p:sp>
      <p:sp>
        <p:nvSpPr>
          <p:cNvPr id="8" name="Footer Placeholder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227B8-1267-4689-B0E1-FD157F11532E}" type="datetimeFigureOut">
              <a:rPr lang="ar-IQ" smtClean="0"/>
              <a:pPr/>
              <a:t>27/03/1443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64387AF-EB36-412C-944A-2EB092E9F66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A29227B8-1267-4689-B0E1-FD157F11532E}" type="datetimeFigureOut">
              <a:rPr lang="ar-IQ" smtClean="0"/>
              <a:pPr/>
              <a:t>27/03/1443</a:t>
            </a:fld>
            <a:endParaRPr lang="ar-IQ"/>
          </a:p>
        </p:txBody>
      </p:sp>
      <p:sp>
        <p:nvSpPr>
          <p:cNvPr id="22" name="Slide Number Placeholder 21"/>
          <p:cNvSpPr>
            <a:spLocks noGrp="1"/>
          </p:cNvSpPr>
          <p:nvPr>
            <p:ph type="sldNum" sz="quarter" idx="15"/>
          </p:nvPr>
        </p:nvSpPr>
        <p:spPr/>
        <p:txBody>
          <a:bodyPr rtlCol="0"/>
          <a:lstStyle/>
          <a:p>
            <a:fld id="{764387AF-EB36-412C-944A-2EB092E9F66F}" type="slidenum">
              <a:rPr lang="ar-IQ" smtClean="0"/>
              <a:pPr/>
              <a:t>‹#›</a:t>
            </a:fld>
            <a:endParaRPr lang="ar-IQ"/>
          </a:p>
        </p:txBody>
      </p:sp>
      <p:sp>
        <p:nvSpPr>
          <p:cNvPr id="23" name="Footer Placeholder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29227B8-1267-4689-B0E1-FD157F11532E}" type="datetimeFigureOut">
              <a:rPr lang="ar-IQ" smtClean="0"/>
              <a:pPr/>
              <a:t>27/03/1443</a:t>
            </a:fld>
            <a:endParaRPr lang="ar-IQ"/>
          </a:p>
        </p:txBody>
      </p:sp>
      <p:sp>
        <p:nvSpPr>
          <p:cNvPr id="18" name="Slide Number Placeholder 17"/>
          <p:cNvSpPr>
            <a:spLocks noGrp="1"/>
          </p:cNvSpPr>
          <p:nvPr>
            <p:ph type="sldNum" sz="quarter" idx="11"/>
          </p:nvPr>
        </p:nvSpPr>
        <p:spPr/>
        <p:txBody>
          <a:bodyPr rtlCol="0"/>
          <a:lstStyle/>
          <a:p>
            <a:fld id="{764387AF-EB36-412C-944A-2EB092E9F66F}" type="slidenum">
              <a:rPr lang="ar-IQ" smtClean="0"/>
              <a:pPr/>
              <a:t>‹#›</a:t>
            </a:fld>
            <a:endParaRPr lang="ar-IQ"/>
          </a:p>
        </p:txBody>
      </p:sp>
      <p:sp>
        <p:nvSpPr>
          <p:cNvPr id="21" name="Footer Placeholder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9227B8-1267-4689-B0E1-FD157F11532E}" type="datetimeFigureOut">
              <a:rPr lang="ar-IQ" smtClean="0"/>
              <a:pPr/>
              <a:t>27/03/1443</a:t>
            </a:fld>
            <a:endParaRPr lang="ar-IQ"/>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4387AF-EB36-412C-944A-2EB092E9F66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08" y="1000108"/>
            <a:ext cx="6172200" cy="1894362"/>
          </a:xfrm>
        </p:spPr>
        <p:txBody>
          <a:bodyPr/>
          <a:lstStyle/>
          <a:p>
            <a:r>
              <a:rPr lang="en-US" dirty="0"/>
              <a:t>Carbohydrate metabolism &amp; diabetes mellitus </a:t>
            </a:r>
            <a:endParaRPr lang="ar-IQ" dirty="0"/>
          </a:p>
        </p:txBody>
      </p:sp>
      <p:sp>
        <p:nvSpPr>
          <p:cNvPr id="3" name="Subtitle 2"/>
          <p:cNvSpPr>
            <a:spLocks noGrp="1"/>
          </p:cNvSpPr>
          <p:nvPr>
            <p:ph type="subTitle" idx="1"/>
          </p:nvPr>
        </p:nvSpPr>
        <p:spPr>
          <a:xfrm>
            <a:off x="4143372" y="4643446"/>
            <a:ext cx="4143404" cy="714380"/>
          </a:xfrm>
        </p:spPr>
        <p:txBody>
          <a:bodyPr>
            <a:normAutofit/>
          </a:bodyPr>
          <a:lstStyle/>
          <a:p>
            <a:pPr>
              <a:lnSpc>
                <a:spcPct val="120000"/>
              </a:lnSpc>
            </a:pPr>
            <a:r>
              <a:rPr lang="en-US" dirty="0"/>
              <a:t>Dr. </a:t>
            </a:r>
            <a:r>
              <a:rPr lang="en-US" dirty="0" err="1"/>
              <a:t>Shaimaa</a:t>
            </a:r>
            <a:r>
              <a:rPr lang="en-US" dirty="0"/>
              <a:t> </a:t>
            </a:r>
            <a:r>
              <a:rPr lang="en-US" dirty="0" err="1"/>
              <a:t>Munther</a:t>
            </a:r>
            <a:r>
              <a:rPr lang="en-US" dirty="0"/>
              <a:t> </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467600" cy="1143000"/>
          </a:xfrm>
        </p:spPr>
        <p:style>
          <a:lnRef idx="2">
            <a:schemeClr val="accent1"/>
          </a:lnRef>
          <a:fillRef idx="1">
            <a:schemeClr val="lt1"/>
          </a:fillRef>
          <a:effectRef idx="0">
            <a:schemeClr val="accent1"/>
          </a:effectRef>
          <a:fontRef idx="minor">
            <a:schemeClr val="dk1"/>
          </a:fontRef>
        </p:style>
        <p:txBody>
          <a:bodyPr>
            <a:noAutofit/>
          </a:bodyPr>
          <a:lstStyle/>
          <a:p>
            <a:r>
              <a:rPr lang="en-US" sz="2400" b="1" dirty="0">
                <a:solidFill>
                  <a:schemeClr val="dk1"/>
                </a:solidFill>
                <a:latin typeface="+mn-lt"/>
                <a:ea typeface="+mn-ea"/>
                <a:cs typeface="+mn-cs"/>
              </a:rPr>
              <a:t>Control of blood glucose is under two major hormones:</a:t>
            </a:r>
            <a:br>
              <a:rPr lang="en-US" sz="2400" b="1" dirty="0">
                <a:solidFill>
                  <a:schemeClr val="dk1"/>
                </a:solidFill>
                <a:latin typeface="+mn-lt"/>
                <a:ea typeface="+mn-ea"/>
                <a:cs typeface="+mn-cs"/>
              </a:rPr>
            </a:br>
            <a:endParaRPr lang="ar-IQ" sz="2400" b="1" dirty="0">
              <a:solidFill>
                <a:schemeClr val="dk1"/>
              </a:solidFill>
              <a:latin typeface="+mn-lt"/>
              <a:ea typeface="+mn-ea"/>
              <a:cs typeface="+mn-cs"/>
            </a:endParaRP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lvl="0" algn="justLow" rtl="0"/>
            <a:r>
              <a:rPr lang="en-US" b="1" dirty="0"/>
              <a:t>Glucagon </a:t>
            </a:r>
            <a:r>
              <a:rPr lang="en-US" dirty="0"/>
              <a:t>is the primary hormone responsible for </a:t>
            </a:r>
            <a:r>
              <a:rPr lang="en-US" b="1" dirty="0"/>
              <a:t>increasing glucose levels       </a:t>
            </a:r>
          </a:p>
          <a:p>
            <a:pPr lvl="0" algn="justLow" rtl="0">
              <a:buNone/>
            </a:pPr>
            <a:r>
              <a:rPr lang="en-US" b="1" dirty="0"/>
              <a:t>          </a:t>
            </a:r>
            <a:r>
              <a:rPr lang="en-US" sz="1600" b="1" dirty="0"/>
              <a:t>( hyperglycemic hormone ) </a:t>
            </a:r>
            <a:r>
              <a:rPr lang="en-US" sz="1600" dirty="0"/>
              <a:t> </a:t>
            </a:r>
          </a:p>
          <a:p>
            <a:pPr lvl="0" algn="justLow" rtl="0"/>
            <a:r>
              <a:rPr lang="en-US" dirty="0"/>
              <a:t>It is synthesized by the </a:t>
            </a:r>
            <a:r>
              <a:rPr lang="en-US" b="1" dirty="0"/>
              <a:t>alpha -</a:t>
            </a:r>
            <a:r>
              <a:rPr lang="en-US" dirty="0"/>
              <a:t> </a:t>
            </a:r>
            <a:r>
              <a:rPr lang="en-US" b="1" dirty="0"/>
              <a:t>cells of islets of </a:t>
            </a:r>
            <a:r>
              <a:rPr lang="en-US" b="1" dirty="0" err="1"/>
              <a:t>Langerhans</a:t>
            </a:r>
            <a:r>
              <a:rPr lang="en-US" b="1" dirty="0"/>
              <a:t> in the pancreas</a:t>
            </a:r>
            <a:r>
              <a:rPr lang="en-US" dirty="0"/>
              <a:t> and released during stress and fasting states. </a:t>
            </a:r>
          </a:p>
          <a:p>
            <a:pPr lvl="0" algn="justLow" rtl="0"/>
            <a:endParaRPr lang="en-US" dirty="0"/>
          </a:p>
          <a:p>
            <a:pPr lvl="0" algn="justLow" rtl="0"/>
            <a:r>
              <a:rPr lang="en-US" dirty="0"/>
              <a:t>When these cells detect a decrease in body glucose, they release glucagon,  &amp;  increasing plasma glucose levels by </a:t>
            </a:r>
            <a:r>
              <a:rPr lang="en-US" dirty="0" err="1"/>
              <a:t>glycogenolysis</a:t>
            </a:r>
            <a:r>
              <a:rPr lang="en-US" dirty="0"/>
              <a:t> in the liver and an increase in </a:t>
            </a:r>
            <a:r>
              <a:rPr lang="en-US" dirty="0" err="1"/>
              <a:t>gluconeogenesis</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br>
              <a:rPr lang="en-US"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200" b="1" cap="all" dirty="0">
                <a:ln w="0"/>
                <a:solidFill>
                  <a:schemeClr val="tx1"/>
                </a:solidFill>
                <a:effectLst>
                  <a:reflection blurRad="12700" stA="50000" endPos="50000" dist="5000" dir="5400000" sy="-100000" rotWithShape="0"/>
                </a:effectLst>
              </a:rPr>
              <a:t>Insulin EFFRCTS ON ORGANS</a:t>
            </a:r>
          </a:p>
        </p:txBody>
      </p:sp>
      <p:sp>
        <p:nvSpPr>
          <p:cNvPr id="97283" name="Rectangle 3"/>
          <p:cNvSpPr>
            <a:spLocks noGrp="1" noChangeArrowheads="1"/>
          </p:cNvSpPr>
          <p:nvPr>
            <p:ph type="body" idx="1"/>
          </p:nvPr>
        </p:nvSpPr>
        <p:spPr>
          <a:xfrm>
            <a:off x="457200" y="1214422"/>
            <a:ext cx="7467600" cy="5259530"/>
          </a:xfrm>
        </p:spPr>
        <p:style>
          <a:lnRef idx="2">
            <a:schemeClr val="dk1"/>
          </a:lnRef>
          <a:fillRef idx="1">
            <a:schemeClr val="lt1"/>
          </a:fillRef>
          <a:effectRef idx="0">
            <a:schemeClr val="dk1"/>
          </a:effectRef>
          <a:fontRef idx="minor">
            <a:schemeClr val="dk1"/>
          </a:fontRef>
        </p:style>
        <p:txBody>
          <a:bodyPr/>
          <a:lstStyle/>
          <a:p>
            <a:pPr algn="l" rtl="0">
              <a:lnSpc>
                <a:spcPct val="90000"/>
              </a:lnSpc>
              <a:buFont typeface="Wingdings" pitchFamily="2" charset="2"/>
              <a:buNone/>
            </a:pPr>
            <a:r>
              <a:rPr lang="en-US" sz="2800" dirty="0"/>
              <a:t>Anabolic in response to hyperglycemia</a:t>
            </a:r>
          </a:p>
          <a:p>
            <a:pPr algn="l" rtl="0">
              <a:lnSpc>
                <a:spcPct val="90000"/>
              </a:lnSpc>
            </a:pPr>
            <a:r>
              <a:rPr lang="en-US" sz="2800" dirty="0"/>
              <a:t>Liver</a:t>
            </a:r>
          </a:p>
          <a:p>
            <a:pPr lvl="1" algn="l" rtl="0">
              <a:lnSpc>
                <a:spcPct val="90000"/>
              </a:lnSpc>
            </a:pPr>
            <a:r>
              <a:rPr lang="en-US" sz="2400" dirty="0"/>
              <a:t>Stimulates glycogen synthesis, </a:t>
            </a:r>
            <a:r>
              <a:rPr lang="en-US" sz="2400" dirty="0" err="1"/>
              <a:t>glycolysis</a:t>
            </a:r>
            <a:r>
              <a:rPr lang="en-US" sz="2400" dirty="0"/>
              <a:t>, and fatty acid synthesis</a:t>
            </a:r>
          </a:p>
          <a:p>
            <a:pPr algn="l" rtl="0">
              <a:lnSpc>
                <a:spcPct val="90000"/>
              </a:lnSpc>
            </a:pPr>
            <a:r>
              <a:rPr lang="en-US" sz="2800" dirty="0"/>
              <a:t>Muscle</a:t>
            </a:r>
          </a:p>
          <a:p>
            <a:pPr lvl="1" algn="l" rtl="0">
              <a:lnSpc>
                <a:spcPct val="90000"/>
              </a:lnSpc>
            </a:pPr>
            <a:r>
              <a:rPr lang="en-US" sz="2400" dirty="0"/>
              <a:t>Stimulates glycogen synthesis</a:t>
            </a:r>
          </a:p>
          <a:p>
            <a:pPr algn="l" rtl="0">
              <a:lnSpc>
                <a:spcPct val="90000"/>
              </a:lnSpc>
            </a:pPr>
            <a:r>
              <a:rPr lang="en-US" sz="2800" dirty="0"/>
              <a:t>Adipose</a:t>
            </a:r>
          </a:p>
          <a:p>
            <a:pPr lvl="1" algn="l" rtl="0">
              <a:lnSpc>
                <a:spcPct val="90000"/>
              </a:lnSpc>
            </a:pPr>
            <a:r>
              <a:rPr lang="en-US" sz="2400" dirty="0"/>
              <a:t>Stimulates lipoprotein lipase resulting in uptake of fatty acids from </a:t>
            </a:r>
            <a:r>
              <a:rPr lang="en-US" sz="2400" dirty="0" err="1"/>
              <a:t>chylomicrons</a:t>
            </a:r>
            <a:r>
              <a:rPr lang="en-US" sz="2400" dirty="0"/>
              <a:t> and VLDL</a:t>
            </a:r>
          </a:p>
          <a:p>
            <a:pPr lvl="1" algn="l" rtl="0">
              <a:lnSpc>
                <a:spcPct val="90000"/>
              </a:lnSpc>
            </a:pPr>
            <a:r>
              <a:rPr lang="en-US" sz="2400" dirty="0"/>
              <a:t>Stimulates </a:t>
            </a:r>
            <a:r>
              <a:rPr lang="en-US" sz="2400" dirty="0" err="1"/>
              <a:t>glycolysis</a:t>
            </a:r>
            <a:r>
              <a:rPr lang="en-US" sz="2400" dirty="0"/>
              <a:t> for glycerol phosphate synthesis (</a:t>
            </a:r>
            <a:r>
              <a:rPr lang="en-US" sz="2400" dirty="0" err="1"/>
              <a:t>precurser</a:t>
            </a:r>
            <a:r>
              <a:rPr lang="en-US" sz="2400" dirty="0"/>
              <a:t> to triglycerides)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72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7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72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7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pPr algn="ctr"/>
            <a:br>
              <a:rPr lang="en-US" sz="2800" dirty="0"/>
            </a:br>
            <a:r>
              <a:rPr lang="en-US" sz="3600" dirty="0"/>
              <a:t>Role in insulin in lowering blood glucose</a:t>
            </a:r>
          </a:p>
        </p:txBody>
      </p:sp>
      <p:pic>
        <p:nvPicPr>
          <p:cNvPr id="100355" name="Picture 3" descr="C:\Documents and Settings\All Users\Documents\My Pictures\Tuesday, June 17, 2003\9-1.jpg"/>
          <p:cNvPicPr>
            <a:picLocks noChangeAspect="1" noChangeArrowheads="1"/>
          </p:cNvPicPr>
          <p:nvPr/>
        </p:nvPicPr>
        <p:blipFill>
          <a:blip r:embed="rId3"/>
          <a:srcRect/>
          <a:stretch>
            <a:fillRect/>
          </a:stretch>
        </p:blipFill>
        <p:spPr bwMode="auto">
          <a:xfrm>
            <a:off x="642910" y="1714488"/>
            <a:ext cx="7391400" cy="424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71472" y="357166"/>
            <a:ext cx="7467600" cy="571504"/>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b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400" b="1" cap="all" dirty="0">
                <a:ln w="0"/>
                <a:solidFill>
                  <a:schemeClr val="tx1"/>
                </a:solidFill>
                <a:effectLst>
                  <a:reflection blurRad="12700" stA="50000" endPos="50000" dist="5000" dir="5400000" sy="-100000" rotWithShape="0"/>
                </a:effectLst>
              </a:rPr>
              <a:t>Glucagon EFFRCTS ON ORGANS</a:t>
            </a:r>
          </a:p>
        </p:txBody>
      </p:sp>
      <p:sp>
        <p:nvSpPr>
          <p:cNvPr id="98307" name="Rectangle 3"/>
          <p:cNvSpPr>
            <a:spLocks noGrp="1" noChangeArrowheads="1"/>
          </p:cNvSpPr>
          <p:nvPr>
            <p:ph type="body" idx="1"/>
          </p:nvPr>
        </p:nvSpPr>
        <p:spPr>
          <a:xfrm>
            <a:off x="457200" y="1142984"/>
            <a:ext cx="7686700" cy="5330968"/>
          </a:xfrm>
        </p:spPr>
        <p:style>
          <a:lnRef idx="2">
            <a:schemeClr val="dk1"/>
          </a:lnRef>
          <a:fillRef idx="1">
            <a:schemeClr val="lt1"/>
          </a:fillRef>
          <a:effectRef idx="0">
            <a:schemeClr val="dk1"/>
          </a:effectRef>
          <a:fontRef idx="minor">
            <a:schemeClr val="dk1"/>
          </a:fontRef>
        </p:style>
        <p:txBody>
          <a:bodyPr/>
          <a:lstStyle/>
          <a:p>
            <a:pPr algn="l" rtl="0"/>
            <a:endParaRPr lang="en-US" dirty="0"/>
          </a:p>
          <a:p>
            <a:pPr algn="l" rtl="0"/>
            <a:r>
              <a:rPr lang="en-US" dirty="0"/>
              <a:t>Catabolic, in response to hypoglycemia</a:t>
            </a:r>
          </a:p>
          <a:p>
            <a:pPr algn="l" rtl="0"/>
            <a:r>
              <a:rPr lang="en-US" dirty="0"/>
              <a:t>Liver</a:t>
            </a:r>
          </a:p>
          <a:p>
            <a:pPr lvl="1" algn="l" rtl="0"/>
            <a:r>
              <a:rPr lang="en-US" dirty="0"/>
              <a:t>Activates glycogen degradation,  &amp; </a:t>
            </a:r>
            <a:r>
              <a:rPr lang="en-US" dirty="0" err="1"/>
              <a:t>gluconeogenesis</a:t>
            </a:r>
            <a:endParaRPr lang="en-US" dirty="0"/>
          </a:p>
          <a:p>
            <a:pPr lvl="1" algn="l" rtl="0">
              <a:buNone/>
            </a:pPr>
            <a:endParaRPr lang="en-US" dirty="0"/>
          </a:p>
          <a:p>
            <a:pPr algn="l" rtl="0"/>
            <a:r>
              <a:rPr lang="en-US" dirty="0"/>
              <a:t>Adipose</a:t>
            </a:r>
          </a:p>
          <a:p>
            <a:pPr lvl="1" algn="l" rtl="0"/>
            <a:r>
              <a:rPr lang="en-US" dirty="0"/>
              <a:t>Stimulates </a:t>
            </a:r>
            <a:r>
              <a:rPr lang="en-US" dirty="0" err="1"/>
              <a:t>lipolysis</a:t>
            </a:r>
            <a:r>
              <a:rPr lang="en-US" dirty="0"/>
              <a:t> and release of fatty acids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83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83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br>
              <a:rPr lang="en-US" sz="3600" dirty="0"/>
            </a:br>
            <a:r>
              <a:rPr lang="en-US" sz="3600" dirty="0"/>
              <a:t>Role of glucagon in increasing blood glucose levels</a:t>
            </a:r>
          </a:p>
        </p:txBody>
      </p:sp>
      <p:pic>
        <p:nvPicPr>
          <p:cNvPr id="101379" name="Picture 3" descr="C:\Documents and Settings\All Users\Documents\My Pictures\Tuesday, June 17, 2003\9-2.jpg"/>
          <p:cNvPicPr>
            <a:picLocks noChangeAspect="1" noChangeArrowheads="1"/>
          </p:cNvPicPr>
          <p:nvPr/>
        </p:nvPicPr>
        <p:blipFill>
          <a:blip r:embed="rId3"/>
          <a:srcRect/>
          <a:stretch>
            <a:fillRect/>
          </a:stretch>
        </p:blipFill>
        <p:spPr bwMode="auto">
          <a:xfrm>
            <a:off x="642910" y="1714488"/>
            <a:ext cx="7072362" cy="4614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b="1" dirty="0"/>
              <a:t>Other hormones or factors affect blood glucose level </a:t>
            </a:r>
            <a:br>
              <a:rPr lang="en-US" sz="2400" dirty="0"/>
            </a:br>
            <a:endParaRPr lang="ar-IQ" sz="2400" dirty="0"/>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endParaRPr lang="en-US" dirty="0"/>
          </a:p>
          <a:p>
            <a:pPr algn="justLow" rtl="0"/>
            <a:r>
              <a:rPr lang="en-US" dirty="0"/>
              <a:t>Two hormones produced by the adrenal gland affect carbohydrate metabolism. </a:t>
            </a:r>
            <a:r>
              <a:rPr lang="en-US" b="1" i="1" dirty="0"/>
              <a:t>Epinephrine</a:t>
            </a:r>
            <a:r>
              <a:rPr lang="en-US" i="1" dirty="0"/>
              <a:t> </a:t>
            </a:r>
            <a:r>
              <a:rPr lang="en-US" b="1" i="1" dirty="0"/>
              <a:t>&amp;</a:t>
            </a:r>
            <a:r>
              <a:rPr lang="en-US" i="1" dirty="0"/>
              <a:t>  </a:t>
            </a:r>
            <a:r>
              <a:rPr lang="en-US" b="1" i="1" dirty="0" err="1"/>
              <a:t>Glucocorticoids</a:t>
            </a:r>
            <a:r>
              <a:rPr lang="en-US" dirty="0"/>
              <a:t>  </a:t>
            </a:r>
          </a:p>
          <a:p>
            <a:pPr algn="justLow" rtl="0">
              <a:buNone/>
            </a:pPr>
            <a:endParaRPr lang="en-US" dirty="0"/>
          </a:p>
          <a:p>
            <a:pPr lvl="0" algn="justLow" rtl="0"/>
            <a:r>
              <a:rPr lang="en-US" b="1" dirty="0"/>
              <a:t>Epinephrine</a:t>
            </a:r>
            <a:r>
              <a:rPr lang="en-US" dirty="0"/>
              <a:t> is released during times of </a:t>
            </a:r>
            <a:r>
              <a:rPr lang="en-US" b="1" dirty="0"/>
              <a:t>stress</a:t>
            </a:r>
            <a:r>
              <a:rPr lang="en-US" dirty="0"/>
              <a:t>, produced by the adrenal medulla, </a:t>
            </a:r>
            <a:r>
              <a:rPr lang="en-US" b="1" dirty="0"/>
              <a:t>increases plasma glucose by inhibiting insulin secretion, increasing </a:t>
            </a:r>
            <a:r>
              <a:rPr lang="en-US" b="1" dirty="0" err="1"/>
              <a:t>glycogenolysis</a:t>
            </a:r>
            <a:r>
              <a:rPr lang="en-US" b="1" dirty="0"/>
              <a:t>, and promoting </a:t>
            </a:r>
            <a:r>
              <a:rPr lang="en-US" b="1" dirty="0" err="1"/>
              <a:t>lipolysis</a:t>
            </a:r>
            <a:r>
              <a:rPr lang="en-US" b="1" dirty="0"/>
              <a:t>.</a:t>
            </a:r>
          </a:p>
          <a:p>
            <a:pPr lvl="0" algn="justLow" rtl="0"/>
            <a:endParaRPr lang="en-US" dirty="0"/>
          </a:p>
          <a:p>
            <a:pPr lvl="0" algn="justLow" rtl="0"/>
            <a:r>
              <a:rPr lang="en-US" b="1" i="1" dirty="0" err="1"/>
              <a:t>Glucocorticoids</a:t>
            </a:r>
            <a:r>
              <a:rPr lang="en-US" i="1" dirty="0"/>
              <a:t>, </a:t>
            </a:r>
            <a:r>
              <a:rPr lang="en-US" dirty="0"/>
              <a:t>primarily </a:t>
            </a:r>
            <a:r>
              <a:rPr lang="en-US" b="1" dirty="0" err="1"/>
              <a:t>cortisol</a:t>
            </a:r>
            <a:r>
              <a:rPr lang="en-US" dirty="0"/>
              <a:t>, are released from the adrenal cortex on stimulation by </a:t>
            </a:r>
            <a:r>
              <a:rPr lang="en-US" dirty="0" err="1"/>
              <a:t>adrenocorticotropic</a:t>
            </a:r>
            <a:r>
              <a:rPr lang="en-US" dirty="0"/>
              <a:t> hormone (ACTH). </a:t>
            </a:r>
          </a:p>
          <a:p>
            <a:pPr lvl="0" algn="justLow" rtl="0">
              <a:buNone/>
            </a:pPr>
            <a:endParaRPr lang="en-US" dirty="0"/>
          </a:p>
          <a:p>
            <a:pPr algn="l" rtl="0"/>
            <a:r>
              <a:rPr lang="en-US" b="1" dirty="0" err="1"/>
              <a:t>Cortisol</a:t>
            </a:r>
            <a:r>
              <a:rPr lang="en-US" b="1" dirty="0"/>
              <a:t> increases plasma glucose by : </a:t>
            </a:r>
          </a:p>
          <a:p>
            <a:pPr marL="457200" indent="-457200" algn="l" rtl="0">
              <a:buFont typeface="+mj-lt"/>
              <a:buAutoNum type="arabicPeriod"/>
            </a:pPr>
            <a:r>
              <a:rPr lang="en-US" dirty="0"/>
              <a:t>Increase </a:t>
            </a:r>
            <a:r>
              <a:rPr lang="en-US" dirty="0" err="1"/>
              <a:t>gluconeogenesis</a:t>
            </a:r>
            <a:endParaRPr lang="en-US" dirty="0"/>
          </a:p>
          <a:p>
            <a:pPr marL="457200" indent="-457200" algn="l" rtl="0">
              <a:buFont typeface="+mj-lt"/>
              <a:buAutoNum type="arabicPeriod"/>
            </a:pPr>
            <a:r>
              <a:rPr lang="en-US" dirty="0"/>
              <a:t>Increase intestinal absorption</a:t>
            </a:r>
          </a:p>
          <a:p>
            <a:pPr marL="457200" indent="-457200" algn="l" rtl="0">
              <a:buFont typeface="+mj-lt"/>
              <a:buAutoNum type="arabicPeriod"/>
            </a:pPr>
            <a:r>
              <a:rPr lang="en-US" dirty="0"/>
              <a:t>Decrease glucose entry into cell</a:t>
            </a:r>
          </a:p>
          <a:p>
            <a:pPr marL="457200" indent="-457200" algn="l" rtl="0">
              <a:buFont typeface="+mj-lt"/>
              <a:buAutoNum type="arabicPeriod"/>
            </a:pPr>
            <a:r>
              <a:rPr lang="en-US" dirty="0"/>
              <a:t>Increasing </a:t>
            </a:r>
            <a:r>
              <a:rPr lang="en-US" dirty="0" err="1"/>
              <a:t>lipolysis</a:t>
            </a:r>
            <a:r>
              <a:rPr lang="en-US" b="1" dirty="0"/>
              <a:t>.</a:t>
            </a:r>
            <a:endParaRPr lang="en-US" dirty="0"/>
          </a:p>
          <a:p>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b="1" dirty="0"/>
              <a:t>Other hormones or factors affect blood glucose level </a:t>
            </a:r>
            <a:br>
              <a:rPr lang="en-US" sz="2400" dirty="0"/>
            </a:br>
            <a:endParaRPr lang="ar-IQ" sz="2400" dirty="0"/>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l" rtl="0"/>
            <a:endParaRPr lang="en-US" dirty="0"/>
          </a:p>
          <a:p>
            <a:pPr lvl="0" algn="justLow" rtl="0"/>
            <a:r>
              <a:rPr lang="en-US" b="1" dirty="0"/>
              <a:t>Two  anterior pituitary hormones</a:t>
            </a:r>
            <a:r>
              <a:rPr lang="en-US" dirty="0"/>
              <a:t>, </a:t>
            </a:r>
            <a:r>
              <a:rPr lang="en-US" b="1" dirty="0"/>
              <a:t>growth hormone and ACTH</a:t>
            </a:r>
            <a:r>
              <a:rPr lang="en-US" dirty="0"/>
              <a:t>, promote increased plasma glucose. </a:t>
            </a:r>
          </a:p>
          <a:p>
            <a:pPr lvl="0" algn="justLow" rtl="0"/>
            <a:r>
              <a:rPr lang="en-US" i="1" dirty="0"/>
              <a:t>Growth hormone </a:t>
            </a:r>
            <a:r>
              <a:rPr lang="en-US" dirty="0"/>
              <a:t>increases plasma glucose by decreasing the entry of glucose into the cells and insulin antagonism.</a:t>
            </a:r>
          </a:p>
          <a:p>
            <a:pPr algn="justLow" rtl="0"/>
            <a:r>
              <a:rPr lang="en-US" dirty="0"/>
              <a:t>Its release from the pituitary is stimulated by decreased glucose levels and inhibited by increased glucose.</a:t>
            </a:r>
          </a:p>
          <a:p>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b="1" dirty="0"/>
              <a:t>Other hormones or factors affect blood glucose level </a:t>
            </a:r>
            <a:br>
              <a:rPr lang="en-US" sz="2400" dirty="0"/>
            </a:br>
            <a:endParaRPr lang="ar-IQ" sz="2400" dirty="0"/>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l" rtl="0"/>
            <a:endParaRPr lang="en-US" dirty="0"/>
          </a:p>
          <a:p>
            <a:pPr lvl="0" algn="justLow" rtl="0"/>
            <a:r>
              <a:rPr lang="en-US" dirty="0"/>
              <a:t>Two other hormones affect glucose levels: </a:t>
            </a:r>
            <a:r>
              <a:rPr lang="en-US" b="1" dirty="0" err="1"/>
              <a:t>thyroxine</a:t>
            </a:r>
            <a:r>
              <a:rPr lang="en-US" b="1" dirty="0"/>
              <a:t> and </a:t>
            </a:r>
            <a:r>
              <a:rPr lang="en-US" b="1" dirty="0" err="1"/>
              <a:t>somatostatin</a:t>
            </a:r>
            <a:r>
              <a:rPr lang="en-US" b="1" dirty="0"/>
              <a:t>.</a:t>
            </a:r>
          </a:p>
          <a:p>
            <a:pPr lvl="0" algn="justLow" rtl="0"/>
            <a:r>
              <a:rPr lang="en-US" dirty="0"/>
              <a:t> The thyroid gland is stimulated by the production of thyroid-stimulating hormone (TSH) to release </a:t>
            </a:r>
            <a:r>
              <a:rPr lang="en-US" i="1" dirty="0" err="1"/>
              <a:t>thyroxine</a:t>
            </a:r>
            <a:r>
              <a:rPr lang="en-US" i="1" dirty="0"/>
              <a:t> </a:t>
            </a:r>
            <a:r>
              <a:rPr lang="en-US" dirty="0"/>
              <a:t>that increases plasma glucose levels by increasing </a:t>
            </a:r>
            <a:r>
              <a:rPr lang="en-US" dirty="0" err="1"/>
              <a:t>glycogenolysis</a:t>
            </a:r>
            <a:r>
              <a:rPr lang="en-US" dirty="0"/>
              <a:t>, </a:t>
            </a:r>
            <a:r>
              <a:rPr lang="en-US" dirty="0" err="1"/>
              <a:t>gluconeogenesis</a:t>
            </a:r>
            <a:r>
              <a:rPr lang="en-US" dirty="0"/>
              <a:t>, and intestinal absorption of glucose. </a:t>
            </a:r>
          </a:p>
          <a:p>
            <a:pPr algn="justLow" rtl="0"/>
            <a:r>
              <a:rPr lang="en-US" b="1" i="1" dirty="0" err="1"/>
              <a:t>Somatostatin</a:t>
            </a:r>
            <a:r>
              <a:rPr lang="en-US" i="1" dirty="0"/>
              <a:t>, </a:t>
            </a:r>
            <a:r>
              <a:rPr lang="en-US" dirty="0"/>
              <a:t>produced by the D cells of the islets of </a:t>
            </a:r>
            <a:r>
              <a:rPr lang="en-US" dirty="0" err="1"/>
              <a:t>Langerhans</a:t>
            </a:r>
            <a:r>
              <a:rPr lang="en-US" dirty="0"/>
              <a:t> of the pancreas, increases plasma glucose levels by the inhibition of insulin, glucagon, growth hormone, and other endocrine hormones.</a:t>
            </a:r>
          </a:p>
          <a:p>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dirty="0"/>
              <a:t>HYPERGLYCEMIA</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r>
              <a:rPr lang="en-US" b="1" i="1" dirty="0"/>
              <a:t>Hyperglycemia </a:t>
            </a:r>
            <a:r>
              <a:rPr lang="en-US" b="1" dirty="0"/>
              <a:t>is an increase in plasma glucose levels</a:t>
            </a:r>
            <a:r>
              <a:rPr lang="en-US" dirty="0"/>
              <a:t>. </a:t>
            </a:r>
          </a:p>
          <a:p>
            <a:pPr algn="justLow" rtl="0"/>
            <a:endParaRPr lang="en-US" dirty="0"/>
          </a:p>
          <a:p>
            <a:pPr algn="justLow" rtl="0"/>
            <a:r>
              <a:rPr lang="en-US" dirty="0"/>
              <a:t>In healthy patients, during a hyperglycemia state, insulin is secreted by the B  cells of the pancreatic islets of </a:t>
            </a:r>
            <a:r>
              <a:rPr lang="en-US" dirty="0" err="1"/>
              <a:t>Langerhans</a:t>
            </a:r>
            <a:r>
              <a:rPr lang="en-US" dirty="0"/>
              <a:t>. Insulin enhances membrane permeability to cells in the liver, muscle, and adipose tissue.</a:t>
            </a:r>
          </a:p>
          <a:p>
            <a:pPr algn="justLow" rtl="0"/>
            <a:endParaRPr lang="en-US" dirty="0"/>
          </a:p>
          <a:p>
            <a:pPr algn="justLow" rtl="0"/>
            <a:r>
              <a:rPr lang="en-US" dirty="0"/>
              <a:t> </a:t>
            </a:r>
            <a:r>
              <a:rPr lang="en-US" b="1" dirty="0"/>
              <a:t>Hyperglycemia</a:t>
            </a:r>
            <a:r>
              <a:rPr lang="en-US" dirty="0"/>
              <a:t>, or increase plasma glucose levels, is caused by an imbalance of hormones.</a:t>
            </a:r>
          </a:p>
          <a:p>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b="1" dirty="0"/>
              <a:t>Diabetes Mellitus ( D.M.) </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a:endParaRPr lang="en-US" b="1" dirty="0"/>
          </a:p>
          <a:p>
            <a:pPr algn="justLow" rtl="0"/>
            <a:r>
              <a:rPr lang="en-US" b="1" dirty="0"/>
              <a:t>Diabetes mellitus </a:t>
            </a:r>
            <a:r>
              <a:rPr lang="en-US" dirty="0"/>
              <a:t>is actually a group of metabolic diseases characterized by hyperglycemia resulting from  </a:t>
            </a:r>
            <a:r>
              <a:rPr lang="en-US" b="1" dirty="0"/>
              <a:t>Defects in insulin secretion, insulin action, or both. </a:t>
            </a:r>
            <a:endParaRPr lang="en-US" dirty="0"/>
          </a:p>
          <a:p>
            <a:pPr algn="justLow" rtl="0"/>
            <a:r>
              <a:rPr lang="en-US" b="1" dirty="0"/>
              <a:t>In</a:t>
            </a:r>
            <a:r>
              <a:rPr lang="en-US" dirty="0"/>
              <a:t> 1979, the National Diabetes Data Group developed a classification and diagnosis scheme for diabetes mellitus.</a:t>
            </a:r>
          </a:p>
          <a:p>
            <a:pPr algn="justLow" rtl="0"/>
            <a:r>
              <a:rPr lang="en-US" dirty="0"/>
              <a:t>This scheme included dividing diabetes into two broad categories: </a:t>
            </a:r>
          </a:p>
          <a:p>
            <a:pPr lvl="0" algn="justLow" rtl="0"/>
            <a:r>
              <a:rPr lang="en-US" b="1" dirty="0"/>
              <a:t>Type 1</a:t>
            </a:r>
            <a:r>
              <a:rPr lang="en-US" dirty="0"/>
              <a:t>, insulin-dependent diabetes mellitus  </a:t>
            </a:r>
            <a:r>
              <a:rPr lang="en-US" b="1" dirty="0"/>
              <a:t>(IDDM);</a:t>
            </a:r>
            <a:r>
              <a:rPr lang="en-US" dirty="0"/>
              <a:t> </a:t>
            </a:r>
          </a:p>
          <a:p>
            <a:pPr lvl="0" algn="justLow" rtl="0"/>
            <a:r>
              <a:rPr lang="en-US" dirty="0"/>
              <a:t> </a:t>
            </a:r>
            <a:r>
              <a:rPr lang="en-US" b="1" dirty="0"/>
              <a:t>Type 2</a:t>
            </a:r>
            <a:r>
              <a:rPr lang="en-US" dirty="0"/>
              <a:t>, non–insulin-dependent diabetes mellitus </a:t>
            </a:r>
            <a:r>
              <a:rPr lang="en-US" b="1" dirty="0"/>
              <a:t>(NIDDM).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28596" y="1231844"/>
            <a:ext cx="7500990" cy="514602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endParaRPr lang="sk-SK" sz="2600" dirty="0">
              <a:solidFill>
                <a:schemeClr val="tx2"/>
              </a:solidFill>
              <a:effectLst>
                <a:outerShdw blurRad="38100" dist="38100" dir="2700000" algn="tl">
                  <a:srgbClr val="FFFFFF"/>
                </a:outerShdw>
              </a:effectLst>
            </a:endParaRPr>
          </a:p>
          <a:p>
            <a:pPr algn="l" rtl="0">
              <a:buFont typeface="Arial" pitchFamily="34" charset="0"/>
              <a:buChar char="•"/>
            </a:pPr>
            <a:r>
              <a:rPr lang="en-GB" sz="2400" dirty="0">
                <a:latin typeface="Times New Roman" pitchFamily="18" charset="0"/>
                <a:cs typeface="Times New Roman" pitchFamily="18" charset="0"/>
              </a:rPr>
              <a:t>    Carbohydrates are present </a:t>
            </a:r>
            <a:r>
              <a:rPr lang="sk-SK" sz="2400" dirty="0">
                <a:latin typeface="Times New Roman" pitchFamily="18" charset="0"/>
                <a:cs typeface="Times New Roman" pitchFamily="18" charset="0"/>
              </a:rPr>
              <a:t> </a:t>
            </a:r>
            <a:r>
              <a:rPr lang="en-GB" sz="2400" dirty="0">
                <a:latin typeface="Times New Roman" pitchFamily="18" charset="0"/>
                <a:cs typeface="Times New Roman" pitchFamily="18" charset="0"/>
              </a:rPr>
              <a:t>in </a:t>
            </a:r>
            <a:r>
              <a:rPr lang="sk-SK" sz="2400" dirty="0">
                <a:latin typeface="Times New Roman" pitchFamily="18" charset="0"/>
                <a:cs typeface="Times New Roman" pitchFamily="18" charset="0"/>
              </a:rPr>
              <a:t>food in </a:t>
            </a:r>
            <a:r>
              <a:rPr lang="en-GB" sz="2400" dirty="0">
                <a:latin typeface="Times New Roman" pitchFamily="18" charset="0"/>
                <a:cs typeface="Times New Roman" pitchFamily="18" charset="0"/>
              </a:rPr>
              <a:t>various forms:</a:t>
            </a:r>
          </a:p>
          <a:p>
            <a:pPr algn="justLow" rtl="0"/>
            <a:r>
              <a:rPr lang="en-GB" sz="2400" dirty="0">
                <a:latin typeface="Times New Roman" pitchFamily="18" charset="0"/>
                <a:cs typeface="Times New Roman" pitchFamily="18" charset="0"/>
              </a:rPr>
              <a:t>     </a:t>
            </a:r>
            <a:endParaRPr lang="sk-SK" sz="2400" dirty="0">
              <a:latin typeface="Times New Roman" pitchFamily="18" charset="0"/>
              <a:cs typeface="Times New Roman" pitchFamily="18" charset="0"/>
            </a:endParaRPr>
          </a:p>
          <a:p>
            <a:pPr lvl="1" algn="justLow" rtl="0"/>
            <a:r>
              <a:rPr lang="sk-SK" sz="2400" dirty="0">
                <a:latin typeface="Times New Roman" pitchFamily="18" charset="0"/>
                <a:cs typeface="Times New Roman" pitchFamily="18" charset="0"/>
              </a:rPr>
              <a:t>	</a:t>
            </a:r>
            <a:r>
              <a:rPr lang="en-GB" sz="2400" dirty="0">
                <a:latin typeface="Times New Roman" pitchFamily="18" charset="0"/>
                <a:cs typeface="Times New Roman" pitchFamily="18" charset="0"/>
              </a:rPr>
              <a:t>1. simple sugars</a:t>
            </a:r>
          </a:p>
          <a:p>
            <a:pPr lvl="1" algn="justLow" rtl="0"/>
            <a:r>
              <a:rPr lang="en-GB" sz="2400" dirty="0">
                <a:latin typeface="Times New Roman" pitchFamily="18" charset="0"/>
                <a:cs typeface="Times New Roman" pitchFamily="18" charset="0"/>
              </a:rPr>
              <a:t>                  - </a:t>
            </a:r>
            <a:r>
              <a:rPr lang="en-GB" sz="2400" dirty="0" err="1">
                <a:latin typeface="Times New Roman" pitchFamily="18" charset="0"/>
                <a:cs typeface="Times New Roman" pitchFamily="18" charset="0"/>
              </a:rPr>
              <a:t>monosaccharides</a:t>
            </a:r>
            <a:endParaRPr lang="en-GB" sz="2400" dirty="0">
              <a:latin typeface="Times New Roman" pitchFamily="18" charset="0"/>
              <a:cs typeface="Times New Roman" pitchFamily="18" charset="0"/>
            </a:endParaRPr>
          </a:p>
          <a:p>
            <a:pPr lvl="1" algn="justLow" rtl="0"/>
            <a:r>
              <a:rPr lang="en-GB" sz="2400" dirty="0">
                <a:latin typeface="Times New Roman" pitchFamily="18" charset="0"/>
                <a:cs typeface="Times New Roman" pitchFamily="18" charset="0"/>
              </a:rPr>
              <a:t>    </a:t>
            </a:r>
            <a:endParaRPr lang="sk-SK" sz="2400" dirty="0">
              <a:latin typeface="Times New Roman" pitchFamily="18" charset="0"/>
              <a:cs typeface="Times New Roman" pitchFamily="18" charset="0"/>
            </a:endParaRPr>
          </a:p>
          <a:p>
            <a:pPr lvl="1" algn="justLow" rtl="0"/>
            <a:r>
              <a:rPr lang="sk-SK" sz="2400" dirty="0">
                <a:latin typeface="Times New Roman" pitchFamily="18" charset="0"/>
                <a:cs typeface="Times New Roman" pitchFamily="18" charset="0"/>
              </a:rPr>
              <a:t>	</a:t>
            </a:r>
            <a:r>
              <a:rPr lang="en-GB" sz="2400" dirty="0">
                <a:latin typeface="Times New Roman" pitchFamily="18" charset="0"/>
                <a:cs typeface="Times New Roman" pitchFamily="18" charset="0"/>
              </a:rPr>
              <a:t>2. complex chemical units </a:t>
            </a:r>
            <a:endParaRPr lang="en-US" sz="2400" dirty="0">
              <a:latin typeface="Times New Roman" pitchFamily="18" charset="0"/>
              <a:cs typeface="Times New Roman" pitchFamily="18" charset="0"/>
            </a:endParaRPr>
          </a:p>
          <a:p>
            <a:pPr lvl="1" algn="justLow" rtl="0"/>
            <a:r>
              <a:rPr lang="en-US" sz="2400" dirty="0">
                <a:latin typeface="Times New Roman" pitchFamily="18" charset="0"/>
                <a:cs typeface="Times New Roman" pitchFamily="18" charset="0"/>
              </a:rPr>
              <a:t>                  </a:t>
            </a:r>
            <a:r>
              <a:rPr lang="en-GB" sz="2400" dirty="0">
                <a:latin typeface="Times New Roman" pitchFamily="18" charset="0"/>
                <a:cs typeface="Times New Roman" pitchFamily="18" charset="0"/>
              </a:rPr>
              <a:t>- disaccharides</a:t>
            </a:r>
          </a:p>
          <a:p>
            <a:pPr lvl="1" algn="justLow" rtl="0">
              <a:lnSpc>
                <a:spcPct val="130000"/>
              </a:lnSpc>
            </a:pPr>
            <a:r>
              <a:rPr lang="en-GB" sz="2400" dirty="0">
                <a:latin typeface="Times New Roman" pitchFamily="18" charset="0"/>
                <a:cs typeface="Times New Roman" pitchFamily="18" charset="0"/>
              </a:rPr>
              <a:t>               </a:t>
            </a:r>
            <a:r>
              <a:rPr lang="sk-SK" sz="2400" dirty="0">
                <a:latin typeface="Times New Roman" pitchFamily="18" charset="0"/>
                <a:cs typeface="Times New Roman" pitchFamily="18" charset="0"/>
              </a:rPr>
              <a:t>   </a:t>
            </a:r>
            <a:r>
              <a:rPr lang="en-GB" sz="2400" dirty="0">
                <a:latin typeface="Times New Roman" pitchFamily="18" charset="0"/>
                <a:cs typeface="Times New Roman" pitchFamily="18" charset="0"/>
              </a:rPr>
              <a:t>- polysaccharides</a:t>
            </a:r>
            <a:endParaRPr lang="sk-SK" sz="2400" dirty="0">
              <a:latin typeface="Times New Roman" pitchFamily="18" charset="0"/>
              <a:cs typeface="Times New Roman" pitchFamily="18" charset="0"/>
            </a:endParaRPr>
          </a:p>
          <a:p>
            <a:pPr algn="justLow" rtl="0">
              <a:lnSpc>
                <a:spcPct val="130000"/>
              </a:lnSpc>
              <a:buFont typeface="Arial" pitchFamily="34" charset="0"/>
              <a:buChar char="•"/>
            </a:pPr>
            <a:r>
              <a:rPr lang="sk-SK" sz="2400" dirty="0">
                <a:latin typeface="Times New Roman" pitchFamily="18" charset="0"/>
                <a:cs typeface="Times New Roman" pitchFamily="18" charset="0"/>
              </a:rPr>
              <a:t>     Processing of carbohydrates in GIT</a:t>
            </a:r>
            <a:r>
              <a:rPr lang="en-GB" sz="2400" dirty="0">
                <a:latin typeface="Times New Roman" pitchFamily="18" charset="0"/>
                <a:cs typeface="Times New Roman" pitchFamily="18" charset="0"/>
              </a:rPr>
              <a:t>  </a:t>
            </a:r>
            <a:endParaRPr lang="sk-SK" sz="2400" dirty="0">
              <a:latin typeface="Times New Roman" pitchFamily="18" charset="0"/>
              <a:cs typeface="Times New Roman" pitchFamily="18" charset="0"/>
            </a:endParaRPr>
          </a:p>
          <a:p>
            <a:pPr algn="justLow" rtl="0"/>
            <a:r>
              <a:rPr lang="sk-SK" sz="2400" dirty="0">
                <a:latin typeface="Times New Roman" pitchFamily="18" charset="0"/>
                <a:cs typeface="Times New Roman" pitchFamily="18" charset="0"/>
              </a:rPr>
              <a:t> </a:t>
            </a:r>
            <a:r>
              <a:rPr lang="ar-IQ" sz="2400" dirty="0">
                <a:latin typeface="Times New Roman" pitchFamily="18" charset="0"/>
                <a:cs typeface="Times New Roman" pitchFamily="18" charset="0"/>
              </a:rPr>
              <a:t>     </a:t>
            </a:r>
            <a:r>
              <a:rPr lang="en-GB" sz="2400" dirty="0">
                <a:latin typeface="Times New Roman" pitchFamily="18" charset="0"/>
                <a:cs typeface="Times New Roman" pitchFamily="18" charset="0"/>
              </a:rPr>
              <a:t>Ingested carbohydrates </a:t>
            </a:r>
            <a:r>
              <a:rPr lang="en-GB" sz="2400" dirty="0">
                <a:latin typeface="Times New Roman" pitchFamily="18" charset="0"/>
                <a:cs typeface="Times New Roman" pitchFamily="18" charset="0"/>
                <a:sym typeface="Symbol" pitchFamily="18" charset="2"/>
              </a:rPr>
              <a:t></a:t>
            </a:r>
            <a:r>
              <a:rPr lang="en-GB" sz="2400" dirty="0">
                <a:latin typeface="Times New Roman" pitchFamily="18" charset="0"/>
                <a:cs typeface="Times New Roman" pitchFamily="18" charset="0"/>
              </a:rPr>
              <a:t> </a:t>
            </a:r>
            <a:r>
              <a:rPr lang="sk-SK" sz="2400" dirty="0">
                <a:latin typeface="Times New Roman" pitchFamily="18" charset="0"/>
                <a:cs typeface="Times New Roman" pitchFamily="18" charset="0"/>
              </a:rPr>
              <a:t>cleaving proces</a:t>
            </a:r>
            <a:r>
              <a:rPr lang="en-US" sz="2400" dirty="0">
                <a:latin typeface="Times New Roman" pitchFamily="18" charset="0"/>
                <a:cs typeface="Times New Roman" pitchFamily="18" charset="0"/>
              </a:rPr>
              <a:t>  </a:t>
            </a:r>
            <a:r>
              <a:rPr lang="sk-SK" sz="2400" dirty="0">
                <a:latin typeface="Times New Roman" pitchFamily="18" charset="0"/>
                <a:cs typeface="Times New Roman" pitchFamily="18" charset="0"/>
                <a:sym typeface="Symbol" pitchFamily="18" charset="2"/>
              </a:rPr>
              <a:t></a:t>
            </a:r>
          </a:p>
          <a:p>
            <a:pPr algn="justLow" rtl="0"/>
            <a:r>
              <a:rPr lang="sk-SK" sz="2400" dirty="0">
                <a:latin typeface="Times New Roman" pitchFamily="18" charset="0"/>
                <a:cs typeface="Times New Roman" pitchFamily="18" charset="0"/>
                <a:sym typeface="Symbol" pitchFamily="18" charset="2"/>
              </a:rPr>
              <a:t> </a:t>
            </a:r>
            <a:r>
              <a:rPr lang="ar-IQ" sz="2400" dirty="0">
                <a:latin typeface="Times New Roman" pitchFamily="18" charset="0"/>
                <a:cs typeface="Times New Roman" pitchFamily="18" charset="0"/>
                <a:sym typeface="Symbol" pitchFamily="18" charset="2"/>
              </a:rPr>
              <a:t>    </a:t>
            </a:r>
            <a:r>
              <a:rPr lang="sk-SK"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sym typeface="Symbol" pitchFamily="18" charset="2"/>
              </a:rPr>
              <a:t>     </a:t>
            </a:r>
            <a:r>
              <a:rPr lang="en-GB" sz="2400" dirty="0" err="1">
                <a:latin typeface="Times New Roman" pitchFamily="18" charset="0"/>
                <a:cs typeface="Times New Roman" pitchFamily="18" charset="0"/>
              </a:rPr>
              <a:t>monosaccharides</a:t>
            </a:r>
            <a:r>
              <a:rPr lang="en-GB" sz="2400" dirty="0">
                <a:latin typeface="Times New Roman" pitchFamily="18" charset="0"/>
                <a:cs typeface="Times New Roman" pitchFamily="18" charset="0"/>
              </a:rPr>
              <a:t> </a:t>
            </a:r>
            <a:r>
              <a:rPr lang="en-GB" sz="2400" dirty="0">
                <a:latin typeface="Times New Roman" pitchFamily="18" charset="0"/>
                <a:cs typeface="Times New Roman" pitchFamily="18" charset="0"/>
                <a:sym typeface="Symbol" pitchFamily="18" charset="2"/>
              </a:rPr>
              <a:t></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absorbtion</a:t>
            </a:r>
            <a:r>
              <a:rPr lang="en-GB" sz="2400" dirty="0">
                <a:latin typeface="Times New Roman" pitchFamily="18" charset="0"/>
                <a:cs typeface="Times New Roman" pitchFamily="18" charset="0"/>
              </a:rPr>
              <a:t> in </a:t>
            </a:r>
            <a:r>
              <a:rPr lang="sk-SK" sz="2400" dirty="0">
                <a:latin typeface="Times New Roman" pitchFamily="18" charset="0"/>
                <a:cs typeface="Times New Roman" pitchFamily="18" charset="0"/>
              </a:rPr>
              <a:t> stomach, </a:t>
            </a:r>
          </a:p>
          <a:p>
            <a:pPr algn="justLow" rtl="0"/>
            <a:r>
              <a:rPr lang="sk-SK" sz="2400" dirty="0">
                <a:latin typeface="Times New Roman" pitchFamily="18" charset="0"/>
                <a:cs typeface="Times New Roman" pitchFamily="18" charset="0"/>
              </a:rPr>
              <a:t>  </a:t>
            </a:r>
            <a:r>
              <a:rPr lang="ar-IQ" sz="2400" dirty="0">
                <a:latin typeface="Times New Roman" pitchFamily="18" charset="0"/>
                <a:cs typeface="Times New Roman" pitchFamily="18" charset="0"/>
              </a:rPr>
              <a:t>      </a:t>
            </a:r>
            <a:r>
              <a:rPr lang="en-GB" sz="2400" dirty="0">
                <a:latin typeface="Times New Roman" pitchFamily="18" charset="0"/>
                <a:cs typeface="Times New Roman" pitchFamily="18" charset="0"/>
              </a:rPr>
              <a:t>duodenum and  proximal jejunum</a:t>
            </a:r>
            <a:endParaRPr lang="sk-SK" sz="2400" dirty="0">
              <a:latin typeface="Times New Roman" pitchFamily="18" charset="0"/>
              <a:cs typeface="Times New Roman" pitchFamily="18" charset="0"/>
            </a:endParaRPr>
          </a:p>
        </p:txBody>
      </p:sp>
      <p:sp>
        <p:nvSpPr>
          <p:cNvPr id="3" name="Title 2"/>
          <p:cNvSpPr>
            <a:spLocks noGrp="1"/>
          </p:cNvSpPr>
          <p:nvPr>
            <p:ph type="title"/>
          </p:nvPr>
        </p:nvSpPr>
        <p:spPr>
          <a:xfrm>
            <a:off x="457200" y="214290"/>
            <a:ext cx="7467600" cy="714380"/>
          </a:xfrm>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General introduction </a:t>
            </a:r>
            <a:endParaRPr lang="ar-IQ"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3"/>
          <a:stretch>
            <a:fillRect/>
          </a:stretch>
        </p:blipFill>
        <p:spPr bwMode="auto">
          <a:xfrm>
            <a:off x="857224" y="1714488"/>
            <a:ext cx="7215238" cy="4759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42910" y="214290"/>
            <a:ext cx="785818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0"/>
            <a:r>
              <a:rPr lang="en-US" dirty="0"/>
              <a:t>The International Expert Committee on the Diagnosis and Classification of Diabetes Mellitus, working under the sponsorship of the American Diabetes Association, was given the task of updating the 1979 classification system into: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style>
          <a:lnRef idx="2">
            <a:schemeClr val="dk1"/>
          </a:lnRef>
          <a:fillRef idx="1">
            <a:schemeClr val="lt1"/>
          </a:fillRef>
          <a:effectRef idx="0">
            <a:schemeClr val="dk1"/>
          </a:effectRef>
          <a:fontRef idx="minor">
            <a:schemeClr val="dk1"/>
          </a:fontRef>
        </p:style>
        <p:txBody>
          <a:bodyPr>
            <a:normAutofit/>
          </a:bodyPr>
          <a:lstStyle/>
          <a:p>
            <a:pPr lvl="0" algn="justLow" rtl="0"/>
            <a:r>
              <a:rPr lang="en-US" b="1" i="1" dirty="0"/>
              <a:t>Type 1 diabetes</a:t>
            </a:r>
            <a:r>
              <a:rPr lang="en-US" i="1" dirty="0"/>
              <a:t> </a:t>
            </a:r>
            <a:r>
              <a:rPr lang="en-US" dirty="0"/>
              <a:t>is characterized by inappropriate hyperglycemia, primarily a result of pancreatic islet B cell destruction and a tendency to </a:t>
            </a:r>
            <a:r>
              <a:rPr lang="en-US" dirty="0" err="1"/>
              <a:t>ketoacidosis</a:t>
            </a:r>
            <a:r>
              <a:rPr lang="en-US" dirty="0"/>
              <a:t>. </a:t>
            </a:r>
          </a:p>
          <a:p>
            <a:pPr algn="justLow" rtl="0">
              <a:buNone/>
            </a:pPr>
            <a:endParaRPr lang="en-US" dirty="0"/>
          </a:p>
          <a:p>
            <a:pPr lvl="0" algn="justLow" rtl="0"/>
            <a:r>
              <a:rPr lang="en-US" b="1" dirty="0"/>
              <a:t>Type 2 diabetes,</a:t>
            </a:r>
            <a:r>
              <a:rPr lang="en-US" dirty="0"/>
              <a:t> in contrast, includes hyperglycemia cases that result from insulin resistance with an insulin </a:t>
            </a:r>
            <a:r>
              <a:rPr lang="en-US" dirty="0" err="1"/>
              <a:t>secretory</a:t>
            </a:r>
            <a:r>
              <a:rPr lang="en-US" dirty="0"/>
              <a:t> defect. </a:t>
            </a:r>
          </a:p>
          <a:p>
            <a:pPr lvl="0" algn="justLow" rtl="0">
              <a:buNone/>
            </a:pPr>
            <a:endParaRPr lang="en-US" dirty="0"/>
          </a:p>
          <a:p>
            <a:pPr lvl="0" algn="justLow" rtl="0"/>
            <a:r>
              <a:rPr lang="en-US" b="1" i="1" dirty="0"/>
              <a:t>gestational diabetes mellitus</a:t>
            </a:r>
            <a:r>
              <a:rPr lang="en-US" dirty="0"/>
              <a:t> Use of the term </a:t>
            </a:r>
            <a:r>
              <a:rPr lang="en-US" i="1" dirty="0"/>
              <a:t>impaired glucose tolerance </a:t>
            </a:r>
            <a:r>
              <a:rPr lang="en-US" dirty="0"/>
              <a:t>to indicate glucose tolerance values above normal but below diabetes levels  for women who develop glucose intolerance during pregnancy.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i="1" dirty="0"/>
              <a:t>Type 1 diabetes mellitus</a:t>
            </a:r>
            <a:r>
              <a:rPr lang="en-US" i="1" dirty="0"/>
              <a:t> </a:t>
            </a:r>
            <a:br>
              <a:rPr lang="en-US" dirty="0"/>
            </a:br>
            <a:endParaRPr lang="ar-IQ" dirty="0"/>
          </a:p>
        </p:txBody>
      </p:sp>
      <p:sp>
        <p:nvSpPr>
          <p:cNvPr id="3" name="Content Placeholder 2"/>
          <p:cNvSpPr>
            <a:spLocks noGrp="1"/>
          </p:cNvSpPr>
          <p:nvPr>
            <p:ph sz="quarter" idx="1"/>
          </p:nvPr>
        </p:nvSpPr>
        <p:spPr>
          <a:xfrm>
            <a:off x="457200" y="1357298"/>
            <a:ext cx="7467600" cy="5116654"/>
          </a:xfrm>
        </p:spPr>
        <p:style>
          <a:lnRef idx="2">
            <a:schemeClr val="dk1"/>
          </a:lnRef>
          <a:fillRef idx="1">
            <a:schemeClr val="lt1"/>
          </a:fillRef>
          <a:effectRef idx="0">
            <a:schemeClr val="dk1"/>
          </a:effectRef>
          <a:fontRef idx="minor">
            <a:schemeClr val="dk1"/>
          </a:fontRef>
        </p:style>
        <p:txBody>
          <a:bodyPr>
            <a:normAutofit/>
          </a:bodyPr>
          <a:lstStyle/>
          <a:p>
            <a:pPr lvl="0" algn="justLow" rtl="0"/>
            <a:r>
              <a:rPr lang="en-US" dirty="0"/>
              <a:t>Type 1 constitutes only 10% to 20% of all cases of diabetes and commonly occurs in </a:t>
            </a:r>
            <a:r>
              <a:rPr lang="en-US" b="1" dirty="0"/>
              <a:t>childhood and adolescence</a:t>
            </a:r>
            <a:r>
              <a:rPr lang="en-US" dirty="0"/>
              <a:t> </a:t>
            </a:r>
          </a:p>
          <a:p>
            <a:pPr lvl="0" algn="justLow" rtl="0">
              <a:buNone/>
            </a:pPr>
            <a:endParaRPr lang="en-US" dirty="0"/>
          </a:p>
          <a:p>
            <a:pPr lvl="0" algn="justLow" rtl="0"/>
            <a:r>
              <a:rPr lang="en-US" dirty="0"/>
              <a:t>Upper limit of </a:t>
            </a:r>
            <a:r>
              <a:rPr lang="en-US" b="1" dirty="0"/>
              <a:t>110 mg/</a:t>
            </a:r>
            <a:r>
              <a:rPr lang="en-US" b="1" dirty="0" err="1"/>
              <a:t>dL</a:t>
            </a:r>
            <a:r>
              <a:rPr lang="en-US" b="1" dirty="0"/>
              <a:t> on the fasting plasma glucose</a:t>
            </a:r>
            <a:r>
              <a:rPr lang="en-US" dirty="0"/>
              <a:t> is designated as the upper limit of normal blood glucose.</a:t>
            </a:r>
          </a:p>
          <a:p>
            <a:pPr lvl="0" algn="justLow" rtl="0">
              <a:buNone/>
            </a:pPr>
            <a:endParaRPr lang="en-US" dirty="0"/>
          </a:p>
          <a:p>
            <a:pPr lvl="0" algn="justLow" rtl="0"/>
            <a:r>
              <a:rPr lang="en-US" b="1" dirty="0"/>
              <a:t>Characteristics of type 1 diabetes</a:t>
            </a:r>
            <a:r>
              <a:rPr lang="en-US" dirty="0"/>
              <a:t> include abrupt onset, insulin dependence, and ketosis tendency. This diabetic type is genetically related.</a:t>
            </a:r>
          </a:p>
          <a:p>
            <a:pPr algn="justLow"/>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style>
          <a:lnRef idx="2">
            <a:schemeClr val="accent1"/>
          </a:lnRef>
          <a:fillRef idx="1">
            <a:schemeClr val="lt1"/>
          </a:fillRef>
          <a:effectRef idx="0">
            <a:schemeClr val="accent1"/>
          </a:effectRef>
          <a:fontRef idx="minor">
            <a:schemeClr val="dk1"/>
          </a:fontRef>
        </p:style>
        <p:txBody>
          <a:bodyPr/>
          <a:lstStyle/>
          <a:p>
            <a:pPr algn="ctr"/>
            <a:r>
              <a:rPr lang="en-US" b="1" dirty="0"/>
              <a:t>Pathophysiology</a:t>
            </a:r>
            <a:endParaRPr lang="ar-IQ" dirty="0"/>
          </a:p>
        </p:txBody>
      </p:sp>
      <p:sp>
        <p:nvSpPr>
          <p:cNvPr id="3" name="Content Placeholder 2"/>
          <p:cNvSpPr>
            <a:spLocks noGrp="1"/>
          </p:cNvSpPr>
          <p:nvPr>
            <p:ph sz="quarter" idx="1"/>
          </p:nvPr>
        </p:nvSpPr>
        <p:spPr>
          <a:xfrm>
            <a:off x="500034" y="1285860"/>
            <a:ext cx="7467600" cy="4873752"/>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rtl="0"/>
            <a:endParaRPr lang="en-US" dirty="0"/>
          </a:p>
          <a:p>
            <a:pPr lvl="0" algn="justLow" rtl="0">
              <a:buNone/>
            </a:pPr>
            <a:r>
              <a:rPr lang="en-US" b="1" dirty="0"/>
              <a:t>Causes</a:t>
            </a:r>
            <a:r>
              <a:rPr lang="en-US" dirty="0"/>
              <a:t> : </a:t>
            </a:r>
          </a:p>
          <a:p>
            <a:pPr algn="justLow" rtl="0"/>
            <a:r>
              <a:rPr lang="en-US" dirty="0"/>
              <a:t>Different causative factors as it is a result of </a:t>
            </a:r>
            <a:r>
              <a:rPr lang="en-US" b="1" dirty="0"/>
              <a:t>cellular-mediated autoimmune</a:t>
            </a:r>
            <a:r>
              <a:rPr lang="en-US" dirty="0"/>
              <a:t> destruction of the B cells of the pancreas, causing an absolute deficiency of insulin secretion. </a:t>
            </a:r>
          </a:p>
          <a:p>
            <a:pPr algn="justLow" rtl="0"/>
            <a:r>
              <a:rPr lang="en-US" dirty="0"/>
              <a:t>One or more of the following markers are found in 85% to 90% of individuals with fasting hyperglycemia: islet cell </a:t>
            </a:r>
            <a:r>
              <a:rPr lang="en-US" dirty="0" err="1"/>
              <a:t>autoantibodies</a:t>
            </a:r>
            <a:r>
              <a:rPr lang="en-US" dirty="0"/>
              <a:t>, insulin </a:t>
            </a:r>
            <a:r>
              <a:rPr lang="en-US" dirty="0" err="1"/>
              <a:t>autoantibodies</a:t>
            </a:r>
            <a:r>
              <a:rPr lang="en-US" dirty="0"/>
              <a:t>, </a:t>
            </a:r>
            <a:r>
              <a:rPr lang="en-US" dirty="0" err="1"/>
              <a:t>glutamic</a:t>
            </a:r>
            <a:r>
              <a:rPr lang="en-US" dirty="0"/>
              <a:t> acid </a:t>
            </a:r>
            <a:r>
              <a:rPr lang="en-US" dirty="0" err="1"/>
              <a:t>decarboxylase</a:t>
            </a:r>
            <a:r>
              <a:rPr lang="en-US" dirty="0"/>
              <a:t> </a:t>
            </a:r>
            <a:r>
              <a:rPr lang="en-US" dirty="0" err="1"/>
              <a:t>autoantibodies</a:t>
            </a:r>
            <a:r>
              <a:rPr lang="en-US" dirty="0"/>
              <a:t>, and tyrosine </a:t>
            </a:r>
            <a:r>
              <a:rPr lang="en-US" dirty="0" err="1"/>
              <a:t>phosphatase</a:t>
            </a:r>
            <a:r>
              <a:rPr lang="en-US" dirty="0"/>
              <a:t> IA-2 and IA-2B </a:t>
            </a:r>
            <a:r>
              <a:rPr lang="en-US" dirty="0" err="1"/>
              <a:t>autoantibodies</a:t>
            </a:r>
            <a:r>
              <a:rPr lang="en-US" dirty="0"/>
              <a:t>.</a:t>
            </a:r>
          </a:p>
          <a:p>
            <a:pPr algn="justLow" rtl="0">
              <a:buNone/>
            </a:pPr>
            <a:endParaRPr lang="en-US" dirty="0"/>
          </a:p>
          <a:p>
            <a:pPr algn="justLow" rtl="0"/>
            <a:r>
              <a:rPr lang="en-US" dirty="0"/>
              <a:t>This disease is usually initiated by an </a:t>
            </a:r>
            <a:r>
              <a:rPr lang="en-US" b="1" dirty="0"/>
              <a:t>environmental factor or infection</a:t>
            </a:r>
            <a:r>
              <a:rPr lang="en-US" dirty="0"/>
              <a:t> (usually a virus) in individuals  With a </a:t>
            </a:r>
            <a:r>
              <a:rPr lang="en-US" b="1" dirty="0"/>
              <a:t>genetic predisposition</a:t>
            </a:r>
            <a:r>
              <a:rPr lang="en-US" dirty="0"/>
              <a:t> and causes the immune destruction of the B cells of the pancreas and, therefore, a decreased production of insulin. </a:t>
            </a:r>
          </a:p>
          <a:p>
            <a:pPr>
              <a:buNone/>
            </a:pP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style>
          <a:lnRef idx="2">
            <a:schemeClr val="accent1"/>
          </a:lnRef>
          <a:fillRef idx="1">
            <a:schemeClr val="lt1"/>
          </a:fillRef>
          <a:effectRef idx="0">
            <a:schemeClr val="accent1"/>
          </a:effectRef>
          <a:fontRef idx="minor">
            <a:schemeClr val="dk1"/>
          </a:fontRef>
        </p:style>
        <p:txBody>
          <a:bodyPr/>
          <a:lstStyle/>
          <a:p>
            <a:pPr algn="ctr"/>
            <a:r>
              <a:rPr lang="en-US" b="1" dirty="0"/>
              <a:t>Signs and symptoms</a:t>
            </a: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rtl="0"/>
            <a:endParaRPr lang="en-US" dirty="0"/>
          </a:p>
          <a:p>
            <a:pPr lvl="0" algn="justLow" rtl="0">
              <a:buNone/>
            </a:pPr>
            <a:r>
              <a:rPr lang="en-US" b="1" dirty="0"/>
              <a:t>Signs and symptoms</a:t>
            </a:r>
            <a:r>
              <a:rPr lang="en-US" dirty="0"/>
              <a:t> include :</a:t>
            </a:r>
          </a:p>
          <a:p>
            <a:pPr algn="justLow" rtl="0"/>
            <a:r>
              <a:rPr lang="en-US" b="1" dirty="0" err="1"/>
              <a:t>polydipsia</a:t>
            </a:r>
            <a:r>
              <a:rPr lang="en-US" dirty="0"/>
              <a:t> (excessive thirst)</a:t>
            </a:r>
          </a:p>
          <a:p>
            <a:pPr algn="justLow" rtl="0"/>
            <a:r>
              <a:rPr lang="en-US" b="1" dirty="0" err="1"/>
              <a:t>polyphagia</a:t>
            </a:r>
            <a:r>
              <a:rPr lang="en-US" b="1" dirty="0"/>
              <a:t> </a:t>
            </a:r>
            <a:r>
              <a:rPr lang="en-US" dirty="0"/>
              <a:t>(increased food intake)</a:t>
            </a:r>
          </a:p>
          <a:p>
            <a:pPr algn="justLow" rtl="0"/>
            <a:r>
              <a:rPr lang="en-US" b="1" dirty="0" err="1"/>
              <a:t>polyuria</a:t>
            </a:r>
            <a:r>
              <a:rPr lang="en-US" dirty="0"/>
              <a:t> (excessive urine production)</a:t>
            </a:r>
          </a:p>
          <a:p>
            <a:pPr algn="justLow" rtl="0"/>
            <a:r>
              <a:rPr lang="en-US" dirty="0"/>
              <a:t>Rapid weight loss, hyperventilation, mental confusion, and possible loss of consciousness.</a:t>
            </a:r>
          </a:p>
          <a:p>
            <a:pPr algn="justLow" rtl="0">
              <a:buNone/>
            </a:pPr>
            <a:endParaRPr lang="en-US" dirty="0"/>
          </a:p>
          <a:p>
            <a:pPr lvl="0" algn="justLow" rtl="0">
              <a:buNone/>
            </a:pPr>
            <a:r>
              <a:rPr lang="en-US" b="1" dirty="0"/>
              <a:t>Complications: </a:t>
            </a:r>
            <a:r>
              <a:rPr lang="en-US" dirty="0"/>
              <a:t> include:</a:t>
            </a:r>
          </a:p>
          <a:p>
            <a:pPr algn="justLow" rtl="0"/>
            <a:r>
              <a:rPr lang="en-US" dirty="0"/>
              <a:t> </a:t>
            </a:r>
            <a:r>
              <a:rPr lang="en-US" dirty="0" err="1"/>
              <a:t>microvascular</a:t>
            </a:r>
            <a:r>
              <a:rPr lang="en-US" dirty="0"/>
              <a:t> problems such as nephropathy , neuropathy, and retinopathy. </a:t>
            </a:r>
          </a:p>
          <a:p>
            <a:pPr algn="justLow" rtl="0"/>
            <a:r>
              <a:rPr lang="en-US" dirty="0"/>
              <a:t>Increased heart disease is also found in patients with diabetes. </a:t>
            </a:r>
          </a:p>
          <a:p>
            <a:pPr>
              <a:buNone/>
            </a:pP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b="1" i="1" dirty="0"/>
              <a:t>Type 2 diabetes mellitus</a:t>
            </a:r>
            <a:r>
              <a:rPr lang="en-US" i="1" dirty="0"/>
              <a:t> </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lvl="0" algn="justLow" rtl="0"/>
            <a:endParaRPr lang="en-US" dirty="0"/>
          </a:p>
          <a:p>
            <a:pPr lvl="0" algn="justLow" rtl="0"/>
            <a:r>
              <a:rPr lang="en-US" dirty="0"/>
              <a:t>Is characterized by hyperglycemia as a result of an individual’s resistance to insulin with an insulin </a:t>
            </a:r>
            <a:r>
              <a:rPr lang="en-US" dirty="0" err="1"/>
              <a:t>secretory</a:t>
            </a:r>
            <a:r>
              <a:rPr lang="en-US" dirty="0"/>
              <a:t> defect.</a:t>
            </a:r>
          </a:p>
          <a:p>
            <a:pPr lvl="0" algn="justLow" rtl="0">
              <a:buNone/>
            </a:pPr>
            <a:endParaRPr lang="en-US" dirty="0"/>
          </a:p>
          <a:p>
            <a:pPr lvl="0" algn="justLow" rtl="0"/>
            <a:r>
              <a:rPr lang="en-US" dirty="0"/>
              <a:t> This resistance results in a relative, not an absolute, insulin deficiency. </a:t>
            </a:r>
          </a:p>
          <a:p>
            <a:pPr lvl="0" algn="justLow" rtl="0">
              <a:buNone/>
            </a:pPr>
            <a:endParaRPr lang="en-US" dirty="0"/>
          </a:p>
          <a:p>
            <a:pPr lvl="0" algn="justLow" rtl="0"/>
            <a:r>
              <a:rPr lang="en-US" dirty="0"/>
              <a:t>Type 2 constitutes the majority of the diabetes cases. Most patients in this type are obese or have an increased percentage of body fat distribution in the abdominal region. This type of diabetes often goes undiagnosed for many years and is associated with a strong genetic predisposition, with patients at increased risk with an increase in age, obesity and lack of physical exercise.'</a:t>
            </a:r>
          </a:p>
          <a:p>
            <a:pPr lvl="0" algn="justLow" rtl="0"/>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style>
          <a:lnRef idx="2">
            <a:schemeClr val="accent1"/>
          </a:lnRef>
          <a:fillRef idx="1">
            <a:schemeClr val="lt1"/>
          </a:fillRef>
          <a:effectRef idx="0">
            <a:schemeClr val="accent1"/>
          </a:effectRef>
          <a:fontRef idx="minor">
            <a:schemeClr val="dk1"/>
          </a:fontRef>
        </p:style>
        <p:txBody>
          <a:bodyPr/>
          <a:lstStyle/>
          <a:p>
            <a:pPr algn="ctr" rtl="0"/>
            <a:r>
              <a:rPr lang="en-US" b="1" i="1" dirty="0"/>
              <a:t>Type 2 diabetes mellitus</a:t>
            </a:r>
            <a:endParaRPr lang="ar-IQ" dirty="0"/>
          </a:p>
        </p:txBody>
      </p:sp>
      <p:sp>
        <p:nvSpPr>
          <p:cNvPr id="3" name="Content Placeholder 2"/>
          <p:cNvSpPr>
            <a:spLocks noGrp="1"/>
          </p:cNvSpPr>
          <p:nvPr>
            <p:ph sz="quarter" idx="1"/>
          </p:nvPr>
        </p:nvSpPr>
        <p:spPr>
          <a:xfrm>
            <a:off x="457200" y="1357298"/>
            <a:ext cx="7467600" cy="5116654"/>
          </a:xfrm>
        </p:spPr>
        <p:style>
          <a:lnRef idx="2">
            <a:schemeClr val="dk1"/>
          </a:lnRef>
          <a:fillRef idx="1">
            <a:schemeClr val="lt1"/>
          </a:fillRef>
          <a:effectRef idx="0">
            <a:schemeClr val="dk1"/>
          </a:effectRef>
          <a:fontRef idx="minor">
            <a:schemeClr val="dk1"/>
          </a:fontRef>
        </p:style>
        <p:txBody>
          <a:bodyPr>
            <a:normAutofit/>
          </a:bodyPr>
          <a:lstStyle/>
          <a:p>
            <a:pPr lvl="0" algn="l" rtl="0"/>
            <a:endParaRPr lang="en-US" b="1" dirty="0"/>
          </a:p>
          <a:p>
            <a:pPr lvl="0" algn="justLow" rtl="0"/>
            <a:r>
              <a:rPr lang="en-US" b="1" dirty="0"/>
              <a:t>Characteristics </a:t>
            </a:r>
            <a:r>
              <a:rPr lang="en-US" dirty="0"/>
              <a:t>usually include adult onset of the disease and milder symptoms  than in type 1, with </a:t>
            </a:r>
            <a:r>
              <a:rPr lang="en-US" dirty="0" err="1"/>
              <a:t>ketoacidosis</a:t>
            </a:r>
            <a:r>
              <a:rPr lang="en-US" dirty="0"/>
              <a:t> seldom occurring.</a:t>
            </a:r>
          </a:p>
          <a:p>
            <a:pPr lvl="0" algn="justLow" rtl="0"/>
            <a:endParaRPr lang="en-US" dirty="0"/>
          </a:p>
          <a:p>
            <a:pPr algn="justLow" rtl="0"/>
            <a:r>
              <a:rPr lang="en-US" dirty="0"/>
              <a:t>However, these patients are more likely to go into a </a:t>
            </a:r>
            <a:r>
              <a:rPr lang="en-US" dirty="0" err="1"/>
              <a:t>hyperosmolar</a:t>
            </a:r>
            <a:r>
              <a:rPr lang="en-US" dirty="0"/>
              <a:t> coma and are at an increased risk of developing </a:t>
            </a:r>
            <a:r>
              <a:rPr lang="en-US" dirty="0" err="1"/>
              <a:t>macrovascular</a:t>
            </a:r>
            <a:r>
              <a:rPr lang="en-US" dirty="0"/>
              <a:t> and </a:t>
            </a:r>
            <a:r>
              <a:rPr lang="en-US" dirty="0" err="1"/>
              <a:t>microvascular</a:t>
            </a:r>
            <a:r>
              <a:rPr lang="en-US" dirty="0"/>
              <a:t> complications.</a:t>
            </a:r>
          </a:p>
          <a:p>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dirty="0"/>
              <a:t>Gestational diabetes mellitus (GDM)</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457200" indent="-457200" algn="justLow" rtl="0"/>
            <a:r>
              <a:rPr lang="en-US" dirty="0"/>
              <a:t>Defined as diabetes mellitus that develops during pregnancy</a:t>
            </a:r>
          </a:p>
          <a:p>
            <a:pPr marL="457200" indent="-457200" algn="justLow" rtl="0">
              <a:buNone/>
            </a:pPr>
            <a:endParaRPr lang="en-US" dirty="0"/>
          </a:p>
          <a:p>
            <a:pPr algn="justLow" rtl="0"/>
            <a:r>
              <a:rPr lang="en-US" dirty="0"/>
              <a:t>GDM associated with increased incidence of neonatal morbidity, including </a:t>
            </a:r>
            <a:r>
              <a:rPr lang="en-US" dirty="0" err="1"/>
              <a:t>hypocalcemia</a:t>
            </a:r>
            <a:r>
              <a:rPr lang="en-US" dirty="0"/>
              <a:t>, hypoglycemia, </a:t>
            </a:r>
            <a:r>
              <a:rPr lang="en-US" dirty="0" err="1"/>
              <a:t>perinatal</a:t>
            </a:r>
            <a:r>
              <a:rPr lang="en-US" dirty="0"/>
              <a:t> complications associated with maternal hyperglycemia</a:t>
            </a:r>
          </a:p>
          <a:p>
            <a:pPr algn="justLow" rtl="0">
              <a:buNone/>
            </a:pPr>
            <a:endParaRPr lang="en-US" dirty="0"/>
          </a:p>
          <a:p>
            <a:pPr algn="justLow" rtl="0"/>
            <a:r>
              <a:rPr lang="en-US" dirty="0"/>
              <a:t>GDM mothers are at increased risk of developing diabetes (incidence of 60% by 15 years after parturition)</a:t>
            </a:r>
          </a:p>
          <a:p>
            <a:pPr algn="justLow" rtl="0">
              <a:buNone/>
            </a:pPr>
            <a:endParaRPr lang="en-US" dirty="0"/>
          </a:p>
          <a:p>
            <a:pPr algn="justLow" rtl="0"/>
            <a:r>
              <a:rPr lang="en-US" dirty="0"/>
              <a:t>Screening is recommended to be performed between 24 and 28 weeks on all women not previously identified as having glucose intolerance</a:t>
            </a:r>
          </a:p>
          <a:p>
            <a:pPr lvl="1" algn="justLow" rtl="0">
              <a:buNone/>
            </a:pPr>
            <a:r>
              <a:rPr lang="en-US" dirty="0"/>
              <a:t>a. 50 grams oral glucose given in the morning after 8-14 hr fast</a:t>
            </a:r>
          </a:p>
          <a:p>
            <a:pPr lvl="1" algn="justLow" rtl="0">
              <a:buNone/>
            </a:pPr>
            <a:r>
              <a:rPr lang="en-US" dirty="0"/>
              <a:t>b. Measure plasma glucose at 1 hour post dose</a:t>
            </a:r>
          </a:p>
          <a:p>
            <a:pPr lvl="1" algn="justLow" rtl="0">
              <a:buNone/>
            </a:pPr>
            <a:r>
              <a:rPr lang="en-US" dirty="0"/>
              <a:t>c. If abnormal (&gt;140 mg/dl) then OGTT indicated with 100 gram oral</a:t>
            </a:r>
          </a:p>
          <a:p>
            <a:pPr lvl="1" algn="justLow" rtl="0">
              <a:buNone/>
            </a:pPr>
            <a:r>
              <a:rPr lang="en-US" dirty="0"/>
              <a:t>glucose load on different day</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dirty="0"/>
              <a:t>Secondary causes of diabetes mellitus</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buNone/>
            </a:pPr>
            <a:r>
              <a:rPr lang="en-US" dirty="0"/>
              <a:t>Secondary causes of diabetes mellitus</a:t>
            </a:r>
          </a:p>
          <a:p>
            <a:pPr algn="justLow" rtl="0">
              <a:buNone/>
            </a:pPr>
            <a:r>
              <a:rPr lang="en-US" dirty="0"/>
              <a:t>1. Associated with another condition or other primary disease:</a:t>
            </a:r>
          </a:p>
          <a:p>
            <a:pPr lvl="1" algn="justLow" rtl="0">
              <a:buNone/>
            </a:pPr>
            <a:r>
              <a:rPr lang="en-US" b="1" dirty="0"/>
              <a:t>a. Pancreatic disease</a:t>
            </a:r>
          </a:p>
          <a:p>
            <a:pPr lvl="1" algn="justLow" rtl="0">
              <a:buNone/>
            </a:pPr>
            <a:r>
              <a:rPr lang="en-US" b="1" dirty="0"/>
              <a:t>b. Endocrine disease</a:t>
            </a:r>
          </a:p>
          <a:p>
            <a:pPr lvl="2" algn="justLow" rtl="0">
              <a:buNone/>
            </a:pPr>
            <a:r>
              <a:rPr lang="en-US" dirty="0"/>
              <a:t>1. </a:t>
            </a:r>
            <a:r>
              <a:rPr lang="en-US" dirty="0" err="1"/>
              <a:t>Acromegaly</a:t>
            </a:r>
            <a:r>
              <a:rPr lang="en-US" dirty="0"/>
              <a:t> (excess growth hormone)</a:t>
            </a:r>
          </a:p>
          <a:p>
            <a:pPr lvl="2" algn="justLow" rtl="0">
              <a:buNone/>
            </a:pPr>
            <a:r>
              <a:rPr lang="en-US" dirty="0"/>
              <a:t>2. Cushing’s syndrome (excess </a:t>
            </a:r>
            <a:r>
              <a:rPr lang="en-US" dirty="0" err="1"/>
              <a:t>cortisol</a:t>
            </a:r>
            <a:r>
              <a:rPr lang="en-US" dirty="0"/>
              <a:t>)</a:t>
            </a:r>
          </a:p>
          <a:p>
            <a:pPr lvl="2" algn="justLow" rtl="0">
              <a:buNone/>
            </a:pPr>
            <a:r>
              <a:rPr lang="en-US" dirty="0"/>
              <a:t>3. </a:t>
            </a:r>
            <a:r>
              <a:rPr lang="en-US" dirty="0" err="1"/>
              <a:t>Pheochromocytoma</a:t>
            </a:r>
            <a:r>
              <a:rPr lang="en-US" dirty="0"/>
              <a:t> (excess </a:t>
            </a:r>
            <a:r>
              <a:rPr lang="en-US" dirty="0" err="1"/>
              <a:t>catecholamines</a:t>
            </a:r>
            <a:r>
              <a:rPr lang="en-US" dirty="0"/>
              <a:t>)</a:t>
            </a:r>
          </a:p>
          <a:p>
            <a:pPr lvl="1" algn="justLow" rtl="0">
              <a:buNone/>
            </a:pPr>
            <a:r>
              <a:rPr lang="en-US" b="1" dirty="0"/>
              <a:t>c. Severe liver disease</a:t>
            </a:r>
          </a:p>
          <a:p>
            <a:pPr lvl="1" algn="justLow" rtl="0">
              <a:buNone/>
            </a:pPr>
            <a:r>
              <a:rPr lang="en-US" b="1" dirty="0"/>
              <a:t>d. Drug or chemical induced</a:t>
            </a:r>
          </a:p>
          <a:p>
            <a:pPr algn="justLow" rtl="0">
              <a:buNone/>
            </a:pPr>
            <a:r>
              <a:rPr lang="en-US" dirty="0"/>
              <a:t>2. Characteristics and prognosis depend on the primary disorder</a:t>
            </a: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Ketoacidosis  &amp; hyperosmolar </a:t>
            </a:r>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nonketotic</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states</a:t>
            </a:r>
            <a:endParaRPr lang="ar-IQ"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sz="quarter" idx="1"/>
          </p:nvPr>
        </p:nvSpPr>
        <p:spPr>
          <a:xfrm>
            <a:off x="500034" y="1214422"/>
            <a:ext cx="7467600" cy="4873752"/>
          </a:xfrm>
        </p:spPr>
        <p:style>
          <a:lnRef idx="2">
            <a:schemeClr val="dk1"/>
          </a:lnRef>
          <a:fillRef idx="1">
            <a:schemeClr val="lt1"/>
          </a:fillRef>
          <a:effectRef idx="0">
            <a:schemeClr val="dk1"/>
          </a:effectRef>
          <a:fontRef idx="minor">
            <a:schemeClr val="dk1"/>
          </a:fontRef>
        </p:style>
        <p:txBody>
          <a:bodyPr/>
          <a:lstStyle/>
          <a:p>
            <a:pPr lvl="0" algn="justLow" rtl="0"/>
            <a:endParaRPr lang="en-US" b="1" dirty="0"/>
          </a:p>
          <a:p>
            <a:pPr lvl="0" algn="justLow" rtl="0"/>
            <a:r>
              <a:rPr lang="en-US" b="1" dirty="0" err="1"/>
              <a:t>Ketoacidosis</a:t>
            </a:r>
            <a:r>
              <a:rPr lang="en-US" dirty="0"/>
              <a:t> : The individual with type 1 diabetes has a higher tendency to produce </a:t>
            </a:r>
            <a:r>
              <a:rPr lang="en-US" dirty="0" err="1"/>
              <a:t>ketones</a:t>
            </a:r>
            <a:r>
              <a:rPr lang="en-US" dirty="0"/>
              <a:t>. </a:t>
            </a:r>
          </a:p>
          <a:p>
            <a:pPr lvl="0" algn="justLow" rtl="0">
              <a:buNone/>
            </a:pPr>
            <a:endParaRPr lang="en-US" dirty="0"/>
          </a:p>
          <a:p>
            <a:pPr lvl="0" algn="justLow" rtl="0"/>
            <a:r>
              <a:rPr lang="en-US" dirty="0"/>
              <a:t>Patients with type 2 diabetes seldom generate </a:t>
            </a:r>
            <a:r>
              <a:rPr lang="en-US" dirty="0" err="1"/>
              <a:t>ketones</a:t>
            </a:r>
            <a:r>
              <a:rPr lang="en-US" dirty="0"/>
              <a:t> but instead have a greater tendency to develop </a:t>
            </a:r>
            <a:r>
              <a:rPr lang="en-US" b="1" dirty="0" err="1"/>
              <a:t>hyperosmolar</a:t>
            </a:r>
            <a:r>
              <a:rPr lang="en-US" b="1" dirty="0"/>
              <a:t> </a:t>
            </a:r>
            <a:r>
              <a:rPr lang="en-US" b="1" dirty="0" err="1"/>
              <a:t>nonketotic</a:t>
            </a:r>
            <a:r>
              <a:rPr lang="en-US" b="1" dirty="0"/>
              <a:t> states. </a:t>
            </a:r>
          </a:p>
          <a:p>
            <a:pPr algn="justLow"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J H Dokumenty\Obrázky\Obrázky18\obr1.jpg"/>
          <p:cNvPicPr>
            <a:picLocks noChangeAspect="1" noChangeArrowheads="1"/>
          </p:cNvPicPr>
          <p:nvPr/>
        </p:nvPicPr>
        <p:blipFill>
          <a:blip r:embed="rId3"/>
          <a:srcRect/>
          <a:stretch>
            <a:fillRect/>
          </a:stretch>
        </p:blipFill>
        <p:spPr bwMode="auto">
          <a:xfrm>
            <a:off x="533400" y="493713"/>
            <a:ext cx="7467624" cy="571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908720"/>
            <a:ext cx="7467600" cy="5685308"/>
          </a:xfrm>
        </p:spPr>
        <p:style>
          <a:lnRef idx="2">
            <a:schemeClr val="dk1"/>
          </a:lnRef>
          <a:fillRef idx="1">
            <a:schemeClr val="lt1"/>
          </a:fillRef>
          <a:effectRef idx="0">
            <a:schemeClr val="dk1"/>
          </a:effectRef>
          <a:fontRef idx="minor">
            <a:schemeClr val="dk1"/>
          </a:fontRef>
        </p:style>
        <p:txBody>
          <a:bodyPr>
            <a:normAutofit fontScale="92500"/>
          </a:bodyPr>
          <a:lstStyle/>
          <a:p>
            <a:pPr algn="justLow" rtl="0"/>
            <a:endParaRPr lang="en-US" dirty="0"/>
          </a:p>
          <a:p>
            <a:pPr algn="justLow" rtl="0"/>
            <a:r>
              <a:rPr lang="en-US" dirty="0"/>
              <a:t>The difference in glucagon and insulin concentrations in these two groups appears to be responsible for the generation of </a:t>
            </a:r>
            <a:r>
              <a:rPr lang="en-US" dirty="0" err="1"/>
              <a:t>ketones</a:t>
            </a:r>
            <a:r>
              <a:rPr lang="en-US" dirty="0"/>
              <a:t> through increased </a:t>
            </a:r>
            <a:r>
              <a:rPr lang="el-GR" dirty="0"/>
              <a:t>β</a:t>
            </a:r>
            <a:r>
              <a:rPr lang="en-US" dirty="0"/>
              <a:t>-oxidation.</a:t>
            </a:r>
          </a:p>
          <a:p>
            <a:pPr algn="justLow" rtl="0">
              <a:buNone/>
            </a:pPr>
            <a:endParaRPr lang="en-US" dirty="0"/>
          </a:p>
          <a:p>
            <a:pPr algn="justLow" rtl="0"/>
            <a:r>
              <a:rPr lang="en-US" dirty="0"/>
              <a:t> </a:t>
            </a:r>
            <a:r>
              <a:rPr lang="en-US" b="1" dirty="0"/>
              <a:t>In type 1</a:t>
            </a:r>
            <a:r>
              <a:rPr lang="en-US" dirty="0"/>
              <a:t>, there is an absence of insulin with an excess of glucagon. This permits </a:t>
            </a:r>
            <a:r>
              <a:rPr lang="en-US" dirty="0" err="1"/>
              <a:t>gluconeogenesis</a:t>
            </a:r>
            <a:r>
              <a:rPr lang="en-US" dirty="0"/>
              <a:t> and </a:t>
            </a:r>
            <a:r>
              <a:rPr lang="en-US" dirty="0" err="1"/>
              <a:t>lipolysis</a:t>
            </a:r>
            <a:r>
              <a:rPr lang="en-US" dirty="0"/>
              <a:t> to occur. </a:t>
            </a:r>
          </a:p>
          <a:p>
            <a:pPr algn="justLow" rtl="0">
              <a:buNone/>
            </a:pPr>
            <a:endParaRPr lang="en-US" dirty="0"/>
          </a:p>
          <a:p>
            <a:pPr algn="justLow" rtl="0"/>
            <a:r>
              <a:rPr lang="en-US" b="1" dirty="0"/>
              <a:t>In type 2</a:t>
            </a:r>
            <a:r>
              <a:rPr lang="en-US" dirty="0"/>
              <a:t>, insulin is present, as is (at times) </a:t>
            </a:r>
            <a:r>
              <a:rPr lang="en-US" dirty="0" err="1"/>
              <a:t>hyperinsulinemia</a:t>
            </a:r>
            <a:r>
              <a:rPr lang="en-US" dirty="0"/>
              <a:t>; therefore, glucagon is attenuated. </a:t>
            </a:r>
          </a:p>
          <a:p>
            <a:pPr algn="justLow" rtl="0">
              <a:buNone/>
            </a:pPr>
            <a:endParaRPr lang="en-US" dirty="0"/>
          </a:p>
          <a:p>
            <a:pPr algn="justLow" rtl="0"/>
            <a:r>
              <a:rPr lang="en-US" dirty="0"/>
              <a:t>Fatty acid oxidation is inhibited in type 2. This causes fatty acids to be incorporated into triglycerides for release as very low density lipoproteins (VLDL).</a:t>
            </a:r>
          </a:p>
          <a:p>
            <a:pPr algn="justLow"/>
            <a:endParaRPr lang="ar-IQ" dirty="0"/>
          </a:p>
        </p:txBody>
      </p:sp>
      <p:sp>
        <p:nvSpPr>
          <p:cNvPr id="2" name="Rectangle 1"/>
          <p:cNvSpPr/>
          <p:nvPr/>
        </p:nvSpPr>
        <p:spPr>
          <a:xfrm>
            <a:off x="683568" y="161826"/>
            <a:ext cx="748883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0"/>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Ketoacidosis  &amp; hyperosmolar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nonketotic</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states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lstStyle/>
          <a:p>
            <a:pPr algn="ctr" rtl="0"/>
            <a:r>
              <a:rPr lang="pt-BR" dirty="0"/>
              <a:t>1- Diabetic ketoacidosis (DKA)</a:t>
            </a:r>
            <a:endParaRPr lang="ar-IQ" dirty="0"/>
          </a:p>
        </p:txBody>
      </p:sp>
      <p:sp>
        <p:nvSpPr>
          <p:cNvPr id="3" name="Content Placeholder 2"/>
          <p:cNvSpPr>
            <a:spLocks noGrp="1"/>
          </p:cNvSpPr>
          <p:nvPr>
            <p:ph sz="quarter" idx="1"/>
          </p:nvPr>
        </p:nvSpPr>
        <p:spPr>
          <a:xfrm>
            <a:off x="457200" y="1214422"/>
            <a:ext cx="7467600" cy="5259530"/>
          </a:xfrm>
        </p:spPr>
        <p:style>
          <a:lnRef idx="2">
            <a:schemeClr val="dk1"/>
          </a:lnRef>
          <a:fillRef idx="1">
            <a:schemeClr val="lt1"/>
          </a:fillRef>
          <a:effectRef idx="0">
            <a:schemeClr val="dk1"/>
          </a:effectRef>
          <a:fontRef idx="minor">
            <a:schemeClr val="dk1"/>
          </a:fontRef>
        </p:style>
        <p:txBody>
          <a:bodyPr>
            <a:normAutofit/>
          </a:bodyPr>
          <a:lstStyle/>
          <a:p>
            <a:pPr algn="justLow" rtl="0"/>
            <a:r>
              <a:rPr lang="pt-BR" dirty="0"/>
              <a:t>Diabetic ketoacidosis (DKA) is a medical </a:t>
            </a:r>
            <a:r>
              <a:rPr lang="en-US" dirty="0"/>
              <a:t>emergency. </a:t>
            </a:r>
          </a:p>
          <a:p>
            <a:pPr algn="justLow" rtl="0"/>
            <a:r>
              <a:rPr lang="en-US" dirty="0"/>
              <a:t>All metabolic disturbances seen in DKA are the indirect or direct consequences of the lack of insulin</a:t>
            </a:r>
          </a:p>
          <a:p>
            <a:pPr algn="justLow" rtl="0"/>
            <a:r>
              <a:rPr lang="en-US" dirty="0"/>
              <a:t>Decreased glucose transport into tissues leads </a:t>
            </a:r>
            <a:r>
              <a:rPr lang="en-US" dirty="0" err="1"/>
              <a:t>hyperglycaemia</a:t>
            </a:r>
            <a:r>
              <a:rPr lang="en-US" dirty="0"/>
              <a:t>, which gives rise to </a:t>
            </a:r>
            <a:r>
              <a:rPr lang="en-US" dirty="0" err="1"/>
              <a:t>glycosuria</a:t>
            </a:r>
            <a:r>
              <a:rPr lang="en-US" dirty="0"/>
              <a:t>.</a:t>
            </a:r>
          </a:p>
          <a:p>
            <a:pPr algn="justLow" rtl="0">
              <a:buNone/>
            </a:pPr>
            <a:r>
              <a:rPr lang="en-US" dirty="0"/>
              <a:t> </a:t>
            </a:r>
          </a:p>
          <a:p>
            <a:pPr algn="justLow" rtl="0"/>
            <a:r>
              <a:rPr lang="en-US" dirty="0"/>
              <a:t>Increased </a:t>
            </a:r>
            <a:r>
              <a:rPr lang="en-US" dirty="0" err="1"/>
              <a:t>lipolysis</a:t>
            </a:r>
            <a:r>
              <a:rPr lang="en-US" dirty="0"/>
              <a:t> cause overproduction of fatty acids, some of which are converted into </a:t>
            </a:r>
            <a:r>
              <a:rPr lang="en-US" dirty="0" err="1"/>
              <a:t>ketones</a:t>
            </a:r>
            <a:r>
              <a:rPr lang="en-US" dirty="0"/>
              <a:t>, giving </a:t>
            </a:r>
            <a:r>
              <a:rPr lang="en-US" dirty="0" err="1"/>
              <a:t>ketonaemia</a:t>
            </a:r>
            <a:r>
              <a:rPr lang="en-US" dirty="0"/>
              <a:t>, metabolic acidosis and </a:t>
            </a:r>
            <a:r>
              <a:rPr lang="en-US" dirty="0" err="1"/>
              <a:t>ketonuria</a:t>
            </a: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lstStyle/>
          <a:p>
            <a:pPr algn="ctr" rtl="0"/>
            <a:r>
              <a:rPr lang="pt-BR" dirty="0"/>
              <a:t>1- Diabetic ketoacidosis (DKA)</a:t>
            </a:r>
            <a:endParaRPr lang="ar-IQ" dirty="0"/>
          </a:p>
        </p:txBody>
      </p:sp>
      <p:sp>
        <p:nvSpPr>
          <p:cNvPr id="3" name="Content Placeholder 2"/>
          <p:cNvSpPr>
            <a:spLocks noGrp="1"/>
          </p:cNvSpPr>
          <p:nvPr>
            <p:ph sz="quarter" idx="1"/>
          </p:nvPr>
        </p:nvSpPr>
        <p:spPr>
          <a:xfrm>
            <a:off x="457200" y="1214422"/>
            <a:ext cx="7467600" cy="5259530"/>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a:t>Glycosuria causes an osmotic diuresis, which leads to the loss of water and electrolytes              ( sodium, potassium, calcium, magnesium, phosphate and chloride). </a:t>
            </a:r>
          </a:p>
          <a:p>
            <a:pPr marL="0" indent="0" algn="justLow" rtl="0">
              <a:buNone/>
            </a:pPr>
            <a:endParaRPr lang="en-US" dirty="0"/>
          </a:p>
          <a:p>
            <a:pPr algn="justLow" rtl="0"/>
            <a:r>
              <a:rPr lang="en-US" dirty="0"/>
              <a:t>Dehydration, if severe, produces </a:t>
            </a:r>
            <a:r>
              <a:rPr lang="en-US" dirty="0" err="1"/>
              <a:t>prerenal</a:t>
            </a:r>
            <a:r>
              <a:rPr lang="en-US" dirty="0"/>
              <a:t> </a:t>
            </a:r>
            <a:r>
              <a:rPr lang="en-US" dirty="0" err="1"/>
              <a:t>uraemia</a:t>
            </a:r>
            <a:r>
              <a:rPr lang="en-US" dirty="0"/>
              <a:t> and may lead to </a:t>
            </a:r>
            <a:r>
              <a:rPr lang="en-US" dirty="0" err="1"/>
              <a:t>hypovolaemic</a:t>
            </a:r>
            <a:r>
              <a:rPr lang="en-US" dirty="0"/>
              <a:t> shock. The severe metabolic acidosis is partially compensated by an increased ventilation rate (</a:t>
            </a:r>
            <a:r>
              <a:rPr lang="en-US" dirty="0" err="1"/>
              <a:t>Kussmaul</a:t>
            </a:r>
            <a:r>
              <a:rPr lang="en-US" dirty="0"/>
              <a:t> breathing).</a:t>
            </a:r>
          </a:p>
          <a:p>
            <a:pPr algn="justLow" rtl="0">
              <a:buNone/>
            </a:pPr>
            <a:endParaRPr lang="en-US" dirty="0"/>
          </a:p>
          <a:p>
            <a:pPr algn="justLow" rtl="0"/>
            <a:r>
              <a:rPr lang="en-US" dirty="0"/>
              <a:t> Frequent vomiting is also usually present and accentuates the loss of water and electrolytes.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48680"/>
            <a:ext cx="6840760" cy="56886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2487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467600" cy="114300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dirty="0"/>
            </a:br>
            <a:r>
              <a:rPr lang="en-US" dirty="0"/>
              <a:t>Laboratory investigations</a:t>
            </a:r>
            <a:br>
              <a:rPr lang="en-US" dirty="0"/>
            </a:br>
            <a:endParaRPr lang="ar-IQ" dirty="0"/>
          </a:p>
        </p:txBody>
      </p:sp>
      <p:sp>
        <p:nvSpPr>
          <p:cNvPr id="3" name="Content Placeholder 2"/>
          <p:cNvSpPr>
            <a:spLocks noGrp="1"/>
          </p:cNvSpPr>
          <p:nvPr>
            <p:ph sz="quarter" idx="1"/>
          </p:nvPr>
        </p:nvSpPr>
        <p:spPr>
          <a:xfrm>
            <a:off x="357158" y="1500174"/>
            <a:ext cx="7467600" cy="5188092"/>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a:r>
              <a:rPr lang="en-US" dirty="0"/>
              <a:t>urine (if available) should be tested for glucose and </a:t>
            </a:r>
            <a:r>
              <a:rPr lang="en-US" dirty="0" err="1"/>
              <a:t>ketones</a:t>
            </a:r>
            <a:endParaRPr lang="en-US" dirty="0"/>
          </a:p>
          <a:p>
            <a:pPr algn="justLow" rtl="0">
              <a:buNone/>
            </a:pPr>
            <a:endParaRPr lang="en-US" dirty="0"/>
          </a:p>
          <a:p>
            <a:pPr algn="justLow" rtl="0"/>
            <a:r>
              <a:rPr lang="en-US" dirty="0"/>
              <a:t>blood checked for glucose  and serum sodium, potassium, chloride, bicarbonate, urea and </a:t>
            </a:r>
            <a:r>
              <a:rPr lang="en-US" dirty="0" err="1"/>
              <a:t>creatinine</a:t>
            </a:r>
            <a:r>
              <a:rPr lang="en-US" dirty="0"/>
              <a:t>. </a:t>
            </a:r>
          </a:p>
          <a:p>
            <a:pPr algn="justLow" rtl="0">
              <a:buNone/>
            </a:pPr>
            <a:endParaRPr lang="en-US" dirty="0"/>
          </a:p>
          <a:p>
            <a:pPr algn="justLow" rtl="0"/>
            <a:r>
              <a:rPr lang="en-US" dirty="0"/>
              <a:t>An arterial blood sample should also be sent for measurement of blood gases.</a:t>
            </a:r>
          </a:p>
          <a:p>
            <a:pPr algn="justLow" rtl="0">
              <a:buNone/>
            </a:pPr>
            <a:endParaRPr lang="en-US" dirty="0"/>
          </a:p>
          <a:p>
            <a:pPr algn="justLow" rtl="0"/>
            <a:r>
              <a:rPr lang="en-US" dirty="0"/>
              <a:t>The serum potassium level should be checked every 2 hours for the first 6 hours, while urea and electrolytes should be measured at 4-hourly intervals</a:t>
            </a:r>
          </a:p>
        </p:txBody>
      </p:sp>
    </p:spTree>
    <p:extLst>
      <p:ext uri="{BB962C8B-B14F-4D97-AF65-F5344CB8AC3E}">
        <p14:creationId xmlns:p14="http://schemas.microsoft.com/office/powerpoint/2010/main" val="232942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467600" cy="1203348"/>
          </a:xfrm>
        </p:spPr>
        <p:style>
          <a:lnRef idx="2">
            <a:schemeClr val="accent1"/>
          </a:lnRef>
          <a:fillRef idx="1">
            <a:schemeClr val="lt1"/>
          </a:fillRef>
          <a:effectRef idx="0">
            <a:schemeClr val="accent1"/>
          </a:effectRef>
          <a:fontRef idx="minor">
            <a:schemeClr val="dk1"/>
          </a:fontRef>
        </p:style>
        <p:txBody>
          <a:bodyPr>
            <a:normAutofit/>
          </a:bodyPr>
          <a:lstStyle/>
          <a:p>
            <a:pPr algn="ctr" rtl="0"/>
            <a:r>
              <a:rPr lang="en-US" sz="2400" b="1" dirty="0"/>
              <a:t>The laboratory findings of a patient with diabetes with </a:t>
            </a:r>
            <a:r>
              <a:rPr lang="en-US" sz="2400" b="1" dirty="0" err="1"/>
              <a:t>ketoacidosis</a:t>
            </a:r>
            <a:r>
              <a:rPr lang="en-US" sz="2400" dirty="0"/>
              <a:t> </a:t>
            </a:r>
            <a:br>
              <a:rPr lang="en-US" sz="2400" dirty="0"/>
            </a:br>
            <a:endParaRPr lang="ar-IQ" sz="2400"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gn="just" rtl="0">
              <a:buNone/>
            </a:pPr>
            <a:r>
              <a:rPr lang="en-US" b="1" dirty="0"/>
              <a:t>The laboratory findings of a patient with diabetes with ketoacidosis</a:t>
            </a:r>
            <a:r>
              <a:rPr lang="en-US" dirty="0"/>
              <a:t> </a:t>
            </a:r>
          </a:p>
          <a:p>
            <a:pPr marL="365760" lvl="1" indent="0" algn="just" rtl="0">
              <a:buNone/>
            </a:pPr>
            <a:r>
              <a:rPr lang="en-US" dirty="0"/>
              <a:t>1-tend to reflect dehydration</a:t>
            </a:r>
          </a:p>
          <a:p>
            <a:pPr marL="365760" lvl="1" indent="0" algn="just" rtl="0">
              <a:buNone/>
            </a:pPr>
            <a:endParaRPr lang="en-US" dirty="0"/>
          </a:p>
          <a:p>
            <a:pPr marL="365760" lvl="1" indent="0" algn="just" rtl="0">
              <a:buNone/>
            </a:pPr>
            <a:r>
              <a:rPr lang="en-US" dirty="0"/>
              <a:t>2- Acidosis:</a:t>
            </a:r>
          </a:p>
          <a:p>
            <a:pPr lvl="2" algn="just" rtl="0"/>
            <a:r>
              <a:rPr lang="en-US" dirty="0"/>
              <a:t> Acetoacetate, </a:t>
            </a:r>
            <a:r>
              <a:rPr lang="el-GR" dirty="0"/>
              <a:t>β</a:t>
            </a:r>
            <a:r>
              <a:rPr lang="en-US" dirty="0"/>
              <a:t>-</a:t>
            </a:r>
            <a:r>
              <a:rPr lang="en-US" dirty="0" err="1"/>
              <a:t>hydroxybutyrate</a:t>
            </a:r>
            <a:r>
              <a:rPr lang="en-US" dirty="0"/>
              <a:t>, and acetone are produced from the oxidation of fatty acids. The two former ketone bodies contribute to the acidosis.  </a:t>
            </a:r>
          </a:p>
          <a:p>
            <a:pPr marL="731520" lvl="2" indent="0" algn="just" rtl="0">
              <a:buNone/>
            </a:pPr>
            <a:endParaRPr lang="en-US" dirty="0"/>
          </a:p>
          <a:p>
            <a:pPr marL="365760" lvl="1" indent="0" algn="just" rtl="0">
              <a:buNone/>
            </a:pPr>
            <a:r>
              <a:rPr lang="en-US" dirty="0"/>
              <a:t>3-  </a:t>
            </a:r>
            <a:r>
              <a:rPr lang="en-US" b="1" dirty="0"/>
              <a:t>Electrolyte disturbances&amp; an ion gap changes  </a:t>
            </a:r>
            <a:endParaRPr lang="en-US" dirty="0"/>
          </a:p>
          <a:p>
            <a:pPr lvl="2" algn="just" rtl="0"/>
            <a:r>
              <a:rPr lang="en-US" dirty="0"/>
              <a:t>The anion gap in this acidosis can exceed 16 </a:t>
            </a:r>
            <a:r>
              <a:rPr lang="en-US" dirty="0" err="1"/>
              <a:t>mmol</a:t>
            </a:r>
            <a:r>
              <a:rPr lang="en-US" dirty="0"/>
              <a:t>/L. </a:t>
            </a:r>
          </a:p>
          <a:p>
            <a:pPr lvl="2" algn="just" rtl="0"/>
            <a:r>
              <a:rPr lang="en-US" b="1" dirty="0"/>
              <a:t>Serum osmolality</a:t>
            </a:r>
            <a:r>
              <a:rPr lang="en-US" dirty="0"/>
              <a:t> is high as a result of hyperglycemia</a:t>
            </a:r>
          </a:p>
          <a:p>
            <a:pPr lvl="2" algn="just" rtl="0"/>
            <a:r>
              <a:rPr lang="en-US" dirty="0"/>
              <a:t>sodium concentrations tend to be lower due in part to losses (polyuria) and in part to a shift of water from cells because of the hyperglycemia. </a:t>
            </a:r>
          </a:p>
          <a:p>
            <a:pPr lvl="2" algn="just" rtl="0"/>
            <a:r>
              <a:rPr lang="en-US" b="1" dirty="0"/>
              <a:t>Hyperkalemia</a:t>
            </a:r>
            <a:r>
              <a:rPr lang="en-US" dirty="0"/>
              <a:t> is almost always present as a result of the displacement of potassium from cells in acidosis. This is somewhat </a:t>
            </a:r>
            <a:r>
              <a:rPr lang="en-US" b="1" dirty="0"/>
              <a:t>misleading because the patient’s total body potassium is usually decreased.</a:t>
            </a:r>
          </a:p>
          <a:p>
            <a:pPr lvl="2" algn="just" rtl="0"/>
            <a:r>
              <a:rPr lang="en-US" dirty="0"/>
              <a:t>Bicarbonate and total carbon dioxide are usually decreased due to </a:t>
            </a:r>
            <a:r>
              <a:rPr lang="en-US" dirty="0" err="1"/>
              <a:t>Kussmaul-Kien</a:t>
            </a:r>
            <a:r>
              <a:rPr lang="en-US" dirty="0"/>
              <a:t> respiration (deep respirations). </a:t>
            </a:r>
          </a:p>
          <a:p>
            <a:pPr lvl="2" algn="just" rtl="0"/>
            <a:r>
              <a:rPr lang="en-US" dirty="0"/>
              <a:t>This is a compensatory mechanism to blow off carbon dioxide and remove hydrogen ions in the process. </a:t>
            </a:r>
          </a:p>
          <a:p>
            <a:pPr lvl="1" algn="l"/>
            <a:endParaRPr lang="ar-IQ" dirty="0"/>
          </a:p>
        </p:txBody>
      </p:sp>
    </p:spTree>
    <p:extLst>
      <p:ext uri="{BB962C8B-B14F-4D97-AF65-F5344CB8AC3E}">
        <p14:creationId xmlns:p14="http://schemas.microsoft.com/office/powerpoint/2010/main" val="2693215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lstStyle/>
          <a:p>
            <a:pPr algn="ctr" rtl="0"/>
            <a:r>
              <a:rPr lang="en-US" dirty="0"/>
              <a:t>Treatment </a:t>
            </a:r>
            <a:endParaRPr lang="ar-IQ" dirty="0"/>
          </a:p>
        </p:txBody>
      </p:sp>
      <p:sp>
        <p:nvSpPr>
          <p:cNvPr id="3" name="Content Placeholder 2"/>
          <p:cNvSpPr>
            <a:spLocks noGrp="1"/>
          </p:cNvSpPr>
          <p:nvPr>
            <p:ph sz="quarter" idx="1"/>
          </p:nvPr>
        </p:nvSpPr>
        <p:spPr>
          <a:xfrm>
            <a:off x="457200" y="1285860"/>
            <a:ext cx="7467600" cy="5188092"/>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a:t>The management of DKA requires the administration of three agents:</a:t>
            </a:r>
          </a:p>
          <a:p>
            <a:pPr lvl="1" algn="justLow" rtl="0">
              <a:buNone/>
            </a:pPr>
            <a:r>
              <a:rPr lang="en-US" dirty="0"/>
              <a:t>     ■ </a:t>
            </a:r>
            <a:r>
              <a:rPr lang="en-US" i="1" dirty="0"/>
              <a:t>Insulin: </a:t>
            </a:r>
            <a:endParaRPr lang="en-US" dirty="0"/>
          </a:p>
          <a:p>
            <a:pPr lvl="1" algn="justLow" rtl="0">
              <a:buNone/>
            </a:pPr>
            <a:r>
              <a:rPr lang="en-US" dirty="0"/>
              <a:t>        Intravenous insulin is most commonly used. </a:t>
            </a:r>
          </a:p>
          <a:p>
            <a:pPr lvl="2" algn="justLow" rtl="0">
              <a:buNone/>
            </a:pPr>
            <a:r>
              <a:rPr lang="en-US" dirty="0"/>
              <a:t>■ </a:t>
            </a:r>
            <a:r>
              <a:rPr lang="en-US" i="1" dirty="0"/>
              <a:t>Fluids:</a:t>
            </a:r>
          </a:p>
          <a:p>
            <a:pPr lvl="2" algn="justLow" rtl="0">
              <a:buNone/>
            </a:pPr>
            <a:r>
              <a:rPr lang="en-US" dirty="0"/>
              <a:t>   Patients with DKA are usually severely fluid depleted and it is essential to expand their ECF with saline to restore their circulation.</a:t>
            </a:r>
          </a:p>
          <a:p>
            <a:pPr lvl="2" algn="justLow" rtl="0">
              <a:buNone/>
            </a:pPr>
            <a:r>
              <a:rPr lang="en-US" dirty="0"/>
              <a:t>■ </a:t>
            </a:r>
            <a:r>
              <a:rPr lang="en-US" i="1" dirty="0"/>
              <a:t>Potassium: </a:t>
            </a:r>
          </a:p>
          <a:p>
            <a:pPr lvl="2" algn="justLow" rtl="0">
              <a:buNone/>
            </a:pPr>
            <a:r>
              <a:rPr lang="en-US" i="1" dirty="0"/>
              <a:t>   </a:t>
            </a:r>
            <a:r>
              <a:rPr lang="en-US" dirty="0"/>
              <a:t>Despite apparently </a:t>
            </a:r>
            <a:r>
              <a:rPr lang="sv-SE" dirty="0"/>
              <a:t>normal serum potassium levels, all </a:t>
            </a:r>
            <a:r>
              <a:rPr lang="en-US" dirty="0"/>
              <a:t>patients with DKA have whole body potassium depletion that may be severe. In most cases, rehydration and insulin therapy will correct the metabolic acidosis, and no further therapy is indicated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dirty="0"/>
              <a:t>2- </a:t>
            </a:r>
            <a:r>
              <a:rPr lang="en-US" dirty="0" err="1"/>
              <a:t>Hyperosmolar</a:t>
            </a:r>
            <a:r>
              <a:rPr lang="en-US" dirty="0"/>
              <a:t> </a:t>
            </a:r>
            <a:r>
              <a:rPr lang="en-US" dirty="0" err="1"/>
              <a:t>nonketotic</a:t>
            </a:r>
            <a:br>
              <a:rPr lang="en-US" dirty="0"/>
            </a:br>
            <a:r>
              <a:rPr lang="en-US" dirty="0"/>
              <a:t>(HONK) coma</a:t>
            </a:r>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l" rtl="0"/>
            <a:r>
              <a:rPr lang="en-US" b="1" dirty="0"/>
              <a:t>Diagnosis</a:t>
            </a:r>
          </a:p>
          <a:p>
            <a:pPr algn="justLow" rtl="0"/>
            <a:r>
              <a:rPr lang="en-US" dirty="0"/>
              <a:t>HONK coma occurs mostly in elderly, Type 2 diabetics, and develops relatively slowly over days or weeks. </a:t>
            </a:r>
          </a:p>
          <a:p>
            <a:pPr algn="justLow" rtl="0">
              <a:buNone/>
            </a:pPr>
            <a:endParaRPr lang="en-US" dirty="0"/>
          </a:p>
          <a:p>
            <a:pPr algn="justLow" rtl="0"/>
            <a:r>
              <a:rPr lang="en-US" dirty="0"/>
              <a:t>The term HONK is potentially misleading as DKA also exhibits high serum </a:t>
            </a:r>
            <a:r>
              <a:rPr lang="en-US" dirty="0" err="1"/>
              <a:t>osmolality</a:t>
            </a:r>
            <a:r>
              <a:rPr lang="en-US" dirty="0"/>
              <a:t>, but it remains in common use in clinical practice. </a:t>
            </a:r>
          </a:p>
          <a:p>
            <a:pPr algn="justLow" rtl="0">
              <a:buNone/>
            </a:pPr>
            <a:endParaRPr lang="en-US" dirty="0"/>
          </a:p>
          <a:p>
            <a:pPr algn="justLow" rtl="0"/>
            <a:r>
              <a:rPr lang="en-US" dirty="0"/>
              <a:t>The level of insulin is sufficient to prevent ketosis but does not prevent </a:t>
            </a:r>
            <a:r>
              <a:rPr lang="en-US" dirty="0" err="1"/>
              <a:t>hyperglycaemia</a:t>
            </a:r>
            <a:r>
              <a:rPr lang="en-US" dirty="0"/>
              <a:t> and osmotic </a:t>
            </a:r>
            <a:r>
              <a:rPr lang="en-US" dirty="0" err="1"/>
              <a:t>diuresis</a:t>
            </a:r>
            <a:r>
              <a:rPr lang="en-US" dirty="0"/>
              <a:t>. </a:t>
            </a:r>
          </a:p>
          <a:p>
            <a:pPr algn="justLow" rtl="0">
              <a:buNone/>
            </a:pPr>
            <a:endParaRPr lang="en-US" dirty="0"/>
          </a:p>
          <a:p>
            <a:pPr algn="justLow" rtl="0"/>
            <a:r>
              <a:rPr lang="en-US" dirty="0"/>
              <a:t>Precipitating factors include :</a:t>
            </a:r>
          </a:p>
          <a:p>
            <a:pPr algn="justLow" rtl="0"/>
            <a:r>
              <a:rPr lang="en-US" dirty="0"/>
              <a:t>Severe illness, dehydration, </a:t>
            </a:r>
            <a:r>
              <a:rPr lang="en-US" dirty="0" err="1"/>
              <a:t>glucocorticoids</a:t>
            </a:r>
            <a:r>
              <a:rPr lang="en-US" dirty="0"/>
              <a:t>, diuretics, </a:t>
            </a:r>
            <a:r>
              <a:rPr lang="en-US" dirty="0" err="1"/>
              <a:t>parenteral</a:t>
            </a:r>
            <a:r>
              <a:rPr lang="en-US" dirty="0"/>
              <a:t> nutrition, dialysis and surgery. </a:t>
            </a:r>
          </a:p>
          <a:p>
            <a:pPr algn="justLow" rtl="0">
              <a:buNone/>
            </a:pPr>
            <a:endParaRPr lang="en-US" dirty="0"/>
          </a:p>
          <a:p>
            <a:pPr algn="justLow" rtl="0"/>
            <a:r>
              <a:rPr lang="en-US" dirty="0"/>
              <a:t>Extremely high blood glucose levels (above 300 to 500 mg/</a:t>
            </a:r>
            <a:r>
              <a:rPr lang="en-US" dirty="0" err="1"/>
              <a:t>dL</a:t>
            </a:r>
            <a:r>
              <a:rPr lang="en-US" dirty="0"/>
              <a:t> ) accompany severe dehydration resulting in impaired consciousness.</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dirty="0"/>
              <a:t>2- </a:t>
            </a:r>
            <a:r>
              <a:rPr lang="en-US" dirty="0" err="1"/>
              <a:t>Hyperosmolar</a:t>
            </a:r>
            <a:r>
              <a:rPr lang="en-US" dirty="0"/>
              <a:t> </a:t>
            </a:r>
            <a:r>
              <a:rPr lang="en-US" dirty="0" err="1"/>
              <a:t>nonketotic</a:t>
            </a:r>
            <a:br>
              <a:rPr lang="en-US" dirty="0"/>
            </a:br>
            <a:r>
              <a:rPr lang="en-US" dirty="0"/>
              <a:t>(HONK) coma</a:t>
            </a:r>
            <a:endParaRPr lang="ar-IQ" dirty="0"/>
          </a:p>
        </p:txBody>
      </p:sp>
      <p:sp>
        <p:nvSpPr>
          <p:cNvPr id="3" name="Content Placeholder 2"/>
          <p:cNvSpPr>
            <a:spLocks noGrp="1"/>
          </p:cNvSpPr>
          <p:nvPr>
            <p:ph sz="quarter" idx="1"/>
          </p:nvPr>
        </p:nvSpPr>
        <p:spPr>
          <a:xfrm>
            <a:off x="457200" y="1340768"/>
            <a:ext cx="7467600" cy="5133184"/>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sz="2000" dirty="0"/>
              <a:t>More typical of the untreated patient with type 2 diabetes is the </a:t>
            </a:r>
            <a:r>
              <a:rPr lang="en-US" sz="2000" dirty="0" err="1"/>
              <a:t>nonketotic</a:t>
            </a:r>
            <a:r>
              <a:rPr lang="en-US" sz="2000" dirty="0"/>
              <a:t> </a:t>
            </a:r>
            <a:r>
              <a:rPr lang="en-US" sz="2000" dirty="0" err="1"/>
              <a:t>hyperosmolar</a:t>
            </a:r>
            <a:r>
              <a:rPr lang="en-US" sz="2000" dirty="0"/>
              <a:t> state. The individual presenting with this syndrome has an overproduction of glucose; however, there appears to be an imbalance between production and elimination in urine. </a:t>
            </a:r>
          </a:p>
          <a:p>
            <a:pPr marL="0" indent="0" algn="justLow" rtl="0">
              <a:buNone/>
            </a:pPr>
            <a:endParaRPr lang="en-US" sz="2000" dirty="0"/>
          </a:p>
          <a:p>
            <a:pPr algn="justLow" rtl="0"/>
            <a:r>
              <a:rPr lang="en-US" sz="2000" dirty="0"/>
              <a:t>Glucose concentrations exceed 300 to 500 mg/</a:t>
            </a:r>
            <a:r>
              <a:rPr lang="en-US" sz="2000" dirty="0" err="1"/>
              <a:t>dL</a:t>
            </a:r>
            <a:r>
              <a:rPr lang="en-US" sz="2000" dirty="0"/>
              <a:t> and severe dehydration is present. </a:t>
            </a:r>
          </a:p>
          <a:p>
            <a:pPr marL="0" indent="0" algn="justLow" rtl="0">
              <a:buNone/>
            </a:pPr>
            <a:endParaRPr lang="en-US" sz="2000" dirty="0"/>
          </a:p>
          <a:p>
            <a:pPr algn="justLow" rtl="0"/>
            <a:r>
              <a:rPr lang="en-US" sz="2000" dirty="0"/>
              <a:t>The severe dehydration contributes to the inability to excrete glucose in the urine. Mortality is high with this condition.</a:t>
            </a:r>
          </a:p>
          <a:p>
            <a:pPr marL="0" indent="0" algn="justLow" rtl="0">
              <a:buNone/>
            </a:pPr>
            <a:endParaRPr lang="en-US" sz="2000" dirty="0"/>
          </a:p>
          <a:p>
            <a:pPr algn="justLow" rtl="0"/>
            <a:r>
              <a:rPr lang="en-US" sz="2000" dirty="0" err="1"/>
              <a:t>Ketones</a:t>
            </a:r>
            <a:r>
              <a:rPr lang="en-US" sz="2000" dirty="0"/>
              <a:t> are not observed because the severe </a:t>
            </a:r>
            <a:r>
              <a:rPr lang="en-US" sz="2000" dirty="0" err="1"/>
              <a:t>hyperosmolar</a:t>
            </a:r>
            <a:r>
              <a:rPr lang="en-US" sz="2000" dirty="0"/>
              <a:t> state inhibits the ability of glucagon to stimulate </a:t>
            </a:r>
            <a:r>
              <a:rPr lang="en-US" sz="2000" dirty="0" err="1"/>
              <a:t>lipolysis</a:t>
            </a:r>
            <a:r>
              <a:rPr lang="en-US" sz="2000" dirty="0"/>
              <a:t>. </a:t>
            </a:r>
          </a:p>
          <a:p>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b="1" dirty="0"/>
              <a:t>The laboratory findings of </a:t>
            </a:r>
            <a:r>
              <a:rPr lang="en-US" b="1" dirty="0" err="1"/>
              <a:t>nonketotic</a:t>
            </a:r>
            <a:r>
              <a:rPr lang="en-US" b="1" dirty="0"/>
              <a:t> hyperosmolar coma</a:t>
            </a:r>
            <a:endParaRPr lang="en-US" dirty="0"/>
          </a:p>
        </p:txBody>
      </p:sp>
      <p:sp>
        <p:nvSpPr>
          <p:cNvPr id="3" name="Content Placeholder 2"/>
          <p:cNvSpPr>
            <a:spLocks noGrp="1"/>
          </p:cNvSpPr>
          <p:nvPr>
            <p:ph sz="quarter" idx="1"/>
          </p:nvPr>
        </p:nvSpPr>
        <p:spPr>
          <a:xfrm>
            <a:off x="457200" y="1484784"/>
            <a:ext cx="7467600" cy="4989168"/>
          </a:xfrm>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sz="2000" dirty="0"/>
          </a:p>
          <a:p>
            <a:pPr algn="justLow" rtl="0"/>
            <a:r>
              <a:rPr lang="en-US" sz="2000" dirty="0"/>
              <a:t>Plasma glucose values exceeding 1,000 mg/</a:t>
            </a:r>
            <a:r>
              <a:rPr lang="en-US" sz="2000" dirty="0" err="1"/>
              <a:t>dL</a:t>
            </a:r>
            <a:endParaRPr lang="en-US" sz="2000" dirty="0"/>
          </a:p>
          <a:p>
            <a:pPr marL="0" indent="0" algn="justLow" rtl="0">
              <a:buNone/>
            </a:pPr>
            <a:endParaRPr lang="en-US" sz="2000" dirty="0"/>
          </a:p>
          <a:p>
            <a:pPr algn="justLow" rtl="0"/>
            <a:r>
              <a:rPr lang="en-US" sz="2000" dirty="0"/>
              <a:t>Normal or elevated plasma sodium and potassium, slightly decreased bicarbonate, elevated blood urea nitrogen (BUN) and </a:t>
            </a:r>
            <a:r>
              <a:rPr lang="en-US" sz="2000" dirty="0" err="1"/>
              <a:t>creatinine</a:t>
            </a:r>
            <a:r>
              <a:rPr lang="en-US" sz="2000" dirty="0"/>
              <a:t>, and an elevated osmolality (greater than 320 </a:t>
            </a:r>
            <a:r>
              <a:rPr lang="en-US" sz="2000" dirty="0" err="1"/>
              <a:t>mOsm</a:t>
            </a:r>
            <a:r>
              <a:rPr lang="en-US" sz="2000" dirty="0"/>
              <a:t>/</a:t>
            </a:r>
            <a:r>
              <a:rPr lang="en-US" sz="2000" dirty="0" err="1"/>
              <a:t>dL</a:t>
            </a:r>
            <a:r>
              <a:rPr lang="en-US" sz="2000" dirty="0"/>
              <a:t>). </a:t>
            </a:r>
          </a:p>
          <a:p>
            <a:pPr algn="justLow" rtl="0"/>
            <a:endParaRPr lang="en-US" sz="2000" dirty="0"/>
          </a:p>
          <a:p>
            <a:pPr algn="justLow" rtl="0"/>
            <a:r>
              <a:rPr lang="en-US" sz="2000" b="1" dirty="0"/>
              <a:t>Note/</a:t>
            </a:r>
            <a:r>
              <a:rPr lang="en-US" sz="2000" dirty="0"/>
              <a:t> The gross elevation in glucose and osmolality, the elevation in BUN, and the absence of ketones distinguish this condition from diabetic ketoacidosis.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39800"/>
          </a:xfrm>
        </p:spPr>
        <p:style>
          <a:lnRef idx="1">
            <a:schemeClr val="accent1"/>
          </a:lnRef>
          <a:fillRef idx="2">
            <a:schemeClr val="accent1"/>
          </a:fillRef>
          <a:effectRef idx="1">
            <a:schemeClr val="accent1"/>
          </a:effectRef>
          <a:fontRef idx="minor">
            <a:schemeClr val="dk1"/>
          </a:fontRef>
        </p:style>
        <p:txBody>
          <a:bodyPr>
            <a:noAutofit/>
          </a:bodyPr>
          <a:lstStyle/>
          <a:p>
            <a:pPr algn="ctr" rtl="0"/>
            <a:r>
              <a:rPr lang="en-US" sz="2800" b="1" dirty="0">
                <a:solidFill>
                  <a:schemeClr val="tx1"/>
                </a:solidFill>
                <a:cs typeface="Times New Roman" pitchFamily="18" charset="0"/>
              </a:rPr>
              <a:t>GLUT </a:t>
            </a:r>
            <a:br>
              <a:rPr lang="en-US" sz="2800" b="1" dirty="0">
                <a:solidFill>
                  <a:schemeClr val="tx1"/>
                </a:solidFill>
                <a:cs typeface="Times New Roman" pitchFamily="18" charset="0"/>
              </a:rPr>
            </a:br>
            <a:r>
              <a:rPr lang="en-US" sz="2800" b="1" dirty="0">
                <a:solidFill>
                  <a:schemeClr val="tx1"/>
                </a:solidFill>
                <a:cs typeface="Times New Roman" pitchFamily="18" charset="0"/>
              </a:rPr>
              <a:t>(Glucose transporter </a:t>
            </a:r>
            <a:r>
              <a:rPr lang="en-US" sz="2800" b="1" dirty="0" err="1">
                <a:solidFill>
                  <a:schemeClr val="tx1"/>
                </a:solidFill>
                <a:cs typeface="Times New Roman" pitchFamily="18" charset="0"/>
              </a:rPr>
              <a:t>isoform</a:t>
            </a:r>
            <a:r>
              <a:rPr lang="en-US" sz="2800" b="1" dirty="0">
                <a:solidFill>
                  <a:schemeClr val="tx1"/>
                </a:solidFill>
                <a:cs typeface="Times New Roman" pitchFamily="18" charset="0"/>
              </a:rPr>
              <a:t> 1-14)</a:t>
            </a:r>
          </a:p>
        </p:txBody>
      </p:sp>
      <p:sp>
        <p:nvSpPr>
          <p:cNvPr id="15363" name="Content Placeholder 2"/>
          <p:cNvSpPr>
            <a:spLocks noGrp="1"/>
          </p:cNvSpPr>
          <p:nvPr>
            <p:ph idx="1"/>
          </p:nvPr>
        </p:nvSpPr>
        <p:spPr>
          <a:xfrm>
            <a:off x="714375" y="1600200"/>
            <a:ext cx="7715277" cy="4525963"/>
          </a:xfrm>
        </p:spPr>
        <p:style>
          <a:lnRef idx="2">
            <a:schemeClr val="accent2"/>
          </a:lnRef>
          <a:fillRef idx="1">
            <a:schemeClr val="lt1"/>
          </a:fillRef>
          <a:effectRef idx="0">
            <a:schemeClr val="accent2"/>
          </a:effectRef>
          <a:fontRef idx="minor">
            <a:schemeClr val="dk1"/>
          </a:fontRef>
        </p:style>
        <p:txBody>
          <a:bodyPr/>
          <a:lstStyle/>
          <a:p>
            <a:pPr algn="l" rtl="0"/>
            <a:endParaRPr lang="en-US" b="1" dirty="0">
              <a:solidFill>
                <a:srgbClr val="0070C0"/>
              </a:solidFill>
              <a:cs typeface="Arial" pitchFamily="34" charset="0"/>
            </a:endParaRPr>
          </a:p>
          <a:p>
            <a:pPr algn="l" rtl="0"/>
            <a:r>
              <a:rPr lang="en-US" b="1" dirty="0">
                <a:solidFill>
                  <a:srgbClr val="0070C0"/>
                </a:solidFill>
                <a:cs typeface="Arial" pitchFamily="34" charset="0"/>
              </a:rPr>
              <a:t>GLUT-1		(Erythrocyte and Brain)</a:t>
            </a:r>
          </a:p>
          <a:p>
            <a:pPr algn="l" rtl="0"/>
            <a:r>
              <a:rPr lang="en-US" b="1" dirty="0">
                <a:solidFill>
                  <a:srgbClr val="0070C0"/>
                </a:solidFill>
                <a:cs typeface="Arial" pitchFamily="34" charset="0"/>
              </a:rPr>
              <a:t>GLUT-2		(Liver, Kidney &amp; </a:t>
            </a:r>
          </a:p>
          <a:p>
            <a:pPr algn="l" rtl="0">
              <a:buFont typeface="Arial" pitchFamily="34" charset="0"/>
              <a:buNone/>
            </a:pPr>
            <a:r>
              <a:rPr lang="en-US" b="1" dirty="0">
                <a:solidFill>
                  <a:srgbClr val="0070C0"/>
                </a:solidFill>
                <a:cs typeface="Arial" pitchFamily="34" charset="0"/>
                <a:sym typeface="Symbol" pitchFamily="18" charset="2"/>
              </a:rPr>
              <a:t>				-cells/ Pancreas)</a:t>
            </a:r>
            <a:endParaRPr lang="en-US" b="1" dirty="0">
              <a:solidFill>
                <a:srgbClr val="0070C0"/>
              </a:solidFill>
              <a:cs typeface="Arial" pitchFamily="34" charset="0"/>
            </a:endParaRPr>
          </a:p>
          <a:p>
            <a:pPr algn="l" rtl="0"/>
            <a:r>
              <a:rPr lang="en-US" b="1" dirty="0">
                <a:solidFill>
                  <a:srgbClr val="0070C0"/>
                </a:solidFill>
                <a:cs typeface="Arial" pitchFamily="34" charset="0"/>
              </a:rPr>
              <a:t>GLUT-3		(Neurons)</a:t>
            </a:r>
          </a:p>
          <a:p>
            <a:pPr algn="l" rtl="0"/>
            <a:r>
              <a:rPr lang="en-US" b="1" dirty="0">
                <a:solidFill>
                  <a:srgbClr val="0070C0"/>
                </a:solidFill>
                <a:cs typeface="Arial" pitchFamily="34" charset="0"/>
              </a:rPr>
              <a:t>GLUT-4		(Adipose tissue &amp; skeletal 				muscles)</a:t>
            </a:r>
          </a:p>
          <a:p>
            <a:pPr algn="l" rtl="0"/>
            <a:r>
              <a:rPr lang="en-US" b="1" dirty="0">
                <a:solidFill>
                  <a:srgbClr val="0070C0"/>
                </a:solidFill>
                <a:cs typeface="Arial" pitchFamily="34" charset="0"/>
              </a:rPr>
              <a:t>GLUT-5		(Transports fructose small 				intestine &amp; testes)</a:t>
            </a:r>
          </a:p>
        </p:txBody>
      </p:sp>
      <p:sp>
        <p:nvSpPr>
          <p:cNvPr id="15364" name="Slide Number Placeholder 4"/>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fld id="{17421093-1439-4F57-90B6-1A50823420F2}" type="slidenum">
              <a:rPr lang="ar-SA"/>
              <a:pPr/>
              <a:t>4</a:t>
            </a:fld>
            <a:endParaRPr lang="ar-S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dirty="0"/>
              <a:t>Treatment</a:t>
            </a:r>
            <a:br>
              <a:rPr lang="en-US" b="1"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a:t>Treatment is similar to that of DKA, with the following modifications:</a:t>
            </a:r>
          </a:p>
          <a:p>
            <a:pPr marL="0" indent="0" algn="justLow" rtl="0">
              <a:buNone/>
            </a:pPr>
            <a:endParaRPr lang="en-US" dirty="0"/>
          </a:p>
          <a:p>
            <a:pPr lvl="1" algn="justLow" rtl="0"/>
            <a:r>
              <a:rPr lang="en-US" dirty="0"/>
              <a:t>Rehydration should be slower to avoid neurological damage. Dilute (0.45%) saline has been used where the serum sodium level is above 160 </a:t>
            </a:r>
            <a:r>
              <a:rPr lang="en-US" dirty="0" err="1"/>
              <a:t>mmol</a:t>
            </a:r>
            <a:r>
              <a:rPr lang="en-US" dirty="0"/>
              <a:t>/L. </a:t>
            </a:r>
          </a:p>
          <a:p>
            <a:pPr marL="365760" lvl="1" indent="0" algn="justLow" rtl="0">
              <a:buNone/>
            </a:pPr>
            <a:endParaRPr lang="en-US" dirty="0"/>
          </a:p>
          <a:p>
            <a:pPr lvl="1" algn="justLow" rtl="0"/>
            <a:r>
              <a:rPr lang="en-US" dirty="0"/>
              <a:t>The insulin dose requirements are usually lower than in DKA. </a:t>
            </a:r>
          </a:p>
          <a:p>
            <a:pPr marL="365760" lvl="1" indent="0" algn="justLow" rtl="0">
              <a:buNone/>
            </a:pPr>
            <a:endParaRPr lang="en-US" dirty="0"/>
          </a:p>
          <a:p>
            <a:pPr lvl="1" algn="justLow" rtl="0"/>
            <a:r>
              <a:rPr lang="en-US" dirty="0"/>
              <a:t>There is also an increased risk of </a:t>
            </a:r>
            <a:r>
              <a:rPr lang="en-US" dirty="0" err="1"/>
              <a:t>thromboembolism</a:t>
            </a:r>
            <a:r>
              <a:rPr lang="en-US" dirty="0"/>
              <a:t> and prophylactic heparin is recommended.</a:t>
            </a:r>
            <a:endParaRPr lang="ar-IQ" dirty="0"/>
          </a:p>
        </p:txBody>
      </p:sp>
    </p:spTree>
    <p:extLst>
      <p:ext uri="{BB962C8B-B14F-4D97-AF65-F5344CB8AC3E}">
        <p14:creationId xmlns:p14="http://schemas.microsoft.com/office/powerpoint/2010/main" val="1451345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dirty="0"/>
              <a:t>3- HYPOGLYCEMIA</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92500"/>
          </a:bodyPr>
          <a:lstStyle/>
          <a:p>
            <a:pPr algn="justLow" rtl="0"/>
            <a:r>
              <a:rPr lang="en-US" dirty="0"/>
              <a:t>Hypoglycemia involves decreased plasma glucose levels and can have many causes—some are transient and relatively insignificant, but others can be life threatening.</a:t>
            </a:r>
          </a:p>
          <a:p>
            <a:pPr marL="0" indent="0" algn="justLow" rtl="0">
              <a:buNone/>
            </a:pPr>
            <a:endParaRPr lang="en-US" dirty="0"/>
          </a:p>
          <a:p>
            <a:pPr algn="justLow" rtl="0"/>
            <a:r>
              <a:rPr lang="en-US" dirty="0"/>
              <a:t>The plasma glucose concentration at which glucagon and other glycemic factors are released is between 65 and 70 mg/</a:t>
            </a:r>
            <a:r>
              <a:rPr lang="en-US" dirty="0" err="1"/>
              <a:t>dL</a:t>
            </a:r>
            <a:r>
              <a:rPr lang="en-US" dirty="0"/>
              <a:t> (3.6–3.9 </a:t>
            </a:r>
            <a:r>
              <a:rPr lang="en-US" dirty="0" err="1"/>
              <a:t>mmol</a:t>
            </a:r>
            <a:r>
              <a:rPr lang="en-US" dirty="0"/>
              <a:t>/L); at about 50 to 55 mg/</a:t>
            </a:r>
            <a:r>
              <a:rPr lang="en-US" dirty="0" err="1"/>
              <a:t>dL</a:t>
            </a:r>
            <a:r>
              <a:rPr lang="en-US" dirty="0"/>
              <a:t> (2.8–3.0 </a:t>
            </a:r>
            <a:r>
              <a:rPr lang="en-US" dirty="0" err="1"/>
              <a:t>mmol</a:t>
            </a:r>
            <a:r>
              <a:rPr lang="en-US" dirty="0"/>
              <a:t>/L), observable symptoms of hypoglycemia appear.</a:t>
            </a:r>
          </a:p>
          <a:p>
            <a:pPr marL="0" indent="0" algn="justLow" rtl="0">
              <a:buNone/>
            </a:pPr>
            <a:endParaRPr lang="en-US" dirty="0"/>
          </a:p>
          <a:p>
            <a:pPr algn="justLow" rtl="0"/>
            <a:r>
              <a:rPr lang="en-US" dirty="0"/>
              <a:t>The warning signs and symptom  of hypoglycemia are all related to the central nervous system. </a:t>
            </a:r>
          </a:p>
          <a:p>
            <a:pPr algn="l" rtl="0">
              <a:buNone/>
            </a:pPr>
            <a:endParaRPr lang="ar-IQ" dirty="0"/>
          </a:p>
        </p:txBody>
      </p:sp>
    </p:spTree>
    <p:extLst>
      <p:ext uri="{BB962C8B-B14F-4D97-AF65-F5344CB8AC3E}">
        <p14:creationId xmlns:p14="http://schemas.microsoft.com/office/powerpoint/2010/main" val="266675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dirty="0"/>
              <a:t>3- HYPOGLYCEMIA</a:t>
            </a:r>
            <a:br>
              <a:rPr lang="en-US" dirty="0"/>
            </a:br>
            <a:endParaRPr lang="ar-IQ"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a:t>Symptoms of hypoglycemia are increased hunger, sweating, nausea and vomiting, dizziness, nervousness and shaking, blurring of speech and sight, and mental confusion.</a:t>
            </a:r>
          </a:p>
          <a:p>
            <a:pPr algn="justLow" rtl="0"/>
            <a:endParaRPr lang="en-US" dirty="0"/>
          </a:p>
          <a:p>
            <a:pPr algn="l" rtl="0"/>
            <a:r>
              <a:rPr lang="en-US" dirty="0"/>
              <a:t>Laboratory findings include decreased plasma glucose levels during hypoglycemic episode and extremely elevated insulin levels in patients with pancreatic </a:t>
            </a:r>
            <a:r>
              <a:rPr lang="el-GR" dirty="0"/>
              <a:t>β</a:t>
            </a:r>
            <a:r>
              <a:rPr lang="en-US" dirty="0"/>
              <a:t>-cell tumors (</a:t>
            </a:r>
            <a:r>
              <a:rPr lang="en-US" dirty="0" err="1"/>
              <a:t>insulinoma</a:t>
            </a:r>
            <a:r>
              <a:rPr lang="en-US" dirty="0"/>
              <a:t>). </a:t>
            </a:r>
            <a:endParaRPr lang="ar-IQ" dirty="0"/>
          </a:p>
        </p:txBody>
      </p:sp>
    </p:spTree>
    <p:extLst>
      <p:ext uri="{BB962C8B-B14F-4D97-AF65-F5344CB8AC3E}">
        <p14:creationId xmlns:p14="http://schemas.microsoft.com/office/powerpoint/2010/main" val="914324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b="1" dirty="0"/>
              <a:t>Diabetic Profile Tests:</a:t>
            </a:r>
            <a:br>
              <a:rPr lang="en-US" sz="5400" dirty="0"/>
            </a:br>
            <a:endParaRPr lang="en-US" dirty="0"/>
          </a:p>
        </p:txBody>
      </p:sp>
      <p:sp>
        <p:nvSpPr>
          <p:cNvPr id="3" name="Content Placeholder 2"/>
          <p:cNvSpPr>
            <a:spLocks noGrp="1"/>
          </p:cNvSpPr>
          <p:nvPr>
            <p:ph idx="1"/>
          </p:nvPr>
        </p:nvSpPr>
        <p:spPr>
          <a:xfrm>
            <a:off x="457200" y="1340768"/>
            <a:ext cx="7467600" cy="5133184"/>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l" rtl="0">
              <a:buNone/>
            </a:pPr>
            <a:r>
              <a:rPr lang="en-US" dirty="0"/>
              <a:t>Group of tests that are used to diagnose diabetes and to measure the treatment response</a:t>
            </a:r>
            <a:endParaRPr lang="en-US" sz="2800" dirty="0"/>
          </a:p>
          <a:p>
            <a:pPr marL="0" indent="0" algn="l" rtl="0">
              <a:buNone/>
            </a:pPr>
            <a:r>
              <a:rPr lang="en-US" dirty="0"/>
              <a:t>These Tests include: </a:t>
            </a:r>
            <a:endParaRPr lang="en-US" sz="2800" dirty="0"/>
          </a:p>
          <a:p>
            <a:pPr lvl="0" algn="l" rtl="0">
              <a:buFont typeface="Wingdings" pitchFamily="2" charset="2"/>
              <a:buChar char="Ø"/>
            </a:pPr>
            <a:r>
              <a:rPr lang="en-US" dirty="0"/>
              <a:t>C-peptide, Differentiates between type I and type II. </a:t>
            </a:r>
            <a:endParaRPr lang="en-US" sz="2800" dirty="0"/>
          </a:p>
          <a:p>
            <a:pPr lvl="0" algn="l" rtl="0">
              <a:buFont typeface="Wingdings" pitchFamily="2" charset="2"/>
              <a:buChar char="Ø"/>
            </a:pPr>
            <a:r>
              <a:rPr lang="en-US" dirty="0"/>
              <a:t>Blood Glucose</a:t>
            </a:r>
            <a:endParaRPr lang="en-US" sz="2800" dirty="0"/>
          </a:p>
          <a:p>
            <a:pPr marL="800100" lvl="1" indent="-342900" algn="l" rtl="0"/>
            <a:r>
              <a:rPr lang="en-US" dirty="0"/>
              <a:t>Fasting blood glucose (FBG) </a:t>
            </a:r>
            <a:endParaRPr lang="en-US" sz="2400" dirty="0"/>
          </a:p>
          <a:p>
            <a:pPr marL="800100" lvl="1" indent="-342900" algn="l" rtl="0"/>
            <a:r>
              <a:rPr lang="en-US" dirty="0"/>
              <a:t>Post prandial glucose (PPG)</a:t>
            </a:r>
            <a:endParaRPr lang="en-US" sz="2400" dirty="0"/>
          </a:p>
          <a:p>
            <a:pPr marL="800100" lvl="1" indent="-342900" algn="l" rtl="0"/>
            <a:r>
              <a:rPr lang="en-US" dirty="0"/>
              <a:t>OGGT= Oral glucose tolerance test </a:t>
            </a:r>
            <a:endParaRPr lang="en-US" sz="2400" dirty="0"/>
          </a:p>
          <a:p>
            <a:pPr lvl="0" algn="l" rtl="0">
              <a:buFont typeface="Wingdings" pitchFamily="2" charset="2"/>
              <a:buChar char="Ø"/>
            </a:pPr>
            <a:r>
              <a:rPr lang="en-US" dirty="0"/>
              <a:t>HbA1c = Glycosylated hemoglobin. </a:t>
            </a:r>
            <a:endParaRPr lang="en-US" sz="2800" dirty="0"/>
          </a:p>
          <a:p>
            <a:pPr lvl="0" algn="l" rtl="0">
              <a:buFont typeface="Wingdings" pitchFamily="2" charset="2"/>
              <a:buChar char="Ø"/>
            </a:pPr>
            <a:r>
              <a:rPr lang="en-US" dirty="0"/>
              <a:t>Ketones. </a:t>
            </a:r>
            <a:endParaRPr lang="en-US" sz="2800" dirty="0"/>
          </a:p>
          <a:p>
            <a:pPr lvl="0" algn="l" rtl="0">
              <a:buFont typeface="Wingdings" pitchFamily="2" charset="2"/>
              <a:buChar char="Ø"/>
            </a:pPr>
            <a:r>
              <a:rPr lang="en-US" dirty="0" err="1"/>
              <a:t>Microalbuminurea</a:t>
            </a:r>
            <a:r>
              <a:rPr lang="en-US" dirty="0"/>
              <a:t>. </a:t>
            </a:r>
            <a:endParaRPr lang="en-US" sz="2800" dirty="0"/>
          </a:p>
          <a:p>
            <a:pPr lvl="0" algn="l" rtl="0">
              <a:buFont typeface="Wingdings" pitchFamily="2" charset="2"/>
              <a:buChar char="Ø"/>
            </a:pPr>
            <a:r>
              <a:rPr lang="en-US" dirty="0"/>
              <a:t>Insulin. </a:t>
            </a:r>
            <a:endParaRPr lang="en-US" sz="2800" dirty="0"/>
          </a:p>
          <a:p>
            <a:pPr lvl="0" algn="l" rtl="0">
              <a:buFont typeface="Wingdings" pitchFamily="2" charset="2"/>
              <a:buChar char="Ø"/>
            </a:pPr>
            <a:r>
              <a:rPr lang="en-US" dirty="0"/>
              <a:t>ICA = islet cell antibodies. </a:t>
            </a:r>
            <a:endParaRPr lang="en-US" sz="2800" dirty="0"/>
          </a:p>
          <a:p>
            <a:pPr marL="0" indent="0">
              <a:buNone/>
            </a:pPr>
            <a:endParaRPr lang="en-US" dirty="0"/>
          </a:p>
        </p:txBody>
      </p:sp>
    </p:spTree>
    <p:extLst>
      <p:ext uri="{BB962C8B-B14F-4D97-AF65-F5344CB8AC3E}">
        <p14:creationId xmlns:p14="http://schemas.microsoft.com/office/powerpoint/2010/main" val="99965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b="1" dirty="0"/>
            </a:br>
            <a:br>
              <a:rPr lang="en-US" b="1" dirty="0"/>
            </a:br>
            <a:br>
              <a:rPr lang="en-US" b="1" dirty="0"/>
            </a:br>
            <a:br>
              <a:rPr lang="en-US" b="1" dirty="0"/>
            </a:br>
            <a:br>
              <a:rPr lang="en-US" b="1" dirty="0"/>
            </a:br>
            <a:r>
              <a:rPr lang="en-US" sz="2700" b="1" dirty="0"/>
              <a:t>Laboratory methods for the Diagnosis of Diabetes Mellitus</a:t>
            </a:r>
            <a:br>
              <a:rPr lang="en-US" sz="2700" dirty="0"/>
            </a:br>
            <a:endParaRPr lang="ar-IQ" sz="2700"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buNone/>
            </a:pPr>
            <a:r>
              <a:rPr lang="en-US" dirty="0"/>
              <a:t>Three methods of diagnosis are suggested: </a:t>
            </a:r>
          </a:p>
          <a:p>
            <a:pPr marL="822960" lvl="1" indent="-457200" algn="justLow" rtl="0">
              <a:buAutoNum type="arabicParenBoth"/>
            </a:pPr>
            <a:r>
              <a:rPr lang="en-US" dirty="0"/>
              <a:t>symptoms of diabetes plus a random plasma glucose level of  ≥ 200 mg/</a:t>
            </a:r>
            <a:r>
              <a:rPr lang="en-US" dirty="0" err="1"/>
              <a:t>dL</a:t>
            </a:r>
            <a:r>
              <a:rPr lang="en-US" dirty="0"/>
              <a:t>, </a:t>
            </a:r>
          </a:p>
          <a:p>
            <a:pPr marL="822960" lvl="1" indent="-457200" algn="justLow" rtl="0">
              <a:buAutoNum type="arabicParenBoth"/>
            </a:pPr>
            <a:endParaRPr lang="en-US" dirty="0"/>
          </a:p>
          <a:p>
            <a:pPr lvl="1" algn="justLow" rtl="0">
              <a:buNone/>
            </a:pPr>
            <a:r>
              <a:rPr lang="en-US" dirty="0"/>
              <a:t>(2) a fasting plasma glucose of  ≥126 mg/</a:t>
            </a:r>
            <a:r>
              <a:rPr lang="en-US" dirty="0" err="1"/>
              <a:t>dL</a:t>
            </a:r>
            <a:r>
              <a:rPr lang="en-US" dirty="0"/>
              <a:t>, </a:t>
            </a:r>
          </a:p>
          <a:p>
            <a:pPr lvl="1" algn="justLow" rtl="0">
              <a:buNone/>
            </a:pPr>
            <a:endParaRPr lang="en-US" dirty="0"/>
          </a:p>
          <a:p>
            <a:pPr lvl="1" algn="justLow" rtl="0">
              <a:buNone/>
            </a:pPr>
            <a:r>
              <a:rPr lang="en-US" dirty="0"/>
              <a:t>(3) an oral glucose tolerance test (OGTT) with a 2-hour post load (75-g glucose load) level  ≥ 200 mg/</a:t>
            </a:r>
            <a:r>
              <a:rPr lang="en-US" dirty="0" err="1"/>
              <a:t>dL</a:t>
            </a:r>
            <a:r>
              <a:rPr lang="en-US" dirty="0"/>
              <a:t>, each of which must be confirmed on a subsequent day by any one of the three methods </a:t>
            </a:r>
          </a:p>
          <a:p>
            <a:pPr algn="justLow"/>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dirty="0"/>
              <a:t>Laboratory methods for the Diagnosis of Diabetes Mellitus</a:t>
            </a:r>
            <a:br>
              <a:rPr lang="en-US" sz="2400" dirty="0"/>
            </a:br>
            <a:endParaRPr lang="ar-IQ" sz="2400"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rtl="0"/>
            <a:r>
              <a:rPr lang="en-US" b="1" dirty="0"/>
              <a:t>The preferred test for diagnosing diabetes is measurement of the fasting plasma glucose level.</a:t>
            </a:r>
          </a:p>
          <a:p>
            <a:pPr marL="0" indent="0" algn="justLow" rtl="0">
              <a:buNone/>
            </a:pPr>
            <a:endParaRPr lang="en-US" dirty="0"/>
          </a:p>
          <a:p>
            <a:pPr algn="justLow" rtl="0"/>
            <a:r>
              <a:rPr lang="en-US" dirty="0"/>
              <a:t>An intermediate group who did not meet the criteria of diabetes mellitus but who had glucose levels above normal was defined by two methods. </a:t>
            </a:r>
          </a:p>
          <a:p>
            <a:pPr marL="0" indent="0" algn="justLow" rtl="0">
              <a:buNone/>
            </a:pPr>
            <a:endParaRPr lang="en-US" dirty="0"/>
          </a:p>
          <a:p>
            <a:pPr marL="822960" lvl="1" indent="-457200" algn="justLow" rtl="0">
              <a:buFont typeface="+mj-lt"/>
              <a:buAutoNum type="arabicPeriod"/>
            </a:pPr>
            <a:r>
              <a:rPr lang="en-US" dirty="0"/>
              <a:t>First, those patients with  fasting glucose levels  ≥ 100 mg/</a:t>
            </a:r>
            <a:r>
              <a:rPr lang="en-US" dirty="0" err="1"/>
              <a:t>dL</a:t>
            </a:r>
            <a:r>
              <a:rPr lang="en-US" dirty="0"/>
              <a:t> but &lt; 126 mg/</a:t>
            </a:r>
            <a:r>
              <a:rPr lang="en-US" dirty="0" err="1"/>
              <a:t>dL</a:t>
            </a:r>
            <a:r>
              <a:rPr lang="en-US" dirty="0"/>
              <a:t> were called the impaired fasting glucose group. </a:t>
            </a:r>
          </a:p>
          <a:p>
            <a:pPr marL="822960" lvl="1" indent="-457200" algn="justLow" rtl="0">
              <a:buFont typeface="+mj-lt"/>
              <a:buAutoNum type="arabicPeriod"/>
            </a:pPr>
            <a:r>
              <a:rPr lang="en-US" dirty="0"/>
              <a:t>Another set of patients who had 2-hour OGTT levels of ≥ 140 mg/Dl but </a:t>
            </a:r>
            <a:r>
              <a:rPr lang="en-US" b="1" dirty="0"/>
              <a:t>&lt; 200 mg/</a:t>
            </a:r>
            <a:r>
              <a:rPr lang="en-US" b="1" dirty="0" err="1"/>
              <a:t>dL</a:t>
            </a:r>
            <a:r>
              <a:rPr lang="en-US" dirty="0"/>
              <a:t> was defined as having impaired glucose tolerance. </a:t>
            </a:r>
          </a:p>
          <a:p>
            <a:pPr marL="365760" lvl="1" indent="0" algn="justLow" rtl="0">
              <a:buNone/>
            </a:pPr>
            <a:endParaRPr lang="en-US" dirty="0"/>
          </a:p>
          <a:p>
            <a:pPr algn="justLow" rtl="0"/>
            <a:r>
              <a:rPr lang="en-US" dirty="0"/>
              <a:t>Patients with impaired fasting glucose and/or impaired glucose tolerance are referred to as having “</a:t>
            </a:r>
            <a:r>
              <a:rPr lang="en-US" b="1" dirty="0" err="1"/>
              <a:t>prediabetes</a:t>
            </a:r>
            <a:r>
              <a:rPr lang="en-US" dirty="0"/>
              <a:t>, indicating the relatively high risk for the development of diabetes in these patients.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929618" cy="1071570"/>
          </a:xfrm>
        </p:spPr>
        <p:style>
          <a:lnRef idx="2">
            <a:schemeClr val="accent1"/>
          </a:lnRef>
          <a:fillRef idx="1">
            <a:schemeClr val="lt1"/>
          </a:fillRef>
          <a:effectRef idx="0">
            <a:schemeClr val="accent1"/>
          </a:effectRef>
          <a:fontRef idx="minor">
            <a:schemeClr val="dk1"/>
          </a:fontRef>
        </p:style>
        <p:txBody>
          <a:bodyPr>
            <a:normAutofit/>
          </a:bodyPr>
          <a:lstStyle/>
          <a:p>
            <a:pPr algn="ctr" rtl="0"/>
            <a:r>
              <a:rPr lang="en-US" b="1" dirty="0"/>
              <a:t>1- Fasting blood sugar (FBG) </a:t>
            </a:r>
            <a:br>
              <a:rPr lang="en-US" dirty="0"/>
            </a:br>
            <a:endParaRPr lang="en-US" dirty="0"/>
          </a:p>
        </p:txBody>
      </p:sp>
      <p:sp>
        <p:nvSpPr>
          <p:cNvPr id="3" name="Content Placeholder 2"/>
          <p:cNvSpPr>
            <a:spLocks noGrp="1"/>
          </p:cNvSpPr>
          <p:nvPr>
            <p:ph idx="1"/>
          </p:nvPr>
        </p:nvSpPr>
        <p:spPr>
          <a:xfrm>
            <a:off x="357158" y="1428736"/>
            <a:ext cx="8051954" cy="49831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endParaRPr lang="en-US" dirty="0"/>
          </a:p>
          <a:p>
            <a:pPr marL="0" indent="0" algn="justLow" rtl="0">
              <a:buNone/>
            </a:pPr>
            <a:r>
              <a:rPr lang="en-US" b="1" dirty="0">
                <a:solidFill>
                  <a:srgbClr val="C00000"/>
                </a:solidFill>
              </a:rPr>
              <a:t>Definition:</a:t>
            </a:r>
            <a:r>
              <a:rPr lang="en-US" dirty="0">
                <a:solidFill>
                  <a:srgbClr val="C00000"/>
                </a:solidFill>
              </a:rPr>
              <a:t> </a:t>
            </a:r>
            <a:r>
              <a:rPr lang="en-US" dirty="0"/>
              <a:t>it measures blood glucose after fasting for at least 8 hours </a:t>
            </a:r>
          </a:p>
          <a:p>
            <a:pPr marL="0" indent="0" algn="justLow" rtl="0">
              <a:buNone/>
            </a:pPr>
            <a:endParaRPr lang="en-US" dirty="0"/>
          </a:p>
          <a:p>
            <a:pPr marL="0" indent="0" algn="justLow" rtl="0">
              <a:buNone/>
            </a:pPr>
            <a:r>
              <a:rPr lang="en-US" b="1" dirty="0">
                <a:solidFill>
                  <a:srgbClr val="C00000"/>
                </a:solidFill>
              </a:rPr>
              <a:t>Uses:</a:t>
            </a:r>
            <a:r>
              <a:rPr lang="en-US" dirty="0"/>
              <a:t> to diagnose diabetes mellitus when Fasting blood glucose levels significantly elevated (&gt;140mg/dl or &gt; 7.77 </a:t>
            </a:r>
            <a:r>
              <a:rPr lang="en-US" dirty="0" err="1"/>
              <a:t>mmol</a:t>
            </a:r>
            <a:r>
              <a:rPr lang="en-US" dirty="0"/>
              <a:t>/l) </a:t>
            </a:r>
          </a:p>
          <a:p>
            <a:pPr marL="0" indent="0" algn="justLow" rtl="0">
              <a:buNone/>
            </a:pPr>
            <a:endParaRPr lang="en-US" dirty="0"/>
          </a:p>
          <a:p>
            <a:pPr marL="0" indent="0" algn="justLow" rtl="0">
              <a:buNone/>
            </a:pPr>
            <a:r>
              <a:rPr lang="en-US" b="1" dirty="0">
                <a:solidFill>
                  <a:srgbClr val="C00000"/>
                </a:solidFill>
              </a:rPr>
              <a:t>Conformation Tests</a:t>
            </a:r>
            <a:r>
              <a:rPr lang="en-US" dirty="0">
                <a:solidFill>
                  <a:srgbClr val="C00000"/>
                </a:solidFill>
              </a:rPr>
              <a:t>: </a:t>
            </a:r>
          </a:p>
          <a:p>
            <a:pPr marL="0" lvl="0" indent="0" algn="justLow" rtl="0">
              <a:buNone/>
            </a:pPr>
            <a:r>
              <a:rPr lang="en-US" u="sng" dirty="0"/>
              <a:t>Glucose Tolerance Test </a:t>
            </a:r>
          </a:p>
          <a:p>
            <a:pPr marL="0" lvl="0" indent="0" algn="justLow" rtl="0">
              <a:buNone/>
            </a:pPr>
            <a:r>
              <a:rPr lang="en-US" u="sng" dirty="0"/>
              <a:t>Comprehensive history, physical examination and other tests</a:t>
            </a:r>
          </a:p>
          <a:p>
            <a:pPr marL="0" indent="0" algn="justLow" rtl="0">
              <a:buNone/>
            </a:pPr>
            <a:r>
              <a:rPr lang="en-US" dirty="0"/>
              <a:t> Should be done in other diseases that usually diagnosed with elevated plasma glucose levels, such as overactive thyroid gland and pancreatitis.</a:t>
            </a:r>
          </a:p>
          <a:p>
            <a:pPr marL="0" indent="0" algn="justLow" rtl="0">
              <a:buNone/>
            </a:pPr>
            <a:r>
              <a:rPr lang="en-US" b="1" dirty="0"/>
              <a:t> </a:t>
            </a:r>
            <a:endParaRPr lang="en-US" dirty="0"/>
          </a:p>
          <a:p>
            <a:pPr marL="0" indent="0">
              <a:buNone/>
            </a:pPr>
            <a:r>
              <a:rPr lang="en-US" dirty="0"/>
              <a:t> </a:t>
            </a:r>
          </a:p>
          <a:p>
            <a:pPr lvl="0"/>
            <a:endParaRPr lang="en-US" dirty="0"/>
          </a:p>
        </p:txBody>
      </p:sp>
    </p:spTree>
    <p:extLst>
      <p:ext uri="{BB962C8B-B14F-4D97-AF65-F5344CB8AC3E}">
        <p14:creationId xmlns:p14="http://schemas.microsoft.com/office/powerpoint/2010/main" val="3020331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l" rtl="0">
              <a:buNone/>
            </a:pPr>
            <a:r>
              <a:rPr lang="en-US" b="1" dirty="0">
                <a:solidFill>
                  <a:srgbClr val="C00000"/>
                </a:solidFill>
              </a:rPr>
              <a:t> </a:t>
            </a:r>
          </a:p>
          <a:p>
            <a:pPr marL="0" indent="0" algn="l" rtl="0"/>
            <a:r>
              <a:rPr lang="en-US" b="1" dirty="0">
                <a:solidFill>
                  <a:srgbClr val="C00000"/>
                </a:solidFill>
              </a:rPr>
              <a:t>  Definition:</a:t>
            </a:r>
            <a:r>
              <a:rPr lang="en-US" dirty="0"/>
              <a:t> </a:t>
            </a:r>
          </a:p>
          <a:p>
            <a:pPr marL="365760" lvl="1" indent="0" algn="justLow" rtl="0">
              <a:buNone/>
            </a:pPr>
            <a:r>
              <a:rPr lang="en-US" dirty="0"/>
              <a:t>   It measures blood glucose exactly 2 hours after eating a meal. </a:t>
            </a:r>
          </a:p>
          <a:p>
            <a:pPr marL="0" indent="0" algn="l" rtl="0"/>
            <a:r>
              <a:rPr lang="en-US" b="1" dirty="0">
                <a:solidFill>
                  <a:srgbClr val="C00000"/>
                </a:solidFill>
              </a:rPr>
              <a:t>  Sample Preparation: </a:t>
            </a:r>
          </a:p>
          <a:p>
            <a:pPr marL="0" indent="0" algn="justLow" rtl="0">
              <a:buNone/>
            </a:pPr>
            <a:r>
              <a:rPr lang="en-US" b="1" dirty="0">
                <a:solidFill>
                  <a:srgbClr val="C00000"/>
                </a:solidFill>
              </a:rPr>
              <a:t>      </a:t>
            </a:r>
            <a:r>
              <a:rPr lang="en-US" dirty="0"/>
              <a:t>For a 2-hour postprandial test, the patient should eat a meal exactly 2 hours before the blood sample is taken. </a:t>
            </a:r>
          </a:p>
          <a:p>
            <a:pPr marL="0" indent="0" algn="justLow" rtl="0"/>
            <a:r>
              <a:rPr lang="en-US" dirty="0"/>
              <a:t>   A home blood sugar test is the most common way to check 2-hour postprandial blood sugar levels. </a:t>
            </a:r>
          </a:p>
          <a:p>
            <a:pPr marL="0" indent="0" algn="justLow" rtl="0"/>
            <a:r>
              <a:rPr lang="en-US" dirty="0"/>
              <a:t>  Results should not exceed 140 mg/ dl</a:t>
            </a:r>
          </a:p>
          <a:p>
            <a:pPr marL="0" indent="0" algn="l" rtl="0">
              <a:buNone/>
            </a:pPr>
            <a:r>
              <a:rPr lang="en-US" sz="2400" dirty="0"/>
              <a:t> </a:t>
            </a:r>
          </a:p>
          <a:p>
            <a:pPr marL="0" indent="0">
              <a:buNone/>
            </a:pPr>
            <a:endParaRPr lang="en-US" dirty="0"/>
          </a:p>
          <a:p>
            <a:endParaRPr lang="en-US" dirty="0"/>
          </a:p>
        </p:txBody>
      </p:sp>
      <p:sp>
        <p:nvSpPr>
          <p:cNvPr id="4"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marL="0" lvl="0" indent="0" algn="ctr" rtl="0"/>
            <a:r>
              <a:rPr lang="en-US" sz="2400" b="1" dirty="0"/>
              <a:t>2- Two hour postprandial blood sugar                </a:t>
            </a:r>
            <a:r>
              <a:rPr lang="en-US" sz="2400" dirty="0"/>
              <a:t> </a:t>
            </a:r>
            <a:r>
              <a:rPr lang="en-US" sz="2400" b="1" dirty="0"/>
              <a:t>(2-hour PPT)</a:t>
            </a:r>
            <a:r>
              <a:rPr lang="en-US" sz="2400" dirty="0"/>
              <a:t> </a:t>
            </a:r>
          </a:p>
        </p:txBody>
      </p:sp>
    </p:spTree>
    <p:extLst>
      <p:ext uri="{BB962C8B-B14F-4D97-AF65-F5344CB8AC3E}">
        <p14:creationId xmlns:p14="http://schemas.microsoft.com/office/powerpoint/2010/main" val="1944660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7467600" cy="511665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Low" rtl="0"/>
            <a:r>
              <a:rPr lang="en-US" sz="2400" b="1" dirty="0">
                <a:solidFill>
                  <a:srgbClr val="C00000"/>
                </a:solidFill>
              </a:rPr>
              <a:t> Definition:</a:t>
            </a:r>
          </a:p>
          <a:p>
            <a:pPr marL="365760" lvl="1" indent="0" algn="justLow" rtl="0">
              <a:buNone/>
            </a:pPr>
            <a:r>
              <a:rPr lang="en-US" b="1" dirty="0">
                <a:solidFill>
                  <a:srgbClr val="C00000"/>
                </a:solidFill>
              </a:rPr>
              <a:t>  </a:t>
            </a:r>
            <a:r>
              <a:rPr lang="en-US" sz="2100" dirty="0"/>
              <a:t> It measures blood glucose regardless of fasting.</a:t>
            </a:r>
          </a:p>
          <a:p>
            <a:pPr marL="0" indent="0" algn="justLow" rtl="0"/>
            <a:r>
              <a:rPr lang="en-US" sz="2400" dirty="0"/>
              <a:t> Several random measurements may be taken throughout the day because glucose levels in healthy people do not vary widely throughout the day. </a:t>
            </a:r>
          </a:p>
          <a:p>
            <a:pPr marL="0" indent="0" algn="justLow" rtl="0"/>
            <a:r>
              <a:rPr lang="en-US" sz="2400" b="1" dirty="0">
                <a:solidFill>
                  <a:srgbClr val="C00000"/>
                </a:solidFill>
              </a:rPr>
              <a:t> Sample preparation: </a:t>
            </a:r>
          </a:p>
          <a:p>
            <a:pPr marL="365760" lvl="1" indent="0" algn="justLow" rtl="0">
              <a:buNone/>
            </a:pPr>
            <a:r>
              <a:rPr lang="en-US" b="1" dirty="0">
                <a:solidFill>
                  <a:srgbClr val="C00000"/>
                </a:solidFill>
              </a:rPr>
              <a:t>   </a:t>
            </a:r>
            <a:r>
              <a:rPr lang="en-US" sz="2100" dirty="0"/>
              <a:t>No special preparation is required before having a random blood sugar test. </a:t>
            </a:r>
          </a:p>
          <a:p>
            <a:pPr marL="0" indent="0" algn="justLow" rtl="0"/>
            <a:r>
              <a:rPr lang="en-US" dirty="0"/>
              <a:t> Results should be between 50- 170 mg/ dl</a:t>
            </a:r>
            <a:endParaRPr lang="en-US" sz="2400" dirty="0"/>
          </a:p>
          <a:p>
            <a:pPr marL="0" indent="0" algn="justLow" rtl="0">
              <a:buNone/>
            </a:pPr>
            <a:r>
              <a:rPr lang="en-US" sz="2400" dirty="0"/>
              <a:t> </a:t>
            </a:r>
          </a:p>
          <a:p>
            <a:pPr marL="0" indent="0">
              <a:buNone/>
            </a:pPr>
            <a:endParaRPr lang="en-US" dirty="0"/>
          </a:p>
          <a:p>
            <a:endParaRPr lang="en-US" dirty="0"/>
          </a:p>
        </p:txBody>
      </p:sp>
      <p:sp>
        <p:nvSpPr>
          <p:cNvPr id="4"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ctr" rtl="0"/>
            <a:r>
              <a:rPr lang="en-US" sz="2400" b="1" dirty="0"/>
              <a:t>3- Random blood sugar (RBS)</a:t>
            </a:r>
            <a:r>
              <a:rPr lang="en-US" sz="2400" dirty="0"/>
              <a:t> </a:t>
            </a:r>
          </a:p>
        </p:txBody>
      </p:sp>
    </p:spTree>
    <p:extLst>
      <p:ext uri="{BB962C8B-B14F-4D97-AF65-F5344CB8AC3E}">
        <p14:creationId xmlns:p14="http://schemas.microsoft.com/office/powerpoint/2010/main" val="1944660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7620000" cy="5352256"/>
          </a:xfrm>
        </p:spPr>
        <p:style>
          <a:lnRef idx="2">
            <a:schemeClr val="accent1"/>
          </a:lnRef>
          <a:fillRef idx="1">
            <a:schemeClr val="lt1"/>
          </a:fillRef>
          <a:effectRef idx="0">
            <a:schemeClr val="accent1"/>
          </a:effectRef>
          <a:fontRef idx="minor">
            <a:schemeClr val="dk1"/>
          </a:fontRef>
        </p:style>
        <p:txBody>
          <a:bodyPr>
            <a:noAutofit/>
          </a:bodyPr>
          <a:lstStyle/>
          <a:p>
            <a:pPr marL="0" lvl="0" indent="0" algn="just" rtl="0">
              <a:buNone/>
            </a:pPr>
            <a:r>
              <a:rPr lang="en-US" sz="1800" b="1" dirty="0"/>
              <a:t>Oral glucose tolerance test (OGTT)</a:t>
            </a:r>
            <a:r>
              <a:rPr lang="en-US" sz="1800" dirty="0"/>
              <a:t> </a:t>
            </a:r>
          </a:p>
          <a:p>
            <a:pPr marL="0" indent="0" algn="just" rtl="0">
              <a:buNone/>
            </a:pPr>
            <a:r>
              <a:rPr lang="en-US" sz="1800" b="1" dirty="0">
                <a:solidFill>
                  <a:srgbClr val="C00000"/>
                </a:solidFill>
              </a:rPr>
              <a:t>Definition: </a:t>
            </a:r>
            <a:r>
              <a:rPr lang="en-US" sz="1800" dirty="0"/>
              <a:t>Oral glucose tolerance test is a series of blood glucose measurements that is used to measure the body’s ability to uptake glucose.</a:t>
            </a:r>
          </a:p>
          <a:p>
            <a:pPr marL="0" indent="0" algn="just" rtl="0">
              <a:buNone/>
            </a:pPr>
            <a:r>
              <a:rPr lang="en-US" sz="1800" dirty="0"/>
              <a:t>This test is commonly used to diagnose diabetes that occurs during pregnancy (gestational diabetes) or in pre diabetic subjects . </a:t>
            </a:r>
          </a:p>
          <a:p>
            <a:pPr marL="0" indent="0" algn="just" rtl="0">
              <a:buNone/>
            </a:pPr>
            <a:endParaRPr lang="en-US" sz="1800" b="1" dirty="0">
              <a:solidFill>
                <a:srgbClr val="C00000"/>
              </a:solidFill>
            </a:endParaRPr>
          </a:p>
          <a:p>
            <a:pPr marL="0" indent="0" algn="just" rtl="0">
              <a:buNone/>
            </a:pPr>
            <a:r>
              <a:rPr lang="en-US" sz="1800" b="1" dirty="0">
                <a:solidFill>
                  <a:srgbClr val="C00000"/>
                </a:solidFill>
              </a:rPr>
              <a:t>Sample preparation: </a:t>
            </a:r>
            <a:r>
              <a:rPr lang="en-US" sz="1800" dirty="0"/>
              <a:t>The patient on the test day will be asked to drink a glucose syrup which contained a measured concentration of glucose ( 75g to 100g ) while the pregnant women will take 100g of glucose.</a:t>
            </a:r>
          </a:p>
          <a:p>
            <a:pPr marL="0" indent="0" algn="just" rtl="0">
              <a:buNone/>
            </a:pPr>
            <a:r>
              <a:rPr lang="en-US" sz="1800" dirty="0"/>
              <a:t>Further, the Blood samples will be collected at timed intervals of 1, 1.5, 2, 2.5 and 3 hours after drinking the glucose. With a urine sample every hour.</a:t>
            </a:r>
          </a:p>
          <a:p>
            <a:pPr marL="0" indent="0" algn="just" rtl="0">
              <a:buNone/>
            </a:pPr>
            <a:r>
              <a:rPr lang="en-US" sz="1800" b="1" dirty="0">
                <a:solidFill>
                  <a:schemeClr val="accent1">
                    <a:lumMod val="75000"/>
                  </a:schemeClr>
                </a:solidFill>
              </a:rPr>
              <a:t>This test is recommended when fasting blood glucose test is between 100 mg/</a:t>
            </a:r>
            <a:r>
              <a:rPr lang="en-US" sz="1800" b="1" dirty="0" err="1">
                <a:solidFill>
                  <a:schemeClr val="accent1">
                    <a:lumMod val="75000"/>
                  </a:schemeClr>
                </a:solidFill>
              </a:rPr>
              <a:t>dL</a:t>
            </a:r>
            <a:r>
              <a:rPr lang="en-US" sz="1800" b="1" dirty="0">
                <a:solidFill>
                  <a:schemeClr val="accent1">
                    <a:lumMod val="75000"/>
                  </a:schemeClr>
                </a:solidFill>
              </a:rPr>
              <a:t> (5.5 </a:t>
            </a:r>
            <a:r>
              <a:rPr lang="en-US" sz="1800" b="1" dirty="0" err="1">
                <a:solidFill>
                  <a:schemeClr val="accent1">
                    <a:lumMod val="75000"/>
                  </a:schemeClr>
                </a:solidFill>
              </a:rPr>
              <a:t>mmol</a:t>
            </a:r>
            <a:r>
              <a:rPr lang="en-US" sz="1800" b="1" dirty="0">
                <a:solidFill>
                  <a:schemeClr val="accent1">
                    <a:lumMod val="75000"/>
                  </a:schemeClr>
                </a:solidFill>
              </a:rPr>
              <a:t>/L) and 126 mg/</a:t>
            </a:r>
            <a:r>
              <a:rPr lang="en-US" sz="1800" b="1" dirty="0" err="1">
                <a:solidFill>
                  <a:schemeClr val="accent1">
                    <a:lumMod val="75000"/>
                  </a:schemeClr>
                </a:solidFill>
              </a:rPr>
              <a:t>dL</a:t>
            </a:r>
            <a:r>
              <a:rPr lang="en-US" sz="1800" b="1" dirty="0">
                <a:solidFill>
                  <a:schemeClr val="accent1">
                    <a:lumMod val="75000"/>
                  </a:schemeClr>
                </a:solidFill>
              </a:rPr>
              <a:t> (7.0 </a:t>
            </a:r>
            <a:r>
              <a:rPr lang="en-US" sz="1800" b="1" dirty="0" err="1">
                <a:solidFill>
                  <a:schemeClr val="accent1">
                    <a:lumMod val="75000"/>
                  </a:schemeClr>
                </a:solidFill>
              </a:rPr>
              <a:t>mmol</a:t>
            </a:r>
            <a:r>
              <a:rPr lang="en-US" sz="1800" b="1" dirty="0">
                <a:solidFill>
                  <a:schemeClr val="accent1">
                    <a:lumMod val="75000"/>
                  </a:schemeClr>
                </a:solidFill>
              </a:rPr>
              <a:t>/L).</a:t>
            </a:r>
          </a:p>
          <a:p>
            <a:pPr marL="0" indent="0" algn="just" rtl="0">
              <a:buNone/>
            </a:pPr>
            <a:r>
              <a:rPr lang="en-US" sz="1800" b="1" dirty="0">
                <a:solidFill>
                  <a:schemeClr val="accent1">
                    <a:lumMod val="75000"/>
                  </a:schemeClr>
                </a:solidFill>
              </a:rPr>
              <a:t> </a:t>
            </a:r>
          </a:p>
        </p:txBody>
      </p:sp>
      <p:sp>
        <p:nvSpPr>
          <p:cNvPr id="4" name="Title 1"/>
          <p:cNvSpPr>
            <a:spLocks noGrp="1"/>
          </p:cNvSpPr>
          <p:nvPr>
            <p:ph type="title"/>
          </p:nvPr>
        </p:nvSpPr>
        <p:spPr>
          <a:xfrm>
            <a:off x="457200" y="274638"/>
            <a:ext cx="7467600" cy="725470"/>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ctr" rtl="0"/>
            <a:r>
              <a:rPr lang="en-US" sz="2400" b="1" dirty="0"/>
              <a:t>4- Oral glucose tolerance test (OGTT)</a:t>
            </a:r>
            <a:r>
              <a:rPr lang="en-US" sz="2400" dirty="0"/>
              <a:t> </a:t>
            </a:r>
          </a:p>
        </p:txBody>
      </p:sp>
    </p:spTree>
    <p:extLst>
      <p:ext uri="{BB962C8B-B14F-4D97-AF65-F5344CB8AC3E}">
        <p14:creationId xmlns:p14="http://schemas.microsoft.com/office/powerpoint/2010/main" val="231683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467600" cy="928670"/>
          </a:xfrm>
        </p:spPr>
        <p:style>
          <a:lnRef idx="2">
            <a:schemeClr val="accent1"/>
          </a:lnRef>
          <a:fillRef idx="1">
            <a:schemeClr val="lt1"/>
          </a:fillRef>
          <a:effectRef idx="0">
            <a:schemeClr val="accent1"/>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Glucose Metabolism</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IQ"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sz="quarter" idx="1"/>
          </p:nvPr>
        </p:nvSpPr>
        <p:spPr>
          <a:xfrm>
            <a:off x="285720" y="1357298"/>
            <a:ext cx="8072494" cy="4768865"/>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a:t>Glucose is a primary source of energy for humans. The nervous system, including the brain, totally depends on glucose for energy. </a:t>
            </a:r>
          </a:p>
          <a:p>
            <a:pPr algn="justLow" rtl="0"/>
            <a:r>
              <a:rPr lang="en-US" dirty="0"/>
              <a:t>Nervous tissue cannot concentrate or store carbohydrates; therefore, it is critical to maintain a steady supply of glucose to the tissue. For this reason, the concentration of glucose in the ECF must be maintained in a narrow range. </a:t>
            </a:r>
          </a:p>
          <a:p>
            <a:pPr algn="justLow" rtl="0"/>
            <a:r>
              <a:rPr lang="en-US" dirty="0"/>
              <a:t>When the concentration falls below a certain level, the nervous tissue loses the primary energy source and are incapable of maintaining normal function.</a:t>
            </a:r>
          </a:p>
          <a:p>
            <a:pPr algn="l"/>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76" y="357166"/>
            <a:ext cx="7620000" cy="105561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b="1" dirty="0"/>
            </a:br>
            <a:br>
              <a:rPr lang="en-US" b="1" dirty="0"/>
            </a:br>
            <a:br>
              <a:rPr lang="en-US" b="1" dirty="0"/>
            </a:br>
            <a:r>
              <a:rPr lang="en-US" b="1" dirty="0"/>
              <a:t>5- C-peptide</a:t>
            </a:r>
            <a:br>
              <a:rPr lang="en-US" dirty="0"/>
            </a:br>
            <a:endParaRPr lang="en-US" dirty="0"/>
          </a:p>
        </p:txBody>
      </p:sp>
      <p:sp>
        <p:nvSpPr>
          <p:cNvPr id="4" name="TextBox 3"/>
          <p:cNvSpPr txBox="1"/>
          <p:nvPr/>
        </p:nvSpPr>
        <p:spPr>
          <a:xfrm>
            <a:off x="571472" y="1571612"/>
            <a:ext cx="7643866"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Low" rtl="0"/>
            <a:r>
              <a:rPr lang="en-US" sz="2000" b="1" dirty="0"/>
              <a:t>C-peptide is metabolically inactive polypeptide chain that is a by-product of normal insulin production by the beta cells in the pancreas. It serves as an important linker between the A- and the B- chains of insulin </a:t>
            </a:r>
            <a:endParaRPr lang="ar-SA" sz="2000" b="1" dirty="0"/>
          </a:p>
        </p:txBody>
      </p:sp>
      <p:pic>
        <p:nvPicPr>
          <p:cNvPr id="5" name="Picture 4" descr="c_peptide.jpg"/>
          <p:cNvPicPr>
            <a:picLocks noChangeAspect="1"/>
          </p:cNvPicPr>
          <p:nvPr/>
        </p:nvPicPr>
        <p:blipFill>
          <a:blip r:embed="rId3"/>
          <a:stretch>
            <a:fillRect/>
          </a:stretch>
        </p:blipFill>
        <p:spPr>
          <a:xfrm>
            <a:off x="428596" y="3286125"/>
            <a:ext cx="3714776"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78271_medium.jpg"/>
          <p:cNvPicPr>
            <a:picLocks noChangeAspect="1"/>
          </p:cNvPicPr>
          <p:nvPr/>
        </p:nvPicPr>
        <p:blipFill>
          <a:blip r:embed="rId4"/>
          <a:stretch>
            <a:fillRect/>
          </a:stretch>
        </p:blipFill>
        <p:spPr>
          <a:xfrm>
            <a:off x="4572000" y="3286124"/>
            <a:ext cx="4143404"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5859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7620000" cy="928694"/>
          </a:xfrm>
        </p:spPr>
        <p:txBody>
          <a:bodyPr>
            <a:normAutofit fontScale="90000"/>
          </a:bodyPr>
          <a:lstStyle/>
          <a:p>
            <a:pPr algn="ctr" rtl="0"/>
            <a:br>
              <a:rPr lang="en-US" b="1" dirty="0"/>
            </a:br>
            <a:br>
              <a:rPr lang="en-US" b="1" dirty="0"/>
            </a:br>
            <a:br>
              <a:rPr lang="en-US" b="1" dirty="0"/>
            </a:br>
            <a:r>
              <a:rPr lang="en-US" b="1" dirty="0"/>
              <a:t>5- C-peptide</a:t>
            </a:r>
            <a:br>
              <a:rPr lang="en-US" dirty="0"/>
            </a:br>
            <a:endParaRPr lang="en-US" dirty="0"/>
          </a:p>
        </p:txBody>
      </p:sp>
      <p:sp>
        <p:nvSpPr>
          <p:cNvPr id="3" name="Content Placeholder 2"/>
          <p:cNvSpPr>
            <a:spLocks noGrp="1"/>
          </p:cNvSpPr>
          <p:nvPr>
            <p:ph idx="1"/>
          </p:nvPr>
        </p:nvSpPr>
        <p:spPr>
          <a:xfrm>
            <a:off x="457200" y="1071546"/>
            <a:ext cx="7467600" cy="5402406"/>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gn="justLow" rtl="0"/>
            <a:r>
              <a:rPr lang="en-US" dirty="0"/>
              <a:t> It is used to monitor beta cells activity and capability over time but it is not used to diagnose diabetes.</a:t>
            </a:r>
          </a:p>
          <a:p>
            <a:pPr marL="0" indent="0" algn="justLow" rtl="0"/>
            <a:r>
              <a:rPr lang="en-US" b="1" dirty="0">
                <a:solidFill>
                  <a:schemeClr val="accent1">
                    <a:lumMod val="75000"/>
                  </a:schemeClr>
                </a:solidFill>
              </a:rPr>
              <a:t> C-peptide in Type 1 diabetes:</a:t>
            </a:r>
          </a:p>
          <a:p>
            <a:pPr marL="365760" lvl="1" indent="0" algn="justLow" rtl="0">
              <a:buNone/>
            </a:pPr>
            <a:r>
              <a:rPr lang="en-US" dirty="0"/>
              <a:t>Definition: autoimmune disorder involves a complete destruction of beta cells with disabilities to produce insulin. This test is ordered for a patient who newly diagnosed with diabetes type-1 to evaluate the residual beta cell function.</a:t>
            </a:r>
          </a:p>
          <a:p>
            <a:pPr marL="365760" lvl="1" indent="0" algn="justLow" rtl="0">
              <a:buNone/>
            </a:pPr>
            <a:r>
              <a:rPr lang="en-US" u="sng" dirty="0"/>
              <a:t>The expected result</a:t>
            </a:r>
            <a:r>
              <a:rPr lang="en-US" dirty="0"/>
              <a:t>: Low level of insulin and C-peptide will be detected. </a:t>
            </a:r>
          </a:p>
          <a:p>
            <a:pPr marL="0" indent="0" algn="justLow" rtl="0"/>
            <a:r>
              <a:rPr lang="en-US" b="1" dirty="0">
                <a:solidFill>
                  <a:schemeClr val="accent1">
                    <a:lumMod val="75000"/>
                  </a:schemeClr>
                </a:solidFill>
              </a:rPr>
              <a:t> C-peptide in type 2 diabetes:</a:t>
            </a:r>
            <a:r>
              <a:rPr lang="en-US" dirty="0">
                <a:solidFill>
                  <a:schemeClr val="accent1">
                    <a:lumMod val="75000"/>
                  </a:schemeClr>
                </a:solidFill>
              </a:rPr>
              <a:t> </a:t>
            </a:r>
          </a:p>
          <a:p>
            <a:pPr marL="365760" lvl="1" indent="0" algn="justLow" rtl="0">
              <a:buNone/>
            </a:pPr>
            <a:r>
              <a:rPr lang="en-US" dirty="0"/>
              <a:t>Definition: insulin resistance</a:t>
            </a:r>
          </a:p>
          <a:p>
            <a:pPr marL="365760" lvl="1" indent="0" algn="justLow" rtl="0">
              <a:buNone/>
            </a:pPr>
            <a:r>
              <a:rPr lang="en-US" dirty="0"/>
              <a:t>This test is ordered for a patient who newly diagnosed with diabetes type-2 to monitor the status of beta cell production of insulin . </a:t>
            </a:r>
          </a:p>
          <a:p>
            <a:pPr marL="365760" lvl="1" indent="0" algn="justLow" rtl="0">
              <a:buNone/>
            </a:pPr>
            <a:r>
              <a:rPr lang="en-US" u="sng" dirty="0"/>
              <a:t>The expected value: </a:t>
            </a:r>
            <a:r>
              <a:rPr lang="en-US" dirty="0"/>
              <a:t>Normal or high level of C-peptide will be detected. </a:t>
            </a:r>
          </a:p>
        </p:txBody>
      </p:sp>
      <p:sp>
        <p:nvSpPr>
          <p:cNvPr id="5" name="Rectangle 4"/>
          <p:cNvSpPr/>
          <p:nvPr/>
        </p:nvSpPr>
        <p:spPr>
          <a:xfrm>
            <a:off x="500034" y="214290"/>
            <a:ext cx="7594468"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516661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7467600" cy="92867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err="1"/>
              <a:t>Glycosylated</a:t>
            </a:r>
            <a:r>
              <a:rPr lang="en-US" b="1" dirty="0"/>
              <a:t> hemoglobin HbA1c</a:t>
            </a:r>
            <a:br>
              <a:rPr lang="en-US" dirty="0"/>
            </a:br>
            <a:endParaRPr lang="en-US" dirty="0"/>
          </a:p>
        </p:txBody>
      </p:sp>
      <p:sp>
        <p:nvSpPr>
          <p:cNvPr id="3" name="Content Placeholder 2"/>
          <p:cNvSpPr>
            <a:spLocks noGrp="1"/>
          </p:cNvSpPr>
          <p:nvPr>
            <p:ph idx="1"/>
          </p:nvPr>
        </p:nvSpPr>
        <p:spPr>
          <a:xfrm>
            <a:off x="457200" y="1500174"/>
            <a:ext cx="7467600" cy="497377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114300" indent="0" algn="justLow" rtl="0">
              <a:buNone/>
            </a:pPr>
            <a:r>
              <a:rPr lang="en-US" b="1" dirty="0">
                <a:solidFill>
                  <a:srgbClr val="C00000"/>
                </a:solidFill>
              </a:rPr>
              <a:t>Definition:</a:t>
            </a:r>
          </a:p>
          <a:p>
            <a:pPr marL="114300" indent="0" algn="justLow" rtl="0">
              <a:buNone/>
            </a:pPr>
            <a:r>
              <a:rPr lang="en-US" dirty="0"/>
              <a:t>Hemoglobin joins up with glucose to form the chemical called Glycosylated hemoglobin or HbA1c.</a:t>
            </a:r>
          </a:p>
          <a:p>
            <a:pPr marL="114300" indent="0" algn="justLow" rtl="0">
              <a:buNone/>
            </a:pPr>
            <a:r>
              <a:rPr lang="en-US" dirty="0"/>
              <a:t> </a:t>
            </a:r>
          </a:p>
          <a:p>
            <a:pPr marL="114300" indent="0" algn="justLow" rtl="0">
              <a:buNone/>
            </a:pPr>
            <a:r>
              <a:rPr lang="en-US" dirty="0"/>
              <a:t>Glycosylated hemoglobin is an indicator of how well the blood glucose level has been controlled over a longer period of time, every 2-3 months.</a:t>
            </a:r>
          </a:p>
          <a:p>
            <a:pPr marL="114300" indent="0" algn="justLow" rtl="0">
              <a:buNone/>
            </a:pPr>
            <a:r>
              <a:rPr lang="en-US" dirty="0"/>
              <a:t> </a:t>
            </a:r>
          </a:p>
          <a:p>
            <a:pPr marL="114300" indent="0" algn="justLow" rtl="0">
              <a:buNone/>
            </a:pPr>
            <a:r>
              <a:rPr lang="en-US" b="1" dirty="0"/>
              <a:t>Normal Values: </a:t>
            </a:r>
            <a:endParaRPr lang="en-US" dirty="0"/>
          </a:p>
          <a:p>
            <a:pPr marL="114300" indent="0" algn="justLow" rtl="0">
              <a:buNone/>
            </a:pPr>
            <a:r>
              <a:rPr lang="en-US" dirty="0" err="1"/>
              <a:t>Glycohemoglobin</a:t>
            </a:r>
            <a:r>
              <a:rPr lang="en-US" dirty="0"/>
              <a:t> A1c: 4.5%-5.7% of total hemoglobin</a:t>
            </a:r>
          </a:p>
          <a:p>
            <a:pPr marL="114300" indent="0" algn="justLow" rtl="0">
              <a:buNone/>
            </a:pPr>
            <a:endParaRPr lang="en-US" b="1" dirty="0"/>
          </a:p>
          <a:p>
            <a:pPr marL="114300" indent="0" algn="justLow" rtl="0">
              <a:buNone/>
            </a:pPr>
            <a:r>
              <a:rPr lang="en-US" b="1" dirty="0"/>
              <a:t>Sample preparation:</a:t>
            </a:r>
            <a:endParaRPr lang="en-US" dirty="0"/>
          </a:p>
          <a:p>
            <a:pPr marL="114300" indent="0" algn="justLow" rtl="0">
              <a:buNone/>
            </a:pPr>
            <a:r>
              <a:rPr lang="en-US" dirty="0"/>
              <a:t>-EDTA tube (whole blood) is used. </a:t>
            </a:r>
          </a:p>
          <a:p>
            <a:pPr marL="114300" indent="0" algn="justLow" rtl="0">
              <a:buNone/>
            </a:pPr>
            <a:r>
              <a:rPr lang="en-US" dirty="0"/>
              <a:t>-Sample is collected in collecting blood tube which has sodium fluoride tube to prevent Glycolysis. </a:t>
            </a:r>
          </a:p>
          <a:p>
            <a:pPr marL="114300" indent="0" algn="justLow" rtl="0">
              <a:buNone/>
            </a:pPr>
            <a:r>
              <a:rPr lang="en-US" dirty="0"/>
              <a:t>- In separated non-</a:t>
            </a:r>
            <a:r>
              <a:rPr lang="en-US" dirty="0" err="1"/>
              <a:t>hemolyzd</a:t>
            </a:r>
            <a:r>
              <a:rPr lang="en-US" dirty="0"/>
              <a:t> serum, the glucose conc. is generally stable for 8 hours at 25C (or up to 72 hours at 4C).</a:t>
            </a:r>
          </a:p>
          <a:p>
            <a:pPr marL="114300" indent="0">
              <a:buNone/>
            </a:pPr>
            <a:endParaRPr lang="en-US" dirty="0"/>
          </a:p>
        </p:txBody>
      </p:sp>
    </p:spTree>
    <p:extLst>
      <p:ext uri="{BB962C8B-B14F-4D97-AF65-F5344CB8AC3E}">
        <p14:creationId xmlns:p14="http://schemas.microsoft.com/office/powerpoint/2010/main" val="2455747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85786" y="1285860"/>
            <a:ext cx="7467600" cy="1785950"/>
          </a:xfrm>
        </p:spPr>
        <p:style>
          <a:lnRef idx="3">
            <a:schemeClr val="lt1"/>
          </a:lnRef>
          <a:fillRef idx="1">
            <a:schemeClr val="accent1"/>
          </a:fillRef>
          <a:effectRef idx="1">
            <a:schemeClr val="accent1"/>
          </a:effectRef>
          <a:fontRef idx="minor">
            <a:schemeClr val="lt1"/>
          </a:fontRef>
        </p:style>
        <p:txBody>
          <a:bodyPr/>
          <a:lstStyle/>
          <a:p>
            <a:pPr algn="ctr" rtl="0"/>
            <a:r>
              <a:rPr lang="en-US" dirty="0"/>
              <a:t>THANK YOU </a:t>
            </a:r>
            <a:br>
              <a:rPr lang="ar-IQ" dirty="0"/>
            </a:b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a:srcRect/>
          <a:stretch>
            <a:fillRect/>
          </a:stretch>
        </p:blipFill>
        <p:spPr bwMode="auto">
          <a:xfrm>
            <a:off x="500034" y="428604"/>
            <a:ext cx="7643866" cy="60722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rtl="0"/>
            <a:r>
              <a:rPr lang="en-US" b="1" dirty="0"/>
              <a:t>Regulation of Carbohydrate Metabolism</a:t>
            </a:r>
            <a:endParaRPr lang="en-US"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dirty="0"/>
          </a:p>
          <a:p>
            <a:pPr algn="justLow" rtl="0"/>
            <a:r>
              <a:rPr lang="en-US" dirty="0"/>
              <a:t>The liver, pancreas, and other endocrine glands are all involved in controlling the blood glucose concentrations within a narrow range. </a:t>
            </a:r>
          </a:p>
          <a:p>
            <a:pPr algn="justLow" rtl="0">
              <a:buNone/>
            </a:pPr>
            <a:endParaRPr lang="en-US" dirty="0"/>
          </a:p>
          <a:p>
            <a:pPr algn="justLow" rtl="0"/>
            <a:r>
              <a:rPr lang="en-US" dirty="0"/>
              <a:t>During a brief fast, glucose is supplied to the ECF from the liver through </a:t>
            </a:r>
            <a:r>
              <a:rPr lang="en-US" dirty="0" err="1"/>
              <a:t>glycogenolysis</a:t>
            </a:r>
            <a:r>
              <a:rPr lang="en-US" dirty="0"/>
              <a:t>.</a:t>
            </a:r>
          </a:p>
          <a:p>
            <a:pPr algn="justLow" rtl="0"/>
            <a:endParaRPr lang="en-US" dirty="0"/>
          </a:p>
          <a:p>
            <a:pPr algn="justLow" rtl="0"/>
            <a:r>
              <a:rPr lang="en-US" dirty="0"/>
              <a:t>When the fasting period is longer than 1 day, glucose is synthesized from other sources through </a:t>
            </a:r>
            <a:r>
              <a:rPr lang="en-US" dirty="0" err="1"/>
              <a:t>gluconeogenesis</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rtl="0"/>
            <a:br>
              <a:rPr lang="en-US" b="1" dirty="0"/>
            </a:br>
            <a:br>
              <a:rPr lang="en-US" b="1" dirty="0"/>
            </a:br>
            <a:br>
              <a:rPr lang="en-US" b="1" dirty="0"/>
            </a:br>
            <a:r>
              <a:rPr lang="en-US" sz="2700" b="1" dirty="0"/>
              <a:t>Control of blood glucose is under two major hormones:</a:t>
            </a:r>
            <a:br>
              <a:rPr lang="en-US" sz="2700" dirty="0"/>
            </a:br>
            <a:endParaRPr lang="ar-IQ" sz="2700" dirty="0"/>
          </a:p>
        </p:txBody>
      </p:sp>
      <p:sp>
        <p:nvSpPr>
          <p:cNvPr id="3" name="Content Placeholder 2"/>
          <p:cNvSpPr>
            <a:spLocks noGrp="1"/>
          </p:cNvSpPr>
          <p:nvPr>
            <p:ph sz="quarter"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l" rtl="0"/>
            <a:endParaRPr lang="en-US" b="1" dirty="0"/>
          </a:p>
          <a:p>
            <a:pPr algn="justLow" rtl="0"/>
            <a:r>
              <a:rPr lang="en-US" b="1" dirty="0"/>
              <a:t>Insulin and glucagon</a:t>
            </a:r>
            <a:r>
              <a:rPr lang="en-US" dirty="0"/>
              <a:t>, both produced by the pancreas, permitting the body to respond to increased demands for glucose or to survive prolonged fasts. It also permits the conservation of energy as lipids when excess substrates are ingested.</a:t>
            </a:r>
          </a:p>
          <a:p>
            <a:pPr lvl="0" algn="justLow" rtl="0"/>
            <a:r>
              <a:rPr lang="en-US" b="1" dirty="0"/>
              <a:t>Insulin </a:t>
            </a:r>
            <a:r>
              <a:rPr lang="en-US" dirty="0"/>
              <a:t>is the primary hormone responsible for the </a:t>
            </a:r>
            <a:r>
              <a:rPr lang="en-US" b="1" dirty="0"/>
              <a:t>entry of glucose into the cell</a:t>
            </a:r>
            <a:r>
              <a:rPr lang="en-US" dirty="0"/>
              <a:t> of muscle and adipose tissue and increased glucose metabolism. </a:t>
            </a:r>
          </a:p>
          <a:p>
            <a:pPr lvl="0" algn="justLow" rtl="0"/>
            <a:endParaRPr lang="en-US" dirty="0"/>
          </a:p>
          <a:p>
            <a:pPr lvl="0" algn="justLow" rtl="0"/>
            <a:r>
              <a:rPr lang="en-US" dirty="0"/>
              <a:t>It is synthesized by the </a:t>
            </a:r>
            <a:r>
              <a:rPr lang="en-US" b="1" dirty="0"/>
              <a:t>B- cells of</a:t>
            </a:r>
            <a:r>
              <a:rPr lang="en-US" dirty="0"/>
              <a:t> </a:t>
            </a:r>
            <a:r>
              <a:rPr lang="en-US" b="1" dirty="0"/>
              <a:t>islets of </a:t>
            </a:r>
            <a:r>
              <a:rPr lang="en-US" b="1" dirty="0" err="1"/>
              <a:t>Langerhans</a:t>
            </a:r>
            <a:r>
              <a:rPr lang="en-US" b="1" dirty="0"/>
              <a:t> in the pancreas.</a:t>
            </a:r>
            <a:r>
              <a:rPr lang="en-US" dirty="0"/>
              <a:t> When these cells detect an increase in plasma glucose, they release insulin,  and is </a:t>
            </a:r>
            <a:r>
              <a:rPr lang="en-US" i="1" dirty="0"/>
              <a:t>not </a:t>
            </a:r>
            <a:r>
              <a:rPr lang="en-US" dirty="0"/>
              <a:t>released when glucose levels are decreased.</a:t>
            </a:r>
          </a:p>
          <a:p>
            <a:pPr lvl="0" algn="justLow" rtl="0"/>
            <a:endParaRPr lang="en-US" dirty="0"/>
          </a:p>
          <a:p>
            <a:pPr lvl="0" algn="justLow" rtl="0"/>
            <a:r>
              <a:rPr lang="en-US" dirty="0"/>
              <a:t>It also regulates glucose by increasing </a:t>
            </a:r>
            <a:r>
              <a:rPr lang="en-US" b="1" dirty="0" err="1"/>
              <a:t>glycogenesis</a:t>
            </a:r>
            <a:r>
              <a:rPr lang="en-US" b="1" dirty="0"/>
              <a:t>, </a:t>
            </a:r>
            <a:r>
              <a:rPr lang="en-US" b="1" dirty="0" err="1"/>
              <a:t>lipogenesis</a:t>
            </a:r>
            <a:r>
              <a:rPr lang="en-US" b="1" dirty="0"/>
              <a:t>, and </a:t>
            </a:r>
            <a:r>
              <a:rPr lang="en-US" b="1" dirty="0" err="1"/>
              <a:t>glycolysis</a:t>
            </a:r>
            <a:r>
              <a:rPr lang="en-US" b="1" dirty="0"/>
              <a:t> and inhibiting </a:t>
            </a:r>
            <a:r>
              <a:rPr lang="en-US" b="1" dirty="0" err="1"/>
              <a:t>glycogenolysis</a:t>
            </a:r>
            <a:r>
              <a:rPr lang="en-US" b="1" dirty="0"/>
              <a:t>.</a:t>
            </a:r>
          </a:p>
          <a:p>
            <a:pPr algn="justLow" rtl="0"/>
            <a:endParaRPr lang="en-US" dirty="0"/>
          </a:p>
          <a:p>
            <a:pPr algn="justLow" rtl="0"/>
            <a:r>
              <a:rPr lang="en-US" b="1" dirty="0"/>
              <a:t>Note/ Insulin is the only hormone that decreases glucose levels and can be referred to as a hypoglycemic agent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linical Chemistry\Clinical Biochemistry Livingstone 04\Clinical Biochemistry Livingstone 04\Pictures\د.أحمد النداف3\page58F-2.jpg"/>
          <p:cNvPicPr>
            <a:picLocks noGrp="1" noChangeAspect="1" noChangeArrowheads="1"/>
          </p:cNvPicPr>
          <p:nvPr>
            <p:ph idx="1"/>
          </p:nvPr>
        </p:nvPicPr>
        <p:blipFill>
          <a:blip r:embed="rId3"/>
          <a:srcRect/>
          <a:stretch>
            <a:fillRect/>
          </a:stretch>
        </p:blipFill>
        <p:spPr>
          <a:xfrm>
            <a:off x="0" y="0"/>
            <a:ext cx="9144000" cy="6858000"/>
          </a:xfrm>
        </p:spPr>
      </p:pic>
      <p:sp>
        <p:nvSpPr>
          <p:cNvPr id="16387" name="Slide Number Placeholder 3"/>
          <p:cNvSpPr>
            <a:spLocks noGrp="1"/>
          </p:cNvSpPr>
          <p:nvPr>
            <p:ph type="sldNum" sz="quarter" idx="4294967295"/>
          </p:nvPr>
        </p:nvSpPr>
        <p:spPr bwMode="auto">
          <a:xfrm>
            <a:off x="457200" y="6356350"/>
            <a:ext cx="2133600" cy="365125"/>
          </a:xfrm>
          <a:prstGeom prst="rect">
            <a:avLst/>
          </a:prstGeom>
          <a:noFill/>
          <a:ln>
            <a:miter lim="800000"/>
            <a:headEnd/>
            <a:tailEnd/>
          </a:ln>
        </p:spPr>
        <p:txBody>
          <a:bodyPr/>
          <a:lstStyle/>
          <a:p>
            <a:fld id="{5C94A9C2-3CCB-4151-8881-F8490768D798}" type="slidenum">
              <a:rPr lang="ar-SA"/>
              <a:pPr/>
              <a:t>9</a:t>
            </a:fld>
            <a:endParaRPr lang="ar-S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935</TotalTime>
  <Words>5584</Words>
  <Application>Microsoft Office PowerPoint</Application>
  <PresentationFormat>On-screen Show (4:3)</PresentationFormat>
  <Paragraphs>494</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Century Schoolbook</vt:lpstr>
      <vt:lpstr>Times New Roman</vt:lpstr>
      <vt:lpstr>Wingdings</vt:lpstr>
      <vt:lpstr>Wingdings 2</vt:lpstr>
      <vt:lpstr>Oriel</vt:lpstr>
      <vt:lpstr>Carbohydrate metabolism &amp; diabetes mellitus </vt:lpstr>
      <vt:lpstr>General introduction </vt:lpstr>
      <vt:lpstr>PowerPoint Presentation</vt:lpstr>
      <vt:lpstr>GLUT  (Glucose transporter isoform 1-14)</vt:lpstr>
      <vt:lpstr>     Glucose Metabolism </vt:lpstr>
      <vt:lpstr>PowerPoint Presentation</vt:lpstr>
      <vt:lpstr>Regulation of Carbohydrate Metabolism</vt:lpstr>
      <vt:lpstr>   Control of blood glucose is under two major hormones: </vt:lpstr>
      <vt:lpstr>PowerPoint Presentation</vt:lpstr>
      <vt:lpstr>Control of blood glucose is under two major hormones: </vt:lpstr>
      <vt:lpstr>  Insulin EFFRCTS ON ORGANS</vt:lpstr>
      <vt:lpstr> Role in insulin in lowering blood glucose</vt:lpstr>
      <vt:lpstr> Glucagon EFFRCTS ON ORGANS</vt:lpstr>
      <vt:lpstr> Role of glucagon in increasing blood glucose levels</vt:lpstr>
      <vt:lpstr>Other hormones or factors affect blood glucose level  </vt:lpstr>
      <vt:lpstr>Other hormones or factors affect blood glucose level  </vt:lpstr>
      <vt:lpstr>Other hormones or factors affect blood glucose level  </vt:lpstr>
      <vt:lpstr>HYPERGLYCEMIA </vt:lpstr>
      <vt:lpstr>Diabetes Mellitus ( D.M.)  </vt:lpstr>
      <vt:lpstr>PowerPoint Presentation</vt:lpstr>
      <vt:lpstr>PowerPoint Presentation</vt:lpstr>
      <vt:lpstr>Type 1 diabetes mellitus  </vt:lpstr>
      <vt:lpstr>Pathophysiology</vt:lpstr>
      <vt:lpstr>Signs and symptoms</vt:lpstr>
      <vt:lpstr>Type 2 diabetes mellitus  </vt:lpstr>
      <vt:lpstr>Type 2 diabetes mellitus</vt:lpstr>
      <vt:lpstr>Gestational diabetes mellitus (GDM) </vt:lpstr>
      <vt:lpstr>Secondary causes of diabetes mellitus </vt:lpstr>
      <vt:lpstr>Ketoacidosis  &amp; hyperosmolar nonketotic states</vt:lpstr>
      <vt:lpstr>PowerPoint Presentation</vt:lpstr>
      <vt:lpstr>1- Diabetic ketoacidosis (DKA)</vt:lpstr>
      <vt:lpstr>1- Diabetic ketoacidosis (DKA)</vt:lpstr>
      <vt:lpstr>PowerPoint Presentation</vt:lpstr>
      <vt:lpstr> Laboratory investigations </vt:lpstr>
      <vt:lpstr>The laboratory findings of a patient with diabetes with ketoacidosis  </vt:lpstr>
      <vt:lpstr>Treatment </vt:lpstr>
      <vt:lpstr>2- Hyperosmolar nonketotic (HONK) coma</vt:lpstr>
      <vt:lpstr>2- Hyperosmolar nonketotic (HONK) coma</vt:lpstr>
      <vt:lpstr>The laboratory findings of nonketotic hyperosmolar coma</vt:lpstr>
      <vt:lpstr>Treatment </vt:lpstr>
      <vt:lpstr>3- HYPOGLYCEMIA </vt:lpstr>
      <vt:lpstr>3- HYPOGLYCEMIA </vt:lpstr>
      <vt:lpstr>Diabetic Profile Tests: </vt:lpstr>
      <vt:lpstr>     Laboratory methods for the Diagnosis of Diabetes Mellitus </vt:lpstr>
      <vt:lpstr>Laboratory methods for the Diagnosis of Diabetes Mellitus </vt:lpstr>
      <vt:lpstr>1- Fasting blood sugar (FBG)  </vt:lpstr>
      <vt:lpstr>2- Two hour postprandial blood sugar                 (2-hour PPT) </vt:lpstr>
      <vt:lpstr>3- Random blood sugar (RBS) </vt:lpstr>
      <vt:lpstr>4- Oral glucose tolerance test (OGTT) </vt:lpstr>
      <vt:lpstr>   5- C-peptide </vt:lpstr>
      <vt:lpstr>   5- C-peptide </vt:lpstr>
      <vt:lpstr>        Glycosylated hemoglobin HbA1c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shosho</dc:creator>
  <cp:lastModifiedBy>Maher</cp:lastModifiedBy>
  <cp:revision>75</cp:revision>
  <dcterms:created xsi:type="dcterms:W3CDTF">2016-01-09T00:32:18Z</dcterms:created>
  <dcterms:modified xsi:type="dcterms:W3CDTF">2021-11-01T22:16:01Z</dcterms:modified>
</cp:coreProperties>
</file>