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80" r:id="rId4"/>
    <p:sldId id="288" r:id="rId5"/>
    <p:sldId id="281" r:id="rId6"/>
    <p:sldId id="282" r:id="rId7"/>
    <p:sldId id="283" r:id="rId8"/>
    <p:sldId id="284" r:id="rId9"/>
    <p:sldId id="287" r:id="rId10"/>
    <p:sldId id="289" r:id="rId11"/>
    <p:sldId id="290" r:id="rId12"/>
    <p:sldId id="294" r:id="rId13"/>
    <p:sldId id="299" r:id="rId14"/>
    <p:sldId id="296" r:id="rId15"/>
    <p:sldId id="295" r:id="rId16"/>
    <p:sldId id="297" r:id="rId17"/>
    <p:sldId id="298" r:id="rId18"/>
    <p:sldId id="300" r:id="rId19"/>
    <p:sldId id="301" r:id="rId20"/>
    <p:sldId id="293" r:id="rId21"/>
    <p:sldId id="302" r:id="rId22"/>
    <p:sldId id="303" r:id="rId23"/>
    <p:sldId id="304" r:id="rId24"/>
    <p:sldId id="305" r:id="rId25"/>
    <p:sldId id="306" r:id="rId26"/>
    <p:sldId id="278" r:id="rId27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9159-AD10-40D1-9190-F90D2C8157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9E8F5-214F-4463-A5DA-A27A1674C8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BE7464-67C0-4836-98BC-198C43C0B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5F0B6-20AB-4127-915F-86C8EE041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3FE29-B31F-456E-9AB8-797530BDF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47755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38BFE-DCA9-4C0C-A24B-F3ACF2CC7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2DF98B-ECF4-44DF-A103-58B3690195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C35A6-15E5-43CE-B1B8-DADD6CF29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2ACC2-8999-468D-B20F-CEAD0400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6D9FA9-680F-47CF-BFE8-A632F2E2F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4785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01CDD3-6B0C-4DEF-895F-8997D9020F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C726C2-8F7D-458B-B7AE-6DCAEDDE6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2E36D7-8AB8-4996-97A3-F321F3DD6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058575-0A48-4FFD-B817-E562A5D51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AACDC-07AC-46BC-AB26-CA5254526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6171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7E688-E374-4432-BD91-A814442F8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0F168-7010-4FD1-8A53-6F6349500B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455D99-3651-4094-B84B-96C3CEAB03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544CB6-1014-406D-BB66-6EFAAF8DC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E9754-C9DB-46E0-85A9-F3D3E4A0F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88973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D9F9-DAA3-49FF-8D32-36F791638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C91C0D-9502-4EC0-9E17-77B0DACB6D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F0F92-C7A7-4DAA-9E83-7C090342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17E32E-2067-447A-B802-BFE3A8025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D9FC9-16A6-4105-BBE1-2F2FE5075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855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A964E-EA6C-4626-965D-A4CD44F2C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DB96-BE73-46C1-8A2A-7D3A5665B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6E0C4-FF15-43BB-B4B4-BDD7E1083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3BF9E3-2F6A-4AD3-BAE0-B899AA7052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65FF5A-D9F9-48AF-97D9-521DCF730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EA4179-C7B2-496F-8090-D2F64F29C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7240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A0C9C-1782-4405-9A39-084F8862E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CCB5-0F60-434F-97C7-C3F72C261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FE4B9-3E1D-4BA6-A249-FB961252A6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17081-FA02-4B57-90DF-624A84AC20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BDF7E1-1858-4CF1-8FDD-33EA1E0EFC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A013B7-8256-4DA2-BD5C-83F6ADCAB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493E94-90F5-4A27-B6A3-B7121AB4D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25463D-F733-428D-9FCE-9E487C093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289470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840BA-67C3-450B-9E70-F9E4F2FBD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5A5FA7-3E10-4157-BA22-6CE8A0789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8665FA-7731-4BAA-9FE4-2B68B11F7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5B2494-703E-426E-9320-DEB83D07D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73364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4D17DCD-E1E4-479B-B48D-6EBBD76A4C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53013-CDE9-4948-BBDA-B49185569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7CCD4-6EC4-4939-A50E-3B62F985D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11738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08C4D-CBB6-46D5-840D-60428D5A3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C77B1-A0C5-401D-B430-7E2016CA0C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1E45B4-416C-4D7E-9066-2280D56A80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DAD6B0-048A-4FB2-87B0-B2C99412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38079E-35FA-407B-B993-3B321C2B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DC35B-36D3-433C-B0D1-FFC4226C4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12281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33B67-9D27-4E22-BB4E-D10B0C00DE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F9FCE8-A664-4709-933A-D51F4308DC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8673E4-3969-49B3-A578-E82D4ADA61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3FB17E-15CB-4C8C-B304-2DD16D2EB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96364B-C724-49D3-ABAA-BA61BB1B1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9ECAE1-4302-4C89-A35B-89F7D17B8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1191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00858E1-83C8-4484-91CC-74544FF35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D62D2D-D63E-4500-8475-3997E6669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2D5D4-3318-491F-BE75-4A0B667478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9686F-A987-44D7-B396-88842EA82DAC}" type="datetimeFigureOut">
              <a:rPr lang="ar-IQ" smtClean="0"/>
              <a:t>21/04/1443</a:t>
            </a:fld>
            <a:endParaRPr lang="ar-IQ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25193-5885-4492-A52F-85848DF216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403913-7BDD-4BF4-86A1-448B4B1FA4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D4356-E5D4-412C-A2A4-988358E3A7D5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45082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83AA270-D991-4AEF-B9A0-730C11465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9" y="2168666"/>
            <a:ext cx="9144000" cy="2177779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Algerian" panose="04020705040A02060702" pitchFamily="82" charset="0"/>
              </a:rPr>
              <a:t>lec</a:t>
            </a:r>
            <a:r>
              <a:rPr lang="en-US" sz="4000" dirty="0">
                <a:latin typeface="Algerian" panose="04020705040A02060702" pitchFamily="82" charset="0"/>
              </a:rPr>
              <a:t> 4</a:t>
            </a:r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4000" dirty="0">
                <a:latin typeface="Algerian" panose="04020705040A02060702" pitchFamily="82" charset="0"/>
              </a:rPr>
              <a:t>Pharmaceutical Technology</a:t>
            </a:r>
            <a:br>
              <a:rPr lang="en-US" sz="4000" dirty="0">
                <a:latin typeface="Algerian" panose="04020705040A02060702" pitchFamily="82" charset="0"/>
              </a:rPr>
            </a:br>
            <a:r>
              <a:rPr lang="en-US" sz="2800" dirty="0">
                <a:solidFill>
                  <a:srgbClr val="FF0000"/>
                </a:solidFill>
                <a:latin typeface="Algerian" panose="04020705040A02060702" pitchFamily="82" charset="0"/>
              </a:rPr>
              <a:t>suspensions</a:t>
            </a:r>
            <a:endParaRPr lang="ar-IQ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A9921FD3-76C5-43AC-A291-8CFED6F4A2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89334"/>
            <a:ext cx="9144000" cy="1655762"/>
          </a:xfrm>
        </p:spPr>
        <p:txBody>
          <a:bodyPr/>
          <a:lstStyle/>
          <a:p>
            <a:r>
              <a:rPr lang="en-US" dirty="0">
                <a:cs typeface="+mj-cs"/>
              </a:rPr>
              <a:t>Stage: 3/ 1st course</a:t>
            </a:r>
          </a:p>
          <a:p>
            <a:r>
              <a:rPr lang="en-US" dirty="0">
                <a:cs typeface="+mj-cs"/>
              </a:rPr>
              <a:t>Dr. Ameer S. Sahib</a:t>
            </a:r>
            <a:endParaRPr lang="ar-IQ" dirty="0"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7E563E-E2CE-4BA0-8884-C6D02CD6A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53" y="700863"/>
            <a:ext cx="1810693" cy="18106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9A35C4-123C-454D-9B56-5490CCD512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8892" y="249608"/>
            <a:ext cx="2424289" cy="2261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4086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642054-FEE9-4261-A148-F87C04E98330}"/>
              </a:ext>
            </a:extLst>
          </p:cNvPr>
          <p:cNvSpPr txBox="1"/>
          <p:nvPr/>
        </p:nvSpPr>
        <p:spPr>
          <a:xfrm>
            <a:off x="226255" y="162148"/>
            <a:ext cx="7268827" cy="1371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ar-IQ" sz="1800" dirty="0">
                <a:latin typeface="Arial Black" panose="020B0A04020102020204" pitchFamily="34" charset="0"/>
              </a:rPr>
              <a:t>One aspect of </a:t>
            </a:r>
            <a:r>
              <a:rPr lang="en-US" altLang="ar-IQ" sz="1800" dirty="0">
                <a:solidFill>
                  <a:srgbClr val="0070C0"/>
                </a:solidFill>
                <a:latin typeface="Arial Black" panose="020B0A04020102020204" pitchFamily="34" charset="0"/>
              </a:rPr>
              <a:t>physical stability </a:t>
            </a:r>
            <a:r>
              <a:rPr lang="en-US" altLang="ar-IQ" sz="1800" dirty="0">
                <a:latin typeface="Arial Black" panose="020B0A04020102020204" pitchFamily="34" charset="0"/>
              </a:rPr>
              <a:t>in pharmaceutical suspensions is concerned with keeping the particles </a:t>
            </a:r>
            <a:r>
              <a:rPr lang="en-US" altLang="ar-IQ" sz="1800" dirty="0">
                <a:solidFill>
                  <a:srgbClr val="FF0000"/>
                </a:solidFill>
                <a:latin typeface="Arial Black" panose="020B0A04020102020204" pitchFamily="34" charset="0"/>
              </a:rPr>
              <a:t>uniformly distributed </a:t>
            </a:r>
            <a:r>
              <a:rPr lang="en-US" altLang="ar-IQ" sz="1800" dirty="0">
                <a:latin typeface="Arial Black" panose="020B0A04020102020204" pitchFamily="34" charset="0"/>
              </a:rPr>
              <a:t>throughout the dispersion.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1C30F9-FD4A-4472-8D7B-9AA22459A1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6453" y="449976"/>
            <a:ext cx="4476750" cy="21812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3210D7-F186-4972-82F8-9D12C656D1D0}"/>
              </a:ext>
            </a:extLst>
          </p:cNvPr>
          <p:cNvSpPr txBox="1"/>
          <p:nvPr/>
        </p:nvSpPr>
        <p:spPr>
          <a:xfrm>
            <a:off x="338797" y="1906920"/>
            <a:ext cx="7471078" cy="48705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ar-IQ" sz="1800" dirty="0">
                <a:latin typeface="Arial Black" panose="020B0A04020102020204" pitchFamily="34" charset="0"/>
              </a:rPr>
              <a:t>While it is seldom possible to prevent settling completely over a prolonged period of time, it is necessary to consider the </a:t>
            </a:r>
            <a:r>
              <a:rPr lang="en-US" altLang="ar-IQ" sz="1800" dirty="0">
                <a:solidFill>
                  <a:srgbClr val="FF0000"/>
                </a:solidFill>
                <a:latin typeface="Arial Black" panose="020B0A04020102020204" pitchFamily="34" charset="0"/>
              </a:rPr>
              <a:t>factors</a:t>
            </a:r>
            <a:r>
              <a:rPr lang="en-US" altLang="ar-IQ" sz="1800" dirty="0">
                <a:latin typeface="Arial Black" panose="020B0A04020102020204" pitchFamily="34" charset="0"/>
              </a:rPr>
              <a:t> which influence the velocity of sedimentation.</a:t>
            </a:r>
          </a:p>
          <a:p>
            <a:pPr marL="171450" indent="-1714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ar-IQ" sz="100" dirty="0">
              <a:latin typeface="Arial Black" panose="020B0A04020102020204" pitchFamily="34" charset="0"/>
            </a:endParaRPr>
          </a:p>
          <a:p>
            <a:pPr marL="285750" indent="-2857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ar-IQ" sz="1800" dirty="0">
                <a:solidFill>
                  <a:srgbClr val="FF0000"/>
                </a:solidFill>
                <a:latin typeface="Arial Black" panose="020B0A04020102020204" pitchFamily="34" charset="0"/>
              </a:rPr>
              <a:t>Particle size </a:t>
            </a:r>
            <a:r>
              <a:rPr lang="en-US" altLang="ar-IQ" sz="1800" dirty="0">
                <a:latin typeface="Arial Black" panose="020B0A04020102020204" pitchFamily="34" charset="0"/>
              </a:rPr>
              <a:t>of any suspension is critical.</a:t>
            </a:r>
          </a:p>
          <a:p>
            <a:pPr marL="171450" indent="-1714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ar-IQ" sz="100" dirty="0">
              <a:latin typeface="Arial Black" panose="020B0A04020102020204" pitchFamily="34" charset="0"/>
            </a:endParaRPr>
          </a:p>
          <a:p>
            <a:pPr marL="285750" indent="-2857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ar-IQ" sz="1800" dirty="0">
                <a:highlight>
                  <a:srgbClr val="FFFF00"/>
                </a:highlight>
                <a:latin typeface="Arial Black" panose="020B0A04020102020204" pitchFamily="34" charset="0"/>
              </a:rPr>
              <a:t>Larger particles will settle faster at the bottom of the container.</a:t>
            </a:r>
          </a:p>
          <a:p>
            <a:pPr marL="171450" indent="-1714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endParaRPr lang="en-US" altLang="ar-IQ" sz="200" dirty="0">
              <a:latin typeface="Arial Black" panose="020B0A04020102020204" pitchFamily="34" charset="0"/>
            </a:endParaRPr>
          </a:p>
          <a:p>
            <a:pPr marL="285750" indent="-285750" eaLnBrk="1" hangingPunct="1">
              <a:lnSpc>
                <a:spcPct val="16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ar-IQ" sz="1800" dirty="0">
                <a:latin typeface="Arial Black" panose="020B0A04020102020204" pitchFamily="34" charset="0"/>
              </a:rPr>
              <a:t>The particle size can be reduced by using mortar and pastel </a:t>
            </a:r>
          </a:p>
          <a:p>
            <a:pPr marL="285750" indent="-285750">
              <a:lnSpc>
                <a:spcPct val="130000"/>
              </a:lnSpc>
              <a:spcBef>
                <a:spcPct val="0"/>
              </a:spcBef>
              <a:buSzTx/>
              <a:buFont typeface="Arial" panose="020B0604020202020204" pitchFamily="34" charset="0"/>
              <a:buChar char="•"/>
            </a:pPr>
            <a:r>
              <a:rPr lang="en-US" altLang="ar-IQ" sz="1800" dirty="0">
                <a:highlight>
                  <a:srgbClr val="FFFF00"/>
                </a:highlight>
                <a:latin typeface="Arial Black" panose="020B0A04020102020204" pitchFamily="34" charset="0"/>
              </a:rPr>
              <a:t>But </a:t>
            </a:r>
            <a:r>
              <a:rPr lang="en-US" altLang="ar-IQ" sz="1800" dirty="0">
                <a:solidFill>
                  <a:srgbClr val="FF0000"/>
                </a:solidFill>
                <a:highlight>
                  <a:srgbClr val="FFFF00"/>
                </a:highlight>
                <a:latin typeface="Arial Black" panose="020B0A04020102020204" pitchFamily="34" charset="0"/>
              </a:rPr>
              <a:t>very fine particles </a:t>
            </a:r>
            <a:r>
              <a:rPr lang="en-US" altLang="ar-IQ" sz="1800" dirty="0">
                <a:highlight>
                  <a:srgbClr val="FFFF00"/>
                </a:highlight>
                <a:latin typeface="Arial Black" panose="020B0A04020102020204" pitchFamily="34" charset="0"/>
              </a:rPr>
              <a:t>will easily form hard cake at the bottom of the container.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81971B-0DF6-4B3E-A239-D55FC7D710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6719" r="52625"/>
          <a:stretch/>
        </p:blipFill>
        <p:spPr>
          <a:xfrm>
            <a:off x="8953061" y="3429000"/>
            <a:ext cx="2244822" cy="3230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84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82750AE-8F8C-49A2-9967-FCB101B5B4C5}"/>
              </a:ext>
            </a:extLst>
          </p:cNvPr>
          <p:cNvSpPr txBox="1"/>
          <p:nvPr/>
        </p:nvSpPr>
        <p:spPr>
          <a:xfrm>
            <a:off x="103139" y="0"/>
            <a:ext cx="6916639" cy="63673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4000" dirty="0">
                <a:solidFill>
                  <a:srgbClr val="FF0000"/>
                </a:solidFill>
                <a:latin typeface="Algerian" panose="04020705040A02060702" pitchFamily="82" charset="0"/>
              </a:rPr>
              <a:t>Brownian Movement</a:t>
            </a:r>
          </a:p>
          <a:p>
            <a:pPr algn="just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IQ" sz="24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800" dirty="0">
                <a:latin typeface="Times New Roman" panose="02020603050405020304" pitchFamily="18" charset="0"/>
              </a:rPr>
              <a:t>For particles having a diameter of about 2- 5 </a:t>
            </a:r>
            <a:r>
              <a:rPr lang="en-US" altLang="ar-IQ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</a:t>
            </a:r>
            <a:r>
              <a:rPr lang="en-US" altLang="ar-IQ" sz="2800" dirty="0">
                <a:latin typeface="Times New Roman" panose="02020603050405020304" pitchFamily="18" charset="0"/>
              </a:rPr>
              <a:t>m, </a:t>
            </a:r>
            <a:r>
              <a:rPr lang="en-US" altLang="ar-IQ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Brownian movement counteracts sedimentation to a measurable extent </a:t>
            </a:r>
            <a:r>
              <a:rPr lang="en-US" altLang="ar-IQ" sz="2800" dirty="0">
                <a:latin typeface="Times New Roman" panose="02020603050405020304" pitchFamily="18" charset="0"/>
              </a:rPr>
              <a:t>at room temperature by keeping the dispersed material in random motion.</a:t>
            </a:r>
          </a:p>
          <a:p>
            <a:pPr algn="just">
              <a:lnSpc>
                <a:spcPct val="150000"/>
              </a:lnSpc>
            </a:pPr>
            <a:r>
              <a:rPr lang="en-US" altLang="ar-IQ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highlight>
                  <a:srgbClr val="FFFF00"/>
                </a:highlight>
                <a:latin typeface="Times New Roman" panose="02020603050405020304" pitchFamily="18" charset="0"/>
              </a:rPr>
              <a:t>Brownian movement depends on the particle size, density of dispersed phase and the density and viscosity of the disperse medium.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D65601-E59A-46F0-9DAF-6D62B6205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778" y="0"/>
            <a:ext cx="5172222" cy="383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29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B3E364-6BB4-4515-98BE-D04004C0FC89}"/>
              </a:ext>
            </a:extLst>
          </p:cNvPr>
          <p:cNvSpPr txBox="1"/>
          <p:nvPr/>
        </p:nvSpPr>
        <p:spPr>
          <a:xfrm>
            <a:off x="235633" y="142451"/>
            <a:ext cx="11637499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2000" algn="l"/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Sedimentation volume (F) or height (H) for flocculated suspensions:</a:t>
            </a:r>
          </a:p>
          <a:p>
            <a:pPr marR="0" algn="l"/>
            <a:r>
              <a:rPr lang="en-US" sz="2400" b="1" i="0" strike="noStrike" baseline="0" dirty="0">
                <a:latin typeface="Times New Roman" panose="02020603050405020304" pitchFamily="18" charset="0"/>
              </a:rPr>
              <a:t>Definition: </a:t>
            </a:r>
            <a:endParaRPr lang="en-US" sz="2400" dirty="0">
              <a:latin typeface="Times New Roman" panose="02020603050405020304" pitchFamily="18" charset="0"/>
            </a:endParaRPr>
          </a:p>
          <a:p>
            <a:pPr marR="0" algn="l"/>
            <a:r>
              <a:rPr lang="en-US" sz="2400" b="0" i="0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Sedimentation volume </a:t>
            </a:r>
            <a:r>
              <a:rPr lang="en-US" sz="2400" b="0" i="0" strike="noStrike" baseline="0" dirty="0">
                <a:latin typeface="Times New Roman" panose="02020603050405020304" pitchFamily="18" charset="0"/>
              </a:rPr>
              <a:t>is the ratio of the ultimate volume of sediment (Vu) to the original volume of sediment (VO) before settling</a:t>
            </a:r>
            <a:r>
              <a:rPr lang="en-US" sz="2400" dirty="0">
                <a:latin typeface="Times New Roman" panose="02020603050405020304" pitchFamily="18" charset="0"/>
              </a:rPr>
              <a:t>.</a:t>
            </a:r>
            <a:endParaRPr lang="en-US" sz="2400" b="0" i="0" strike="noStrike" baseline="0" dirty="0">
              <a:latin typeface="Times New Roman" panose="02020603050405020304" pitchFamily="18" charset="0"/>
            </a:endParaRPr>
          </a:p>
          <a:p>
            <a:pPr marR="0" algn="l"/>
            <a:endParaRPr lang="en-US" sz="2400" b="0" i="0" strike="noStrike" baseline="0" dirty="0">
              <a:latin typeface="Times New Roman" panose="02020603050405020304" pitchFamily="18" charset="0"/>
            </a:endParaRPr>
          </a:p>
          <a:p>
            <a:pPr marR="51770" lvl="2" algn="l"/>
            <a:r>
              <a:rPr lang="en-US" sz="7200" b="1" i="0" strike="noStrike" baseline="0" dirty="0">
                <a:latin typeface="Times New Roman" panose="02020603050405020304" pitchFamily="18" charset="0"/>
              </a:rPr>
              <a:t>F = V u / VO</a:t>
            </a:r>
            <a:endParaRPr lang="en-US" sz="3200" dirty="0">
              <a:latin typeface="Times New Roman" panose="02020603050405020304" pitchFamily="18" charset="0"/>
            </a:endParaRPr>
          </a:p>
          <a:p>
            <a:pPr marR="0" algn="l"/>
            <a:endParaRPr lang="en-US" sz="3200" b="0" i="0" strike="noStrike" baseline="0" dirty="0">
              <a:latin typeface="Times New Roman" panose="02020603050405020304" pitchFamily="18" charset="0"/>
            </a:endParaRPr>
          </a:p>
          <a:p>
            <a:pPr marR="0" algn="l"/>
            <a:endParaRPr lang="en-US" sz="3200" b="0" i="0" strike="noStrike" baseline="0" dirty="0">
              <a:latin typeface="Times New Roman" panose="02020603050405020304" pitchFamily="18" charset="0"/>
            </a:endParaRPr>
          </a:p>
          <a:p>
            <a:pPr marR="0" algn="l"/>
            <a:r>
              <a:rPr lang="en-US" sz="3200" b="0" i="0" strike="noStrike" baseline="0" dirty="0">
                <a:latin typeface="Times New Roman" panose="02020603050405020304" pitchFamily="18" charset="0"/>
              </a:rPr>
              <a:t>Where, </a:t>
            </a:r>
          </a:p>
          <a:p>
            <a:pPr marR="0" algn="l"/>
            <a:r>
              <a:rPr lang="en-US" sz="3200" b="0" i="0" strike="noStrike" baseline="0" dirty="0">
                <a:latin typeface="Times New Roman" panose="02020603050405020304" pitchFamily="18" charset="0"/>
              </a:rPr>
              <a:t>Vu = final or ultimate volume of sediment</a:t>
            </a:r>
          </a:p>
          <a:p>
            <a:pPr marR="35410" algn="l"/>
            <a:r>
              <a:rPr lang="en-US" sz="3200" b="0" i="0" strike="noStrike" baseline="0" dirty="0">
                <a:latin typeface="Times New Roman" panose="02020603050405020304" pitchFamily="18" charset="0"/>
              </a:rPr>
              <a:t>VO = original volume of suspension before settling</a:t>
            </a:r>
            <a:endParaRPr lang="ar-IQ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6C1630-60AE-42D1-A3ED-3B78E6C197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998" t="31011" r="64774" b="21255"/>
          <a:stretch/>
        </p:blipFill>
        <p:spPr>
          <a:xfrm>
            <a:off x="8004747" y="1919606"/>
            <a:ext cx="2293495" cy="301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0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676A6C2-3781-4D18-BD9A-69C53C7F1560}"/>
              </a:ext>
            </a:extLst>
          </p:cNvPr>
          <p:cNvSpPr txBox="1"/>
          <p:nvPr/>
        </p:nvSpPr>
        <p:spPr>
          <a:xfrm>
            <a:off x="554636" y="181957"/>
            <a:ext cx="11167672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7200" algn="l"/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F has values ranging from </a:t>
            </a:r>
            <a:r>
              <a:rPr lang="en-US" sz="3200" b="0" i="0" u="none" strike="noStrike" baseline="0" dirty="0">
                <a:solidFill>
                  <a:srgbClr val="0070C0"/>
                </a:solidFill>
                <a:latin typeface="Times New Roman" panose="02020603050405020304" pitchFamily="18" charset="0"/>
              </a:rPr>
              <a:t>less than one to greater than one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.</a:t>
            </a:r>
          </a:p>
          <a:p>
            <a:pPr marR="70360" algn="l"/>
            <a:r>
              <a:rPr lang="fr-FR" sz="3200" b="0" i="0" u="none" strike="noStrike" baseline="0" dirty="0">
                <a:latin typeface="Times New Roman" panose="02020603050405020304" pitchFamily="18" charset="0"/>
              </a:rPr>
              <a:t>I- </a:t>
            </a:r>
            <a:r>
              <a:rPr lang="fr-FR" sz="3200" b="0" i="0" u="none" strike="noStrike" baseline="0" dirty="0" err="1">
                <a:latin typeface="Times New Roman" panose="02020603050405020304" pitchFamily="18" charset="0"/>
              </a:rPr>
              <a:t>When</a:t>
            </a:r>
            <a:r>
              <a:rPr lang="fr-FR" sz="3200" b="0" i="0" u="none" strike="noStrike" baseline="0" dirty="0">
                <a:latin typeface="Times New Roman" panose="02020603050405020304" pitchFamily="18" charset="0"/>
              </a:rPr>
              <a:t>  F &lt; 1                         Vu &lt; Vo</a:t>
            </a:r>
          </a:p>
          <a:p>
            <a:pPr marR="76360" algn="l"/>
            <a:r>
              <a:rPr lang="fr-FR" sz="3200" b="0" i="0" u="none" strike="noStrike" baseline="0" dirty="0">
                <a:latin typeface="Times New Roman" panose="02020603050405020304" pitchFamily="18" charset="0"/>
              </a:rPr>
              <a:t>II- </a:t>
            </a:r>
            <a:r>
              <a:rPr lang="fr-FR" sz="3200" b="0" i="0" u="none" strike="noStrike" baseline="0" dirty="0" err="1">
                <a:latin typeface="Times New Roman" panose="02020603050405020304" pitchFamily="18" charset="0"/>
              </a:rPr>
              <a:t>When</a:t>
            </a:r>
            <a:r>
              <a:rPr lang="fr-FR" sz="3200" b="0" i="0" u="none" strike="noStrike" baseline="0" dirty="0">
                <a:latin typeface="Times New Roman" panose="02020603050405020304" pitchFamily="18" charset="0"/>
              </a:rPr>
              <a:t>  F =1                         Vu = Vo</a:t>
            </a:r>
          </a:p>
          <a:p>
            <a:pPr marR="76360" algn="l"/>
            <a:endParaRPr lang="fr-FR" sz="3200" b="0" i="0" u="none" strike="noStrike" baseline="0" dirty="0">
              <a:latin typeface="Times New Roman" panose="02020603050405020304" pitchFamily="18" charset="0"/>
            </a:endParaRPr>
          </a:p>
          <a:p>
            <a:pPr marR="22060" algn="l"/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In the second case the system is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 flocculated equilibrium 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and show no clear supernatant on standing.</a:t>
            </a:r>
          </a:p>
          <a:p>
            <a:pPr marR="22060" algn="l"/>
            <a:endParaRPr lang="en-US" sz="3200" b="0" i="0" u="none" strike="noStrike" baseline="0" dirty="0">
              <a:latin typeface="Times New Roman" panose="02020603050405020304" pitchFamily="18" charset="0"/>
            </a:endParaRPr>
          </a:p>
          <a:p>
            <a:pPr marR="78760" algn="l"/>
            <a:r>
              <a:rPr lang="fr-FR" sz="3200" b="0" i="0" u="none" strike="noStrike" baseline="0" dirty="0">
                <a:latin typeface="Times New Roman" panose="02020603050405020304" pitchFamily="18" charset="0"/>
              </a:rPr>
              <a:t>III- </a:t>
            </a:r>
            <a:r>
              <a:rPr lang="fr-FR" sz="3200" b="0" i="0" u="none" strike="noStrike" baseline="0" dirty="0" err="1">
                <a:latin typeface="Times New Roman" panose="02020603050405020304" pitchFamily="18" charset="0"/>
              </a:rPr>
              <a:t>When</a:t>
            </a:r>
            <a:r>
              <a:rPr lang="fr-FR" sz="3200" b="0" i="0" u="none" strike="noStrike" baseline="0" dirty="0">
                <a:latin typeface="Times New Roman" panose="02020603050405020304" pitchFamily="18" charset="0"/>
              </a:rPr>
              <a:t> F &gt; 1                         Vu &gt; Vo</a:t>
            </a:r>
          </a:p>
          <a:p>
            <a:pPr marR="78760" algn="l"/>
            <a:endParaRPr lang="fr-FR" sz="3200" b="0" i="0" u="none" strike="noStrike" baseline="0" dirty="0">
              <a:latin typeface="Times New Roman" panose="02020603050405020304" pitchFamily="18" charset="0"/>
            </a:endParaRPr>
          </a:p>
          <a:p>
            <a:pPr marR="26480" algn="l"/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In this case the sediment volume is greater than the original volume due to the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network of flocs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 formed in the suspension and so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loose and fluffy sediment</a:t>
            </a:r>
            <a:endParaRPr lang="ar-IQ" sz="3200" dirty="0">
              <a:solidFill>
                <a:srgbClr val="FF0000"/>
              </a:solidFill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6BE75E0-3D0A-47FE-91BF-0532E40E06C8}"/>
              </a:ext>
            </a:extLst>
          </p:cNvPr>
          <p:cNvSpPr/>
          <p:nvPr/>
        </p:nvSpPr>
        <p:spPr>
          <a:xfrm>
            <a:off x="3447737" y="884420"/>
            <a:ext cx="1708879" cy="19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F1801B4-05AD-4D0C-B9D4-1465E7D62AFB}"/>
              </a:ext>
            </a:extLst>
          </p:cNvPr>
          <p:cNvSpPr/>
          <p:nvPr/>
        </p:nvSpPr>
        <p:spPr>
          <a:xfrm>
            <a:off x="3447737" y="1304145"/>
            <a:ext cx="1708879" cy="19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6F47768-320C-47D9-AB7E-7EFE7430E713}"/>
              </a:ext>
            </a:extLst>
          </p:cNvPr>
          <p:cNvSpPr/>
          <p:nvPr/>
        </p:nvSpPr>
        <p:spPr>
          <a:xfrm>
            <a:off x="3447736" y="3762688"/>
            <a:ext cx="1708879" cy="1948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7535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526DCE7-5B57-4237-B62A-85776E7CC17A}"/>
              </a:ext>
            </a:extLst>
          </p:cNvPr>
          <p:cNvGrpSpPr/>
          <p:nvPr/>
        </p:nvGrpSpPr>
        <p:grpSpPr>
          <a:xfrm>
            <a:off x="134912" y="0"/>
            <a:ext cx="7764905" cy="5610069"/>
            <a:chOff x="1499016" y="-18738"/>
            <a:chExt cx="9168984" cy="687673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97C9143-F789-43BA-96A1-00C37F363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9016" y="-18738"/>
              <a:ext cx="9168984" cy="687673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E0A3C6-8CAB-4F7D-AE16-73D3A0D2EE76}"/>
                </a:ext>
              </a:extLst>
            </p:cNvPr>
            <p:cNvSpPr txBox="1"/>
            <p:nvPr/>
          </p:nvSpPr>
          <p:spPr>
            <a:xfrm>
              <a:off x="2953063" y="5756222"/>
              <a:ext cx="434715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b="1" dirty="0"/>
                <a:t>I</a:t>
              </a:r>
              <a:endParaRPr lang="ar-IQ" sz="3200" b="1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77B24F-BBB1-47A0-AC03-81A5AF4AE238}"/>
                </a:ext>
              </a:extLst>
            </p:cNvPr>
            <p:cNvSpPr txBox="1"/>
            <p:nvPr/>
          </p:nvSpPr>
          <p:spPr>
            <a:xfrm>
              <a:off x="4656951" y="5756222"/>
              <a:ext cx="619590" cy="716808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b="1" dirty="0"/>
                <a:t>II</a:t>
              </a:r>
              <a:endParaRPr lang="ar-IQ" sz="3200" b="1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9285261-7B26-4219-9640-BBB392372ED8}"/>
                </a:ext>
              </a:extLst>
            </p:cNvPr>
            <p:cNvSpPr txBox="1"/>
            <p:nvPr/>
          </p:nvSpPr>
          <p:spPr>
            <a:xfrm>
              <a:off x="6730588" y="5756222"/>
              <a:ext cx="619590" cy="5847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3200" b="1" dirty="0"/>
                <a:t>III</a:t>
              </a:r>
              <a:endParaRPr lang="ar-IQ" sz="3200" b="1" dirty="0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4D1D23-AE2E-45AE-8647-2BD4EA0A12E1}"/>
              </a:ext>
            </a:extLst>
          </p:cNvPr>
          <p:cNvSpPr txBox="1"/>
          <p:nvPr/>
        </p:nvSpPr>
        <p:spPr>
          <a:xfrm>
            <a:off x="401612" y="6040159"/>
            <a:ext cx="113887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highlight>
                  <a:srgbClr val="FFFF00"/>
                </a:highlight>
              </a:rPr>
              <a:t>The sedimentation volume gives only a qualitative account of flocculation.</a:t>
            </a:r>
            <a:endParaRPr lang="ar-IQ" sz="28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3941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169991-6B27-4DBC-88C3-F3323395671B}"/>
              </a:ext>
            </a:extLst>
          </p:cNvPr>
          <p:cNvSpPr txBox="1"/>
          <p:nvPr/>
        </p:nvSpPr>
        <p:spPr>
          <a:xfrm>
            <a:off x="291903" y="318205"/>
            <a:ext cx="809244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/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Deflocculation and flocculation</a:t>
            </a:r>
          </a:p>
          <a:p>
            <a:pPr marR="0" algn="l"/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R="90960" algn="l"/>
            <a:r>
              <a:rPr lang="en-US" sz="3600" b="1" u="none" strike="noStrike" baseline="0" dirty="0">
                <a:latin typeface="Times New Roman" panose="02020603050405020304" pitchFamily="18" charset="0"/>
              </a:rPr>
              <a:t>Flocculated Suspensions</a:t>
            </a:r>
            <a:endParaRPr lang="en-US" sz="3600" b="0" u="none" strike="noStrike" baseline="0" dirty="0">
              <a:latin typeface="Times New Roman" panose="02020603050405020304" pitchFamily="18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In flocculated suspension</a:t>
            </a:r>
            <a:r>
              <a:rPr lang="en-US" sz="2800" b="0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</a:rPr>
              <a:t>, </a:t>
            </a:r>
            <a:r>
              <a:rPr lang="en-US" sz="2800" b="1" i="0" u="none" strike="noStrike" baseline="0" dirty="0">
                <a:highlight>
                  <a:srgbClr val="FFFF00"/>
                </a:highlight>
                <a:latin typeface="Times New Roman" panose="02020603050405020304" pitchFamily="18" charset="0"/>
              </a:rPr>
              <a:t>formed flocs 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(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loose aggregates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) will cause increase in sedimentation rate due to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increase in size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of </a:t>
            </a:r>
            <a:r>
              <a:rPr lang="en-US" sz="2800" b="0" i="0" u="none" strike="noStrike" baseline="0" dirty="0" err="1">
                <a:latin typeface="Times New Roman" panose="02020603050405020304" pitchFamily="18" charset="0"/>
              </a:rPr>
              <a:t>sedimenting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 particles. Hence, flocculated suspensions sediment more rapidly. </a:t>
            </a: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endParaRPr lang="en-US" sz="2800" b="0" i="0" u="none" strike="noStrike" baseline="0" dirty="0">
              <a:latin typeface="Times New Roman" panose="02020603050405020304" pitchFamily="18" charset="0"/>
            </a:endParaRPr>
          </a:p>
          <a:p>
            <a:pPr marL="457200" marR="0" indent="-457200" algn="just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Here, the sedimentation depends </a:t>
            </a:r>
            <a:r>
              <a:rPr lang="en-US" sz="2800" b="1" i="0" u="none" strike="noStrike" baseline="0" dirty="0">
                <a:latin typeface="Times New Roman" panose="02020603050405020304" pitchFamily="18" charset="0"/>
              </a:rPr>
              <a:t>not only on the </a:t>
            </a:r>
            <a:r>
              <a:rPr lang="en-US" sz="28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size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of the flocs 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but also on the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porosity of flocs</a:t>
            </a:r>
            <a:r>
              <a:rPr lang="en-US" sz="2800" b="0" i="0" u="none" strike="noStrike" baseline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A4A8645-0E31-485E-B79B-AC5436C4F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271" y="1984763"/>
            <a:ext cx="2427536" cy="262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929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2D369D-DB73-4E53-A050-3DC92F6B9D65}"/>
              </a:ext>
            </a:extLst>
          </p:cNvPr>
          <p:cNvSpPr txBox="1"/>
          <p:nvPr/>
        </p:nvSpPr>
        <p:spPr>
          <a:xfrm>
            <a:off x="384267" y="89624"/>
            <a:ext cx="6098344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24000" algn="l"/>
            <a:r>
              <a:rPr lang="en-US" sz="3600" b="1" dirty="0">
                <a:latin typeface="Times New Roman" panose="02020603050405020304" pitchFamily="18" charset="0"/>
              </a:rPr>
              <a:t>Deflocculated suspensions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In deflocculated suspension,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individual particles </a:t>
            </a:r>
            <a:r>
              <a:rPr lang="en-US" sz="2800" dirty="0">
                <a:latin typeface="Times New Roman" panose="02020603050405020304" pitchFamily="18" charset="0"/>
              </a:rPr>
              <a:t>are settling through time.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ar-IQ" sz="2800" dirty="0">
              <a:latin typeface="Times New Roman" panose="02020603050405020304" pitchFamily="18" charset="0"/>
            </a:endParaRP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Rate of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sedimentation is slow</a:t>
            </a:r>
            <a:r>
              <a:rPr lang="en-US" sz="2800" dirty="0">
                <a:latin typeface="Times New Roman" panose="02020603050405020304" pitchFamily="18" charset="0"/>
              </a:rPr>
              <a:t>, which prevents entrapping of liquid medium which makes it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difficult to re-disperse </a:t>
            </a:r>
            <a:r>
              <a:rPr lang="en-US" sz="2800" dirty="0">
                <a:latin typeface="Times New Roman" panose="02020603050405020304" pitchFamily="18" charset="0"/>
              </a:rPr>
              <a:t>by agitation.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This phenomenon called ‘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caking</a:t>
            </a:r>
            <a:r>
              <a:rPr lang="en-US" sz="2800" dirty="0">
                <a:latin typeface="Times New Roman" panose="02020603050405020304" pitchFamily="18" charset="0"/>
              </a:rPr>
              <a:t>’ or ‘claying’.</a:t>
            </a:r>
          </a:p>
          <a:p>
            <a:pPr marL="457200" marR="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</a:rPr>
              <a:t>In deflocculated suspension larger particles settle fast and smaller remain in supernatant liquid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so supernatant appears cloudy.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910817-7AB0-4929-8320-D8BF4187C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4316" y="1843014"/>
            <a:ext cx="5403417" cy="317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48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D51B34-A01F-4BF7-B4FD-88E09C1EF1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270" t="21348" r="11938" b="32865"/>
          <a:stretch/>
        </p:blipFill>
        <p:spPr>
          <a:xfrm>
            <a:off x="0" y="222353"/>
            <a:ext cx="6926485" cy="368416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FF47F5E-0987-486F-93D1-1F522CC9A6E0}"/>
              </a:ext>
            </a:extLst>
          </p:cNvPr>
          <p:cNvGrpSpPr/>
          <p:nvPr/>
        </p:nvGrpSpPr>
        <p:grpSpPr>
          <a:xfrm>
            <a:off x="6926485" y="431224"/>
            <a:ext cx="4240625" cy="5995552"/>
            <a:chOff x="7109365" y="264570"/>
            <a:chExt cx="4240625" cy="5995552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77F757FA-7536-4BCE-8B05-56ECD2ACF49E}"/>
                </a:ext>
              </a:extLst>
            </p:cNvPr>
            <p:cNvGrpSpPr/>
            <p:nvPr/>
          </p:nvGrpSpPr>
          <p:grpSpPr>
            <a:xfrm>
              <a:off x="7109365" y="264570"/>
              <a:ext cx="4240625" cy="5995552"/>
              <a:chOff x="7081230" y="728804"/>
              <a:chExt cx="4240625" cy="5995552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54BC46C-FA3C-45AF-9800-654AC39952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81230" y="1221947"/>
                <a:ext cx="4240625" cy="4414105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D0CF49F-696E-42F2-A7B6-BFD79F1F78FC}"/>
                  </a:ext>
                </a:extLst>
              </p:cNvPr>
              <p:cNvSpPr txBox="1"/>
              <p:nvPr/>
            </p:nvSpPr>
            <p:spPr>
              <a:xfrm>
                <a:off x="7851043" y="728804"/>
                <a:ext cx="270099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dirty="0"/>
                  <a:t>Deflocculated </a:t>
                </a:r>
                <a:endParaRPr lang="ar-IQ" sz="2800" b="1" dirty="0"/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CFB4E50-CE21-436D-A779-B07AFAE14B6D}"/>
                  </a:ext>
                </a:extLst>
              </p:cNvPr>
              <p:cNvSpPr txBox="1"/>
              <p:nvPr/>
            </p:nvSpPr>
            <p:spPr>
              <a:xfrm>
                <a:off x="8047991" y="5636052"/>
                <a:ext cx="2700997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sz="2800" b="1" dirty="0"/>
                  <a:t>Flocculated  </a:t>
                </a:r>
                <a:endParaRPr lang="ar-IQ" sz="2800" b="1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8EA7011-811C-4181-AA44-35FD0EEEB24C}"/>
                  </a:ext>
                </a:extLst>
              </p:cNvPr>
              <p:cNvSpPr txBox="1"/>
              <p:nvPr/>
            </p:nvSpPr>
            <p:spPr>
              <a:xfrm>
                <a:off x="8723875" y="6201136"/>
                <a:ext cx="1349228" cy="52322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/>
                <a:r>
                  <a:rPr lang="en-US" b="1" dirty="0"/>
                  <a:t>Time</a:t>
                </a:r>
                <a:r>
                  <a:rPr lang="en-US" sz="2800" b="1" dirty="0"/>
                  <a:t>   </a:t>
                </a:r>
                <a:endParaRPr lang="ar-IQ" sz="2800" b="1" dirty="0"/>
              </a:p>
            </p:txBody>
          </p:sp>
        </p:grpSp>
        <p:sp>
          <p:nvSpPr>
            <p:cNvPr id="11" name="Arrow: Right 10">
              <a:extLst>
                <a:ext uri="{FF2B5EF4-FFF2-40B4-BE49-F238E27FC236}">
                  <a16:creationId xmlns:a16="http://schemas.microsoft.com/office/drawing/2014/main" id="{B22F9462-F47A-439E-A820-F4D65991B7B9}"/>
                </a:ext>
              </a:extLst>
            </p:cNvPr>
            <p:cNvSpPr/>
            <p:nvPr/>
          </p:nvSpPr>
          <p:spPr>
            <a:xfrm>
              <a:off x="7673927" y="5637797"/>
              <a:ext cx="3474720" cy="36575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ar-IQ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E7661AB-1874-44DF-9A0F-38204EBE7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1544740" y="6022669"/>
            <a:ext cx="455216" cy="52322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DF0F08C-771B-4B2F-8072-FCD83B6052A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1729933" y="5464110"/>
            <a:ext cx="455216" cy="5232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A97C716-828C-4FE7-A7A3-CD3BABC4D4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1955764" y="5896230"/>
            <a:ext cx="455216" cy="5232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D873BE-581B-4AC2-B753-063A637C94B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2366788" y="6112427"/>
            <a:ext cx="455216" cy="52322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971B33C-50FD-4F12-9799-657294E6B2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2225787" y="5542841"/>
            <a:ext cx="455216" cy="5232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9DEDB65-0C0E-450C-AABA-DE6D8482563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2671199" y="5760040"/>
            <a:ext cx="455216" cy="52322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8CAC1A2-3283-4712-AF55-B686029101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2721641" y="5286354"/>
            <a:ext cx="455216" cy="52322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B924F6-F0DB-4B6B-B87E-CE95F09A32E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2263236" y="5047927"/>
            <a:ext cx="455216" cy="52322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883157-82D8-47CD-9C3D-946D7F9B07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1728156" y="5013613"/>
            <a:ext cx="455216" cy="5232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003735D8-E0B1-49E2-A268-43E7768587B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1404059" y="5600082"/>
            <a:ext cx="455216" cy="5232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456E4F6-67A7-46BA-860E-C7A80BB2EA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1287191" y="5076862"/>
            <a:ext cx="455216" cy="52322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5A99D1-6D6C-41BC-9386-35F1D6BAA7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3113905" y="5437781"/>
            <a:ext cx="455216" cy="5232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FC0A2A6-B97D-494D-A0D2-CD004C76531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3125075" y="5961001"/>
            <a:ext cx="455216" cy="52322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E84BDC80-8342-4DBA-A251-597B40E499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2777812" y="6288553"/>
            <a:ext cx="455216" cy="52322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65BC93-B2C2-4B87-937A-52BDEA7165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125" r="25543" b="13850"/>
          <a:stretch/>
        </p:blipFill>
        <p:spPr>
          <a:xfrm>
            <a:off x="1933668" y="6281535"/>
            <a:ext cx="455216" cy="5232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49ADCA-2303-41FD-9201-6ADAEA1B4108}"/>
              </a:ext>
            </a:extLst>
          </p:cNvPr>
          <p:cNvSpPr txBox="1"/>
          <p:nvPr/>
        </p:nvSpPr>
        <p:spPr>
          <a:xfrm>
            <a:off x="953163" y="4444343"/>
            <a:ext cx="373768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highlight>
                  <a:srgbClr val="FFFF00"/>
                </a:highlight>
              </a:rPr>
              <a:t>Not dense flocks aggregates</a:t>
            </a:r>
            <a:endParaRPr lang="ar-IQ" sz="24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1581464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303A60-DF55-4A11-996A-323ED01A5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874" y="2751"/>
            <a:ext cx="10297551" cy="6852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29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0D4D13-48EF-4939-81EF-E39C109E39E4}"/>
              </a:ext>
            </a:extLst>
          </p:cNvPr>
          <p:cNvSpPr txBox="1"/>
          <p:nvPr/>
        </p:nvSpPr>
        <p:spPr>
          <a:xfrm>
            <a:off x="320039" y="129313"/>
            <a:ext cx="11426484" cy="64940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6000" algn="l"/>
            <a:r>
              <a:rPr lang="en-US" sz="4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Degree of flocculation (</a:t>
            </a:r>
            <a:r>
              <a:rPr lang="el-GR" sz="40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β)</a:t>
            </a:r>
            <a:endParaRPr lang="el-GR" sz="4000" b="0" i="0" u="none" strike="noStrike" baseline="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marR="10710" algn="just"/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It is the ratio of the sedimentation volume of the flocculated suspension (F) to the sedimentation volume of the deflocculated suspension</a:t>
            </a:r>
            <a:r>
              <a:rPr lang="en-US" sz="3200" dirty="0">
                <a:latin typeface="Times New Roman" panose="02020603050405020304" pitchFamily="18" charset="0"/>
              </a:rPr>
              <a:t> (</a:t>
            </a:r>
            <a:r>
              <a:rPr lang="en-US" sz="3200" b="0" i="0" u="none" strike="noStrike" baseline="0" dirty="0">
                <a:latin typeface="Times New Roman" panose="02020603050405020304" pitchFamily="18" charset="0"/>
              </a:rPr>
              <a:t>F∞).</a:t>
            </a:r>
          </a:p>
          <a:p>
            <a:pPr marR="0" algn="l"/>
            <a:r>
              <a:rPr lang="en-US" sz="4000" b="0" i="0" u="none" strike="noStrike" baseline="0" dirty="0">
                <a:latin typeface="Times New Roman" panose="02020603050405020304" pitchFamily="18" charset="0"/>
              </a:rPr>
              <a:t>        ß = F / F∞</a:t>
            </a:r>
          </a:p>
          <a:p>
            <a:pPr marR="58590" lvl="2" algn="l"/>
            <a:r>
              <a:rPr lang="en-US" sz="4000" b="0" i="0" u="none" strike="noStrike" baseline="0" dirty="0">
                <a:latin typeface="Times New Roman" panose="02020603050405020304" pitchFamily="18" charset="0"/>
              </a:rPr>
              <a:t>          (Vu/Vo) flocculated</a:t>
            </a:r>
          </a:p>
          <a:p>
            <a:pPr marR="63710" lvl="2" algn="l"/>
            <a:r>
              <a:rPr lang="en-US" sz="4000" b="0" i="0" u="none" strike="noStrike" baseline="0" dirty="0">
                <a:latin typeface="Times New Roman" panose="02020603050405020304" pitchFamily="18" charset="0"/>
              </a:rPr>
              <a:t>ß = -----------------------------</a:t>
            </a:r>
          </a:p>
          <a:p>
            <a:pPr marR="54710" lvl="2" algn="l"/>
            <a:r>
              <a:rPr lang="en-US" sz="4000" b="0" i="0" u="none" strike="noStrike" baseline="0" dirty="0">
                <a:latin typeface="Times New Roman" panose="02020603050405020304" pitchFamily="18" charset="0"/>
              </a:rPr>
              <a:t>           (Vu/Vo) deflocculated</a:t>
            </a:r>
          </a:p>
          <a:p>
            <a:pPr marL="1028700" marR="0" lvl="1" indent="-571500" algn="l">
              <a:buFont typeface="Arial" panose="020B0604020202020204" pitchFamily="34" charset="0"/>
              <a:buChar char="•"/>
            </a:pPr>
            <a:r>
              <a:rPr lang="en-US" sz="3600" b="1" i="0" u="none" strike="noStrike" baseline="0" dirty="0">
                <a:latin typeface="Times New Roman" panose="02020603050405020304" pitchFamily="18" charset="0"/>
              </a:rPr>
              <a:t>The minimum value of ß is 1, when flocculated suspension sedimentation volume is equal to the sedimentation volume of deflocculated suspension.</a:t>
            </a:r>
            <a:endParaRPr lang="en-US" sz="36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292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921E57-D1F7-4BB7-9FE1-F95AFFF2FB85}"/>
              </a:ext>
            </a:extLst>
          </p:cNvPr>
          <p:cNvSpPr txBox="1"/>
          <p:nvPr/>
        </p:nvSpPr>
        <p:spPr>
          <a:xfrm>
            <a:off x="410893" y="1283885"/>
            <a:ext cx="11490375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u="none" strike="noStrike" baseline="0" dirty="0">
                <a:latin typeface="Wingdings 2" panose="05020102010507070707" pitchFamily="18" charset="2"/>
              </a:rPr>
              <a:t>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Suspensions are dispersion systems consisting of two phases: dispersion (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continuous or external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) phase and dispersed (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internal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) phase.</a:t>
            </a:r>
          </a:p>
          <a:p>
            <a:pPr algn="l"/>
            <a:r>
              <a:rPr lang="en-US" sz="3200" b="0" i="0" u="none" strike="noStrike" baseline="0" dirty="0">
                <a:latin typeface="Wingdings 2" panose="05020102010507070707" pitchFamily="18" charset="2"/>
              </a:rPr>
              <a:t>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The external phase is generally a liquid or semisolid phase, mostly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aqueous for oral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preparations and may be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oily or organic for non-oral preparations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, and the internal phase is particulate matter (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solid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).</a:t>
            </a:r>
          </a:p>
          <a:p>
            <a:pPr algn="l"/>
            <a:r>
              <a:rPr lang="en-US" sz="3200" b="0" i="0" u="none" strike="noStrike" baseline="0" dirty="0">
                <a:latin typeface="Wingdings 2" panose="05020102010507070707" pitchFamily="18" charset="2"/>
              </a:rPr>
              <a:t>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The internal phase is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insoluble or slightly soluble solid 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materials but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dispersed</a:t>
            </a:r>
            <a:r>
              <a:rPr lang="en-US" sz="3200" b="0" i="0" u="none" strike="noStrike" baseline="0" dirty="0">
                <a:latin typeface="Calibri" panose="020F0502020204030204" pitchFamily="34" charset="0"/>
              </a:rPr>
              <a:t> throughout the external phase.</a:t>
            </a:r>
            <a:endParaRPr lang="ar-IQ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3E1E7E7-9C15-42B1-85FE-F22574EF35EE}"/>
              </a:ext>
            </a:extLst>
          </p:cNvPr>
          <p:cNvSpPr txBox="1"/>
          <p:nvPr/>
        </p:nvSpPr>
        <p:spPr>
          <a:xfrm>
            <a:off x="410893" y="182881"/>
            <a:ext cx="7343335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Definition of suspension</a:t>
            </a:r>
            <a:endParaRPr lang="ar-IQ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07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AC5494A-C952-4FD7-8AD6-523EE20820EA}"/>
              </a:ext>
            </a:extLst>
          </p:cNvPr>
          <p:cNvSpPr txBox="1"/>
          <p:nvPr/>
        </p:nvSpPr>
        <p:spPr>
          <a:xfrm>
            <a:off x="362241" y="167688"/>
            <a:ext cx="11370213" cy="61663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lnSpc>
                <a:spcPct val="60000"/>
              </a:lnSpc>
              <a:tabLst>
                <a:tab pos="2057400" algn="l"/>
              </a:tabLst>
              <a:defRPr/>
            </a:pP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INGREDIENTS of SUSPENSION </a:t>
            </a:r>
          </a:p>
          <a:p>
            <a:pPr eaLnBrk="1" hangingPunct="1">
              <a:tabLst>
                <a:tab pos="2057400" algn="l"/>
              </a:tabLst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lnSpc>
                <a:spcPct val="130000"/>
              </a:lnSpc>
              <a:spcBef>
                <a:spcPct val="60000"/>
              </a:spcBef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 -  Insoluble drug.</a:t>
            </a:r>
          </a:p>
          <a:p>
            <a:pPr eaLnBrk="1" hangingPunct="1">
              <a:lnSpc>
                <a:spcPct val="130000"/>
              </a:lnSpc>
              <a:spcBef>
                <a:spcPct val="60000"/>
              </a:spcBef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II-  Vehicle (suspending medium, continuous phase).</a:t>
            </a:r>
          </a:p>
          <a:p>
            <a:pPr eaLnBrk="1" hangingPunct="1">
              <a:lnSpc>
                <a:spcPct val="130000"/>
              </a:lnSpc>
              <a:spcBef>
                <a:spcPct val="60000"/>
              </a:spcBef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III- Wetting agents.</a:t>
            </a:r>
          </a:p>
          <a:p>
            <a:pPr eaLnBrk="1" hangingPunct="1">
              <a:lnSpc>
                <a:spcPct val="130000"/>
              </a:lnSpc>
              <a:spcBef>
                <a:spcPct val="60000"/>
              </a:spcBef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IV-  Compounds allowing control of stability and sedimentation </a:t>
            </a:r>
          </a:p>
          <a:p>
            <a:pPr eaLnBrk="1" hangingPunct="1">
              <a:lnSpc>
                <a:spcPct val="130000"/>
              </a:lnSpc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      (Flocculating agent, Suspending agent)</a:t>
            </a:r>
          </a:p>
          <a:p>
            <a:pPr eaLnBrk="1" hangingPunct="1">
              <a:lnSpc>
                <a:spcPct val="130000"/>
              </a:lnSpc>
              <a:spcBef>
                <a:spcPct val="60000"/>
              </a:spcBef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V -  Additives used to regulate the flow behavior (rheology).</a:t>
            </a:r>
          </a:p>
          <a:p>
            <a:pPr eaLnBrk="1" hangingPunct="1">
              <a:lnSpc>
                <a:spcPct val="130000"/>
              </a:lnSpc>
              <a:spcBef>
                <a:spcPct val="60000"/>
              </a:spcBef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VI-  pH regulators</a:t>
            </a:r>
          </a:p>
          <a:p>
            <a:pPr eaLnBrk="1" hangingPunct="1">
              <a:lnSpc>
                <a:spcPct val="130000"/>
              </a:lnSpc>
              <a:spcBef>
                <a:spcPct val="60000"/>
              </a:spcBef>
              <a:tabLst>
                <a:tab pos="2057400" algn="l"/>
              </a:tabLst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VII- Other additives (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flavour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2400" b="1" dirty="0" err="1">
                <a:latin typeface="Tahoma" pitchFamily="34" charset="0"/>
                <a:cs typeface="Tahoma" pitchFamily="34" charset="0"/>
              </a:rPr>
              <a:t>colour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, taste preservatives).</a:t>
            </a:r>
          </a:p>
        </p:txBody>
      </p:sp>
    </p:spTree>
    <p:extLst>
      <p:ext uri="{BB962C8B-B14F-4D97-AF65-F5344CB8AC3E}">
        <p14:creationId xmlns:p14="http://schemas.microsoft.com/office/powerpoint/2010/main" val="1223230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42B6A70-D856-41B6-9B6C-DD5492086712}"/>
              </a:ext>
            </a:extLst>
          </p:cNvPr>
          <p:cNvSpPr txBox="1"/>
          <p:nvPr/>
        </p:nvSpPr>
        <p:spPr>
          <a:xfrm>
            <a:off x="165295" y="184466"/>
            <a:ext cx="11778176" cy="6106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spcBef>
                <a:spcPct val="30000"/>
              </a:spcBef>
              <a:defRPr/>
            </a:pP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The Suspending Medium or Vehicle: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800" b="1" dirty="0">
                <a:latin typeface="Tahoma" pitchFamily="34" charset="0"/>
                <a:cs typeface="Tahoma" pitchFamily="34" charset="0"/>
              </a:rPr>
              <a:t>1 -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Distilled water or deionized water.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2 - Water- alcohol  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3 - Solution of glycerol. </a:t>
            </a:r>
          </a:p>
          <a:p>
            <a:pPr eaLnBrk="1" hangingPunct="1">
              <a:spcBef>
                <a:spcPct val="30000"/>
              </a:spcBef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4 – Non-aqueous vehicles (Topical use).</a:t>
            </a:r>
          </a:p>
          <a:p>
            <a:pPr algn="ctr" eaLnBrk="1" hangingPunct="1">
              <a:spcBef>
                <a:spcPct val="30000"/>
              </a:spcBef>
              <a:defRPr/>
            </a:pPr>
            <a:r>
              <a:rPr lang="en-US" sz="24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Structured vehicles</a:t>
            </a:r>
          </a:p>
          <a:p>
            <a:pPr marL="342900" indent="-342900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Structured vehicles are vehicles containing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thixotropic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compounds/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polymers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like acacia which are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pseudo-plastic or plastic in nature.</a:t>
            </a:r>
          </a:p>
          <a:p>
            <a:pPr marL="342900" indent="-342900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Thixotropic compounds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/polymers form a </a:t>
            </a: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three-dimensional gel network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structure which </a:t>
            </a:r>
            <a:r>
              <a:rPr lang="en-US" sz="2400" b="1" dirty="0">
                <a:solidFill>
                  <a:srgbClr val="0070C0"/>
                </a:solidFill>
                <a:latin typeface="Tahoma" pitchFamily="34" charset="0"/>
                <a:cs typeface="Tahoma" pitchFamily="34" charset="0"/>
              </a:rPr>
              <a:t>entrap the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particles so that, ideally, no settling occurs. </a:t>
            </a:r>
          </a:p>
          <a:p>
            <a:pPr marL="342900" indent="-342900" eaLnBrk="1" hangingPunct="1">
              <a:spcBef>
                <a:spcPct val="3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During shaking </a:t>
            </a:r>
            <a:r>
              <a:rPr lang="en-US" sz="2400" b="1" dirty="0"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the gel network is completely destroyed (pseudoplastic and plastic in nature) so that administration is facilitated.</a:t>
            </a:r>
          </a:p>
        </p:txBody>
      </p:sp>
    </p:spTree>
    <p:extLst>
      <p:ext uri="{BB962C8B-B14F-4D97-AF65-F5344CB8AC3E}">
        <p14:creationId xmlns:p14="http://schemas.microsoft.com/office/powerpoint/2010/main" val="33987444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306BCA-E201-4478-98B0-4DE3A047CE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429" y="1276643"/>
            <a:ext cx="6475571" cy="430471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08583D-41B4-4BB1-8B3C-C75F1E5A46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69606"/>
            <a:ext cx="6788151" cy="5091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733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44897A-B8B9-44BF-9EEB-8696B98795E5}"/>
              </a:ext>
            </a:extLst>
          </p:cNvPr>
          <p:cNvSpPr txBox="1"/>
          <p:nvPr/>
        </p:nvSpPr>
        <p:spPr>
          <a:xfrm>
            <a:off x="165294" y="274022"/>
            <a:ext cx="11342077" cy="6176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638" indent="-274638" eaLnBrk="1" hangingPunct="1">
              <a:lnSpc>
                <a:spcPct val="120000"/>
              </a:lnSpc>
              <a:defRPr/>
            </a:pPr>
            <a:r>
              <a:rPr lang="en-US" sz="4000" dirty="0">
                <a:solidFill>
                  <a:srgbClr val="FF0000"/>
                </a:solidFill>
                <a:latin typeface="Algerian" panose="04020705040A02060702" pitchFamily="82" charset="0"/>
              </a:rPr>
              <a:t>Wetting Agents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It is difficult to disperse solid particles in a liquid vehicle due to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the layer of adsorbed air on the surface.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Thus, the particles, even high density, float on the surface of the liquid until the layer of air is displaced completely.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The use of wetting agent allows to remove this air from the surface and to easy penetration of the vehicle into the pores. 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Powders, which are not easily wetted by water and accordingly show a large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contact angle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, such as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sulfur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charcoal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 and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magnesium stearate 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are called </a:t>
            </a:r>
            <a:r>
              <a:rPr lang="en-US" sz="18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hydrophobic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latin typeface="Tahoma" pitchFamily="34" charset="0"/>
                <a:cs typeface="Tahoma" pitchFamily="34" charset="0"/>
              </a:rPr>
              <a:t>Powders which are readily wetted by water are called </a:t>
            </a:r>
            <a:r>
              <a:rPr lang="en-US" sz="1800" b="1" u="sng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hydrophilic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 e.g.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zinc oxide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, </a:t>
            </a:r>
            <a:r>
              <a:rPr lang="en-US" sz="18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talc</a:t>
            </a:r>
            <a:r>
              <a:rPr lang="en-US" sz="1800" b="1" dirty="0">
                <a:latin typeface="Tahoma" pitchFamily="34" charset="0"/>
                <a:cs typeface="Tahoma" pitchFamily="34" charset="0"/>
              </a:rPr>
              <a:t>.</a:t>
            </a:r>
          </a:p>
          <a:p>
            <a:pPr marL="285750" indent="-285750" eaLnBrk="1" hangingPunct="1">
              <a:lnSpc>
                <a:spcPct val="150000"/>
              </a:lnSpc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sz="1800" b="1" dirty="0"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The wettability of a powder may be ascertained easily by observing the </a:t>
            </a:r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contact angle </a:t>
            </a:r>
            <a:r>
              <a:rPr lang="en-US" sz="1800" b="1" dirty="0"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and </a:t>
            </a:r>
            <a:r>
              <a:rPr lang="en-US" sz="1800" b="1" dirty="0">
                <a:solidFill>
                  <a:srgbClr val="FF0000"/>
                </a:solidFill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spreading coefficient</a:t>
            </a:r>
            <a:r>
              <a:rPr lang="en-US" sz="1800" b="1" dirty="0"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9473770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CCC1742-F7FB-4A74-8773-0D1B89F30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2250" y="447675"/>
            <a:ext cx="6667500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890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789A2B-A220-4C58-ADC9-1B343D906DFD}"/>
              </a:ext>
            </a:extLst>
          </p:cNvPr>
          <p:cNvSpPr txBox="1"/>
          <p:nvPr/>
        </p:nvSpPr>
        <p:spPr>
          <a:xfrm>
            <a:off x="446063" y="117693"/>
            <a:ext cx="11299874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        Sc =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</a:t>
            </a:r>
            <a:r>
              <a:rPr lang="en-U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S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 - </a:t>
            </a:r>
            <a:r>
              <a:rPr lang="en-U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L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 - </a:t>
            </a:r>
            <a:r>
              <a:rPr lang="en-US" sz="4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SL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 </a:t>
            </a:r>
            <a:endParaRPr lang="en-US" sz="88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eaLnBrk="1" hangingPunct="1"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Sc = Spreading coefficient </a:t>
            </a: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</a:t>
            </a:r>
            <a:r>
              <a:rPr lang="en-US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S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surface tension of solid</a:t>
            </a:r>
            <a:endParaRPr lang="en-US" sz="2400" b="1" dirty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</a:t>
            </a:r>
            <a:r>
              <a:rPr lang="en-US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L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surface tension of liquid </a:t>
            </a:r>
            <a:endParaRPr lang="en-US" sz="2400" b="1" dirty="0">
              <a:latin typeface="Tahoma" pitchFamily="34" charset="0"/>
              <a:cs typeface="Tahoma" pitchFamily="34" charset="0"/>
              <a:sym typeface="Symbol" pitchFamily="18" charset="2"/>
            </a:endParaRPr>
          </a:p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</a:t>
            </a:r>
            <a:r>
              <a:rPr lang="en-US" sz="32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ighlight>
                  <a:srgbClr val="FFFF00"/>
                </a:highlight>
                <a:latin typeface="Tahoma" pitchFamily="34" charset="0"/>
                <a:cs typeface="Tahoma" pitchFamily="34" charset="0"/>
                <a:sym typeface="Symbol" pitchFamily="18" charset="2"/>
              </a:rPr>
              <a:t>SL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= surface tension of solid - liquid interface.</a:t>
            </a:r>
          </a:p>
          <a:p>
            <a:pPr eaLnBrk="1" hangingPunct="1">
              <a:defRPr/>
            </a:pPr>
            <a:endParaRPr lang="en-US" sz="2400" b="1" dirty="0"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So for convenient wetting, the value of spreading coefficient (Sc) should be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positive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. </a:t>
            </a:r>
          </a:p>
          <a:p>
            <a:pPr eaLnBrk="1" hangingPunct="1">
              <a:defRPr/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This could be achieved by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modification of the values of surface tensions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 of several surfaces involved until a positive value of the spreading coefficient is reached.</a:t>
            </a:r>
          </a:p>
          <a:p>
            <a:pPr eaLnBrk="1" hangingPunct="1">
              <a:defRPr/>
            </a:pPr>
            <a:endParaRPr lang="en-US" sz="2400" b="1" dirty="0">
              <a:latin typeface="Tahoma" pitchFamily="34" charset="0"/>
              <a:cs typeface="Tahoma" pitchFamily="34" charset="0"/>
            </a:endParaRP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How modification done??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By adding </a:t>
            </a:r>
            <a:r>
              <a:rPr lang="en-US" sz="2400" b="1" dirty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Wetting agent 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(</a:t>
            </a:r>
            <a:r>
              <a:rPr lang="en-US" sz="2400" b="1" dirty="0">
                <a:highlight>
                  <a:srgbClr val="FFFF00"/>
                </a:highlight>
                <a:latin typeface="Tahoma" pitchFamily="34" charset="0"/>
                <a:cs typeface="Tahoma" pitchFamily="34" charset="0"/>
              </a:rPr>
              <a:t>surfactant with HLB value 7-9</a:t>
            </a:r>
            <a:r>
              <a:rPr lang="en-US" sz="2400" b="1" dirty="0">
                <a:latin typeface="Tahoma" pitchFamily="34" charset="0"/>
                <a:cs typeface="Tahoma" pitchFamily="34" charset="0"/>
              </a:rPr>
              <a:t>)</a:t>
            </a:r>
          </a:p>
          <a:p>
            <a:pPr marL="342900" indent="-342900" eaLnBrk="1" hangingPunct="1">
              <a:buFont typeface="Arial" pitchFamily="34" charset="0"/>
              <a:buChar char="•"/>
              <a:defRPr/>
            </a:pPr>
            <a:r>
              <a:rPr lang="en-US" sz="2400" b="1" dirty="0">
                <a:latin typeface="Tahoma" pitchFamily="34" charset="0"/>
                <a:cs typeface="Tahoma" pitchFamily="34" charset="0"/>
              </a:rPr>
              <a:t>E.g. Non ionic surfactant polysorbates</a:t>
            </a:r>
          </a:p>
        </p:txBody>
      </p:sp>
    </p:spTree>
    <p:extLst>
      <p:ext uri="{BB962C8B-B14F-4D97-AF65-F5344CB8AC3E}">
        <p14:creationId xmlns:p14="http://schemas.microsoft.com/office/powerpoint/2010/main" val="3906283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21F75-37C6-4C11-BF43-694996CA18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699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387DC09-44D8-4EC0-B21B-1D38E1620468}"/>
              </a:ext>
            </a:extLst>
          </p:cNvPr>
          <p:cNvSpPr txBox="1"/>
          <p:nvPr/>
        </p:nvSpPr>
        <p:spPr>
          <a:xfrm>
            <a:off x="439029" y="797510"/>
            <a:ext cx="11313942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l">
              <a:buFont typeface="Wingdings 2" panose="05020102010507070707" pitchFamily="18" charset="2"/>
              <a:buChar char=""/>
            </a:pPr>
            <a:r>
              <a:rPr lang="en-US" sz="2800" b="0" i="0" u="none" strike="noStrike" baseline="0" dirty="0">
                <a:latin typeface="Calibri" panose="020F0502020204030204" pitchFamily="34" charset="0"/>
              </a:rPr>
              <a:t>Particle size of dispersed systems: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Molecular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dispersion: &lt; 1nm.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Colloidal</a:t>
            </a:r>
            <a:r>
              <a:rPr lang="it-IT" sz="2800" b="0" i="0" u="none" strike="noStrike" baseline="0" dirty="0">
                <a:latin typeface="Calibri" panose="020F0502020204030204" pitchFamily="34" charset="0"/>
              </a:rPr>
              <a:t> dispersion: 1 nm – 0.5 μm.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it-IT" sz="2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Fine</a:t>
            </a:r>
            <a:r>
              <a:rPr lang="it-IT" sz="2800" b="0" i="0" u="none" strike="noStrike" baseline="0" dirty="0">
                <a:latin typeface="Calibri" panose="020F0502020204030204" pitchFamily="34" charset="0"/>
              </a:rPr>
              <a:t> dispersion: 0.5 μm – 10 μm.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b="0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Coarse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 dispersion: 10 </a:t>
            </a:r>
            <a:r>
              <a:rPr lang="el-GR" sz="2800" b="0" i="0" u="none" strike="noStrike" baseline="0" dirty="0">
                <a:latin typeface="Calibri" panose="020F0502020204030204" pitchFamily="34" charset="0"/>
              </a:rPr>
              <a:t>μ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m – 50 </a:t>
            </a:r>
            <a:r>
              <a:rPr lang="el-GR" sz="2800" b="0" i="0" u="none" strike="noStrike" baseline="0" dirty="0">
                <a:latin typeface="Calibri" panose="020F0502020204030204" pitchFamily="34" charset="0"/>
              </a:rPr>
              <a:t>μ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m (Suspensions).</a:t>
            </a:r>
          </a:p>
          <a:p>
            <a:pPr algn="l"/>
            <a:endParaRPr lang="en-US" sz="2800" b="0" i="0" u="none" strike="noStrike" baseline="0" dirty="0">
              <a:latin typeface="Calibri" panose="020F0502020204030204" pitchFamily="34" charset="0"/>
            </a:endParaRPr>
          </a:p>
          <a:p>
            <a:pPr algn="l"/>
            <a:r>
              <a:rPr lang="en-US" sz="2800" b="0" i="0" u="none" strike="noStrike" baseline="0" dirty="0">
                <a:latin typeface="Wingdings 2" panose="05020102010507070707" pitchFamily="18" charset="2"/>
              </a:rPr>
              <a:t>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Suspensions can be used orally, parenterally, topically, rectally, </a:t>
            </a:r>
            <a:r>
              <a:rPr lang="en-US" sz="2800" b="0" i="0" u="none" strike="noStrike" baseline="0" dirty="0" err="1">
                <a:latin typeface="Calibri" panose="020F0502020204030204" pitchFamily="34" charset="0"/>
              </a:rPr>
              <a:t>ophthalmically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, etc.</a:t>
            </a:r>
          </a:p>
          <a:p>
            <a:pPr algn="l"/>
            <a:r>
              <a:rPr lang="en-US" sz="2800" b="0" i="0" u="none" strike="noStrike" baseline="0" dirty="0">
                <a:latin typeface="Wingdings 2" panose="05020102010507070707" pitchFamily="18" charset="2"/>
              </a:rPr>
              <a:t>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Some suspensions are available in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ready to use form </a:t>
            </a:r>
            <a:r>
              <a:rPr lang="en-US" sz="2800" b="0" i="0" u="none" strike="noStrike" baseline="0" dirty="0">
                <a:latin typeface="Calibri" panose="020F0502020204030204" pitchFamily="34" charset="0"/>
              </a:rPr>
              <a:t>(e.g.</a:t>
            </a:r>
          </a:p>
          <a:p>
            <a:pPr algn="l"/>
            <a:r>
              <a:rPr lang="en-US" sz="2800" b="0" i="0" u="none" strike="noStrike" baseline="0" dirty="0">
                <a:latin typeface="Calibri" panose="020F0502020204030204" pitchFamily="34" charset="0"/>
              </a:rPr>
              <a:t>metronidazole (Flagyl®)) and others are available as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dry powders</a:t>
            </a:r>
          </a:p>
          <a:p>
            <a:pPr algn="l"/>
            <a:r>
              <a:rPr lang="en-US" sz="2800" b="0" i="0" u="none" strike="noStrike" baseline="0" dirty="0">
                <a:latin typeface="Calibri" panose="020F0502020204030204" pitchFamily="34" charset="0"/>
              </a:rPr>
              <a:t>intended for suspension in liquid vehicles, most often purified</a:t>
            </a:r>
          </a:p>
          <a:p>
            <a:pPr algn="l"/>
            <a:r>
              <a:rPr lang="en-US" sz="2800" b="0" i="0" u="none" strike="noStrike" baseline="0" dirty="0">
                <a:latin typeface="Calibri" panose="020F0502020204030204" pitchFamily="34" charset="0"/>
              </a:rPr>
              <a:t>water (e.g. amoxicillin (Amoxil®)).</a:t>
            </a:r>
            <a:endParaRPr lang="ar-IQ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B1213B-CB62-4165-80FD-0E64FDBBBC79}"/>
              </a:ext>
            </a:extLst>
          </p:cNvPr>
          <p:cNvSpPr txBox="1"/>
          <p:nvPr/>
        </p:nvSpPr>
        <p:spPr>
          <a:xfrm>
            <a:off x="590843" y="196948"/>
            <a:ext cx="634452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Particle size </a:t>
            </a:r>
            <a:endParaRPr lang="ar-IQ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506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94555A-0C84-469B-8591-22CA307A626A}"/>
              </a:ext>
            </a:extLst>
          </p:cNvPr>
          <p:cNvSpPr txBox="1"/>
          <p:nvPr/>
        </p:nvSpPr>
        <p:spPr>
          <a:xfrm>
            <a:off x="422031" y="116885"/>
            <a:ext cx="11366695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5600" algn="l"/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Particle size control:</a:t>
            </a:r>
          </a:p>
          <a:p>
            <a:pPr marR="15600" algn="l"/>
            <a:endParaRPr lang="en-US" sz="3200" dirty="0">
              <a:solidFill>
                <a:srgbClr val="FF0000"/>
              </a:solidFill>
              <a:latin typeface="Algerian" panose="04020705040A02060702" pitchFamily="82" charset="0"/>
            </a:endParaRPr>
          </a:p>
          <a:p>
            <a:pPr marL="342900" marR="1921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Particle size of any </a:t>
            </a:r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suspension is critical and must be reduced within the range .</a:t>
            </a:r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marL="342900" marR="23650" indent="-342900" algn="l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Too large or too small particles should be avoided.</a:t>
            </a:r>
          </a:p>
          <a:p>
            <a:pPr marR="23650" algn="l"/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marL="342900" marR="93240" indent="-342900" algn="l"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Times New Roman" panose="02020603050405020304" pitchFamily="18" charset="0"/>
              </a:rPr>
              <a:t>For large particles:</a:t>
            </a:r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marL="800100" marR="0" lvl="1" indent="-342900" algn="l">
              <a:buFont typeface="Courier New" panose="02070309020205020404" pitchFamily="49" charset="0"/>
              <a:buChar char="o"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Too large particles settle faster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at the bottom of the container</a:t>
            </a:r>
          </a:p>
          <a:p>
            <a:pPr marL="800100" marR="0" lvl="1" indent="-342900" algn="l">
              <a:buFont typeface="Courier New" panose="02070309020205020404" pitchFamily="49" charset="0"/>
              <a:buChar char="o"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particles &gt; 5 µm impart a gritty texture </a:t>
            </a:r>
            <a:r>
              <a:rPr lang="en-US" sz="2400" b="0" i="0" u="none" strike="noStrike" baseline="0" dirty="0">
                <a:latin typeface="Times New Roman" panose="02020603050405020304" pitchFamily="18" charset="0"/>
              </a:rPr>
              <a:t>to the product and also cause irritation if injected or instilled to the eye</a:t>
            </a:r>
          </a:p>
          <a:p>
            <a:pPr marL="800100" marR="0" lvl="1" indent="-342900" algn="l">
              <a:buFont typeface="Courier New" panose="02070309020205020404" pitchFamily="49" charset="0"/>
              <a:buChar char="o"/>
            </a:pPr>
            <a:r>
              <a:rPr lang="en-US" sz="2400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particles &gt; 25 µm may block the needle</a:t>
            </a:r>
          </a:p>
          <a:p>
            <a:endParaRPr lang="en-US" sz="2400" b="0" i="0" u="none" strike="noStrike" baseline="0" dirty="0">
              <a:latin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</a:rPr>
              <a:t>For small particles:</a:t>
            </a:r>
            <a:endParaRPr lang="ar-IQ" sz="2400" b="0" i="0" u="none" strike="noStrike" baseline="0" dirty="0">
              <a:latin typeface="Times New Roman" panose="02020603050405020304" pitchFamily="18" charset="0"/>
            </a:endParaRPr>
          </a:p>
          <a:p>
            <a:pPr marL="800100" marR="16800" lvl="1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Times New Roman" panose="02020603050405020304" pitchFamily="18" charset="0"/>
              </a:rPr>
              <a:t>Too fine particles will easily form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hard cake </a:t>
            </a:r>
            <a:r>
              <a:rPr lang="en-US" sz="2400" dirty="0">
                <a:latin typeface="Times New Roman" panose="02020603050405020304" pitchFamily="18" charset="0"/>
              </a:rPr>
              <a:t>at the bottom of the container.</a:t>
            </a:r>
            <a:endParaRPr lang="ar-IQ" sz="24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2740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61C1F8A-F571-4D75-9BE9-D23575067E2B}"/>
              </a:ext>
            </a:extLst>
          </p:cNvPr>
          <p:cNvSpPr txBox="1"/>
          <p:nvPr/>
        </p:nvSpPr>
        <p:spPr>
          <a:xfrm>
            <a:off x="337625" y="112542"/>
            <a:ext cx="907366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The reasons to formulate suspension</a:t>
            </a:r>
            <a:endParaRPr lang="ar-IQ" sz="32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D6CBA-CD81-474C-9272-8E1E9373ADAE}"/>
              </a:ext>
            </a:extLst>
          </p:cNvPr>
          <p:cNvSpPr txBox="1"/>
          <p:nvPr/>
        </p:nvSpPr>
        <p:spPr>
          <a:xfrm>
            <a:off x="377483" y="842010"/>
            <a:ext cx="11437033" cy="5173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3153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When the drug is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insoluble</a:t>
            </a: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 in the delivery vehicle</a:t>
            </a:r>
            <a:r>
              <a:rPr lang="en-US" sz="3200" b="1" dirty="0">
                <a:latin typeface="Times New Roman" panose="02020603050405020304" pitchFamily="18" charset="0"/>
              </a:rPr>
              <a:t>, e.g. prednisolone suspension.</a:t>
            </a:r>
            <a:endParaRPr lang="en-US" sz="3200" b="0" i="0" u="none" strike="noStrike" baseline="0" dirty="0">
              <a:latin typeface="Times New Roman" panose="02020603050405020304" pitchFamily="18" charset="0"/>
            </a:endParaRPr>
          </a:p>
          <a:p>
            <a:pPr marL="285750" marR="6081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To mask the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bitter taste </a:t>
            </a: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of the drug</a:t>
            </a:r>
            <a:r>
              <a:rPr lang="en-US" sz="3200" b="1" dirty="0">
                <a:latin typeface="Times New Roman" panose="02020603050405020304" pitchFamily="18" charset="0"/>
              </a:rPr>
              <a:t>, e.g. chloramphenicol palmitate and metronidazole suspensions.</a:t>
            </a:r>
            <a:endParaRPr lang="en-US" sz="3200" b="0" i="0" u="none" strike="noStrike" baseline="0" dirty="0">
              <a:latin typeface="Times New Roman" panose="02020603050405020304" pitchFamily="18" charset="0"/>
            </a:endParaRPr>
          </a:p>
          <a:p>
            <a:pPr marL="285750" marR="8137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To increase drug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stability</a:t>
            </a:r>
            <a:r>
              <a:rPr lang="en-US" sz="3200" b="1" dirty="0">
                <a:latin typeface="Times New Roman" panose="02020603050405020304" pitchFamily="18" charset="0"/>
              </a:rPr>
              <a:t>, e.g. oxytetracycline suspension.</a:t>
            </a:r>
            <a:endParaRPr lang="en-US" sz="3200" b="0" i="0" u="none" strike="noStrike" baseline="0" dirty="0">
              <a:latin typeface="Times New Roman" panose="02020603050405020304" pitchFamily="18" charset="0"/>
            </a:endParaRPr>
          </a:p>
          <a:p>
            <a:pPr marL="285750" marR="4390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To achieve </a:t>
            </a:r>
            <a:r>
              <a:rPr lang="en-US" sz="3200" b="1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controlled/sustained </a:t>
            </a:r>
            <a:r>
              <a:rPr lang="en-US" sz="3200" b="1" i="0" u="none" strike="noStrike" baseline="0" dirty="0">
                <a:latin typeface="Times New Roman" panose="02020603050405020304" pitchFamily="18" charset="0"/>
              </a:rPr>
              <a:t>drug release, e.g. penicillin procaine suspension.</a:t>
            </a:r>
            <a:endParaRPr lang="ar-IQ" sz="3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898751-C234-4299-9CFD-4733E08B94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35" r="24797"/>
          <a:stretch/>
        </p:blipFill>
        <p:spPr>
          <a:xfrm>
            <a:off x="11181469" y="4959914"/>
            <a:ext cx="633047" cy="1342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56AA829-9FCC-481F-88DC-DBFDED748D3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73" t="1642" r="24838" b="3555"/>
          <a:stretch/>
        </p:blipFill>
        <p:spPr>
          <a:xfrm>
            <a:off x="10898700" y="2557976"/>
            <a:ext cx="1189210" cy="202809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CD62490-A01E-4B0D-A1A9-3D40AD065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855" r="41453"/>
          <a:stretch/>
        </p:blipFill>
        <p:spPr>
          <a:xfrm>
            <a:off x="10979834" y="276912"/>
            <a:ext cx="1026941" cy="1986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1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9896AE8-2AA3-40BB-9DF6-72FBAA04400D}"/>
              </a:ext>
            </a:extLst>
          </p:cNvPr>
          <p:cNvSpPr txBox="1"/>
          <p:nvPr/>
        </p:nvSpPr>
        <p:spPr>
          <a:xfrm>
            <a:off x="284284" y="149031"/>
            <a:ext cx="11623432" cy="6005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dirty="0">
                <a:solidFill>
                  <a:srgbClr val="FF0000"/>
                </a:solidFill>
                <a:latin typeface="Algerian" panose="04020705040A02060702" pitchFamily="82" charset="0"/>
              </a:rPr>
              <a:t>Desired properties in the Pharmaceutical Suspension</a:t>
            </a:r>
          </a:p>
          <a:p>
            <a:pPr algn="l"/>
            <a:endParaRPr lang="en-US" sz="3200" b="1" i="0" u="none" strike="noStrike" baseline="0" dirty="0">
              <a:solidFill>
                <a:srgbClr val="FF3300"/>
              </a:solidFill>
              <a:latin typeface="Calibri,Bold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Settle down slowly </a:t>
            </a:r>
            <a:r>
              <a:rPr lang="en-US" sz="2400" b="1" i="0" u="none" strike="noStrike" baseline="0" dirty="0">
                <a:latin typeface="Calibri" panose="020F0502020204030204" pitchFamily="34" charset="0"/>
              </a:rPr>
              <a:t>(remain suspended long enough to withdraw an accurate dose).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Readily redispersed </a:t>
            </a:r>
            <a:r>
              <a:rPr lang="en-US" sz="2400" b="1" i="0" u="none" strike="noStrike" baseline="0" dirty="0">
                <a:latin typeface="Calibri" panose="020F0502020204030204" pitchFamily="34" charset="0"/>
              </a:rPr>
              <a:t>upon gentle shaking of the container.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</a:rPr>
              <a:t>The particle size should remain fairly constant throughout long periods of storage (with 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 caking</a:t>
            </a:r>
            <a:r>
              <a:rPr lang="en-US" sz="2400" b="1" i="0" u="none" strike="noStrike" baseline="0" dirty="0">
                <a:latin typeface="Calibri" panose="020F0502020204030204" pitchFamily="34" charset="0"/>
              </a:rPr>
              <a:t>).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latin typeface="Calibri" panose="020F0502020204030204" pitchFamily="34" charset="0"/>
              </a:rPr>
              <a:t>Easily pourable from its container (</a:t>
            </a: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not highly viscous</a:t>
            </a:r>
            <a:r>
              <a:rPr lang="en-US" sz="2400" b="1" i="0" u="none" strike="noStrike" baseline="0" dirty="0">
                <a:latin typeface="Calibri" panose="020F0502020204030204" pitchFamily="34" charset="0"/>
              </a:rPr>
              <a:t>).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>
                <a:latin typeface="Calibri" panose="020F0502020204030204" pitchFamily="34" charset="0"/>
              </a:rPr>
              <a:t>Suitable </a:t>
            </a:r>
            <a:r>
              <a:rPr lang="en-US" sz="2400" b="1" dirty="0" err="1">
                <a:latin typeface="Calibri" panose="020F0502020204030204" pitchFamily="34" charset="0"/>
              </a:rPr>
              <a:t>odour</a:t>
            </a:r>
            <a:r>
              <a:rPr lang="en-US" sz="2400" b="1" dirty="0">
                <a:latin typeface="Calibri" panose="020F0502020204030204" pitchFamily="34" charset="0"/>
              </a:rPr>
              <a:t>, </a:t>
            </a:r>
            <a:r>
              <a:rPr lang="en-US" sz="2400" b="1" dirty="0" err="1">
                <a:latin typeface="Calibri" panose="020F0502020204030204" pitchFamily="34" charset="0"/>
              </a:rPr>
              <a:t>colour</a:t>
            </a:r>
            <a:r>
              <a:rPr lang="en-US" sz="2400" b="1" dirty="0">
                <a:latin typeface="Calibri" panose="020F0502020204030204" pitchFamily="34" charset="0"/>
              </a:rPr>
              <a:t>, and taste.</a:t>
            </a:r>
            <a:endParaRPr lang="en-US" sz="2400" b="1" i="0" u="none" strike="noStrike" baseline="0" dirty="0">
              <a:latin typeface="Calibri" panose="020F0502020204030204" pitchFamily="34" charset="0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</a:rPr>
              <a:t>Stable</a:t>
            </a:r>
            <a:r>
              <a:rPr lang="en-US" sz="2400" b="1" i="0" u="none" strike="noStrike" baseline="0" dirty="0">
                <a:latin typeface="Calibri" panose="020F0502020204030204" pitchFamily="34" charset="0"/>
              </a:rPr>
              <a:t> and not decompose or support growth of </a:t>
            </a:r>
            <a:r>
              <a:rPr lang="en-US" sz="2400" b="1" i="0" u="none" strike="noStrike" baseline="0" dirty="0" err="1">
                <a:latin typeface="Calibri" panose="020F0502020204030204" pitchFamily="34" charset="0"/>
              </a:rPr>
              <a:t>moulds</a:t>
            </a:r>
            <a:r>
              <a:rPr lang="en-US" sz="2400" b="1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Should be free from gritting particles (external, intramuscular, and ophthalmic use)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b="1" dirty="0"/>
              <a:t>Should be pleasant &amp; </a:t>
            </a:r>
            <a:r>
              <a:rPr lang="en-US" sz="2400" b="1" dirty="0">
                <a:solidFill>
                  <a:srgbClr val="FF0000"/>
                </a:solidFill>
              </a:rPr>
              <a:t>palatable</a:t>
            </a:r>
            <a:r>
              <a:rPr lang="en-US" sz="2400" b="1" dirty="0"/>
              <a:t> (orally)</a:t>
            </a:r>
          </a:p>
        </p:txBody>
      </p:sp>
    </p:spTree>
    <p:extLst>
      <p:ext uri="{BB962C8B-B14F-4D97-AF65-F5344CB8AC3E}">
        <p14:creationId xmlns:p14="http://schemas.microsoft.com/office/powerpoint/2010/main" val="19010997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38643-1CFF-4327-BC79-9CDC26C36AB1}"/>
              </a:ext>
            </a:extLst>
          </p:cNvPr>
          <p:cNvSpPr txBox="1"/>
          <p:nvPr/>
        </p:nvSpPr>
        <p:spPr>
          <a:xfrm>
            <a:off x="432582" y="272388"/>
            <a:ext cx="11257670" cy="42393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1" u="none" strike="noStrike" baseline="0" dirty="0">
                <a:solidFill>
                  <a:srgbClr val="7030A0"/>
                </a:solidFill>
                <a:latin typeface="Calibri,Bold"/>
              </a:rPr>
              <a:t>Some Disadvantages of Suspensions</a:t>
            </a:r>
          </a:p>
          <a:p>
            <a:pPr algn="l"/>
            <a:endParaRPr lang="en-US" sz="3200" b="1" i="0" u="none" strike="noStrike" baseline="0" dirty="0">
              <a:solidFill>
                <a:srgbClr val="FF3300"/>
              </a:solidFill>
              <a:latin typeface="Calibri,Bold"/>
            </a:endParaRP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</a:rPr>
              <a:t>They must be well </a:t>
            </a:r>
            <a:r>
              <a:rPr lang="en-US" sz="28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shaken</a:t>
            </a:r>
            <a:r>
              <a:rPr lang="en-US" sz="28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</a:rPr>
              <a:t> prior to measuring a dose.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</a:rPr>
              <a:t>The accuracy of the dose is likely to be less than </a:t>
            </a:r>
            <a:r>
              <a:rPr lang="en-US" sz="2800" b="1" i="0" u="none" strike="noStrike" baseline="0" dirty="0">
                <a:solidFill>
                  <a:srgbClr val="0070C0"/>
                </a:solidFill>
                <a:latin typeface="Calibri" panose="020F0502020204030204" pitchFamily="34" charset="0"/>
              </a:rPr>
              <a:t>with the equivalent solution</a:t>
            </a:r>
            <a:r>
              <a:rPr lang="en-US" sz="28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</a:rPr>
              <a:t>.</a:t>
            </a:r>
          </a:p>
          <a:p>
            <a:pPr marL="457200" indent="-4572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b="1" i="0" u="none" strike="noStrike" baseline="0" dirty="0">
                <a:solidFill>
                  <a:srgbClr val="7030A0"/>
                </a:solidFill>
                <a:latin typeface="Calibri" panose="020F0502020204030204" pitchFamily="34" charset="0"/>
              </a:rPr>
              <a:t>Conditions of storage </a:t>
            </a:r>
            <a:r>
              <a:rPr lang="en-US" sz="2800" b="1" i="0" u="none" strike="noStrike" baseline="0" dirty="0">
                <a:solidFill>
                  <a:srgbClr val="FF3300"/>
                </a:solidFill>
                <a:latin typeface="Calibri" panose="020F0502020204030204" pitchFamily="34" charset="0"/>
              </a:rPr>
              <a:t>may adversely affect the disperse system which might lead to aggregation and caking.</a:t>
            </a:r>
            <a:endParaRPr lang="ar-IQ" sz="28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9DADE6-84B0-4742-B2D1-25C7B3CCFE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344" b="33836"/>
          <a:stretch/>
        </p:blipFill>
        <p:spPr>
          <a:xfrm>
            <a:off x="3395662" y="4853354"/>
            <a:ext cx="5400675" cy="140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064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C9511B-65B4-4F56-A22D-1A01B6336F07}"/>
              </a:ext>
            </a:extLst>
          </p:cNvPr>
          <p:cNvSpPr txBox="1"/>
          <p:nvPr/>
        </p:nvSpPr>
        <p:spPr>
          <a:xfrm>
            <a:off x="390377" y="263996"/>
            <a:ext cx="11285807" cy="60631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600" b="1" i="1" u="none" strike="noStrike" baseline="0" dirty="0">
                <a:solidFill>
                  <a:srgbClr val="FF0000"/>
                </a:solidFill>
                <a:latin typeface="Calibri,BoldItalic"/>
                <a:cs typeface="Arial" panose="020B0604020202020204" pitchFamily="34" charset="0"/>
              </a:rPr>
              <a:t>Storage of suspension</a:t>
            </a:r>
          </a:p>
          <a:p>
            <a:pPr algn="just"/>
            <a:endParaRPr lang="en-US" sz="3200" b="1" i="1" u="none" strike="noStrike" baseline="0" dirty="0">
              <a:solidFill>
                <a:srgbClr val="FF0000"/>
              </a:solidFill>
              <a:latin typeface="Calibri,BoldItalic"/>
              <a:cs typeface="Arial" panose="020B0604020202020204" pitchFamily="34" charset="0"/>
            </a:endParaRPr>
          </a:p>
          <a:p>
            <a:pPr algn="just"/>
            <a:r>
              <a:rPr lang="en-US" sz="3200" b="0" i="0" u="none" strike="noStrike" baseline="0" dirty="0">
                <a:latin typeface="Calibri" panose="020F0502020204030204" pitchFamily="34" charset="0"/>
                <a:cs typeface="Arial" panose="020B0604020202020204" pitchFamily="34" charset="0"/>
              </a:rPr>
              <a:t>The physical stability of suspension is adversely effected by extreme variation in temperature,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suspension should be stored in cool place but not refrigeration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Arial" panose="020B0604020202020204" pitchFamily="34" charset="0"/>
              </a:rPr>
              <a:t>. Freezing and very low temperature may cause the suspended particles to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reaggregate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3200" dirty="0">
                <a:highlight>
                  <a:srgbClr val="FFFF00"/>
                </a:highlight>
                <a:latin typeface="+mn-lt"/>
                <a:cs typeface="Arial" charset="0"/>
              </a:rPr>
              <a:t>Stored in room temperature if it is dry powder (25 </a:t>
            </a:r>
            <a:r>
              <a:rPr lang="en-US" sz="3200" baseline="30000" dirty="0">
                <a:highlight>
                  <a:srgbClr val="FFFF00"/>
                </a:highlight>
                <a:latin typeface="+mn-lt"/>
                <a:cs typeface="Arial" charset="0"/>
              </a:rPr>
              <a:t>0</a:t>
            </a:r>
            <a:r>
              <a:rPr lang="en-US" sz="3200" dirty="0">
                <a:highlight>
                  <a:srgbClr val="FFFF00"/>
                </a:highlight>
                <a:latin typeface="+mn-lt"/>
                <a:cs typeface="Arial" charset="0"/>
              </a:rPr>
              <a:t>C).</a:t>
            </a:r>
            <a:endParaRPr lang="en-US" sz="3200" b="0" i="0" u="none" strike="noStrike" baseline="0" dirty="0">
              <a:highlight>
                <a:srgbClr val="FFFF00"/>
              </a:highlight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sz="3200" b="0" i="0" u="none" strike="noStrike" baseline="0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3200" b="0" i="0" u="none" strike="noStrike" baseline="0" dirty="0">
                <a:latin typeface="Calibri" panose="020F0502020204030204" pitchFamily="34" charset="0"/>
                <a:cs typeface="Arial" panose="020B0604020202020204" pitchFamily="34" charset="0"/>
              </a:rPr>
              <a:t>Also should be </a:t>
            </a:r>
            <a:r>
              <a:rPr lang="en-US" sz="3200" b="0" i="0" u="none" strike="noStrike" baseline="0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stored in a wide mouth container </a:t>
            </a:r>
            <a:r>
              <a:rPr lang="en-US" sz="3200" b="0" i="0" u="none" strike="noStrike" baseline="0" dirty="0">
                <a:latin typeface="Calibri" panose="020F0502020204030204" pitchFamily="34" charset="0"/>
                <a:cs typeface="Arial" panose="020B0604020202020204" pitchFamily="34" charset="0"/>
              </a:rPr>
              <a:t>that have a space to allow a good agitation before use. </a:t>
            </a:r>
            <a:r>
              <a:rPr lang="en-US" sz="3200" dirty="0">
                <a:latin typeface="+mn-lt"/>
                <a:cs typeface="Arial" charset="0"/>
              </a:rPr>
              <a:t>Label: "Shake Before Use" to ensure uniform distribution of solid particles and thereby uniform and proper dosage.</a:t>
            </a:r>
          </a:p>
        </p:txBody>
      </p:sp>
    </p:spTree>
    <p:extLst>
      <p:ext uri="{BB962C8B-B14F-4D97-AF65-F5344CB8AC3E}">
        <p14:creationId xmlns:p14="http://schemas.microsoft.com/office/powerpoint/2010/main" val="571126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A5DF13-5003-41C3-8A22-54F9E24DAB0D}"/>
              </a:ext>
            </a:extLst>
          </p:cNvPr>
          <p:cNvSpPr txBox="1"/>
          <p:nvPr/>
        </p:nvSpPr>
        <p:spPr>
          <a:xfrm>
            <a:off x="199880" y="272655"/>
            <a:ext cx="11447584" cy="6312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3200" dirty="0">
                <a:solidFill>
                  <a:srgbClr val="FF0000"/>
                </a:solidFill>
                <a:latin typeface="Algerian" panose="04020705040A02060702" pitchFamily="82" charset="0"/>
              </a:rPr>
              <a:t>Theory of sedimentation 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000" b="1" dirty="0">
                <a:latin typeface="Tahoma" panose="020B0604030504040204" pitchFamily="34" charset="0"/>
                <a:cs typeface="Tahoma" panose="020B0604030504040204" pitchFamily="34" charset="0"/>
              </a:rPr>
              <a:t>The velocity of sedimentation is expressed by </a:t>
            </a:r>
            <a:r>
              <a:rPr lang="en-US" altLang="ar-IQ" sz="2000" b="1" i="1" dirty="0" err="1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Stoke’s</a:t>
            </a:r>
            <a:r>
              <a:rPr lang="en-US" altLang="ar-IQ" sz="2000" b="1" i="1" dirty="0">
                <a:solidFill>
                  <a:srgbClr val="FF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law.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IQ" sz="5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IQ" sz="5400" b="1" dirty="0"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V </a:t>
            </a:r>
            <a:r>
              <a:rPr lang="en-US" altLang="ar-IQ" sz="2000" b="1" dirty="0">
                <a:latin typeface="Tahoma" panose="020B0604030504040204" pitchFamily="34" charset="0"/>
                <a:cs typeface="Tahoma" panose="020B0604030504040204" pitchFamily="34" charset="0"/>
              </a:rPr>
              <a:t>= sedimentation velocity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d</a:t>
            </a:r>
            <a:r>
              <a:rPr lang="en-US" altLang="ar-IQ" sz="2000" b="1" dirty="0">
                <a:latin typeface="Tahoma" panose="020B0604030504040204" pitchFamily="34" charset="0"/>
                <a:cs typeface="Tahoma" panose="020B0604030504040204" pitchFamily="34" charset="0"/>
              </a:rPr>
              <a:t> = diameter of the particle in cm. (↓)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000" b="1" i="1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</a:t>
            </a:r>
            <a:r>
              <a:rPr lang="en-US" altLang="ar-IQ" sz="2000" b="1" i="1" baseline="-25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p</a:t>
            </a:r>
            <a:r>
              <a:rPr lang="en-US" altLang="ar-IQ" sz="2000" b="1" dirty="0">
                <a:latin typeface="Tahoma" panose="020B0604030504040204" pitchFamily="34" charset="0"/>
                <a:cs typeface="Tahoma" panose="020B0604030504040204" pitchFamily="34" charset="0"/>
              </a:rPr>
              <a:t> =density of the dispersed phase (particles).(↓)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000" b="1" i="1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</a:t>
            </a:r>
            <a:r>
              <a:rPr lang="en-US" altLang="ar-IQ" sz="2000" b="1" i="1" baseline="-25000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s</a:t>
            </a:r>
            <a:r>
              <a:rPr lang="en-US" altLang="ar-IQ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ar-IQ" sz="2000" b="1" dirty="0">
                <a:latin typeface="Tahoma" panose="020B0604030504040204" pitchFamily="34" charset="0"/>
                <a:cs typeface="Tahoma" panose="020B0604030504040204" pitchFamily="34" charset="0"/>
              </a:rPr>
              <a:t>=density of the dispersed medium.(↑)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000" b="1" i="1" dirty="0">
                <a:latin typeface="Tahoma" panose="020B0604030504040204" pitchFamily="34" charset="0"/>
                <a:cs typeface="Tahoma" panose="020B0604030504040204" pitchFamily="34" charset="0"/>
              </a:rPr>
              <a:t>g</a:t>
            </a:r>
            <a:r>
              <a:rPr lang="en-US" altLang="ar-IQ" sz="2000" b="1" dirty="0">
                <a:latin typeface="Tahoma" panose="020B0604030504040204" pitchFamily="34" charset="0"/>
                <a:cs typeface="Tahoma" panose="020B0604030504040204" pitchFamily="34" charset="0"/>
              </a:rPr>
              <a:t> = acceleration due to gravity. (↓)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ar-IQ" sz="2000" b="1" i="1" dirty="0">
                <a:latin typeface="Tahoma" panose="020B0604030504040204" pitchFamily="34" charset="0"/>
                <a:cs typeface="Tahoma" panose="020B0604030504040204" pitchFamily="34" charset="0"/>
                <a:sym typeface="Symbol" panose="05050102010706020507" pitchFamily="18" charset="2"/>
              </a:rPr>
              <a:t></a:t>
            </a:r>
            <a:r>
              <a:rPr lang="en-US" altLang="ar-IQ" sz="2000" b="1" dirty="0">
                <a:latin typeface="Tahoma" panose="020B0604030504040204" pitchFamily="34" charset="0"/>
                <a:cs typeface="Tahoma" panose="020B0604030504040204" pitchFamily="34" charset="0"/>
              </a:rPr>
              <a:t> = viscosity of the dispersion medium in poise.(↑)</a:t>
            </a:r>
          </a:p>
          <a:p>
            <a:pPr eaLnBrk="1" hangingPunct="1">
              <a:lnSpc>
                <a:spcPct val="14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US" altLang="ar-IQ" sz="1000" b="1" dirty="0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869FA2-0808-4F03-8426-96E27A9E12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547" y="1725707"/>
            <a:ext cx="4762500" cy="19716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92622C-D797-496C-8027-3C7D8B4E3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96" r="5714"/>
          <a:stretch/>
        </p:blipFill>
        <p:spPr>
          <a:xfrm>
            <a:off x="6941819" y="3838062"/>
            <a:ext cx="5050301" cy="254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2040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3271</TotalTime>
  <Words>1618</Words>
  <Application>Microsoft Office PowerPoint</Application>
  <PresentationFormat>Widescreen</PresentationFormat>
  <Paragraphs>165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Algerian</vt:lpstr>
      <vt:lpstr>Arial</vt:lpstr>
      <vt:lpstr>Arial Black</vt:lpstr>
      <vt:lpstr>Calibri</vt:lpstr>
      <vt:lpstr>Calibri Light</vt:lpstr>
      <vt:lpstr>Calibri,Bold</vt:lpstr>
      <vt:lpstr>Calibri,BoldItalic</vt:lpstr>
      <vt:lpstr>Courier New</vt:lpstr>
      <vt:lpstr>Tahoma</vt:lpstr>
      <vt:lpstr>Times New Roman</vt:lpstr>
      <vt:lpstr>Wingdings</vt:lpstr>
      <vt:lpstr>Wingdings 2</vt:lpstr>
      <vt:lpstr>Office Theme</vt:lpstr>
      <vt:lpstr>lec 4 Pharmaceutical Technology suspensions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 3 Pharmaceutical Technology Solution Using Mixed Solvent System (Spirits and Elixers)</dc:title>
  <dc:creator>ameer</dc:creator>
  <cp:lastModifiedBy>ameer</cp:lastModifiedBy>
  <cp:revision>20</cp:revision>
  <dcterms:created xsi:type="dcterms:W3CDTF">2021-10-30T17:08:39Z</dcterms:created>
  <dcterms:modified xsi:type="dcterms:W3CDTF">2021-11-26T16:20:19Z</dcterms:modified>
</cp:coreProperties>
</file>