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4" r:id="rId3"/>
    <p:sldId id="305" r:id="rId4"/>
    <p:sldId id="306" r:id="rId5"/>
    <p:sldId id="307" r:id="rId6"/>
    <p:sldId id="308" r:id="rId7"/>
    <p:sldId id="309" r:id="rId8"/>
    <p:sldId id="310" r:id="rId9"/>
    <p:sldId id="311" r:id="rId10"/>
    <p:sldId id="312" r:id="rId11"/>
    <p:sldId id="313" r:id="rId12"/>
    <p:sldId id="314" r:id="rId13"/>
    <p:sldId id="315" r:id="rId14"/>
    <p:sldId id="317" r:id="rId15"/>
    <p:sldId id="316" r:id="rId16"/>
    <p:sldId id="318" r:id="rId17"/>
    <p:sldId id="319" r:id="rId18"/>
    <p:sldId id="320" r:id="rId19"/>
    <p:sldId id="321" r:id="rId20"/>
    <p:sldId id="322" r:id="rId21"/>
    <p:sldId id="323" r:id="rId22"/>
    <p:sldId id="325" r:id="rId23"/>
    <p:sldId id="326" r:id="rId24"/>
    <p:sldId id="324" r:id="rId25"/>
    <p:sldId id="292" r:id="rId26"/>
    <p:sldId id="278" r:id="rId27"/>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9159-AD10-40D1-9190-F90D2C8157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17A9E8F5-214F-4463-A5DA-A27A1674C8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21BE7464-67C0-4836-98BC-198C43C0B8D1}"/>
              </a:ext>
            </a:extLst>
          </p:cNvPr>
          <p:cNvSpPr>
            <a:spLocks noGrp="1"/>
          </p:cNvSpPr>
          <p:nvPr>
            <p:ph type="dt" sz="half" idx="10"/>
          </p:nvPr>
        </p:nvSpPr>
        <p:spPr/>
        <p:txBody>
          <a:bodyPr/>
          <a:lstStyle/>
          <a:p>
            <a:fld id="{B529686F-A987-44D7-B396-88842EA82DAC}" type="datetimeFigureOut">
              <a:rPr lang="ar-IQ" smtClean="0"/>
              <a:t>21/04/1443</a:t>
            </a:fld>
            <a:endParaRPr lang="ar-IQ"/>
          </a:p>
        </p:txBody>
      </p:sp>
      <p:sp>
        <p:nvSpPr>
          <p:cNvPr id="5" name="Footer Placeholder 4">
            <a:extLst>
              <a:ext uri="{FF2B5EF4-FFF2-40B4-BE49-F238E27FC236}">
                <a16:creationId xmlns:a16="http://schemas.microsoft.com/office/drawing/2014/main" id="{8235F0B6-20AB-4127-915F-86C8EE0412DF}"/>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E063FE29-B31F-456E-9AB8-797530BDF516}"/>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204775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38BFE-DCA9-4C0C-A24B-F3ACF2CC7DE0}"/>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472DF98B-ECF4-44DF-A103-58B3690195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936C35A6-15E5-43CE-B1B8-DADD6CF295C5}"/>
              </a:ext>
            </a:extLst>
          </p:cNvPr>
          <p:cNvSpPr>
            <a:spLocks noGrp="1"/>
          </p:cNvSpPr>
          <p:nvPr>
            <p:ph type="dt" sz="half" idx="10"/>
          </p:nvPr>
        </p:nvSpPr>
        <p:spPr/>
        <p:txBody>
          <a:bodyPr/>
          <a:lstStyle/>
          <a:p>
            <a:fld id="{B529686F-A987-44D7-B396-88842EA82DAC}" type="datetimeFigureOut">
              <a:rPr lang="ar-IQ" smtClean="0"/>
              <a:t>21/04/1443</a:t>
            </a:fld>
            <a:endParaRPr lang="ar-IQ"/>
          </a:p>
        </p:txBody>
      </p:sp>
      <p:sp>
        <p:nvSpPr>
          <p:cNvPr id="5" name="Footer Placeholder 4">
            <a:extLst>
              <a:ext uri="{FF2B5EF4-FFF2-40B4-BE49-F238E27FC236}">
                <a16:creationId xmlns:a16="http://schemas.microsoft.com/office/drawing/2014/main" id="{B402ACC2-8999-468D-B20F-CEAD0400EA88}"/>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CA6D9FA9-680F-47CF-BFE8-A632F2E2F74E}"/>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64785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01CDD3-6B0C-4DEF-895F-8997D9020F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A2C726C2-8F7D-458B-B7AE-6DCAEDDE6D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8E2E36D7-8AB8-4996-97A3-F321F3DD612D}"/>
              </a:ext>
            </a:extLst>
          </p:cNvPr>
          <p:cNvSpPr>
            <a:spLocks noGrp="1"/>
          </p:cNvSpPr>
          <p:nvPr>
            <p:ph type="dt" sz="half" idx="10"/>
          </p:nvPr>
        </p:nvSpPr>
        <p:spPr/>
        <p:txBody>
          <a:bodyPr/>
          <a:lstStyle/>
          <a:p>
            <a:fld id="{B529686F-A987-44D7-B396-88842EA82DAC}" type="datetimeFigureOut">
              <a:rPr lang="ar-IQ" smtClean="0"/>
              <a:t>21/04/1443</a:t>
            </a:fld>
            <a:endParaRPr lang="ar-IQ"/>
          </a:p>
        </p:txBody>
      </p:sp>
      <p:sp>
        <p:nvSpPr>
          <p:cNvPr id="5" name="Footer Placeholder 4">
            <a:extLst>
              <a:ext uri="{FF2B5EF4-FFF2-40B4-BE49-F238E27FC236}">
                <a16:creationId xmlns:a16="http://schemas.microsoft.com/office/drawing/2014/main" id="{BB058575-0A48-4FFD-B817-E562A5D51D47}"/>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F68AACDC-07AC-46BC-AB26-CA52545267FF}"/>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260617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7E688-E374-4432-BD91-A814442F8EBF}"/>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34C0F168-7010-4FD1-8A53-6F6349500B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EF455D99-3651-4094-B84B-96C3CEAB03F5}"/>
              </a:ext>
            </a:extLst>
          </p:cNvPr>
          <p:cNvSpPr>
            <a:spLocks noGrp="1"/>
          </p:cNvSpPr>
          <p:nvPr>
            <p:ph type="dt" sz="half" idx="10"/>
          </p:nvPr>
        </p:nvSpPr>
        <p:spPr/>
        <p:txBody>
          <a:bodyPr/>
          <a:lstStyle/>
          <a:p>
            <a:fld id="{B529686F-A987-44D7-B396-88842EA82DAC}" type="datetimeFigureOut">
              <a:rPr lang="ar-IQ" smtClean="0"/>
              <a:t>21/04/1443</a:t>
            </a:fld>
            <a:endParaRPr lang="ar-IQ"/>
          </a:p>
        </p:txBody>
      </p:sp>
      <p:sp>
        <p:nvSpPr>
          <p:cNvPr id="5" name="Footer Placeholder 4">
            <a:extLst>
              <a:ext uri="{FF2B5EF4-FFF2-40B4-BE49-F238E27FC236}">
                <a16:creationId xmlns:a16="http://schemas.microsoft.com/office/drawing/2014/main" id="{FF544CB6-1014-406D-BB66-6EFAAF8DCF86}"/>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C30E9754-C9DB-46E0-85A9-F3D3E4A0F461}"/>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248897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D9F9-DAA3-49FF-8D32-36F791638A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06C91C0D-9502-4EC0-9E17-77B0DACB6D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F0F92-C7A7-4DAA-9E83-7C090342F975}"/>
              </a:ext>
            </a:extLst>
          </p:cNvPr>
          <p:cNvSpPr>
            <a:spLocks noGrp="1"/>
          </p:cNvSpPr>
          <p:nvPr>
            <p:ph type="dt" sz="half" idx="10"/>
          </p:nvPr>
        </p:nvSpPr>
        <p:spPr/>
        <p:txBody>
          <a:bodyPr/>
          <a:lstStyle/>
          <a:p>
            <a:fld id="{B529686F-A987-44D7-B396-88842EA82DAC}" type="datetimeFigureOut">
              <a:rPr lang="ar-IQ" smtClean="0"/>
              <a:t>21/04/1443</a:t>
            </a:fld>
            <a:endParaRPr lang="ar-IQ"/>
          </a:p>
        </p:txBody>
      </p:sp>
      <p:sp>
        <p:nvSpPr>
          <p:cNvPr id="5" name="Footer Placeholder 4">
            <a:extLst>
              <a:ext uri="{FF2B5EF4-FFF2-40B4-BE49-F238E27FC236}">
                <a16:creationId xmlns:a16="http://schemas.microsoft.com/office/drawing/2014/main" id="{4E17E32E-2067-447A-B802-BFE3A802508E}"/>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215D9FC9-16A6-4105-BBE1-2F2FE50752B5}"/>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2285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964E-EA6C-4626-965D-A4CD44F2CBFB}"/>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A7DFDB96-BE73-46C1-8A2A-7D3A5665B7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7256E0C4-FF15-43BB-B4B4-BDD7E1083F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003BF9E3-2F6A-4AD3-BAE0-B899AA705278}"/>
              </a:ext>
            </a:extLst>
          </p:cNvPr>
          <p:cNvSpPr>
            <a:spLocks noGrp="1"/>
          </p:cNvSpPr>
          <p:nvPr>
            <p:ph type="dt" sz="half" idx="10"/>
          </p:nvPr>
        </p:nvSpPr>
        <p:spPr/>
        <p:txBody>
          <a:bodyPr/>
          <a:lstStyle/>
          <a:p>
            <a:fld id="{B529686F-A987-44D7-B396-88842EA82DAC}" type="datetimeFigureOut">
              <a:rPr lang="ar-IQ" smtClean="0"/>
              <a:t>21/04/1443</a:t>
            </a:fld>
            <a:endParaRPr lang="ar-IQ"/>
          </a:p>
        </p:txBody>
      </p:sp>
      <p:sp>
        <p:nvSpPr>
          <p:cNvPr id="6" name="Footer Placeholder 5">
            <a:extLst>
              <a:ext uri="{FF2B5EF4-FFF2-40B4-BE49-F238E27FC236}">
                <a16:creationId xmlns:a16="http://schemas.microsoft.com/office/drawing/2014/main" id="{8365FF5A-D9F9-48AF-97D9-521DCF730E8B}"/>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C4EA4179-C7B2-496F-8090-D2F64F29CC1E}"/>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47240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0C9C-1782-4405-9A39-084F8862E6C8}"/>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03E1CCB5-0F60-434F-97C7-C3F72C2615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5FE4B9-3E1D-4BA6-A249-FB961252A6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19A17081-FA02-4B57-90DF-624A84AC20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BDF7E1-1858-4CF1-8FDD-33EA1E0EFC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CAA013B7-8256-4DA2-BD5C-83F6ADCAB7C9}"/>
              </a:ext>
            </a:extLst>
          </p:cNvPr>
          <p:cNvSpPr>
            <a:spLocks noGrp="1"/>
          </p:cNvSpPr>
          <p:nvPr>
            <p:ph type="dt" sz="half" idx="10"/>
          </p:nvPr>
        </p:nvSpPr>
        <p:spPr/>
        <p:txBody>
          <a:bodyPr/>
          <a:lstStyle/>
          <a:p>
            <a:fld id="{B529686F-A987-44D7-B396-88842EA82DAC}" type="datetimeFigureOut">
              <a:rPr lang="ar-IQ" smtClean="0"/>
              <a:t>21/04/1443</a:t>
            </a:fld>
            <a:endParaRPr lang="ar-IQ"/>
          </a:p>
        </p:txBody>
      </p:sp>
      <p:sp>
        <p:nvSpPr>
          <p:cNvPr id="8" name="Footer Placeholder 7">
            <a:extLst>
              <a:ext uri="{FF2B5EF4-FFF2-40B4-BE49-F238E27FC236}">
                <a16:creationId xmlns:a16="http://schemas.microsoft.com/office/drawing/2014/main" id="{74493E94-90F5-4A27-B6A3-B7121AB4D99E}"/>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9625463D-F733-428D-9FCE-9E487C093167}"/>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428947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40BA-67C3-450B-9E70-F9E4F2FBDCEF}"/>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035A5FA7-3E10-4157-BA22-6CE8A0789F91}"/>
              </a:ext>
            </a:extLst>
          </p:cNvPr>
          <p:cNvSpPr>
            <a:spLocks noGrp="1"/>
          </p:cNvSpPr>
          <p:nvPr>
            <p:ph type="dt" sz="half" idx="10"/>
          </p:nvPr>
        </p:nvSpPr>
        <p:spPr/>
        <p:txBody>
          <a:bodyPr/>
          <a:lstStyle/>
          <a:p>
            <a:fld id="{B529686F-A987-44D7-B396-88842EA82DAC}" type="datetimeFigureOut">
              <a:rPr lang="ar-IQ" smtClean="0"/>
              <a:t>21/04/1443</a:t>
            </a:fld>
            <a:endParaRPr lang="ar-IQ"/>
          </a:p>
        </p:txBody>
      </p:sp>
      <p:sp>
        <p:nvSpPr>
          <p:cNvPr id="4" name="Footer Placeholder 3">
            <a:extLst>
              <a:ext uri="{FF2B5EF4-FFF2-40B4-BE49-F238E27FC236}">
                <a16:creationId xmlns:a16="http://schemas.microsoft.com/office/drawing/2014/main" id="{DE8665FA-7731-4BAA-9FE4-2B68B11F7786}"/>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065B2494-703E-426E-9320-DEB83D07DC08}"/>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107336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D17DCD-E1E4-479B-B48D-6EBBD76A4C1A}"/>
              </a:ext>
            </a:extLst>
          </p:cNvPr>
          <p:cNvSpPr>
            <a:spLocks noGrp="1"/>
          </p:cNvSpPr>
          <p:nvPr>
            <p:ph type="dt" sz="half" idx="10"/>
          </p:nvPr>
        </p:nvSpPr>
        <p:spPr/>
        <p:txBody>
          <a:bodyPr/>
          <a:lstStyle/>
          <a:p>
            <a:fld id="{B529686F-A987-44D7-B396-88842EA82DAC}" type="datetimeFigureOut">
              <a:rPr lang="ar-IQ" smtClean="0"/>
              <a:t>21/04/1443</a:t>
            </a:fld>
            <a:endParaRPr lang="ar-IQ"/>
          </a:p>
        </p:txBody>
      </p:sp>
      <p:sp>
        <p:nvSpPr>
          <p:cNvPr id="3" name="Footer Placeholder 2">
            <a:extLst>
              <a:ext uri="{FF2B5EF4-FFF2-40B4-BE49-F238E27FC236}">
                <a16:creationId xmlns:a16="http://schemas.microsoft.com/office/drawing/2014/main" id="{38753013-CDE9-4948-BBDA-B491855697F1}"/>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AA77CCD4-6EC4-4939-A50E-3B62F985D521}"/>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101173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08C4D-CBB6-46D5-840D-60428D5A3C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88CC77B1-A0C5-401D-B430-7E2016CA0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E41E45B4-416C-4D7E-9066-2280D56A80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DAD6B0-048A-4FB2-87B0-B2C994124E25}"/>
              </a:ext>
            </a:extLst>
          </p:cNvPr>
          <p:cNvSpPr>
            <a:spLocks noGrp="1"/>
          </p:cNvSpPr>
          <p:nvPr>
            <p:ph type="dt" sz="half" idx="10"/>
          </p:nvPr>
        </p:nvSpPr>
        <p:spPr/>
        <p:txBody>
          <a:bodyPr/>
          <a:lstStyle/>
          <a:p>
            <a:fld id="{B529686F-A987-44D7-B396-88842EA82DAC}" type="datetimeFigureOut">
              <a:rPr lang="ar-IQ" smtClean="0"/>
              <a:t>21/04/1443</a:t>
            </a:fld>
            <a:endParaRPr lang="ar-IQ"/>
          </a:p>
        </p:txBody>
      </p:sp>
      <p:sp>
        <p:nvSpPr>
          <p:cNvPr id="6" name="Footer Placeholder 5">
            <a:extLst>
              <a:ext uri="{FF2B5EF4-FFF2-40B4-BE49-F238E27FC236}">
                <a16:creationId xmlns:a16="http://schemas.microsoft.com/office/drawing/2014/main" id="{A138079E-35FA-407B-B993-3B321C2B6D50}"/>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AD0DC35B-36D3-433C-B0D1-FFC4226C4AA7}"/>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411228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33B67-9D27-4E22-BB4E-D10B0C00DE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96F9FCE8-A664-4709-933A-D51F4308DC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D88673E4-3969-49B3-A578-E82D4ADA6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3FB17E-15CB-4C8C-B304-2DD16D2EB0B7}"/>
              </a:ext>
            </a:extLst>
          </p:cNvPr>
          <p:cNvSpPr>
            <a:spLocks noGrp="1"/>
          </p:cNvSpPr>
          <p:nvPr>
            <p:ph type="dt" sz="half" idx="10"/>
          </p:nvPr>
        </p:nvSpPr>
        <p:spPr/>
        <p:txBody>
          <a:bodyPr/>
          <a:lstStyle/>
          <a:p>
            <a:fld id="{B529686F-A987-44D7-B396-88842EA82DAC}" type="datetimeFigureOut">
              <a:rPr lang="ar-IQ" smtClean="0"/>
              <a:t>21/04/1443</a:t>
            </a:fld>
            <a:endParaRPr lang="ar-IQ"/>
          </a:p>
        </p:txBody>
      </p:sp>
      <p:sp>
        <p:nvSpPr>
          <p:cNvPr id="6" name="Footer Placeholder 5">
            <a:extLst>
              <a:ext uri="{FF2B5EF4-FFF2-40B4-BE49-F238E27FC236}">
                <a16:creationId xmlns:a16="http://schemas.microsoft.com/office/drawing/2014/main" id="{1396364B-C724-49D3-ABAA-BA61BB1B1F93}"/>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BC9ECAE1-4302-4C89-A35B-89F7D17B897C}"/>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276119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858E1-83C8-4484-91CC-74544FF35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1CD62D2D-D63E-4500-8475-3997E66698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2C22D5D4-3318-491F-BE75-4A0B667478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9686F-A987-44D7-B396-88842EA82DAC}" type="datetimeFigureOut">
              <a:rPr lang="ar-IQ" smtClean="0"/>
              <a:t>21/04/1443</a:t>
            </a:fld>
            <a:endParaRPr lang="ar-IQ"/>
          </a:p>
        </p:txBody>
      </p:sp>
      <p:sp>
        <p:nvSpPr>
          <p:cNvPr id="5" name="Footer Placeholder 4">
            <a:extLst>
              <a:ext uri="{FF2B5EF4-FFF2-40B4-BE49-F238E27FC236}">
                <a16:creationId xmlns:a16="http://schemas.microsoft.com/office/drawing/2014/main" id="{A8225193-5885-4492-A52F-85848DF21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27403913-7BDD-4BF4-86A1-448B4B1FA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D4356-E5D4-412C-A2A4-988358E3A7D5}" type="slidenum">
              <a:rPr lang="ar-IQ" smtClean="0"/>
              <a:t>‹#›</a:t>
            </a:fld>
            <a:endParaRPr lang="ar-IQ"/>
          </a:p>
        </p:txBody>
      </p:sp>
    </p:spTree>
    <p:extLst>
      <p:ext uri="{BB962C8B-B14F-4D97-AF65-F5344CB8AC3E}">
        <p14:creationId xmlns:p14="http://schemas.microsoft.com/office/powerpoint/2010/main" val="1145082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3AA270-D991-4AEF-B9A0-730C11465EBA}"/>
              </a:ext>
            </a:extLst>
          </p:cNvPr>
          <p:cNvSpPr>
            <a:spLocks noGrp="1"/>
          </p:cNvSpPr>
          <p:nvPr>
            <p:ph type="ctrTitle"/>
          </p:nvPr>
        </p:nvSpPr>
        <p:spPr>
          <a:xfrm>
            <a:off x="1523999" y="2168666"/>
            <a:ext cx="9144000" cy="2177779"/>
          </a:xfrm>
        </p:spPr>
        <p:txBody>
          <a:bodyPr>
            <a:normAutofit/>
          </a:bodyPr>
          <a:lstStyle/>
          <a:p>
            <a:r>
              <a:rPr lang="en-US" sz="4000" dirty="0" err="1">
                <a:latin typeface="Algerian" panose="04020705040A02060702" pitchFamily="82" charset="0"/>
              </a:rPr>
              <a:t>lec</a:t>
            </a:r>
            <a:r>
              <a:rPr lang="en-US" sz="4000" dirty="0">
                <a:latin typeface="Algerian" panose="04020705040A02060702" pitchFamily="82" charset="0"/>
              </a:rPr>
              <a:t> 4</a:t>
            </a:r>
            <a:br>
              <a:rPr lang="en-US" sz="4000" dirty="0">
                <a:latin typeface="Algerian" panose="04020705040A02060702" pitchFamily="82" charset="0"/>
              </a:rPr>
            </a:br>
            <a:r>
              <a:rPr lang="en-US" sz="4000" dirty="0">
                <a:latin typeface="Algerian" panose="04020705040A02060702" pitchFamily="82" charset="0"/>
              </a:rPr>
              <a:t>Pharmaceutical Technology</a:t>
            </a:r>
            <a:br>
              <a:rPr lang="en-US" sz="4000" dirty="0">
                <a:latin typeface="Algerian" panose="04020705040A02060702" pitchFamily="82" charset="0"/>
              </a:rPr>
            </a:br>
            <a:r>
              <a:rPr lang="en-US" sz="2800" dirty="0">
                <a:solidFill>
                  <a:srgbClr val="FF0000"/>
                </a:solidFill>
                <a:latin typeface="Algerian" panose="04020705040A02060702" pitchFamily="82" charset="0"/>
              </a:rPr>
              <a:t>suspensions</a:t>
            </a:r>
            <a:endParaRPr lang="ar-IQ" sz="4000" dirty="0">
              <a:solidFill>
                <a:srgbClr val="FF0000"/>
              </a:solidFill>
              <a:latin typeface="Algerian" panose="04020705040A02060702" pitchFamily="82" charset="0"/>
            </a:endParaRPr>
          </a:p>
        </p:txBody>
      </p:sp>
      <p:sp>
        <p:nvSpPr>
          <p:cNvPr id="5" name="Subtitle 2">
            <a:extLst>
              <a:ext uri="{FF2B5EF4-FFF2-40B4-BE49-F238E27FC236}">
                <a16:creationId xmlns:a16="http://schemas.microsoft.com/office/drawing/2014/main" id="{A9921FD3-76C5-43AC-A291-8CFED6F4A267}"/>
              </a:ext>
            </a:extLst>
          </p:cNvPr>
          <p:cNvSpPr>
            <a:spLocks noGrp="1"/>
          </p:cNvSpPr>
          <p:nvPr>
            <p:ph type="subTitle" idx="1"/>
          </p:nvPr>
        </p:nvSpPr>
        <p:spPr>
          <a:xfrm>
            <a:off x="1524000" y="4689334"/>
            <a:ext cx="9144000" cy="1655762"/>
          </a:xfrm>
        </p:spPr>
        <p:txBody>
          <a:bodyPr/>
          <a:lstStyle/>
          <a:p>
            <a:r>
              <a:rPr lang="en-US" dirty="0">
                <a:cs typeface="+mj-cs"/>
              </a:rPr>
              <a:t>Stage: 3/ 1st course</a:t>
            </a:r>
          </a:p>
          <a:p>
            <a:r>
              <a:rPr lang="en-US" dirty="0">
                <a:cs typeface="+mj-cs"/>
              </a:rPr>
              <a:t>Dr. Ameer S. Sahib</a:t>
            </a:r>
            <a:endParaRPr lang="ar-IQ" dirty="0">
              <a:cs typeface="+mj-cs"/>
            </a:endParaRPr>
          </a:p>
        </p:txBody>
      </p:sp>
      <p:pic>
        <p:nvPicPr>
          <p:cNvPr id="6" name="Picture 5">
            <a:extLst>
              <a:ext uri="{FF2B5EF4-FFF2-40B4-BE49-F238E27FC236}">
                <a16:creationId xmlns:a16="http://schemas.microsoft.com/office/drawing/2014/main" id="{5C7E563E-E2CE-4BA0-8884-C6D02CD6A6CF}"/>
              </a:ext>
            </a:extLst>
          </p:cNvPr>
          <p:cNvPicPr>
            <a:picLocks noChangeAspect="1"/>
          </p:cNvPicPr>
          <p:nvPr/>
        </p:nvPicPr>
        <p:blipFill>
          <a:blip r:embed="rId2"/>
          <a:stretch>
            <a:fillRect/>
          </a:stretch>
        </p:blipFill>
        <p:spPr>
          <a:xfrm>
            <a:off x="618653" y="700863"/>
            <a:ext cx="1810693" cy="1810693"/>
          </a:xfrm>
          <a:prstGeom prst="rect">
            <a:avLst/>
          </a:prstGeom>
        </p:spPr>
      </p:pic>
      <p:pic>
        <p:nvPicPr>
          <p:cNvPr id="7" name="Picture 6">
            <a:extLst>
              <a:ext uri="{FF2B5EF4-FFF2-40B4-BE49-F238E27FC236}">
                <a16:creationId xmlns:a16="http://schemas.microsoft.com/office/drawing/2014/main" id="{E39A35C4-123C-454D-9B56-5490CCD512B3}"/>
              </a:ext>
            </a:extLst>
          </p:cNvPr>
          <p:cNvPicPr>
            <a:picLocks noChangeAspect="1"/>
          </p:cNvPicPr>
          <p:nvPr/>
        </p:nvPicPr>
        <p:blipFill>
          <a:blip r:embed="rId3"/>
          <a:stretch>
            <a:fillRect/>
          </a:stretch>
        </p:blipFill>
        <p:spPr>
          <a:xfrm>
            <a:off x="9308892" y="249608"/>
            <a:ext cx="2424289" cy="2261948"/>
          </a:xfrm>
          <a:prstGeom prst="rect">
            <a:avLst/>
          </a:prstGeom>
        </p:spPr>
      </p:pic>
    </p:spTree>
    <p:extLst>
      <p:ext uri="{BB962C8B-B14F-4D97-AF65-F5344CB8AC3E}">
        <p14:creationId xmlns:p14="http://schemas.microsoft.com/office/powerpoint/2010/main" val="576408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BD4F02E-8688-49EE-865E-C4BB2B42BD85}"/>
              </a:ext>
            </a:extLst>
          </p:cNvPr>
          <p:cNvGrpSpPr/>
          <p:nvPr/>
        </p:nvGrpSpPr>
        <p:grpSpPr>
          <a:xfrm>
            <a:off x="404734" y="212876"/>
            <a:ext cx="11226385" cy="6408792"/>
            <a:chOff x="404734" y="212876"/>
            <a:chExt cx="11226385" cy="6408792"/>
          </a:xfrm>
        </p:grpSpPr>
        <p:pic>
          <p:nvPicPr>
            <p:cNvPr id="2" name="Picture 1">
              <a:extLst>
                <a:ext uri="{FF2B5EF4-FFF2-40B4-BE49-F238E27FC236}">
                  <a16:creationId xmlns:a16="http://schemas.microsoft.com/office/drawing/2014/main" id="{3E4D109C-8B1A-43F7-B65A-E40A9F59C09D}"/>
                </a:ext>
              </a:extLst>
            </p:cNvPr>
            <p:cNvPicPr>
              <a:picLocks noChangeAspect="1"/>
            </p:cNvPicPr>
            <p:nvPr/>
          </p:nvPicPr>
          <p:blipFill>
            <a:blip r:embed="rId2"/>
            <a:stretch>
              <a:fillRect/>
            </a:stretch>
          </p:blipFill>
          <p:spPr>
            <a:xfrm>
              <a:off x="404734" y="595132"/>
              <a:ext cx="3557666" cy="1616738"/>
            </a:xfrm>
            <a:prstGeom prst="rect">
              <a:avLst/>
            </a:prstGeom>
          </p:spPr>
        </p:pic>
        <p:pic>
          <p:nvPicPr>
            <p:cNvPr id="3" name="Picture 2">
              <a:extLst>
                <a:ext uri="{FF2B5EF4-FFF2-40B4-BE49-F238E27FC236}">
                  <a16:creationId xmlns:a16="http://schemas.microsoft.com/office/drawing/2014/main" id="{2661977F-1549-455A-B1D5-907C6EC053CB}"/>
                </a:ext>
              </a:extLst>
            </p:cNvPr>
            <p:cNvPicPr>
              <a:picLocks noChangeAspect="1"/>
            </p:cNvPicPr>
            <p:nvPr/>
          </p:nvPicPr>
          <p:blipFill>
            <a:blip r:embed="rId3"/>
            <a:stretch>
              <a:fillRect/>
            </a:stretch>
          </p:blipFill>
          <p:spPr>
            <a:xfrm>
              <a:off x="5219076" y="307345"/>
              <a:ext cx="2192312" cy="2192312"/>
            </a:xfrm>
            <a:prstGeom prst="rect">
              <a:avLst/>
            </a:prstGeom>
          </p:spPr>
        </p:pic>
        <p:pic>
          <p:nvPicPr>
            <p:cNvPr id="4" name="Picture 3">
              <a:extLst>
                <a:ext uri="{FF2B5EF4-FFF2-40B4-BE49-F238E27FC236}">
                  <a16:creationId xmlns:a16="http://schemas.microsoft.com/office/drawing/2014/main" id="{1360FFB5-0AB3-44E5-B4D8-EFE3F5457F49}"/>
                </a:ext>
              </a:extLst>
            </p:cNvPr>
            <p:cNvPicPr>
              <a:picLocks noChangeAspect="1"/>
            </p:cNvPicPr>
            <p:nvPr/>
          </p:nvPicPr>
          <p:blipFill>
            <a:blip r:embed="rId4"/>
            <a:stretch>
              <a:fillRect/>
            </a:stretch>
          </p:blipFill>
          <p:spPr>
            <a:xfrm>
              <a:off x="9345119" y="212876"/>
              <a:ext cx="2286000" cy="2381250"/>
            </a:xfrm>
            <a:prstGeom prst="rect">
              <a:avLst/>
            </a:prstGeom>
          </p:spPr>
        </p:pic>
        <p:pic>
          <p:nvPicPr>
            <p:cNvPr id="5" name="Picture 4">
              <a:extLst>
                <a:ext uri="{FF2B5EF4-FFF2-40B4-BE49-F238E27FC236}">
                  <a16:creationId xmlns:a16="http://schemas.microsoft.com/office/drawing/2014/main" id="{7188D939-28BC-45EA-9927-B8C77593E2A3}"/>
                </a:ext>
              </a:extLst>
            </p:cNvPr>
            <p:cNvPicPr>
              <a:picLocks noChangeAspect="1"/>
            </p:cNvPicPr>
            <p:nvPr/>
          </p:nvPicPr>
          <p:blipFill>
            <a:blip r:embed="rId5"/>
            <a:stretch>
              <a:fillRect/>
            </a:stretch>
          </p:blipFill>
          <p:spPr>
            <a:xfrm>
              <a:off x="643327" y="3108584"/>
              <a:ext cx="3080479" cy="1732769"/>
            </a:xfrm>
            <a:prstGeom prst="rect">
              <a:avLst/>
            </a:prstGeom>
          </p:spPr>
        </p:pic>
        <p:pic>
          <p:nvPicPr>
            <p:cNvPr id="6" name="Picture 5">
              <a:extLst>
                <a:ext uri="{FF2B5EF4-FFF2-40B4-BE49-F238E27FC236}">
                  <a16:creationId xmlns:a16="http://schemas.microsoft.com/office/drawing/2014/main" id="{D884A9BB-0B16-4146-B4FC-080A2F090A4D}"/>
                </a:ext>
              </a:extLst>
            </p:cNvPr>
            <p:cNvPicPr>
              <a:picLocks noChangeAspect="1"/>
            </p:cNvPicPr>
            <p:nvPr/>
          </p:nvPicPr>
          <p:blipFill>
            <a:blip r:embed="rId6"/>
            <a:stretch>
              <a:fillRect/>
            </a:stretch>
          </p:blipFill>
          <p:spPr>
            <a:xfrm>
              <a:off x="3989882" y="3108583"/>
              <a:ext cx="3465540" cy="1732770"/>
            </a:xfrm>
            <a:prstGeom prst="rect">
              <a:avLst/>
            </a:prstGeom>
          </p:spPr>
        </p:pic>
        <p:pic>
          <p:nvPicPr>
            <p:cNvPr id="7" name="Picture 6">
              <a:extLst>
                <a:ext uri="{FF2B5EF4-FFF2-40B4-BE49-F238E27FC236}">
                  <a16:creationId xmlns:a16="http://schemas.microsoft.com/office/drawing/2014/main" id="{854B940C-F768-43ED-B9F1-0BC86A95E4CB}"/>
                </a:ext>
              </a:extLst>
            </p:cNvPr>
            <p:cNvPicPr>
              <a:picLocks noChangeAspect="1"/>
            </p:cNvPicPr>
            <p:nvPr/>
          </p:nvPicPr>
          <p:blipFill>
            <a:blip r:embed="rId7"/>
            <a:stretch>
              <a:fillRect/>
            </a:stretch>
          </p:blipFill>
          <p:spPr>
            <a:xfrm>
              <a:off x="1826303" y="4888898"/>
              <a:ext cx="4269697" cy="1732770"/>
            </a:xfrm>
            <a:prstGeom prst="rect">
              <a:avLst/>
            </a:prstGeom>
          </p:spPr>
        </p:pic>
        <p:pic>
          <p:nvPicPr>
            <p:cNvPr id="8" name="Picture 7">
              <a:extLst>
                <a:ext uri="{FF2B5EF4-FFF2-40B4-BE49-F238E27FC236}">
                  <a16:creationId xmlns:a16="http://schemas.microsoft.com/office/drawing/2014/main" id="{171B9AF5-2104-43B1-AE9F-21FB201A1DE3}"/>
                </a:ext>
              </a:extLst>
            </p:cNvPr>
            <p:cNvPicPr>
              <a:picLocks noChangeAspect="1"/>
            </p:cNvPicPr>
            <p:nvPr/>
          </p:nvPicPr>
          <p:blipFill rotWithShape="1">
            <a:blip r:embed="rId8"/>
            <a:srcRect l="26298" t="18798" r="20419"/>
            <a:stretch/>
          </p:blipFill>
          <p:spPr>
            <a:xfrm>
              <a:off x="9345119" y="3107176"/>
              <a:ext cx="1992442" cy="3036425"/>
            </a:xfrm>
            <a:prstGeom prst="rect">
              <a:avLst/>
            </a:prstGeom>
          </p:spPr>
        </p:pic>
        <p:sp>
          <p:nvSpPr>
            <p:cNvPr id="9" name="TextBox 8">
              <a:extLst>
                <a:ext uri="{FF2B5EF4-FFF2-40B4-BE49-F238E27FC236}">
                  <a16:creationId xmlns:a16="http://schemas.microsoft.com/office/drawing/2014/main" id="{1256D8AF-C90B-4220-B48D-F19D4D689E0A}"/>
                </a:ext>
              </a:extLst>
            </p:cNvPr>
            <p:cNvSpPr txBox="1"/>
            <p:nvPr/>
          </p:nvSpPr>
          <p:spPr>
            <a:xfrm>
              <a:off x="1469036" y="2368446"/>
              <a:ext cx="2008682" cy="369332"/>
            </a:xfrm>
            <a:prstGeom prst="rect">
              <a:avLst/>
            </a:prstGeom>
            <a:noFill/>
          </p:spPr>
          <p:txBody>
            <a:bodyPr wrap="square" rtlCol="1">
              <a:spAutoFit/>
            </a:bodyPr>
            <a:lstStyle/>
            <a:p>
              <a:r>
                <a:rPr lang="en-US" b="1" dirty="0"/>
                <a:t>Acacia </a:t>
              </a:r>
              <a:endParaRPr lang="ar-IQ" b="1" dirty="0"/>
            </a:p>
          </p:txBody>
        </p:sp>
        <p:sp>
          <p:nvSpPr>
            <p:cNvPr id="10" name="TextBox 9">
              <a:extLst>
                <a:ext uri="{FF2B5EF4-FFF2-40B4-BE49-F238E27FC236}">
                  <a16:creationId xmlns:a16="http://schemas.microsoft.com/office/drawing/2014/main" id="{DC35ABD4-8694-43CD-86E7-DF671D19707E}"/>
                </a:ext>
              </a:extLst>
            </p:cNvPr>
            <p:cNvSpPr txBox="1"/>
            <p:nvPr/>
          </p:nvSpPr>
          <p:spPr>
            <a:xfrm>
              <a:off x="5365231" y="2407994"/>
              <a:ext cx="2008682" cy="369332"/>
            </a:xfrm>
            <a:prstGeom prst="rect">
              <a:avLst/>
            </a:prstGeom>
            <a:noFill/>
          </p:spPr>
          <p:txBody>
            <a:bodyPr wrap="square" rtlCol="1">
              <a:spAutoFit/>
            </a:bodyPr>
            <a:lstStyle/>
            <a:p>
              <a:r>
                <a:rPr lang="en-US" b="1" dirty="0"/>
                <a:t>Tragacanth </a:t>
              </a:r>
              <a:endParaRPr lang="ar-IQ" b="1" dirty="0"/>
            </a:p>
          </p:txBody>
        </p:sp>
        <p:sp>
          <p:nvSpPr>
            <p:cNvPr id="11" name="TextBox 10">
              <a:extLst>
                <a:ext uri="{FF2B5EF4-FFF2-40B4-BE49-F238E27FC236}">
                  <a16:creationId xmlns:a16="http://schemas.microsoft.com/office/drawing/2014/main" id="{1B8F3753-FF7B-445D-B125-BB7328533951}"/>
                </a:ext>
              </a:extLst>
            </p:cNvPr>
            <p:cNvSpPr txBox="1"/>
            <p:nvPr/>
          </p:nvSpPr>
          <p:spPr>
            <a:xfrm>
              <a:off x="9483778" y="2407994"/>
              <a:ext cx="2008682" cy="369332"/>
            </a:xfrm>
            <a:prstGeom prst="rect">
              <a:avLst/>
            </a:prstGeom>
            <a:noFill/>
          </p:spPr>
          <p:txBody>
            <a:bodyPr wrap="square" rtlCol="1">
              <a:spAutoFit/>
            </a:bodyPr>
            <a:lstStyle/>
            <a:p>
              <a:r>
                <a:rPr lang="en-US" b="1" dirty="0"/>
                <a:t>Xanthan  </a:t>
              </a:r>
              <a:endParaRPr lang="ar-IQ" b="1" dirty="0"/>
            </a:p>
          </p:txBody>
        </p:sp>
        <p:sp>
          <p:nvSpPr>
            <p:cNvPr id="12" name="TextBox 11">
              <a:extLst>
                <a:ext uri="{FF2B5EF4-FFF2-40B4-BE49-F238E27FC236}">
                  <a16:creationId xmlns:a16="http://schemas.microsoft.com/office/drawing/2014/main" id="{873DC34A-062E-4C00-AE57-2A64E49B9FB9}"/>
                </a:ext>
              </a:extLst>
            </p:cNvPr>
            <p:cNvSpPr txBox="1"/>
            <p:nvPr/>
          </p:nvSpPr>
          <p:spPr>
            <a:xfrm>
              <a:off x="643327" y="4841353"/>
              <a:ext cx="2008682" cy="369332"/>
            </a:xfrm>
            <a:prstGeom prst="rect">
              <a:avLst/>
            </a:prstGeom>
            <a:noFill/>
          </p:spPr>
          <p:txBody>
            <a:bodyPr wrap="square" rtlCol="1">
              <a:spAutoFit/>
            </a:bodyPr>
            <a:lstStyle/>
            <a:p>
              <a:r>
                <a:rPr lang="en-US" b="1" dirty="0"/>
                <a:t>Gelatin  </a:t>
              </a:r>
              <a:endParaRPr lang="ar-IQ" b="1" dirty="0"/>
            </a:p>
          </p:txBody>
        </p:sp>
        <p:sp>
          <p:nvSpPr>
            <p:cNvPr id="13" name="TextBox 12">
              <a:extLst>
                <a:ext uri="{FF2B5EF4-FFF2-40B4-BE49-F238E27FC236}">
                  <a16:creationId xmlns:a16="http://schemas.microsoft.com/office/drawing/2014/main" id="{BB96DA41-A1FC-409B-B4DA-AA3E7A1D71E9}"/>
                </a:ext>
              </a:extLst>
            </p:cNvPr>
            <p:cNvSpPr txBox="1"/>
            <p:nvPr/>
          </p:nvSpPr>
          <p:spPr>
            <a:xfrm>
              <a:off x="6315232" y="4841353"/>
              <a:ext cx="2008682" cy="369332"/>
            </a:xfrm>
            <a:prstGeom prst="rect">
              <a:avLst/>
            </a:prstGeom>
            <a:noFill/>
          </p:spPr>
          <p:txBody>
            <a:bodyPr wrap="square" rtlCol="1">
              <a:spAutoFit/>
            </a:bodyPr>
            <a:lstStyle/>
            <a:p>
              <a:r>
                <a:rPr lang="en-US" b="1" dirty="0"/>
                <a:t>Bentonite   </a:t>
              </a:r>
              <a:endParaRPr lang="ar-IQ" b="1" dirty="0"/>
            </a:p>
          </p:txBody>
        </p:sp>
        <p:sp>
          <p:nvSpPr>
            <p:cNvPr id="14" name="TextBox 13">
              <a:extLst>
                <a:ext uri="{FF2B5EF4-FFF2-40B4-BE49-F238E27FC236}">
                  <a16:creationId xmlns:a16="http://schemas.microsoft.com/office/drawing/2014/main" id="{A7D7ED18-0F3F-4C30-9CF0-2F44AFFE8454}"/>
                </a:ext>
              </a:extLst>
            </p:cNvPr>
            <p:cNvSpPr txBox="1"/>
            <p:nvPr/>
          </p:nvSpPr>
          <p:spPr>
            <a:xfrm>
              <a:off x="6096000" y="6204791"/>
              <a:ext cx="2008682" cy="369332"/>
            </a:xfrm>
            <a:prstGeom prst="rect">
              <a:avLst/>
            </a:prstGeom>
            <a:noFill/>
          </p:spPr>
          <p:txBody>
            <a:bodyPr wrap="square" rtlCol="1">
              <a:spAutoFit/>
            </a:bodyPr>
            <a:lstStyle/>
            <a:p>
              <a:r>
                <a:rPr lang="en-US" b="1" dirty="0" err="1"/>
                <a:t>Veegum</a:t>
              </a:r>
              <a:r>
                <a:rPr lang="en-US" b="1" dirty="0"/>
                <a:t>    </a:t>
              </a:r>
              <a:endParaRPr lang="ar-IQ" b="1" dirty="0"/>
            </a:p>
          </p:txBody>
        </p:sp>
      </p:grpSp>
    </p:spTree>
    <p:extLst>
      <p:ext uri="{BB962C8B-B14F-4D97-AF65-F5344CB8AC3E}">
        <p14:creationId xmlns:p14="http://schemas.microsoft.com/office/powerpoint/2010/main" val="719741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5F0EDD-64D0-46BE-BCE9-E21BD20DB348}"/>
              </a:ext>
            </a:extLst>
          </p:cNvPr>
          <p:cNvSpPr txBox="1"/>
          <p:nvPr/>
        </p:nvSpPr>
        <p:spPr>
          <a:xfrm>
            <a:off x="213610" y="0"/>
            <a:ext cx="11838482" cy="6858609"/>
          </a:xfrm>
          <a:prstGeom prst="rect">
            <a:avLst/>
          </a:prstGeom>
          <a:noFill/>
        </p:spPr>
        <p:txBody>
          <a:bodyPr wrap="square">
            <a:spAutoFit/>
          </a:bodyPr>
          <a:lstStyle/>
          <a:p>
            <a:pPr algn="just">
              <a:lnSpc>
                <a:spcPct val="150000"/>
              </a:lnSpc>
              <a:defRPr/>
            </a:pPr>
            <a:r>
              <a:rPr lang="en-US" sz="3200" dirty="0">
                <a:solidFill>
                  <a:srgbClr val="FF0000"/>
                </a:solidFill>
                <a:latin typeface="Times New Roman" pitchFamily="18" charset="0"/>
                <a:cs typeface="Times New Roman" pitchFamily="18" charset="0"/>
              </a:rPr>
              <a:t>The Ideal Suspending Agent</a:t>
            </a:r>
            <a:endParaRPr lang="en-US" b="1" dirty="0">
              <a:solidFill>
                <a:srgbClr val="FF0000"/>
              </a:solidFill>
              <a:effectLst>
                <a:outerShdw blurRad="38100" dist="38100" dir="2700000" algn="tl">
                  <a:srgbClr val="000000"/>
                </a:outerShdw>
              </a:effectLst>
              <a:latin typeface="Tahoma" pitchFamily="34" charset="0"/>
              <a:cs typeface="Tahoma" pitchFamily="34" charset="0"/>
            </a:endParaRPr>
          </a:p>
          <a:p>
            <a:pPr marL="342900" indent="-342900" algn="just" eaLnBrk="1" hangingPunct="1">
              <a:lnSpc>
                <a:spcPct val="150000"/>
              </a:lnSpc>
              <a:buFont typeface="Arial" pitchFamily="34" charset="0"/>
              <a:buChar char="•"/>
              <a:defRPr/>
            </a:pPr>
            <a:r>
              <a:rPr lang="en-US" sz="2400" dirty="0">
                <a:latin typeface="Times New Roman" pitchFamily="18" charset="0"/>
                <a:cs typeface="Times New Roman" pitchFamily="18" charset="0"/>
              </a:rPr>
              <a:t>Should have a </a:t>
            </a:r>
            <a:r>
              <a:rPr lang="en-US" sz="2400" dirty="0">
                <a:solidFill>
                  <a:srgbClr val="0070C0"/>
                </a:solidFill>
                <a:latin typeface="Times New Roman" pitchFamily="18" charset="0"/>
                <a:cs typeface="Times New Roman" pitchFamily="18" charset="0"/>
              </a:rPr>
              <a:t>high viscosity at negligible shear</a:t>
            </a:r>
            <a:r>
              <a:rPr lang="en-US" sz="2400" dirty="0">
                <a:latin typeface="Times New Roman" pitchFamily="18" charset="0"/>
                <a:cs typeface="Times New Roman" pitchFamily="18" charset="0"/>
              </a:rPr>
              <a:t>, i.e., during storage.</a:t>
            </a:r>
          </a:p>
          <a:p>
            <a:pPr marL="342900" indent="-342900" algn="just" eaLnBrk="1" hangingPunct="1">
              <a:lnSpc>
                <a:spcPct val="150000"/>
              </a:lnSpc>
              <a:buFont typeface="Arial" pitchFamily="34" charset="0"/>
              <a:buChar char="•"/>
              <a:defRPr/>
            </a:pPr>
            <a:r>
              <a:rPr lang="en-US" sz="2400" dirty="0">
                <a:latin typeface="Times New Roman" pitchFamily="18" charset="0"/>
                <a:cs typeface="Times New Roman" pitchFamily="18" charset="0"/>
              </a:rPr>
              <a:t>Should have a </a:t>
            </a:r>
            <a:r>
              <a:rPr lang="en-US" sz="2400" dirty="0">
                <a:solidFill>
                  <a:srgbClr val="0070C0"/>
                </a:solidFill>
                <a:latin typeface="Times New Roman" pitchFamily="18" charset="0"/>
                <a:cs typeface="Times New Roman" pitchFamily="18" charset="0"/>
              </a:rPr>
              <a:t>low viscosity at high shearing rate</a:t>
            </a:r>
            <a:r>
              <a:rPr lang="en-US" sz="2400" dirty="0">
                <a:latin typeface="Times New Roman" pitchFamily="18" charset="0"/>
                <a:cs typeface="Times New Roman" pitchFamily="18" charset="0"/>
              </a:rPr>
              <a:t>, i.e., it should be free ­flowing during agitation, pouring, and spreading.</a:t>
            </a:r>
          </a:p>
          <a:p>
            <a:pPr marL="342900" indent="-342900" algn="just" eaLnBrk="1" hangingPunct="1">
              <a:lnSpc>
                <a:spcPct val="150000"/>
              </a:lnSpc>
              <a:buFont typeface="Wingdings" pitchFamily="2" charset="2"/>
              <a:buChar char="ü"/>
              <a:defRPr/>
            </a:pP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Pseudo-plastic</a:t>
            </a:r>
            <a:r>
              <a:rPr lang="en-US" sz="2400" dirty="0">
                <a:latin typeface="Times New Roman" pitchFamily="18" charset="0"/>
                <a:cs typeface="Times New Roman" pitchFamily="18" charset="0"/>
              </a:rPr>
              <a:t> substances such as: tragacanth, sodium alginate, and sodium carboxymethyl cellulose show these desirable qualities.</a:t>
            </a:r>
          </a:p>
          <a:p>
            <a:pPr marL="342900" indent="-342900" algn="just" eaLnBrk="1" hangingPunct="1">
              <a:lnSpc>
                <a:spcPct val="150000"/>
              </a:lnSpc>
              <a:buFont typeface="Wingdings" pitchFamily="2" charset="2"/>
              <a:buChar char="ü"/>
              <a:defRPr/>
            </a:pPr>
            <a:r>
              <a:rPr lang="en-US" sz="2400" dirty="0">
                <a:highlight>
                  <a:srgbClr val="FFFF00"/>
                </a:highlight>
                <a:latin typeface="Times New Roman" pitchFamily="18" charset="0"/>
                <a:cs typeface="Times New Roman" pitchFamily="18" charset="0"/>
              </a:rPr>
              <a:t>A suspending agent which is thixotropic as well as pseudo-plastic are useful since it forms a gel on standing and becomes fluid when disturbed. </a:t>
            </a:r>
            <a:r>
              <a:rPr lang="en-US" sz="2400" dirty="0">
                <a:highlight>
                  <a:srgbClr val="00FFFF"/>
                </a:highlight>
                <a:latin typeface="Times New Roman" pitchFamily="18" charset="0"/>
                <a:cs typeface="Times New Roman" pitchFamily="18" charset="0"/>
              </a:rPr>
              <a:t>(what about dilatant?)</a:t>
            </a:r>
          </a:p>
          <a:p>
            <a:pPr marL="342900" indent="-342900" algn="just" eaLnBrk="1" hangingPunct="1">
              <a:lnSpc>
                <a:spcPct val="150000"/>
              </a:lnSpc>
              <a:buFont typeface="Wingdings" pitchFamily="2" charset="2"/>
              <a:buChar char="ü"/>
              <a:defRPr/>
            </a:pPr>
            <a:r>
              <a:rPr lang="en-US" sz="2400" dirty="0">
                <a:latin typeface="Times New Roman" pitchFamily="18" charset="0"/>
                <a:cs typeface="Times New Roman" pitchFamily="18" charset="0"/>
              </a:rPr>
              <a:t>Apart from above, suspending agents should also be </a:t>
            </a:r>
            <a:r>
              <a:rPr lang="en-US" sz="2400" dirty="0">
                <a:solidFill>
                  <a:srgbClr val="FF0000"/>
                </a:solidFill>
                <a:latin typeface="Times New Roman" pitchFamily="18" charset="0"/>
                <a:cs typeface="Times New Roman" pitchFamily="18" charset="0"/>
              </a:rPr>
              <a:t>inert</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non-toxic</a:t>
            </a:r>
            <a:r>
              <a:rPr lang="en-US" sz="2400" dirty="0">
                <a:latin typeface="Times New Roman" pitchFamily="18" charset="0"/>
                <a:cs typeface="Times New Roman" pitchFamily="18" charset="0"/>
              </a:rPr>
              <a:t> and </a:t>
            </a:r>
            <a:r>
              <a:rPr lang="en-US" sz="2400" dirty="0">
                <a:solidFill>
                  <a:srgbClr val="FF0000"/>
                </a:solidFill>
                <a:latin typeface="Times New Roman" pitchFamily="18" charset="0"/>
                <a:cs typeface="Times New Roman" pitchFamily="18" charset="0"/>
              </a:rPr>
              <a:t>compatible</a:t>
            </a:r>
            <a:r>
              <a:rPr lang="en-US" sz="2400" dirty="0">
                <a:latin typeface="Times New Roman" pitchFamily="18" charset="0"/>
                <a:cs typeface="Times New Roman" pitchFamily="18" charset="0"/>
              </a:rPr>
              <a:t> with other excipients used in suspensions.</a:t>
            </a:r>
          </a:p>
          <a:p>
            <a:pPr marL="342900" indent="-342900" algn="just" eaLnBrk="1" hangingPunct="1">
              <a:lnSpc>
                <a:spcPct val="150000"/>
              </a:lnSpc>
              <a:buFont typeface="Wingdings" pitchFamily="2" charset="2"/>
              <a:buChar char="ü"/>
              <a:defRPr/>
            </a:pPr>
            <a:r>
              <a:rPr lang="en-US" sz="2400" dirty="0">
                <a:latin typeface="Times New Roman" pitchFamily="18" charset="0"/>
                <a:cs typeface="Times New Roman" pitchFamily="18" charset="0"/>
              </a:rPr>
              <a:t>They should be </a:t>
            </a:r>
            <a:r>
              <a:rPr lang="en-US" sz="2400" dirty="0">
                <a:solidFill>
                  <a:srgbClr val="FF0000"/>
                </a:solidFill>
                <a:latin typeface="Times New Roman" pitchFamily="18" charset="0"/>
                <a:cs typeface="Times New Roman" pitchFamily="18" charset="0"/>
              </a:rPr>
              <a:t>readily dissolved or dispersed </a:t>
            </a:r>
            <a:r>
              <a:rPr lang="en-US" sz="2400" dirty="0">
                <a:latin typeface="Times New Roman" pitchFamily="18" charset="0"/>
                <a:cs typeface="Times New Roman" pitchFamily="18" charset="0"/>
              </a:rPr>
              <a:t>in water without need of special technique.</a:t>
            </a:r>
          </a:p>
          <a:p>
            <a:pPr marL="342900" indent="-342900" algn="just" eaLnBrk="1" hangingPunct="1">
              <a:lnSpc>
                <a:spcPct val="150000"/>
              </a:lnSpc>
              <a:buFont typeface="Wingdings" pitchFamily="2" charset="2"/>
              <a:buChar char="ü"/>
              <a:defRPr/>
            </a:pPr>
            <a:r>
              <a:rPr lang="en-US" sz="2400" dirty="0">
                <a:latin typeface="Times New Roman" pitchFamily="18" charset="0"/>
                <a:cs typeface="Times New Roman" pitchFamily="18" charset="0"/>
              </a:rPr>
              <a:t>They should </a:t>
            </a:r>
            <a:r>
              <a:rPr lang="en-US" sz="2400" dirty="0">
                <a:solidFill>
                  <a:srgbClr val="FF0000"/>
                </a:solidFill>
                <a:latin typeface="Times New Roman" pitchFamily="18" charset="0"/>
                <a:cs typeface="Times New Roman" pitchFamily="18" charset="0"/>
              </a:rPr>
              <a:t>not influence the absorption or dissolution </a:t>
            </a:r>
            <a:r>
              <a:rPr lang="en-US" sz="2400" dirty="0">
                <a:latin typeface="Times New Roman" pitchFamily="18" charset="0"/>
                <a:cs typeface="Times New Roman" pitchFamily="18" charset="0"/>
              </a:rPr>
              <a:t>rate of the drugs.</a:t>
            </a:r>
          </a:p>
        </p:txBody>
      </p:sp>
    </p:spTree>
    <p:extLst>
      <p:ext uri="{BB962C8B-B14F-4D97-AF65-F5344CB8AC3E}">
        <p14:creationId xmlns:p14="http://schemas.microsoft.com/office/powerpoint/2010/main" val="2199889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9FB75B-53C4-47FB-BDFC-45D7E2705F06}"/>
              </a:ext>
            </a:extLst>
          </p:cNvPr>
          <p:cNvSpPr txBox="1"/>
          <p:nvPr/>
        </p:nvSpPr>
        <p:spPr>
          <a:xfrm>
            <a:off x="258580" y="-5417"/>
            <a:ext cx="11568660" cy="6863417"/>
          </a:xfrm>
          <a:prstGeom prst="rect">
            <a:avLst/>
          </a:prstGeom>
          <a:noFill/>
        </p:spPr>
        <p:txBody>
          <a:bodyPr wrap="square">
            <a:spAutoFit/>
          </a:bodyPr>
          <a:lstStyle/>
          <a:p>
            <a:pPr algn="just" eaLnBrk="1" hangingPunct="1">
              <a:defRPr/>
            </a:pPr>
            <a:r>
              <a:rPr lang="en-US" sz="3200" dirty="0">
                <a:solidFill>
                  <a:srgbClr val="FF0000"/>
                </a:solidFill>
                <a:latin typeface="Algerian" panose="04020705040A02060702" pitchFamily="82" charset="0"/>
              </a:rPr>
              <a:t>Flocculating agents</a:t>
            </a:r>
          </a:p>
          <a:p>
            <a:pPr marL="285750" indent="-285750" algn="just" eaLnBrk="1" hangingPunct="1">
              <a:buFont typeface="Arial" pitchFamily="34" charset="0"/>
              <a:buChar char="•"/>
              <a:defRPr/>
            </a:pPr>
            <a:r>
              <a:rPr lang="en-US" sz="2400" dirty="0">
                <a:latin typeface="Times New Roman" pitchFamily="18" charset="0"/>
                <a:cs typeface="Times New Roman" pitchFamily="18" charset="0"/>
              </a:rPr>
              <a:t>Flocculating agents are added to enhance particle re-</a:t>
            </a:r>
            <a:r>
              <a:rPr lang="en-US" sz="2400" dirty="0" err="1">
                <a:latin typeface="Times New Roman" pitchFamily="18" charset="0"/>
                <a:cs typeface="Times New Roman" pitchFamily="18" charset="0"/>
              </a:rPr>
              <a:t>dispersability</a:t>
            </a:r>
            <a:r>
              <a:rPr lang="en-US" sz="2400" dirty="0">
                <a:latin typeface="Times New Roman" pitchFamily="18" charset="0"/>
                <a:cs typeface="Times New Roman" pitchFamily="18" charset="0"/>
              </a:rPr>
              <a:t>.</a:t>
            </a:r>
          </a:p>
          <a:p>
            <a:pPr marL="285750" indent="-285750" algn="just" eaLnBrk="1" hangingPunct="1">
              <a:buFont typeface="Arial" pitchFamily="34" charset="0"/>
              <a:buChar char="•"/>
              <a:defRPr/>
            </a:pPr>
            <a:endParaRPr lang="en-US" sz="2400" dirty="0">
              <a:latin typeface="Times New Roman" pitchFamily="18" charset="0"/>
              <a:cs typeface="Times New Roman" pitchFamily="18" charset="0"/>
            </a:endParaRPr>
          </a:p>
          <a:p>
            <a:pPr marL="285750" indent="-285750" algn="just" eaLnBrk="1" hangingPunct="1">
              <a:buFont typeface="Arial" pitchFamily="34" charset="0"/>
              <a:buChar char="•"/>
              <a:defRPr/>
            </a:pPr>
            <a:r>
              <a:rPr lang="en-US" sz="2400" dirty="0">
                <a:highlight>
                  <a:srgbClr val="FFFF00"/>
                </a:highlight>
                <a:latin typeface="Times New Roman" pitchFamily="18" charset="0"/>
                <a:cs typeface="Times New Roman" pitchFamily="18" charset="0"/>
              </a:rPr>
              <a:t>Flocculation is the formation of light, fluffy groups of particles held together by </a:t>
            </a:r>
            <a:r>
              <a:rPr lang="en-US" sz="2400" dirty="0">
                <a:highlight>
                  <a:srgbClr val="00FFFF"/>
                </a:highlight>
                <a:latin typeface="Times New Roman" pitchFamily="18" charset="0"/>
                <a:cs typeface="Times New Roman" pitchFamily="18" charset="0"/>
              </a:rPr>
              <a:t>weak Van der Waal's forces.</a:t>
            </a:r>
          </a:p>
          <a:p>
            <a:pPr marL="285750" indent="-285750" algn="just" eaLnBrk="1" hangingPunct="1">
              <a:buFont typeface="Arial" pitchFamily="34" charset="0"/>
              <a:buChar char="•"/>
              <a:defRPr/>
            </a:pPr>
            <a:endParaRPr lang="en-US" sz="2400" dirty="0">
              <a:latin typeface="Times New Roman" pitchFamily="18" charset="0"/>
              <a:cs typeface="Times New Roman" pitchFamily="18" charset="0"/>
            </a:endParaRPr>
          </a:p>
          <a:p>
            <a:pPr marL="285750" indent="-285750" algn="just" eaLnBrk="1" hangingPunct="1">
              <a:buFont typeface="Arial" pitchFamily="34" charset="0"/>
              <a:buChar char="•"/>
              <a:defRPr/>
            </a:pPr>
            <a:endParaRPr lang="en-US" sz="2400" dirty="0">
              <a:latin typeface="Times New Roman" pitchFamily="18" charset="0"/>
              <a:cs typeface="Times New Roman" pitchFamily="18" charset="0"/>
            </a:endParaRPr>
          </a:p>
          <a:p>
            <a:pPr marL="285750" indent="-285750" algn="just" eaLnBrk="1" hangingPunct="1">
              <a:buFont typeface="Arial" pitchFamily="34" charset="0"/>
              <a:buChar char="•"/>
              <a:defRPr/>
            </a:pPr>
            <a:endParaRPr lang="en-US" sz="2400" dirty="0">
              <a:latin typeface="Times New Roman" pitchFamily="18" charset="0"/>
              <a:cs typeface="Times New Roman" pitchFamily="18" charset="0"/>
            </a:endParaRPr>
          </a:p>
          <a:p>
            <a:pPr marL="285750" indent="-285750" algn="just" eaLnBrk="1" hangingPunct="1">
              <a:buFont typeface="Arial" pitchFamily="34" charset="0"/>
              <a:buChar char="•"/>
              <a:defRPr/>
            </a:pPr>
            <a:endParaRPr lang="en-US" sz="2400" dirty="0">
              <a:latin typeface="Times New Roman" pitchFamily="18" charset="0"/>
              <a:cs typeface="Times New Roman" pitchFamily="18" charset="0"/>
            </a:endParaRPr>
          </a:p>
          <a:p>
            <a:pPr marL="285750" indent="-285750" algn="just" eaLnBrk="1" hangingPunct="1">
              <a:buFont typeface="Arial" pitchFamily="34" charset="0"/>
              <a:buChar char="•"/>
              <a:defRPr/>
            </a:pPr>
            <a:endParaRPr lang="en-US" sz="2400" dirty="0">
              <a:latin typeface="Times New Roman" pitchFamily="18" charset="0"/>
              <a:cs typeface="Times New Roman" pitchFamily="18" charset="0"/>
            </a:endParaRPr>
          </a:p>
          <a:p>
            <a:pPr marL="285750" indent="-285750" algn="just" eaLnBrk="1" hangingPunct="1">
              <a:buFont typeface="Arial" pitchFamily="34" charset="0"/>
              <a:buChar char="•"/>
              <a:defRPr/>
            </a:pPr>
            <a:r>
              <a:rPr lang="en-US" sz="2400" dirty="0">
                <a:latin typeface="Times New Roman" pitchFamily="18" charset="0"/>
                <a:cs typeface="Times New Roman" pitchFamily="18" charset="0"/>
              </a:rPr>
              <a:t>In contrast to deflocculated particles, flocculated suspensions can always be re-suspended with gentle agitation.</a:t>
            </a:r>
          </a:p>
          <a:p>
            <a:pPr marL="285750" indent="-285750" algn="just" eaLnBrk="1" hangingPunct="1">
              <a:buFont typeface="Arial" pitchFamily="34" charset="0"/>
              <a:buChar char="•"/>
              <a:defRPr/>
            </a:pPr>
            <a:endParaRPr lang="en-US" sz="2400" dirty="0">
              <a:latin typeface="Times New Roman" pitchFamily="18" charset="0"/>
              <a:cs typeface="Times New Roman" pitchFamily="18" charset="0"/>
            </a:endParaRPr>
          </a:p>
          <a:p>
            <a:pPr marL="285750" indent="-285750" algn="just" eaLnBrk="1" hangingPunct="1">
              <a:buFont typeface="Arial" pitchFamily="34" charset="0"/>
              <a:buChar char="•"/>
              <a:defRPr/>
            </a:pPr>
            <a:r>
              <a:rPr lang="en-US" sz="2400" dirty="0">
                <a:latin typeface="Times New Roman" pitchFamily="18" charset="0"/>
                <a:cs typeface="Times New Roman" pitchFamily="18" charset="0"/>
              </a:rPr>
              <a:t>The best approach is to achieve a controlled flocculation of the particles, where they appear as </a:t>
            </a:r>
            <a:r>
              <a:rPr lang="en-US" sz="2400" dirty="0">
                <a:solidFill>
                  <a:srgbClr val="FF0000"/>
                </a:solidFill>
                <a:latin typeface="Times New Roman" pitchFamily="18" charset="0"/>
                <a:cs typeface="Times New Roman" pitchFamily="18" charset="0"/>
              </a:rPr>
              <a:t>floccules</a:t>
            </a:r>
            <a:r>
              <a:rPr lang="en-US" sz="2400" dirty="0">
                <a:latin typeface="Times New Roman" pitchFamily="18" charset="0"/>
                <a:cs typeface="Times New Roman" pitchFamily="18" charset="0"/>
              </a:rPr>
              <a:t> or like </a:t>
            </a:r>
            <a:r>
              <a:rPr lang="en-US" sz="2400" dirty="0">
                <a:solidFill>
                  <a:srgbClr val="FF0000"/>
                </a:solidFill>
                <a:latin typeface="Times New Roman" pitchFamily="18" charset="0"/>
                <a:cs typeface="Times New Roman" pitchFamily="18" charset="0"/>
              </a:rPr>
              <a:t>tufts of wool </a:t>
            </a:r>
            <a:r>
              <a:rPr lang="en-US" sz="2400" dirty="0">
                <a:latin typeface="Times New Roman" pitchFamily="18" charset="0"/>
                <a:cs typeface="Times New Roman" pitchFamily="18" charset="0"/>
              </a:rPr>
              <a:t>with a </a:t>
            </a:r>
            <a:r>
              <a:rPr lang="en-US" sz="2400" dirty="0">
                <a:solidFill>
                  <a:srgbClr val="FF0000"/>
                </a:solidFill>
                <a:latin typeface="Times New Roman" pitchFamily="18" charset="0"/>
                <a:cs typeface="Times New Roman" pitchFamily="18" charset="0"/>
              </a:rPr>
              <a:t>loose fibrous structure </a:t>
            </a:r>
            <a:r>
              <a:rPr lang="en-US" sz="2400" dirty="0">
                <a:latin typeface="Times New Roman" pitchFamily="18" charset="0"/>
                <a:cs typeface="Times New Roman" pitchFamily="18" charset="0"/>
              </a:rPr>
              <a:t>(</a:t>
            </a:r>
            <a:r>
              <a:rPr lang="en-US" sz="2400" dirty="0">
                <a:highlight>
                  <a:srgbClr val="FFFF00"/>
                </a:highlight>
                <a:latin typeface="Times New Roman" pitchFamily="18" charset="0"/>
                <a:cs typeface="Times New Roman" pitchFamily="18" charset="0"/>
              </a:rPr>
              <a:t>flocks</a:t>
            </a:r>
            <a:r>
              <a:rPr lang="en-US" sz="2400" dirty="0">
                <a:latin typeface="Times New Roman" pitchFamily="18" charset="0"/>
                <a:cs typeface="Times New Roman" pitchFamily="18" charset="0"/>
              </a:rPr>
              <a:t>). </a:t>
            </a:r>
          </a:p>
          <a:p>
            <a:pPr marL="285750" indent="-285750" algn="just" eaLnBrk="1" hangingPunct="1">
              <a:buFont typeface="Arial" pitchFamily="34" charset="0"/>
              <a:buChar char="•"/>
              <a:defRPr/>
            </a:pPr>
            <a:endParaRPr lang="en-US" sz="2400" dirty="0">
              <a:latin typeface="Times New Roman" pitchFamily="18" charset="0"/>
              <a:cs typeface="Times New Roman" pitchFamily="18" charset="0"/>
            </a:endParaRPr>
          </a:p>
          <a:p>
            <a:pPr marL="285750" indent="-285750" algn="just" eaLnBrk="1" hangingPunct="1">
              <a:buFont typeface="Arial" pitchFamily="34" charset="0"/>
              <a:buChar char="•"/>
              <a:defRPr/>
            </a:pPr>
            <a:r>
              <a:rPr lang="en-US" sz="2400" dirty="0">
                <a:latin typeface="Times New Roman" pitchFamily="18" charset="0"/>
                <a:cs typeface="Times New Roman" pitchFamily="18" charset="0"/>
              </a:rPr>
              <a:t>Controlled flocculation of particles is obtained by adding flocculating agents, which are </a:t>
            </a:r>
            <a:r>
              <a:rPr lang="en-US" sz="2400" dirty="0">
                <a:highlight>
                  <a:srgbClr val="FFFF00"/>
                </a:highlight>
                <a:latin typeface="Times New Roman" pitchFamily="18" charset="0"/>
                <a:cs typeface="Times New Roman" pitchFamily="18" charset="0"/>
              </a:rPr>
              <a:t>(1)-electrolytes (2)- surfactants (3)- polymers </a:t>
            </a:r>
            <a:endParaRPr lang="en-IN" sz="2400" dirty="0">
              <a:highlight>
                <a:srgbClr val="FFFF00"/>
              </a:highlight>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F7C88F95-D38C-46A4-BE36-57317462CC03}"/>
              </a:ext>
            </a:extLst>
          </p:cNvPr>
          <p:cNvPicPr>
            <a:picLocks noChangeAspect="1"/>
          </p:cNvPicPr>
          <p:nvPr/>
        </p:nvPicPr>
        <p:blipFill rotWithShape="1">
          <a:blip r:embed="rId2"/>
          <a:srcRect t="5017"/>
          <a:stretch/>
        </p:blipFill>
        <p:spPr>
          <a:xfrm>
            <a:off x="2082017" y="1790473"/>
            <a:ext cx="8248021" cy="1934573"/>
          </a:xfrm>
          <a:prstGeom prst="rect">
            <a:avLst/>
          </a:prstGeom>
        </p:spPr>
      </p:pic>
    </p:spTree>
    <p:extLst>
      <p:ext uri="{BB962C8B-B14F-4D97-AF65-F5344CB8AC3E}">
        <p14:creationId xmlns:p14="http://schemas.microsoft.com/office/powerpoint/2010/main" val="381634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EE8E85-F88E-4A5C-8B87-4951B59E4FA6}"/>
              </a:ext>
            </a:extLst>
          </p:cNvPr>
          <p:cNvSpPr txBox="1"/>
          <p:nvPr/>
        </p:nvSpPr>
        <p:spPr>
          <a:xfrm>
            <a:off x="228601" y="-6663"/>
            <a:ext cx="6093500" cy="668645"/>
          </a:xfrm>
          <a:prstGeom prst="rect">
            <a:avLst/>
          </a:prstGeom>
          <a:noFill/>
        </p:spPr>
        <p:txBody>
          <a:bodyPr wrap="square">
            <a:spAutoFit/>
          </a:bodyPr>
          <a:lstStyle/>
          <a:p>
            <a:pPr eaLnBrk="1" hangingPunct="1">
              <a:lnSpc>
                <a:spcPct val="130000"/>
              </a:lnSpc>
              <a:spcBef>
                <a:spcPct val="60000"/>
              </a:spcBef>
              <a:tabLst>
                <a:tab pos="2057400" algn="l"/>
              </a:tabLst>
              <a:defRPr/>
            </a:pPr>
            <a:r>
              <a:rPr lang="en-US" sz="3200" dirty="0">
                <a:solidFill>
                  <a:srgbClr val="FF0000"/>
                </a:solidFill>
                <a:latin typeface="Times New Roman" pitchFamily="18" charset="0"/>
                <a:cs typeface="Times New Roman" pitchFamily="18" charset="0"/>
              </a:rPr>
              <a:t>Flocculating Agents: Electrolytes</a:t>
            </a:r>
          </a:p>
        </p:txBody>
      </p:sp>
      <p:sp>
        <p:nvSpPr>
          <p:cNvPr id="5" name="TextBox 4">
            <a:extLst>
              <a:ext uri="{FF2B5EF4-FFF2-40B4-BE49-F238E27FC236}">
                <a16:creationId xmlns:a16="http://schemas.microsoft.com/office/drawing/2014/main" id="{54A8FA2E-F07C-421D-A7E8-9CC75AC9D41E}"/>
              </a:ext>
            </a:extLst>
          </p:cNvPr>
          <p:cNvSpPr txBox="1"/>
          <p:nvPr/>
        </p:nvSpPr>
        <p:spPr>
          <a:xfrm>
            <a:off x="228601" y="585824"/>
            <a:ext cx="11734798" cy="6125523"/>
          </a:xfrm>
          <a:prstGeom prst="rect">
            <a:avLst/>
          </a:prstGeom>
          <a:noFill/>
        </p:spPr>
        <p:txBody>
          <a:bodyPr wrap="square">
            <a:spAutoFit/>
          </a:bodyPr>
          <a:lstStyle/>
          <a:p>
            <a:pPr algn="just" eaLnBrk="1" hangingPunct="1">
              <a:lnSpc>
                <a:spcPct val="150000"/>
              </a:lnSpc>
              <a:spcBef>
                <a:spcPct val="0"/>
              </a:spcBef>
              <a:buClrTx/>
              <a:buSzTx/>
            </a:pPr>
            <a:r>
              <a:rPr lang="en-US" altLang="ar-IQ" sz="2200" dirty="0">
                <a:latin typeface="Times New Roman" pitchFamily="18" charset="0"/>
                <a:cs typeface="Times New Roman" pitchFamily="18" charset="0"/>
              </a:rPr>
              <a:t>Dispersed solid particles in a suspension may have </a:t>
            </a:r>
            <a:r>
              <a:rPr lang="en-US" altLang="ar-IQ" sz="2200" dirty="0">
                <a:solidFill>
                  <a:srgbClr val="FF0000"/>
                </a:solidFill>
                <a:latin typeface="Times New Roman" pitchFamily="18" charset="0"/>
                <a:cs typeface="Times New Roman" pitchFamily="18" charset="0"/>
              </a:rPr>
              <a:t>charge</a:t>
            </a:r>
            <a:r>
              <a:rPr lang="en-US" altLang="ar-IQ" sz="2200" dirty="0">
                <a:latin typeface="Times New Roman" pitchFamily="18" charset="0"/>
                <a:cs typeface="Times New Roman" pitchFamily="18" charset="0"/>
              </a:rPr>
              <a:t> in relation to their surrounding vehicle, because of- </a:t>
            </a:r>
          </a:p>
          <a:p>
            <a:pPr marL="800100" lvl="1" indent="-342900" algn="just" eaLnBrk="1" hangingPunct="1">
              <a:lnSpc>
                <a:spcPct val="150000"/>
              </a:lnSpc>
              <a:spcBef>
                <a:spcPct val="0"/>
              </a:spcBef>
              <a:buClrTx/>
              <a:buSzTx/>
              <a:buFont typeface="Arial" panose="020B0604020202020204" pitchFamily="34" charset="0"/>
              <a:buChar char="•"/>
            </a:pPr>
            <a:r>
              <a:rPr lang="en-US" altLang="ar-IQ" sz="2200" dirty="0">
                <a:latin typeface="Times New Roman" pitchFamily="18" charset="0"/>
                <a:cs typeface="Times New Roman" pitchFamily="18" charset="0"/>
              </a:rPr>
              <a:t>Selective adsorption of a particular ionic species present in the vehicle.</a:t>
            </a:r>
          </a:p>
          <a:p>
            <a:pPr marL="800100" lvl="1" indent="-342900" algn="just" eaLnBrk="1" hangingPunct="1">
              <a:lnSpc>
                <a:spcPct val="150000"/>
              </a:lnSpc>
              <a:spcBef>
                <a:spcPct val="0"/>
              </a:spcBef>
              <a:buClrTx/>
              <a:buSzTx/>
              <a:buFont typeface="Arial" panose="020B0604020202020204" pitchFamily="34" charset="0"/>
              <a:buChar char="•"/>
            </a:pPr>
            <a:r>
              <a:rPr lang="en-US" altLang="ar-IQ" sz="2200" dirty="0">
                <a:latin typeface="Times New Roman" pitchFamily="18" charset="0"/>
                <a:cs typeface="Times New Roman" pitchFamily="18" charset="0"/>
              </a:rPr>
              <a:t>Ionization of functional group of the particle.</a:t>
            </a:r>
          </a:p>
          <a:p>
            <a:pPr algn="just" eaLnBrk="1" hangingPunct="1">
              <a:lnSpc>
                <a:spcPct val="150000"/>
              </a:lnSpc>
              <a:spcBef>
                <a:spcPct val="0"/>
              </a:spcBef>
              <a:buClrTx/>
              <a:buSzTx/>
            </a:pPr>
            <a:r>
              <a:rPr lang="en-US" altLang="ar-IQ" sz="2200" dirty="0">
                <a:highlight>
                  <a:srgbClr val="FFFF00"/>
                </a:highlight>
                <a:latin typeface="Times New Roman" pitchFamily="18" charset="0"/>
                <a:cs typeface="Times New Roman" pitchFamily="18" charset="0"/>
              </a:rPr>
              <a:t>The ions that gave the particle its charge, are called </a:t>
            </a:r>
            <a:r>
              <a:rPr lang="en-US" altLang="ar-IQ" sz="2200" dirty="0">
                <a:solidFill>
                  <a:srgbClr val="FF0000"/>
                </a:solidFill>
                <a:highlight>
                  <a:srgbClr val="FFFF00"/>
                </a:highlight>
                <a:latin typeface="Times New Roman" pitchFamily="18" charset="0"/>
                <a:cs typeface="Times New Roman" pitchFamily="18" charset="0"/>
              </a:rPr>
              <a:t>POTENTIAL-DETERMINING IONS </a:t>
            </a:r>
            <a:r>
              <a:rPr lang="en-US" altLang="ar-IQ" sz="2200" dirty="0">
                <a:highlight>
                  <a:srgbClr val="FFFF00"/>
                </a:highlight>
                <a:latin typeface="Times New Roman" pitchFamily="18" charset="0"/>
                <a:cs typeface="Times New Roman" pitchFamily="18" charset="0"/>
              </a:rPr>
              <a:t>that serve to </a:t>
            </a:r>
            <a:r>
              <a:rPr lang="en-US" altLang="ar-IQ" sz="2200" dirty="0">
                <a:solidFill>
                  <a:srgbClr val="FF0000"/>
                </a:solidFill>
                <a:highlight>
                  <a:srgbClr val="FFFF00"/>
                </a:highlight>
                <a:latin typeface="Times New Roman" pitchFamily="18" charset="0"/>
                <a:cs typeface="Times New Roman" pitchFamily="18" charset="0"/>
              </a:rPr>
              <a:t>repel the particles</a:t>
            </a:r>
            <a:r>
              <a:rPr lang="en-US" altLang="ar-IQ" sz="2200" dirty="0">
                <a:highlight>
                  <a:srgbClr val="FFFF00"/>
                </a:highlight>
                <a:latin typeface="Times New Roman" pitchFamily="18" charset="0"/>
                <a:cs typeface="Times New Roman" pitchFamily="18" charset="0"/>
              </a:rPr>
              <a:t>.</a:t>
            </a:r>
          </a:p>
          <a:p>
            <a:pPr algn="just" eaLnBrk="1" hangingPunct="1">
              <a:lnSpc>
                <a:spcPct val="150000"/>
              </a:lnSpc>
              <a:spcBef>
                <a:spcPct val="0"/>
              </a:spcBef>
              <a:buClrTx/>
              <a:buSzTx/>
            </a:pPr>
            <a:r>
              <a:rPr lang="en-US" altLang="ar-IQ" sz="2200" dirty="0">
                <a:latin typeface="Times New Roman" pitchFamily="18" charset="0"/>
                <a:cs typeface="Times New Roman" pitchFamily="18" charset="0"/>
              </a:rPr>
              <a:t>Immediately adjacent to the surface of the particle is a layer of tightly bound solvent molecules, together with some ions oppositely charged to the potential-determining ions, called </a:t>
            </a:r>
            <a:r>
              <a:rPr lang="en-US" altLang="ar-IQ" sz="2200" dirty="0">
                <a:solidFill>
                  <a:srgbClr val="FF0000"/>
                </a:solidFill>
                <a:latin typeface="Times New Roman" pitchFamily="18" charset="0"/>
                <a:cs typeface="Times New Roman" pitchFamily="18" charset="0"/>
              </a:rPr>
              <a:t>COUNTER IONS.  </a:t>
            </a:r>
            <a:r>
              <a:rPr lang="en-US" altLang="ar-IQ" sz="2200" dirty="0">
                <a:latin typeface="Times New Roman" pitchFamily="18" charset="0"/>
                <a:cs typeface="Times New Roman" pitchFamily="18" charset="0"/>
              </a:rPr>
              <a:t>Followed by </a:t>
            </a:r>
            <a:r>
              <a:rPr lang="en-US" altLang="ar-IQ" sz="2200" dirty="0">
                <a:solidFill>
                  <a:srgbClr val="FF0000"/>
                </a:solidFill>
                <a:latin typeface="Times New Roman" pitchFamily="18" charset="0"/>
                <a:cs typeface="Times New Roman" pitchFamily="18" charset="0"/>
              </a:rPr>
              <a:t>diffusion layer </a:t>
            </a:r>
            <a:r>
              <a:rPr lang="en-US" altLang="ar-IQ" sz="2200" dirty="0">
                <a:latin typeface="Times New Roman" pitchFamily="18" charset="0"/>
                <a:cs typeface="Times New Roman" pitchFamily="18" charset="0"/>
              </a:rPr>
              <a:t>with its surface potential which determine the repulsion forces.</a:t>
            </a:r>
          </a:p>
          <a:p>
            <a:pPr eaLnBrk="1" hangingPunct="1">
              <a:lnSpc>
                <a:spcPct val="150000"/>
              </a:lnSpc>
              <a:spcBef>
                <a:spcPct val="0"/>
              </a:spcBef>
              <a:buClrTx/>
              <a:buSzTx/>
            </a:pPr>
            <a:r>
              <a:rPr lang="en-US" altLang="ar-IQ" sz="2200" dirty="0">
                <a:highlight>
                  <a:srgbClr val="FFFF00"/>
                </a:highlight>
                <a:latin typeface="Times New Roman" pitchFamily="18" charset="0"/>
                <a:cs typeface="Times New Roman" pitchFamily="18" charset="0"/>
              </a:rPr>
              <a:t>Electrolytes acts as flocculating agents by reducing the electrical barrier between the particles, thus, decrease the </a:t>
            </a:r>
            <a:r>
              <a:rPr lang="en-US" altLang="ar-IQ" sz="2200" i="1" dirty="0">
                <a:highlight>
                  <a:srgbClr val="FFFF00"/>
                </a:highlight>
                <a:latin typeface="Times New Roman" pitchFamily="18" charset="0"/>
                <a:cs typeface="Times New Roman" pitchFamily="18" charset="0"/>
              </a:rPr>
              <a:t>zeta potential</a:t>
            </a:r>
            <a:r>
              <a:rPr lang="en-US" altLang="ar-IQ" sz="2200" dirty="0">
                <a:highlight>
                  <a:srgbClr val="FFFF00"/>
                </a:highlight>
                <a:latin typeface="Times New Roman" pitchFamily="18" charset="0"/>
                <a:cs typeface="Times New Roman" pitchFamily="18" charset="0"/>
              </a:rPr>
              <a:t>, this leads to decrease in repulsion potential and makes the particle come together to form loosely arranged structure (floccules).</a:t>
            </a:r>
          </a:p>
        </p:txBody>
      </p:sp>
    </p:spTree>
    <p:extLst>
      <p:ext uri="{BB962C8B-B14F-4D97-AF65-F5344CB8AC3E}">
        <p14:creationId xmlns:p14="http://schemas.microsoft.com/office/powerpoint/2010/main" val="2597116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4C60D4-A141-47CA-B355-BD76DB465580}"/>
              </a:ext>
            </a:extLst>
          </p:cNvPr>
          <p:cNvPicPr>
            <a:picLocks noChangeAspect="1"/>
          </p:cNvPicPr>
          <p:nvPr/>
        </p:nvPicPr>
        <p:blipFill>
          <a:blip r:embed="rId2"/>
          <a:stretch>
            <a:fillRect/>
          </a:stretch>
        </p:blipFill>
        <p:spPr>
          <a:xfrm>
            <a:off x="2631395" y="121348"/>
            <a:ext cx="6929209" cy="4485779"/>
          </a:xfrm>
          <a:prstGeom prst="rect">
            <a:avLst/>
          </a:prstGeom>
        </p:spPr>
      </p:pic>
      <p:sp>
        <p:nvSpPr>
          <p:cNvPr id="4" name="TextBox 3">
            <a:extLst>
              <a:ext uri="{FF2B5EF4-FFF2-40B4-BE49-F238E27FC236}">
                <a16:creationId xmlns:a16="http://schemas.microsoft.com/office/drawing/2014/main" id="{D560F18C-27A9-4A25-B0A1-BA6F286CC402}"/>
              </a:ext>
            </a:extLst>
          </p:cNvPr>
          <p:cNvSpPr txBox="1"/>
          <p:nvPr/>
        </p:nvSpPr>
        <p:spPr>
          <a:xfrm>
            <a:off x="312296" y="4607127"/>
            <a:ext cx="11567407" cy="2250873"/>
          </a:xfrm>
          <a:prstGeom prst="rect">
            <a:avLst/>
          </a:prstGeom>
          <a:noFill/>
        </p:spPr>
        <p:txBody>
          <a:bodyPr wrap="square">
            <a:spAutoFit/>
          </a:bodyPr>
          <a:lstStyle/>
          <a:p>
            <a:pPr eaLnBrk="1" hangingPunct="1">
              <a:lnSpc>
                <a:spcPct val="150000"/>
              </a:lnSpc>
              <a:spcBef>
                <a:spcPct val="0"/>
              </a:spcBef>
              <a:buClrTx/>
              <a:buSzTx/>
              <a:buFontTx/>
              <a:buNone/>
            </a:pPr>
            <a:r>
              <a:rPr lang="en-US" altLang="ar-IQ" sz="2400" dirty="0">
                <a:solidFill>
                  <a:srgbClr val="FF0000"/>
                </a:solidFill>
                <a:latin typeface="Arial Black" panose="020B0A04020102020204" pitchFamily="34" charset="0"/>
              </a:rPr>
              <a:t>Zeta potential </a:t>
            </a:r>
            <a:r>
              <a:rPr lang="en-US" altLang="ar-IQ" sz="2400" dirty="0">
                <a:latin typeface="Arial Black" panose="020B0A04020102020204" pitchFamily="34" charset="0"/>
              </a:rPr>
              <a:t>is the </a:t>
            </a:r>
            <a:r>
              <a:rPr lang="en-US" altLang="ar-IQ" sz="2400" i="1" dirty="0">
                <a:latin typeface="Arial Black" panose="020B0A04020102020204" pitchFamily="34" charset="0"/>
              </a:rPr>
              <a:t>potential difference </a:t>
            </a:r>
            <a:r>
              <a:rPr lang="en-US" altLang="ar-IQ" sz="2400" dirty="0">
                <a:latin typeface="Arial Black" panose="020B0A04020102020204" pitchFamily="34" charset="0"/>
              </a:rPr>
              <a:t>between the ions in the tightly bound layer and the electroneutral region.</a:t>
            </a:r>
          </a:p>
          <a:p>
            <a:pPr eaLnBrk="1" hangingPunct="1">
              <a:lnSpc>
                <a:spcPct val="150000"/>
              </a:lnSpc>
              <a:spcBef>
                <a:spcPct val="0"/>
              </a:spcBef>
              <a:buClrTx/>
              <a:buSzTx/>
              <a:buFontTx/>
              <a:buNone/>
            </a:pPr>
            <a:r>
              <a:rPr lang="en-US" altLang="ar-IQ" sz="2400" dirty="0">
                <a:highlight>
                  <a:srgbClr val="FFFF00"/>
                </a:highlight>
                <a:latin typeface="Arial Black" panose="020B0A04020102020204" pitchFamily="34" charset="0"/>
              </a:rPr>
              <a:t>Zeta potential governs the degree of repulsion between adjacent, similar charged, solid dispersed particles</a:t>
            </a:r>
            <a:r>
              <a:rPr lang="en-US" altLang="ar-IQ" sz="2400" dirty="0">
                <a:latin typeface="Arial Black" panose="020B0A04020102020204" pitchFamily="34" charset="0"/>
              </a:rPr>
              <a:t>.</a:t>
            </a:r>
          </a:p>
        </p:txBody>
      </p:sp>
    </p:spTree>
    <p:extLst>
      <p:ext uri="{BB962C8B-B14F-4D97-AF65-F5344CB8AC3E}">
        <p14:creationId xmlns:p14="http://schemas.microsoft.com/office/powerpoint/2010/main" val="320642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9FAB29-F830-45CA-8886-9A01AA6DD475}"/>
              </a:ext>
            </a:extLst>
          </p:cNvPr>
          <p:cNvPicPr>
            <a:picLocks noChangeAspect="1"/>
          </p:cNvPicPr>
          <p:nvPr/>
        </p:nvPicPr>
        <p:blipFill>
          <a:blip r:embed="rId2"/>
          <a:stretch>
            <a:fillRect/>
          </a:stretch>
        </p:blipFill>
        <p:spPr>
          <a:xfrm>
            <a:off x="3947268" y="0"/>
            <a:ext cx="8164932" cy="6858000"/>
          </a:xfrm>
          <a:prstGeom prst="rect">
            <a:avLst/>
          </a:prstGeom>
        </p:spPr>
      </p:pic>
      <p:sp>
        <p:nvSpPr>
          <p:cNvPr id="3" name="TextBox 2">
            <a:extLst>
              <a:ext uri="{FF2B5EF4-FFF2-40B4-BE49-F238E27FC236}">
                <a16:creationId xmlns:a16="http://schemas.microsoft.com/office/drawing/2014/main" id="{50CB0014-22BB-4A54-83DA-7FC2A65BF383}"/>
              </a:ext>
            </a:extLst>
          </p:cNvPr>
          <p:cNvSpPr txBox="1"/>
          <p:nvPr/>
        </p:nvSpPr>
        <p:spPr>
          <a:xfrm>
            <a:off x="243531" y="2274838"/>
            <a:ext cx="3647465" cy="2308324"/>
          </a:xfrm>
          <a:prstGeom prst="rect">
            <a:avLst/>
          </a:prstGeom>
          <a:noFill/>
          <a:ln w="28575">
            <a:solidFill>
              <a:srgbClr val="00B0F0"/>
            </a:solidFill>
          </a:ln>
        </p:spPr>
        <p:txBody>
          <a:bodyPr wrap="square" rtlCol="1">
            <a:spAutoFit/>
          </a:bodyPr>
          <a:lstStyle/>
          <a:p>
            <a:pPr algn="just"/>
            <a:r>
              <a:rPr lang="en-US" sz="3600" dirty="0">
                <a:latin typeface="Times New Roman" panose="02020603050405020304" pitchFamily="18" charset="0"/>
                <a:cs typeface="Times New Roman" panose="02020603050405020304" pitchFamily="18" charset="0"/>
              </a:rPr>
              <a:t>Increasing zeta potential will lead to flocculation or deflocculation?</a:t>
            </a:r>
            <a:endParaRPr lang="ar-IQ"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726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C3C229-975E-48EF-B9AB-100F16FDB794}"/>
              </a:ext>
            </a:extLst>
          </p:cNvPr>
          <p:cNvPicPr>
            <a:picLocks noChangeAspect="1"/>
          </p:cNvPicPr>
          <p:nvPr/>
        </p:nvPicPr>
        <p:blipFill>
          <a:blip r:embed="rId2"/>
          <a:stretch>
            <a:fillRect/>
          </a:stretch>
        </p:blipFill>
        <p:spPr>
          <a:xfrm>
            <a:off x="1798764" y="0"/>
            <a:ext cx="8594471" cy="5876144"/>
          </a:xfrm>
          <a:prstGeom prst="rect">
            <a:avLst/>
          </a:prstGeom>
        </p:spPr>
      </p:pic>
      <p:sp>
        <p:nvSpPr>
          <p:cNvPr id="4" name="TextBox 3">
            <a:extLst>
              <a:ext uri="{FF2B5EF4-FFF2-40B4-BE49-F238E27FC236}">
                <a16:creationId xmlns:a16="http://schemas.microsoft.com/office/drawing/2014/main" id="{5699BDA5-C252-4308-A4DF-6DDCA607E9F8}"/>
              </a:ext>
            </a:extLst>
          </p:cNvPr>
          <p:cNvSpPr txBox="1"/>
          <p:nvPr/>
        </p:nvSpPr>
        <p:spPr>
          <a:xfrm>
            <a:off x="534648" y="6100997"/>
            <a:ext cx="11122701" cy="461665"/>
          </a:xfrm>
          <a:prstGeom prst="rect">
            <a:avLst/>
          </a:prstGeom>
          <a:noFill/>
        </p:spPr>
        <p:txBody>
          <a:bodyPr wrap="square">
            <a:spAutoFit/>
          </a:bodyPr>
          <a:lstStyle/>
          <a:p>
            <a:pPr algn="ctr" rtl="1" eaLnBrk="1" hangingPunct="1">
              <a:spcBef>
                <a:spcPct val="0"/>
              </a:spcBef>
              <a:buClrTx/>
              <a:buSzTx/>
              <a:buFontTx/>
              <a:buNone/>
            </a:pPr>
            <a:r>
              <a:rPr lang="en-US" altLang="ar-IQ" sz="2400" b="1" dirty="0"/>
              <a:t>Caking diagram, showing the flocculation of suspension by means of the electrolyte</a:t>
            </a:r>
            <a:endParaRPr lang="en-US" altLang="ar-IQ" sz="2000" dirty="0">
              <a:latin typeface="Garamond" panose="02020404030301010803" pitchFamily="18" charset="0"/>
            </a:endParaRPr>
          </a:p>
        </p:txBody>
      </p:sp>
    </p:spTree>
    <p:extLst>
      <p:ext uri="{BB962C8B-B14F-4D97-AF65-F5344CB8AC3E}">
        <p14:creationId xmlns:p14="http://schemas.microsoft.com/office/powerpoint/2010/main" val="2740556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9C8008-505E-4BD4-911E-8910D49554A3}"/>
              </a:ext>
            </a:extLst>
          </p:cNvPr>
          <p:cNvSpPr txBox="1"/>
          <p:nvPr/>
        </p:nvSpPr>
        <p:spPr>
          <a:xfrm>
            <a:off x="266700" y="683010"/>
            <a:ext cx="10115257" cy="6001643"/>
          </a:xfrm>
          <a:prstGeom prst="rect">
            <a:avLst/>
          </a:prstGeom>
          <a:noFill/>
        </p:spPr>
        <p:txBody>
          <a:bodyPr wrap="square">
            <a:spAutoFit/>
          </a:bodyPr>
          <a:lstStyle/>
          <a:p>
            <a:pPr marL="342900" indent="-342900" algn="just" eaLnBrk="1" hangingPunct="1">
              <a:spcBef>
                <a:spcPct val="0"/>
              </a:spcBef>
              <a:buSzTx/>
              <a:buFont typeface="Arial" panose="020B0604020202020204" pitchFamily="34" charset="0"/>
              <a:buChar char="•"/>
            </a:pPr>
            <a:r>
              <a:rPr lang="en-US" altLang="ar-IQ" sz="2400" dirty="0">
                <a:latin typeface="Times New Roman" pitchFamily="18" charset="0"/>
                <a:cs typeface="Times New Roman" pitchFamily="18" charset="0"/>
              </a:rPr>
              <a:t>If we disperse particles of </a:t>
            </a:r>
            <a:r>
              <a:rPr lang="en-US" altLang="ar-IQ" sz="2400" dirty="0">
                <a:solidFill>
                  <a:srgbClr val="FF0000"/>
                </a:solidFill>
                <a:latin typeface="Times New Roman" pitchFamily="18" charset="0"/>
                <a:cs typeface="Times New Roman" pitchFamily="18" charset="0"/>
              </a:rPr>
              <a:t>bismuth subnitrate </a:t>
            </a:r>
            <a:r>
              <a:rPr lang="en-US" altLang="ar-IQ" sz="2400" dirty="0">
                <a:latin typeface="Times New Roman" pitchFamily="18" charset="0"/>
                <a:cs typeface="Times New Roman" pitchFamily="18" charset="0"/>
              </a:rPr>
              <a:t>in water, we find that, they possess a </a:t>
            </a:r>
            <a:r>
              <a:rPr lang="en-US" altLang="ar-IQ" sz="2400" dirty="0">
                <a:solidFill>
                  <a:srgbClr val="FF0000"/>
                </a:solidFill>
                <a:latin typeface="Times New Roman" pitchFamily="18" charset="0"/>
                <a:cs typeface="Times New Roman" pitchFamily="18" charset="0"/>
              </a:rPr>
              <a:t>large positive charge, or zeta potential.</a:t>
            </a:r>
          </a:p>
          <a:p>
            <a:pPr marL="342900" indent="-342900" algn="just" eaLnBrk="1" hangingPunct="1">
              <a:spcBef>
                <a:spcPct val="0"/>
              </a:spcBef>
              <a:buSzTx/>
              <a:buFont typeface="Arial" panose="020B0604020202020204" pitchFamily="34" charset="0"/>
              <a:buChar char="•"/>
            </a:pPr>
            <a:endParaRPr lang="en-US" altLang="ar-IQ" sz="2400" dirty="0">
              <a:latin typeface="Times New Roman" pitchFamily="18" charset="0"/>
              <a:cs typeface="Times New Roman" pitchFamily="18" charset="0"/>
            </a:endParaRPr>
          </a:p>
          <a:p>
            <a:pPr marL="342900" indent="-342900" algn="just" eaLnBrk="1" hangingPunct="1">
              <a:spcBef>
                <a:spcPct val="0"/>
              </a:spcBef>
              <a:buSzTx/>
              <a:buFont typeface="Arial" panose="020B0604020202020204" pitchFamily="34" charset="0"/>
              <a:buChar char="•"/>
            </a:pPr>
            <a:r>
              <a:rPr lang="en-US" altLang="ar-IQ" sz="2400" dirty="0">
                <a:latin typeface="Times New Roman" pitchFamily="18" charset="0"/>
                <a:cs typeface="Times New Roman" pitchFamily="18" charset="0"/>
              </a:rPr>
              <a:t>Because of the strong forces of repulsion between adjacent particles, the system is </a:t>
            </a:r>
            <a:r>
              <a:rPr lang="en-US" altLang="ar-IQ" sz="2400" dirty="0">
                <a:solidFill>
                  <a:srgbClr val="FF0000"/>
                </a:solidFill>
                <a:latin typeface="Times New Roman" pitchFamily="18" charset="0"/>
                <a:cs typeface="Times New Roman" pitchFamily="18" charset="0"/>
              </a:rPr>
              <a:t>deflocculated</a:t>
            </a:r>
            <a:r>
              <a:rPr lang="en-US" altLang="ar-IQ" sz="2400" dirty="0">
                <a:latin typeface="Times New Roman" pitchFamily="18" charset="0"/>
                <a:cs typeface="Times New Roman" pitchFamily="18" charset="0"/>
              </a:rPr>
              <a:t>.</a:t>
            </a:r>
          </a:p>
          <a:p>
            <a:pPr marL="342900" indent="-342900" algn="just" eaLnBrk="1" hangingPunct="1">
              <a:spcBef>
                <a:spcPct val="0"/>
              </a:spcBef>
              <a:buSzTx/>
              <a:buFont typeface="Arial" panose="020B0604020202020204" pitchFamily="34" charset="0"/>
              <a:buChar char="•"/>
            </a:pPr>
            <a:endParaRPr lang="en-US" altLang="ar-IQ" sz="2400" dirty="0">
              <a:latin typeface="Times New Roman" pitchFamily="18" charset="0"/>
              <a:cs typeface="Times New Roman" pitchFamily="18" charset="0"/>
            </a:endParaRPr>
          </a:p>
          <a:p>
            <a:pPr marL="342900" indent="-342900" algn="just" eaLnBrk="1" hangingPunct="1">
              <a:spcBef>
                <a:spcPct val="0"/>
              </a:spcBef>
              <a:buSzTx/>
              <a:buFont typeface="Arial" panose="020B0604020202020204" pitchFamily="34" charset="0"/>
              <a:buChar char="•"/>
            </a:pPr>
            <a:r>
              <a:rPr lang="en-US" altLang="ar-IQ" sz="2400" dirty="0">
                <a:latin typeface="Times New Roman" pitchFamily="18" charset="0"/>
                <a:cs typeface="Times New Roman" pitchFamily="18" charset="0"/>
              </a:rPr>
              <a:t>The addition of </a:t>
            </a:r>
            <a:r>
              <a:rPr lang="en-US" altLang="ar-IQ" sz="2400" dirty="0">
                <a:solidFill>
                  <a:srgbClr val="FF0000"/>
                </a:solidFill>
                <a:latin typeface="Times New Roman" pitchFamily="18" charset="0"/>
                <a:cs typeface="Times New Roman" pitchFamily="18" charset="0"/>
              </a:rPr>
              <a:t>monobasic potassium phosphate </a:t>
            </a:r>
            <a:r>
              <a:rPr lang="en-US" altLang="ar-IQ" sz="2400" dirty="0">
                <a:latin typeface="Times New Roman" pitchFamily="18" charset="0"/>
                <a:cs typeface="Times New Roman" pitchFamily="18" charset="0"/>
              </a:rPr>
              <a:t>to the suspended bismuth subnitrate particles causes the </a:t>
            </a:r>
            <a:r>
              <a:rPr lang="en-US" altLang="ar-IQ" sz="2400" dirty="0">
                <a:solidFill>
                  <a:srgbClr val="FF0000"/>
                </a:solidFill>
                <a:latin typeface="Times New Roman" pitchFamily="18" charset="0"/>
                <a:cs typeface="Times New Roman" pitchFamily="18" charset="0"/>
              </a:rPr>
              <a:t>positive zeta potential to decrease </a:t>
            </a:r>
            <a:r>
              <a:rPr lang="en-US" altLang="ar-IQ" sz="2400" dirty="0">
                <a:latin typeface="Times New Roman" pitchFamily="18" charset="0"/>
                <a:cs typeface="Times New Roman" pitchFamily="18" charset="0"/>
              </a:rPr>
              <a:t>due to the adsorption of the negatively charged phosphate anion. </a:t>
            </a:r>
          </a:p>
          <a:p>
            <a:pPr marL="342900" indent="-342900" algn="just" eaLnBrk="1" hangingPunct="1">
              <a:spcBef>
                <a:spcPct val="0"/>
              </a:spcBef>
              <a:buSzTx/>
              <a:buFont typeface="Arial" panose="020B0604020202020204" pitchFamily="34" charset="0"/>
              <a:buChar char="•"/>
            </a:pPr>
            <a:endParaRPr lang="en-US" altLang="ar-IQ" sz="2400" dirty="0">
              <a:latin typeface="Times New Roman" pitchFamily="18" charset="0"/>
              <a:cs typeface="Times New Roman" pitchFamily="18" charset="0"/>
            </a:endParaRPr>
          </a:p>
          <a:p>
            <a:pPr marL="342900" indent="-342900" algn="just" eaLnBrk="1" hangingPunct="1">
              <a:spcBef>
                <a:spcPct val="0"/>
              </a:spcBef>
              <a:buSzTx/>
              <a:buFont typeface="Arial" panose="020B0604020202020204" pitchFamily="34" charset="0"/>
              <a:buChar char="•"/>
            </a:pPr>
            <a:r>
              <a:rPr lang="en-US" altLang="ar-IQ" sz="2400" dirty="0">
                <a:latin typeface="Times New Roman" pitchFamily="18" charset="0"/>
                <a:cs typeface="Times New Roman" pitchFamily="18" charset="0"/>
              </a:rPr>
              <a:t>With the continued addition of the electrolyte, the zeta potential falls to zero and then increases in a negative direction.</a:t>
            </a:r>
          </a:p>
          <a:p>
            <a:pPr marL="342900" indent="-342900" algn="just" eaLnBrk="1" hangingPunct="1">
              <a:spcBef>
                <a:spcPct val="0"/>
              </a:spcBef>
              <a:buSzTx/>
              <a:buFont typeface="Arial" panose="020B0604020202020204" pitchFamily="34" charset="0"/>
              <a:buChar char="•"/>
            </a:pPr>
            <a:endParaRPr lang="en-US" altLang="ar-IQ" sz="2400" dirty="0">
              <a:latin typeface="Times New Roman" pitchFamily="18" charset="0"/>
              <a:cs typeface="Times New Roman" pitchFamily="18" charset="0"/>
            </a:endParaRPr>
          </a:p>
          <a:p>
            <a:pPr marL="342900" indent="-342900" algn="just" eaLnBrk="1" hangingPunct="1">
              <a:spcBef>
                <a:spcPct val="0"/>
              </a:spcBef>
              <a:buSzTx/>
              <a:buFont typeface="Arial" panose="020B0604020202020204" pitchFamily="34" charset="0"/>
              <a:buChar char="•"/>
            </a:pPr>
            <a:r>
              <a:rPr lang="en-US" altLang="ar-IQ" sz="2400" dirty="0">
                <a:solidFill>
                  <a:srgbClr val="C00000"/>
                </a:solidFill>
                <a:latin typeface="Times New Roman" pitchFamily="18" charset="0"/>
                <a:cs typeface="Times New Roman" pitchFamily="18" charset="0"/>
              </a:rPr>
              <a:t>The flocculating power increases with the valency of the ions. Calcium ions are more powerful than sodium ions because the valency of calcium is two whereas sodium has valency of one.</a:t>
            </a:r>
          </a:p>
        </p:txBody>
      </p:sp>
      <p:pic>
        <p:nvPicPr>
          <p:cNvPr id="2" name="Picture 1">
            <a:extLst>
              <a:ext uri="{FF2B5EF4-FFF2-40B4-BE49-F238E27FC236}">
                <a16:creationId xmlns:a16="http://schemas.microsoft.com/office/drawing/2014/main" id="{34EF6738-DF5D-4059-B8F7-93204C297FC2}"/>
              </a:ext>
            </a:extLst>
          </p:cNvPr>
          <p:cNvPicPr>
            <a:picLocks noChangeAspect="1"/>
          </p:cNvPicPr>
          <p:nvPr/>
        </p:nvPicPr>
        <p:blipFill>
          <a:blip r:embed="rId2"/>
          <a:stretch>
            <a:fillRect/>
          </a:stretch>
        </p:blipFill>
        <p:spPr>
          <a:xfrm>
            <a:off x="10381957" y="2643262"/>
            <a:ext cx="1793053" cy="1337893"/>
          </a:xfrm>
          <a:prstGeom prst="rect">
            <a:avLst/>
          </a:prstGeom>
        </p:spPr>
      </p:pic>
      <p:sp>
        <p:nvSpPr>
          <p:cNvPr id="4" name="TextBox 3">
            <a:extLst>
              <a:ext uri="{FF2B5EF4-FFF2-40B4-BE49-F238E27FC236}">
                <a16:creationId xmlns:a16="http://schemas.microsoft.com/office/drawing/2014/main" id="{7532DF8B-3DC6-4598-84F2-E6D3CDE2E2BD}"/>
              </a:ext>
            </a:extLst>
          </p:cNvPr>
          <p:cNvSpPr txBox="1"/>
          <p:nvPr/>
        </p:nvSpPr>
        <p:spPr>
          <a:xfrm>
            <a:off x="614597" y="134911"/>
            <a:ext cx="6325849" cy="523220"/>
          </a:xfrm>
          <a:prstGeom prst="rect">
            <a:avLst/>
          </a:prstGeom>
          <a:noFill/>
        </p:spPr>
        <p:txBody>
          <a:bodyPr wrap="square" rtlCol="1">
            <a:spAutoFit/>
          </a:bodyPr>
          <a:lstStyle/>
          <a:p>
            <a:r>
              <a:rPr lang="en-US" sz="2800" dirty="0">
                <a:solidFill>
                  <a:srgbClr val="FF0000"/>
                </a:solidFill>
                <a:latin typeface="Times New Roman" panose="02020603050405020304" pitchFamily="18" charset="0"/>
                <a:cs typeface="Times New Roman" panose="02020603050405020304" pitchFamily="18" charset="0"/>
              </a:rPr>
              <a:t>Electrolyte effect mechanism</a:t>
            </a:r>
            <a:endParaRPr lang="ar-IQ" sz="2800"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4470CA4-B367-4B40-BCFE-A78A476B0831}"/>
              </a:ext>
            </a:extLst>
          </p:cNvPr>
          <p:cNvPicPr>
            <a:picLocks noChangeAspect="1"/>
          </p:cNvPicPr>
          <p:nvPr/>
        </p:nvPicPr>
        <p:blipFill>
          <a:blip r:embed="rId3"/>
          <a:stretch>
            <a:fillRect/>
          </a:stretch>
        </p:blipFill>
        <p:spPr>
          <a:xfrm>
            <a:off x="10309270" y="510773"/>
            <a:ext cx="1793052" cy="1744592"/>
          </a:xfrm>
          <a:prstGeom prst="rect">
            <a:avLst/>
          </a:prstGeom>
        </p:spPr>
      </p:pic>
    </p:spTree>
    <p:extLst>
      <p:ext uri="{BB962C8B-B14F-4D97-AF65-F5344CB8AC3E}">
        <p14:creationId xmlns:p14="http://schemas.microsoft.com/office/powerpoint/2010/main" val="4091347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D5E8C5-9233-4F10-8392-1B3EB8511478}"/>
              </a:ext>
            </a:extLst>
          </p:cNvPr>
          <p:cNvSpPr txBox="1"/>
          <p:nvPr/>
        </p:nvSpPr>
        <p:spPr>
          <a:xfrm>
            <a:off x="288561" y="0"/>
            <a:ext cx="11658600" cy="6036845"/>
          </a:xfrm>
          <a:prstGeom prst="rect">
            <a:avLst/>
          </a:prstGeom>
          <a:noFill/>
        </p:spPr>
        <p:txBody>
          <a:bodyPr wrap="square">
            <a:spAutoFit/>
          </a:bodyPr>
          <a:lstStyle/>
          <a:p>
            <a:pPr algn="just">
              <a:lnSpc>
                <a:spcPct val="120000"/>
              </a:lnSpc>
              <a:buClr>
                <a:schemeClr val="hlink"/>
              </a:buClr>
              <a:buSzPct val="120000"/>
              <a:defRPr/>
            </a:pPr>
            <a:r>
              <a:rPr lang="en-US" sz="3200" dirty="0">
                <a:solidFill>
                  <a:srgbClr val="FF0000"/>
                </a:solidFill>
                <a:latin typeface="Times New Roman" pitchFamily="18" charset="0"/>
                <a:cs typeface="Times New Roman" pitchFamily="18" charset="0"/>
              </a:rPr>
              <a:t>Flocculating Agents: Surfactants </a:t>
            </a:r>
          </a:p>
          <a:p>
            <a:pPr marL="342900" indent="-342900" algn="just" eaLnBrk="1" hangingPunct="1">
              <a:lnSpc>
                <a:spcPct val="120000"/>
              </a:lnSpc>
              <a:buClr>
                <a:schemeClr val="hlink"/>
              </a:buClr>
              <a:buSzPct val="120000"/>
              <a:buFont typeface="Arial" pitchFamily="34" charset="0"/>
              <a:buChar char="•"/>
              <a:defRPr/>
            </a:pPr>
            <a:endParaRPr lang="en-US" sz="2800" b="1" dirty="0">
              <a:cs typeface="Arial" charset="0"/>
            </a:endParaRPr>
          </a:p>
          <a:p>
            <a:pPr marL="342900" indent="-342900" algn="just" eaLnBrk="1" hangingPunct="1">
              <a:lnSpc>
                <a:spcPct val="120000"/>
              </a:lnSpc>
              <a:buClr>
                <a:schemeClr val="hlink"/>
              </a:buClr>
              <a:buSzPct val="120000"/>
              <a:buFont typeface="Arial" pitchFamily="34" charset="0"/>
              <a:buChar char="•"/>
              <a:defRPr/>
            </a:pPr>
            <a:r>
              <a:rPr lang="en-US" sz="2400" dirty="0">
                <a:solidFill>
                  <a:srgbClr val="FF0000"/>
                </a:solidFill>
                <a:latin typeface="Times New Roman" pitchFamily="18" charset="0"/>
                <a:cs typeface="Times New Roman" pitchFamily="18" charset="0"/>
              </a:rPr>
              <a:t>Both ionic and non ionic surfactants </a:t>
            </a:r>
            <a:r>
              <a:rPr lang="en-US" sz="2400" dirty="0">
                <a:latin typeface="Times New Roman" pitchFamily="18" charset="0"/>
                <a:cs typeface="Times New Roman" pitchFamily="18" charset="0"/>
              </a:rPr>
              <a:t>could be used to control flocculation, e.g. Tween 80, Sodium lauryl sulfate.</a:t>
            </a:r>
          </a:p>
          <a:p>
            <a:pPr algn="just" eaLnBrk="1" hangingPunct="1">
              <a:lnSpc>
                <a:spcPct val="120000"/>
              </a:lnSpc>
              <a:buClr>
                <a:schemeClr val="hlink"/>
              </a:buClr>
              <a:buSzPct val="120000"/>
              <a:defRPr/>
            </a:pPr>
            <a:endParaRPr lang="en-US" sz="2400" dirty="0">
              <a:latin typeface="Times New Roman" pitchFamily="18" charset="0"/>
              <a:cs typeface="Times New Roman" pitchFamily="18" charset="0"/>
            </a:endParaRPr>
          </a:p>
          <a:p>
            <a:pPr marL="342900" indent="-342900" algn="just" eaLnBrk="1" hangingPunct="1">
              <a:lnSpc>
                <a:spcPct val="120000"/>
              </a:lnSpc>
              <a:buClr>
                <a:schemeClr val="hlink"/>
              </a:buClr>
              <a:buSzPct val="120000"/>
              <a:buFont typeface="Arial" pitchFamily="34" charset="0"/>
              <a:buChar char="•"/>
              <a:defRPr/>
            </a:pPr>
            <a:r>
              <a:rPr lang="en-US" sz="2400" dirty="0">
                <a:latin typeface="Times New Roman" pitchFamily="18" charset="0"/>
                <a:cs typeface="Times New Roman" pitchFamily="18" charset="0"/>
              </a:rPr>
              <a:t>The </a:t>
            </a:r>
            <a:r>
              <a:rPr lang="en-US" sz="2400" dirty="0">
                <a:solidFill>
                  <a:srgbClr val="FF0000"/>
                </a:solidFill>
                <a:latin typeface="Times New Roman" pitchFamily="18" charset="0"/>
                <a:cs typeface="Times New Roman" pitchFamily="18" charset="0"/>
              </a:rPr>
              <a:t>concentration</a:t>
            </a:r>
            <a:r>
              <a:rPr lang="en-US" sz="2400" dirty="0">
                <a:latin typeface="Times New Roman" pitchFamily="18" charset="0"/>
                <a:cs typeface="Times New Roman" pitchFamily="18" charset="0"/>
              </a:rPr>
              <a:t> of surfactants necessary to achieve flocculation is critical since these compounds may also act as </a:t>
            </a:r>
            <a:r>
              <a:rPr lang="en-US" sz="2400" dirty="0">
                <a:solidFill>
                  <a:srgbClr val="FF0000"/>
                </a:solidFill>
                <a:latin typeface="Times New Roman" pitchFamily="18" charset="0"/>
                <a:cs typeface="Times New Roman" pitchFamily="18" charset="0"/>
              </a:rPr>
              <a:t>wetting agents </a:t>
            </a:r>
            <a:r>
              <a:rPr lang="en-US" sz="2400" dirty="0">
                <a:latin typeface="Times New Roman" pitchFamily="18" charset="0"/>
                <a:cs typeface="Times New Roman" pitchFamily="18" charset="0"/>
              </a:rPr>
              <a:t>to achieve dispersion.</a:t>
            </a:r>
          </a:p>
          <a:p>
            <a:pPr marL="342900" indent="-342900" algn="just" eaLnBrk="1" hangingPunct="1">
              <a:lnSpc>
                <a:spcPct val="120000"/>
              </a:lnSpc>
              <a:buClr>
                <a:schemeClr val="hlink"/>
              </a:buClr>
              <a:buSzPct val="120000"/>
              <a:buFont typeface="Arial" pitchFamily="34" charset="0"/>
              <a:buChar char="•"/>
              <a:defRPr/>
            </a:pPr>
            <a:endParaRPr lang="en-US" sz="2400" dirty="0">
              <a:latin typeface="Times New Roman" pitchFamily="18" charset="0"/>
              <a:cs typeface="Times New Roman" pitchFamily="18" charset="0"/>
            </a:endParaRPr>
          </a:p>
          <a:p>
            <a:pPr marL="342900" indent="-342900" algn="just" eaLnBrk="1" hangingPunct="1">
              <a:lnSpc>
                <a:spcPct val="120000"/>
              </a:lnSpc>
              <a:buClr>
                <a:schemeClr val="hlink"/>
              </a:buClr>
              <a:buSzPct val="120000"/>
              <a:buFont typeface="Arial" pitchFamily="34" charset="0"/>
              <a:buChar char="•"/>
              <a:defRPr/>
            </a:pPr>
            <a:r>
              <a:rPr lang="en-US" sz="2400" dirty="0">
                <a:highlight>
                  <a:srgbClr val="FFFF00"/>
                </a:highlight>
                <a:latin typeface="Times New Roman" pitchFamily="18" charset="0"/>
                <a:cs typeface="Times New Roman" pitchFamily="18" charset="0"/>
              </a:rPr>
              <a:t>Optimum concentrations of surfactants bring down the surface free energy by reducing the surface tension between liquid medium and solid particles.</a:t>
            </a:r>
          </a:p>
          <a:p>
            <a:pPr marL="342900" indent="-342900" algn="just" eaLnBrk="1" hangingPunct="1">
              <a:lnSpc>
                <a:spcPct val="120000"/>
              </a:lnSpc>
              <a:buClr>
                <a:schemeClr val="hlink"/>
              </a:buClr>
              <a:buSzPct val="120000"/>
              <a:buFont typeface="Arial" pitchFamily="34" charset="0"/>
              <a:buChar char="•"/>
              <a:defRPr/>
            </a:pPr>
            <a:endParaRPr lang="en-US" sz="2400" dirty="0">
              <a:latin typeface="Times New Roman" pitchFamily="18" charset="0"/>
              <a:cs typeface="Times New Roman" pitchFamily="18" charset="0"/>
            </a:endParaRPr>
          </a:p>
          <a:p>
            <a:pPr marL="342900" indent="-342900" algn="just" eaLnBrk="1" hangingPunct="1">
              <a:lnSpc>
                <a:spcPct val="120000"/>
              </a:lnSpc>
              <a:buClr>
                <a:schemeClr val="hlink"/>
              </a:buClr>
              <a:buSzPct val="120000"/>
              <a:buFont typeface="Arial" pitchFamily="34" charset="0"/>
              <a:buChar char="•"/>
              <a:defRPr/>
            </a:pPr>
            <a:r>
              <a:rPr lang="en-US" sz="2400" dirty="0">
                <a:latin typeface="Times New Roman" pitchFamily="18" charset="0"/>
                <a:cs typeface="Times New Roman" pitchFamily="18" charset="0"/>
              </a:rPr>
              <a:t>The particles possessing less surface free energy are attracted towards each other </a:t>
            </a:r>
            <a:r>
              <a:rPr lang="en-US" sz="2400" dirty="0">
                <a:solidFill>
                  <a:srgbClr val="FF0000"/>
                </a:solidFill>
                <a:latin typeface="Times New Roman" pitchFamily="18" charset="0"/>
                <a:cs typeface="Times New Roman" pitchFamily="18" charset="0"/>
              </a:rPr>
              <a:t>by van der-</a:t>
            </a:r>
            <a:r>
              <a:rPr lang="en-US" sz="2400" dirty="0" err="1">
                <a:solidFill>
                  <a:srgbClr val="FF0000"/>
                </a:solidFill>
                <a:latin typeface="Times New Roman" pitchFamily="18" charset="0"/>
                <a:cs typeface="Times New Roman" pitchFamily="18" charset="0"/>
              </a:rPr>
              <a:t>waals</a:t>
            </a:r>
            <a:r>
              <a:rPr lang="en-US" sz="2400" dirty="0">
                <a:solidFill>
                  <a:srgbClr val="FF0000"/>
                </a:solidFill>
                <a:latin typeface="Times New Roman" pitchFamily="18" charset="0"/>
                <a:cs typeface="Times New Roman" pitchFamily="18" charset="0"/>
              </a:rPr>
              <a:t> forces </a:t>
            </a:r>
            <a:r>
              <a:rPr lang="en-US" sz="2400" dirty="0">
                <a:latin typeface="Times New Roman" pitchFamily="18" charset="0"/>
                <a:cs typeface="Times New Roman" pitchFamily="18" charset="0"/>
              </a:rPr>
              <a:t>and forms loose agglomerates. </a:t>
            </a:r>
          </a:p>
        </p:txBody>
      </p:sp>
    </p:spTree>
    <p:extLst>
      <p:ext uri="{BB962C8B-B14F-4D97-AF65-F5344CB8AC3E}">
        <p14:creationId xmlns:p14="http://schemas.microsoft.com/office/powerpoint/2010/main" val="3550481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6BE5C5-0224-41A1-BC7C-E5D597A7AC2F}"/>
              </a:ext>
            </a:extLst>
          </p:cNvPr>
          <p:cNvSpPr txBox="1"/>
          <p:nvPr/>
        </p:nvSpPr>
        <p:spPr>
          <a:xfrm>
            <a:off x="393491" y="207479"/>
            <a:ext cx="11223885" cy="5996834"/>
          </a:xfrm>
          <a:prstGeom prst="rect">
            <a:avLst/>
          </a:prstGeom>
          <a:noFill/>
        </p:spPr>
        <p:txBody>
          <a:bodyPr wrap="square">
            <a:spAutoFit/>
          </a:bodyPr>
          <a:lstStyle/>
          <a:p>
            <a:pPr>
              <a:buClr>
                <a:srgbClr val="FF6699"/>
              </a:buClr>
              <a:defRPr/>
            </a:pPr>
            <a:r>
              <a:rPr lang="en-US" sz="3200" dirty="0">
                <a:solidFill>
                  <a:srgbClr val="FF0000"/>
                </a:solidFill>
                <a:latin typeface="Times New Roman" pitchFamily="18" charset="0"/>
                <a:cs typeface="Times New Roman" pitchFamily="18" charset="0"/>
              </a:rPr>
              <a:t>Flocculating Agents: Polymers </a:t>
            </a:r>
          </a:p>
          <a:p>
            <a:pPr>
              <a:buClr>
                <a:srgbClr val="FF6699"/>
              </a:buClr>
              <a:defRPr/>
            </a:pPr>
            <a:endParaRPr lang="en-US" sz="3200" dirty="0">
              <a:solidFill>
                <a:srgbClr val="FF0000"/>
              </a:solidFill>
              <a:latin typeface="Times New Roman" pitchFamily="18" charset="0"/>
              <a:cs typeface="Times New Roman" pitchFamily="18" charset="0"/>
            </a:endParaRPr>
          </a:p>
          <a:p>
            <a:pPr marL="274638" indent="-274638" algn="just" eaLnBrk="1" hangingPunct="1">
              <a:lnSpc>
                <a:spcPct val="150000"/>
              </a:lnSpc>
              <a:buClr>
                <a:srgbClr val="FF6699"/>
              </a:buClr>
              <a:buFont typeface="Wingdings" pitchFamily="2" charset="2"/>
              <a:buChar char="§"/>
              <a:defRPr/>
            </a:pPr>
            <a:r>
              <a:rPr lang="en-US" sz="2400" dirty="0">
                <a:latin typeface="Times New Roman" pitchFamily="18" charset="0"/>
                <a:cs typeface="Times New Roman" pitchFamily="18" charset="0"/>
              </a:rPr>
              <a:t>Polymers like </a:t>
            </a:r>
            <a:r>
              <a:rPr lang="en-US" sz="2400" dirty="0">
                <a:solidFill>
                  <a:srgbClr val="C00000"/>
                </a:solidFill>
                <a:latin typeface="Times New Roman" pitchFamily="18" charset="0"/>
                <a:cs typeface="Times New Roman" pitchFamily="18" charset="0"/>
              </a:rPr>
              <a:t>Starch</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alginates</a:t>
            </a:r>
            <a:r>
              <a:rPr lang="en-US" sz="2400" dirty="0">
                <a:latin typeface="Times New Roman" pitchFamily="18" charset="0"/>
                <a:cs typeface="Times New Roman" pitchFamily="18" charset="0"/>
              </a:rPr>
              <a:t>, </a:t>
            </a:r>
            <a:r>
              <a:rPr lang="en-US" sz="2400" dirty="0">
                <a:solidFill>
                  <a:srgbClr val="00B050"/>
                </a:solidFill>
                <a:latin typeface="Times New Roman" pitchFamily="18" charset="0"/>
                <a:cs typeface="Times New Roman" pitchFamily="18" charset="0"/>
              </a:rPr>
              <a:t>cellulose</a:t>
            </a:r>
            <a:r>
              <a:rPr lang="en-US" sz="2400" dirty="0">
                <a:latin typeface="Times New Roman" pitchFamily="18" charset="0"/>
                <a:cs typeface="Times New Roman" pitchFamily="18" charset="0"/>
              </a:rPr>
              <a:t> derivatives, </a:t>
            </a:r>
            <a:r>
              <a:rPr lang="en-US" sz="2400" dirty="0">
                <a:solidFill>
                  <a:srgbClr val="C00000"/>
                </a:solidFill>
                <a:latin typeface="Times New Roman" pitchFamily="18" charset="0"/>
                <a:cs typeface="Times New Roman" pitchFamily="18" charset="0"/>
              </a:rPr>
              <a:t>carbomers</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tragacanth</a:t>
            </a:r>
            <a:r>
              <a:rPr lang="en-US" sz="2400" dirty="0">
                <a:latin typeface="Times New Roman" pitchFamily="18" charset="0"/>
                <a:cs typeface="Times New Roman" pitchFamily="18" charset="0"/>
              </a:rPr>
              <a:t> are </a:t>
            </a:r>
            <a:r>
              <a:rPr lang="en-US" sz="2400" dirty="0">
                <a:highlight>
                  <a:srgbClr val="FFFF00"/>
                </a:highlight>
                <a:latin typeface="Times New Roman" pitchFamily="18" charset="0"/>
                <a:cs typeface="Times New Roman" pitchFamily="18" charset="0"/>
              </a:rPr>
              <a:t>long chain, high molecular weight compounds containing active groups spaced along their length. </a:t>
            </a:r>
          </a:p>
          <a:p>
            <a:pPr marL="274638" indent="-274638" algn="just" eaLnBrk="1" hangingPunct="1">
              <a:lnSpc>
                <a:spcPct val="150000"/>
              </a:lnSpc>
              <a:spcBef>
                <a:spcPct val="50000"/>
              </a:spcBef>
              <a:buClr>
                <a:srgbClr val="FF6699"/>
              </a:buClr>
              <a:buFont typeface="Wingdings" pitchFamily="2" charset="2"/>
              <a:buChar char="§"/>
              <a:defRPr/>
            </a:pPr>
            <a:r>
              <a:rPr lang="en-US" sz="2400" dirty="0">
                <a:solidFill>
                  <a:srgbClr val="FF0000"/>
                </a:solidFill>
                <a:latin typeface="Times New Roman" pitchFamily="18" charset="0"/>
                <a:cs typeface="Times New Roman" pitchFamily="18" charset="0"/>
              </a:rPr>
              <a:t>These agents act as flocculating agents because part of the chain is adsorbed on the particle surface with the remaining parts projecting out in the dispersion medium. </a:t>
            </a:r>
          </a:p>
          <a:p>
            <a:pPr marL="274638" indent="-274638" algn="just" eaLnBrk="1" hangingPunct="1">
              <a:lnSpc>
                <a:spcPct val="150000"/>
              </a:lnSpc>
              <a:spcBef>
                <a:spcPct val="50000"/>
              </a:spcBef>
              <a:buClr>
                <a:srgbClr val="FF6699"/>
              </a:buClr>
              <a:buFont typeface="Wingdings" pitchFamily="2" charset="2"/>
              <a:buChar char="§"/>
              <a:defRPr/>
            </a:pPr>
            <a:r>
              <a:rPr lang="en-US" sz="2400" dirty="0">
                <a:highlight>
                  <a:srgbClr val="FFFF00"/>
                </a:highlight>
                <a:latin typeface="Times New Roman" pitchFamily="18" charset="0"/>
                <a:cs typeface="Times New Roman" pitchFamily="18" charset="0"/>
              </a:rPr>
              <a:t>Bridging between these portions leads to the formation of floccules. </a:t>
            </a:r>
          </a:p>
          <a:p>
            <a:pPr marL="274638" indent="-274638" algn="just" eaLnBrk="1" hangingPunct="1">
              <a:lnSpc>
                <a:spcPct val="150000"/>
              </a:lnSpc>
              <a:spcBef>
                <a:spcPct val="50000"/>
              </a:spcBef>
              <a:buClr>
                <a:srgbClr val="FF6699"/>
              </a:buClr>
              <a:buFont typeface="Wingdings" pitchFamily="2" charset="2"/>
              <a:buChar char="§"/>
              <a:defRPr/>
            </a:pPr>
            <a:r>
              <a:rPr lang="en-US" sz="2400" dirty="0">
                <a:latin typeface="Times New Roman" pitchFamily="18" charset="0"/>
                <a:cs typeface="Times New Roman" pitchFamily="18" charset="0"/>
              </a:rPr>
              <a:t>Polymers exhibit pseudo-plastic flow in solution promoting the physical stability of suspension.</a:t>
            </a:r>
          </a:p>
        </p:txBody>
      </p:sp>
    </p:spTree>
    <p:extLst>
      <p:ext uri="{BB962C8B-B14F-4D97-AF65-F5344CB8AC3E}">
        <p14:creationId xmlns:p14="http://schemas.microsoft.com/office/powerpoint/2010/main" val="4043344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44897A-B8B9-44BF-9EEB-8696B98795E5}"/>
              </a:ext>
            </a:extLst>
          </p:cNvPr>
          <p:cNvSpPr txBox="1"/>
          <p:nvPr/>
        </p:nvSpPr>
        <p:spPr>
          <a:xfrm>
            <a:off x="165294" y="274022"/>
            <a:ext cx="11342077" cy="6176050"/>
          </a:xfrm>
          <a:prstGeom prst="rect">
            <a:avLst/>
          </a:prstGeom>
          <a:noFill/>
        </p:spPr>
        <p:txBody>
          <a:bodyPr wrap="square">
            <a:spAutoFit/>
          </a:bodyPr>
          <a:lstStyle/>
          <a:p>
            <a:pPr marL="274638" indent="-274638" eaLnBrk="1" hangingPunct="1">
              <a:lnSpc>
                <a:spcPct val="120000"/>
              </a:lnSpc>
              <a:defRPr/>
            </a:pPr>
            <a:r>
              <a:rPr lang="en-US" sz="4000" dirty="0">
                <a:solidFill>
                  <a:srgbClr val="FF0000"/>
                </a:solidFill>
                <a:latin typeface="Algerian" panose="04020705040A02060702" pitchFamily="82" charset="0"/>
              </a:rPr>
              <a:t>Wetting Agents</a:t>
            </a:r>
          </a:p>
          <a:p>
            <a:pPr marL="285750" indent="-285750" eaLnBrk="1" hangingPunct="1">
              <a:lnSpc>
                <a:spcPct val="150000"/>
              </a:lnSpc>
              <a:spcBef>
                <a:spcPct val="50000"/>
              </a:spcBef>
              <a:buFont typeface="Arial" panose="020B0604020202020204" pitchFamily="34" charset="0"/>
              <a:buChar char="•"/>
              <a:defRPr/>
            </a:pPr>
            <a:r>
              <a:rPr lang="en-US" sz="1800" b="1" dirty="0">
                <a:latin typeface="Tahoma" pitchFamily="34" charset="0"/>
                <a:cs typeface="Tahoma" pitchFamily="34" charset="0"/>
              </a:rPr>
              <a:t>It is difficult to disperse solid particles in a liquid vehicle due to </a:t>
            </a:r>
            <a:r>
              <a:rPr lang="en-US" sz="1800" b="1" dirty="0">
                <a:solidFill>
                  <a:srgbClr val="FF0000"/>
                </a:solidFill>
                <a:latin typeface="Tahoma" pitchFamily="34" charset="0"/>
                <a:cs typeface="Tahoma" pitchFamily="34" charset="0"/>
              </a:rPr>
              <a:t>the layer of adsorbed air on the surface. </a:t>
            </a:r>
          </a:p>
          <a:p>
            <a:pPr marL="285750" indent="-285750" eaLnBrk="1" hangingPunct="1">
              <a:lnSpc>
                <a:spcPct val="150000"/>
              </a:lnSpc>
              <a:spcBef>
                <a:spcPct val="50000"/>
              </a:spcBef>
              <a:buFont typeface="Arial" panose="020B0604020202020204" pitchFamily="34" charset="0"/>
              <a:buChar char="•"/>
              <a:defRPr/>
            </a:pPr>
            <a:r>
              <a:rPr lang="en-US" sz="1800" b="1" dirty="0">
                <a:latin typeface="Tahoma" pitchFamily="34" charset="0"/>
                <a:cs typeface="Tahoma" pitchFamily="34" charset="0"/>
              </a:rPr>
              <a:t>Thus, the particles, even high density, float on the surface of the liquid until the layer of air is displaced completely. </a:t>
            </a:r>
          </a:p>
          <a:p>
            <a:pPr marL="285750" indent="-285750" eaLnBrk="1" hangingPunct="1">
              <a:lnSpc>
                <a:spcPct val="150000"/>
              </a:lnSpc>
              <a:spcBef>
                <a:spcPct val="50000"/>
              </a:spcBef>
              <a:buFont typeface="Arial" panose="020B0604020202020204" pitchFamily="34" charset="0"/>
              <a:buChar char="•"/>
              <a:defRPr/>
            </a:pPr>
            <a:r>
              <a:rPr lang="en-US" sz="1800" b="1" dirty="0">
                <a:highlight>
                  <a:srgbClr val="FFFF00"/>
                </a:highlight>
                <a:latin typeface="Tahoma" pitchFamily="34" charset="0"/>
                <a:cs typeface="Tahoma" pitchFamily="34" charset="0"/>
              </a:rPr>
              <a:t>The use of wetting agent allows to remove this air from the surface and to easy penetration of the vehicle into the pores. </a:t>
            </a:r>
          </a:p>
          <a:p>
            <a:pPr marL="285750" indent="-285750" eaLnBrk="1" hangingPunct="1">
              <a:lnSpc>
                <a:spcPct val="150000"/>
              </a:lnSpc>
              <a:spcBef>
                <a:spcPct val="50000"/>
              </a:spcBef>
              <a:buFont typeface="Arial" panose="020B0604020202020204" pitchFamily="34" charset="0"/>
              <a:buChar char="•"/>
              <a:defRPr/>
            </a:pPr>
            <a:r>
              <a:rPr lang="en-US" sz="1800" b="1" dirty="0">
                <a:latin typeface="Tahoma" pitchFamily="34" charset="0"/>
                <a:cs typeface="Tahoma" pitchFamily="34" charset="0"/>
              </a:rPr>
              <a:t>Powders, which are not easily wetted by water and accordingly show a large </a:t>
            </a:r>
            <a:r>
              <a:rPr lang="en-US" sz="1800" b="1" dirty="0">
                <a:solidFill>
                  <a:srgbClr val="FF0000"/>
                </a:solidFill>
                <a:latin typeface="Tahoma" pitchFamily="34" charset="0"/>
                <a:cs typeface="Tahoma" pitchFamily="34" charset="0"/>
              </a:rPr>
              <a:t>contact angle</a:t>
            </a:r>
            <a:r>
              <a:rPr lang="en-US" sz="1800" b="1" dirty="0">
                <a:latin typeface="Tahoma" pitchFamily="34" charset="0"/>
                <a:cs typeface="Tahoma" pitchFamily="34" charset="0"/>
              </a:rPr>
              <a:t>, such as </a:t>
            </a:r>
            <a:r>
              <a:rPr lang="en-US" sz="1800" b="1" dirty="0">
                <a:solidFill>
                  <a:srgbClr val="FF0000"/>
                </a:solidFill>
                <a:latin typeface="Tahoma" pitchFamily="34" charset="0"/>
                <a:cs typeface="Tahoma" pitchFamily="34" charset="0"/>
              </a:rPr>
              <a:t>sulfur</a:t>
            </a:r>
            <a:r>
              <a:rPr lang="en-US" sz="1800" b="1" dirty="0">
                <a:latin typeface="Tahoma" pitchFamily="34" charset="0"/>
                <a:cs typeface="Tahoma" pitchFamily="34" charset="0"/>
              </a:rPr>
              <a:t>, </a:t>
            </a:r>
            <a:r>
              <a:rPr lang="en-US" sz="1800" b="1" dirty="0">
                <a:solidFill>
                  <a:srgbClr val="FF0000"/>
                </a:solidFill>
                <a:latin typeface="Tahoma" pitchFamily="34" charset="0"/>
                <a:cs typeface="Tahoma" pitchFamily="34" charset="0"/>
              </a:rPr>
              <a:t>charcoal</a:t>
            </a:r>
            <a:r>
              <a:rPr lang="en-US" sz="1800" b="1" dirty="0">
                <a:latin typeface="Tahoma" pitchFamily="34" charset="0"/>
                <a:cs typeface="Tahoma" pitchFamily="34" charset="0"/>
              </a:rPr>
              <a:t> and </a:t>
            </a:r>
            <a:r>
              <a:rPr lang="en-US" sz="1800" b="1" dirty="0">
                <a:solidFill>
                  <a:srgbClr val="FF0000"/>
                </a:solidFill>
                <a:latin typeface="Tahoma" pitchFamily="34" charset="0"/>
                <a:cs typeface="Tahoma" pitchFamily="34" charset="0"/>
              </a:rPr>
              <a:t>magnesium stearate </a:t>
            </a:r>
            <a:r>
              <a:rPr lang="en-US" sz="1800" b="1" dirty="0">
                <a:latin typeface="Tahoma" pitchFamily="34" charset="0"/>
                <a:cs typeface="Tahoma" pitchFamily="34" charset="0"/>
              </a:rPr>
              <a:t>are called </a:t>
            </a:r>
            <a:r>
              <a:rPr lang="en-US" sz="1800" b="1" u="sng" dirty="0">
                <a:solidFill>
                  <a:srgbClr val="FF0000"/>
                </a:solidFill>
                <a:latin typeface="Tahoma" pitchFamily="34" charset="0"/>
                <a:cs typeface="Tahoma" pitchFamily="34" charset="0"/>
              </a:rPr>
              <a:t>hydrophobic</a:t>
            </a:r>
            <a:r>
              <a:rPr lang="en-US" sz="1800" b="1" dirty="0">
                <a:latin typeface="Tahoma" pitchFamily="34" charset="0"/>
                <a:cs typeface="Tahoma" pitchFamily="34" charset="0"/>
              </a:rPr>
              <a:t>.</a:t>
            </a:r>
          </a:p>
          <a:p>
            <a:pPr marL="285750" indent="-285750" eaLnBrk="1" hangingPunct="1">
              <a:lnSpc>
                <a:spcPct val="150000"/>
              </a:lnSpc>
              <a:spcBef>
                <a:spcPct val="50000"/>
              </a:spcBef>
              <a:buFont typeface="Arial" panose="020B0604020202020204" pitchFamily="34" charset="0"/>
              <a:buChar char="•"/>
              <a:defRPr/>
            </a:pPr>
            <a:r>
              <a:rPr lang="en-US" sz="1800" b="1" dirty="0">
                <a:latin typeface="Tahoma" pitchFamily="34" charset="0"/>
                <a:cs typeface="Tahoma" pitchFamily="34" charset="0"/>
              </a:rPr>
              <a:t>Powders which are readily wetted by water are called </a:t>
            </a:r>
            <a:r>
              <a:rPr lang="en-US" sz="1800" b="1" u="sng" dirty="0">
                <a:solidFill>
                  <a:srgbClr val="FF0000"/>
                </a:solidFill>
                <a:latin typeface="Tahoma" pitchFamily="34" charset="0"/>
                <a:cs typeface="Tahoma" pitchFamily="34" charset="0"/>
              </a:rPr>
              <a:t>hydrophilic</a:t>
            </a:r>
            <a:r>
              <a:rPr lang="en-US" sz="1800" b="1" dirty="0">
                <a:latin typeface="Tahoma" pitchFamily="34" charset="0"/>
                <a:cs typeface="Tahoma" pitchFamily="34" charset="0"/>
              </a:rPr>
              <a:t> e.g. </a:t>
            </a:r>
            <a:r>
              <a:rPr lang="en-US" sz="1800" b="1" dirty="0">
                <a:solidFill>
                  <a:srgbClr val="FF0000"/>
                </a:solidFill>
                <a:latin typeface="Tahoma" pitchFamily="34" charset="0"/>
                <a:cs typeface="Tahoma" pitchFamily="34" charset="0"/>
              </a:rPr>
              <a:t>zinc oxide</a:t>
            </a:r>
            <a:r>
              <a:rPr lang="en-US" sz="1800" b="1" dirty="0">
                <a:latin typeface="Tahoma" pitchFamily="34" charset="0"/>
                <a:cs typeface="Tahoma" pitchFamily="34" charset="0"/>
              </a:rPr>
              <a:t>, </a:t>
            </a:r>
            <a:r>
              <a:rPr lang="en-US" sz="1800" b="1" dirty="0">
                <a:solidFill>
                  <a:srgbClr val="FF0000"/>
                </a:solidFill>
                <a:latin typeface="Tahoma" pitchFamily="34" charset="0"/>
                <a:cs typeface="Tahoma" pitchFamily="34" charset="0"/>
              </a:rPr>
              <a:t>talc</a:t>
            </a:r>
            <a:r>
              <a:rPr lang="en-US" sz="1800" b="1" dirty="0">
                <a:latin typeface="Tahoma" pitchFamily="34" charset="0"/>
                <a:cs typeface="Tahoma" pitchFamily="34" charset="0"/>
              </a:rPr>
              <a:t>.</a:t>
            </a:r>
          </a:p>
          <a:p>
            <a:pPr marL="285750" indent="-285750" eaLnBrk="1" hangingPunct="1">
              <a:lnSpc>
                <a:spcPct val="150000"/>
              </a:lnSpc>
              <a:spcBef>
                <a:spcPct val="50000"/>
              </a:spcBef>
              <a:buFont typeface="Arial" panose="020B0604020202020204" pitchFamily="34" charset="0"/>
              <a:buChar char="•"/>
              <a:defRPr/>
            </a:pPr>
            <a:r>
              <a:rPr lang="en-US" sz="1800" b="1" dirty="0">
                <a:highlight>
                  <a:srgbClr val="FFFF00"/>
                </a:highlight>
                <a:latin typeface="Tahoma" pitchFamily="34" charset="0"/>
                <a:cs typeface="Tahoma" pitchFamily="34" charset="0"/>
              </a:rPr>
              <a:t>The wettability of a powder may be ascertained easily by observing the </a:t>
            </a:r>
            <a:r>
              <a:rPr lang="en-US" sz="1800" b="1" dirty="0">
                <a:solidFill>
                  <a:srgbClr val="FF0000"/>
                </a:solidFill>
                <a:highlight>
                  <a:srgbClr val="FFFF00"/>
                </a:highlight>
                <a:latin typeface="Tahoma" pitchFamily="34" charset="0"/>
                <a:cs typeface="Tahoma" pitchFamily="34" charset="0"/>
              </a:rPr>
              <a:t>contact angle </a:t>
            </a:r>
            <a:r>
              <a:rPr lang="en-US" sz="1800" b="1" dirty="0">
                <a:highlight>
                  <a:srgbClr val="FFFF00"/>
                </a:highlight>
                <a:latin typeface="Tahoma" pitchFamily="34" charset="0"/>
                <a:cs typeface="Tahoma" pitchFamily="34" charset="0"/>
              </a:rPr>
              <a:t>and </a:t>
            </a:r>
            <a:r>
              <a:rPr lang="en-US" sz="1800" b="1" dirty="0">
                <a:solidFill>
                  <a:srgbClr val="FF0000"/>
                </a:solidFill>
                <a:highlight>
                  <a:srgbClr val="FFFF00"/>
                </a:highlight>
                <a:latin typeface="Tahoma" pitchFamily="34" charset="0"/>
                <a:cs typeface="Tahoma" pitchFamily="34" charset="0"/>
              </a:rPr>
              <a:t>spreading coefficient</a:t>
            </a:r>
            <a:r>
              <a:rPr lang="en-US" sz="1800" b="1" dirty="0">
                <a:highlight>
                  <a:srgbClr val="FFFF00"/>
                </a:highlight>
                <a:latin typeface="Tahoma" pitchFamily="34" charset="0"/>
                <a:cs typeface="Tahoma" pitchFamily="34" charset="0"/>
              </a:rPr>
              <a:t>.  </a:t>
            </a:r>
          </a:p>
        </p:txBody>
      </p:sp>
    </p:spTree>
    <p:extLst>
      <p:ext uri="{BB962C8B-B14F-4D97-AF65-F5344CB8AC3E}">
        <p14:creationId xmlns:p14="http://schemas.microsoft.com/office/powerpoint/2010/main" val="2947377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942B26-EEA4-412A-BC77-04F261096271}"/>
              </a:ext>
            </a:extLst>
          </p:cNvPr>
          <p:cNvPicPr>
            <a:picLocks noChangeAspect="1"/>
          </p:cNvPicPr>
          <p:nvPr/>
        </p:nvPicPr>
        <p:blipFill>
          <a:blip r:embed="rId2"/>
          <a:stretch>
            <a:fillRect/>
          </a:stretch>
        </p:blipFill>
        <p:spPr>
          <a:xfrm>
            <a:off x="1377566" y="818209"/>
            <a:ext cx="9716683" cy="5221582"/>
          </a:xfrm>
          <a:prstGeom prst="rect">
            <a:avLst/>
          </a:prstGeom>
        </p:spPr>
      </p:pic>
      <p:sp>
        <p:nvSpPr>
          <p:cNvPr id="3" name="TextBox 2">
            <a:extLst>
              <a:ext uri="{FF2B5EF4-FFF2-40B4-BE49-F238E27FC236}">
                <a16:creationId xmlns:a16="http://schemas.microsoft.com/office/drawing/2014/main" id="{396721D1-5AB1-45E5-9E4A-2E965FA0C578}"/>
              </a:ext>
            </a:extLst>
          </p:cNvPr>
          <p:cNvSpPr txBox="1"/>
          <p:nvPr/>
        </p:nvSpPr>
        <p:spPr>
          <a:xfrm>
            <a:off x="3642608" y="6039791"/>
            <a:ext cx="5186597" cy="523220"/>
          </a:xfrm>
          <a:prstGeom prst="rect">
            <a:avLst/>
          </a:prstGeom>
          <a:noFill/>
        </p:spPr>
        <p:txBody>
          <a:bodyPr wrap="square" rtlCol="1">
            <a:spAutoFit/>
          </a:bodyPr>
          <a:lstStyle/>
          <a:p>
            <a:pPr algn="ctr"/>
            <a:r>
              <a:rPr lang="en-US" sz="2800" dirty="0"/>
              <a:t>Polymers as flocculating agent</a:t>
            </a:r>
            <a:endParaRPr lang="ar-IQ" sz="2800" dirty="0"/>
          </a:p>
        </p:txBody>
      </p:sp>
    </p:spTree>
    <p:extLst>
      <p:ext uri="{BB962C8B-B14F-4D97-AF65-F5344CB8AC3E}">
        <p14:creationId xmlns:p14="http://schemas.microsoft.com/office/powerpoint/2010/main" val="1984613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B13C1F-7C65-429A-A5C3-6ADCEC1D4DCB}"/>
              </a:ext>
            </a:extLst>
          </p:cNvPr>
          <p:cNvSpPr>
            <a:spLocks noChangeArrowheads="1"/>
          </p:cNvSpPr>
          <p:nvPr/>
        </p:nvSpPr>
        <p:spPr bwMode="auto">
          <a:xfrm>
            <a:off x="229085" y="950626"/>
            <a:ext cx="11598153" cy="575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marL="342900" indent="-342900" algn="just">
              <a:lnSpc>
                <a:spcPct val="150000"/>
              </a:lnSpc>
              <a:spcBef>
                <a:spcPct val="50000"/>
              </a:spcBef>
              <a:buClr>
                <a:schemeClr val="hlink"/>
              </a:buClr>
              <a:buSzTx/>
            </a:pPr>
            <a:r>
              <a:rPr lang="en-US" altLang="ar-IQ" dirty="0">
                <a:latin typeface="Times New Roman" pitchFamily="18" charset="0"/>
                <a:cs typeface="Times New Roman" pitchFamily="18" charset="0"/>
              </a:rPr>
              <a:t>The flow of the acceptable suspension will be either </a:t>
            </a:r>
            <a:r>
              <a:rPr lang="en-US" altLang="ar-IQ" dirty="0">
                <a:solidFill>
                  <a:srgbClr val="FF0000"/>
                </a:solidFill>
                <a:latin typeface="Times New Roman" pitchFamily="18" charset="0"/>
                <a:cs typeface="Times New Roman" pitchFamily="18" charset="0"/>
              </a:rPr>
              <a:t>pseudoplastic</a:t>
            </a:r>
            <a:r>
              <a:rPr lang="en-US" altLang="ar-IQ" dirty="0">
                <a:latin typeface="Times New Roman" pitchFamily="18" charset="0"/>
                <a:cs typeface="Times New Roman" pitchFamily="18" charset="0"/>
              </a:rPr>
              <a:t> or </a:t>
            </a:r>
            <a:r>
              <a:rPr lang="en-US" altLang="ar-IQ" dirty="0">
                <a:solidFill>
                  <a:srgbClr val="FF0000"/>
                </a:solidFill>
                <a:latin typeface="Times New Roman" pitchFamily="18" charset="0"/>
                <a:cs typeface="Times New Roman" pitchFamily="18" charset="0"/>
              </a:rPr>
              <a:t>plastic</a:t>
            </a:r>
            <a:r>
              <a:rPr lang="en-US" altLang="ar-IQ" dirty="0">
                <a:latin typeface="Times New Roman" pitchFamily="18" charset="0"/>
                <a:cs typeface="Times New Roman" pitchFamily="18" charset="0"/>
              </a:rPr>
              <a:t> &amp; it is desirable that </a:t>
            </a:r>
            <a:r>
              <a:rPr lang="en-US" altLang="ar-IQ" dirty="0">
                <a:solidFill>
                  <a:srgbClr val="FF0000"/>
                </a:solidFill>
                <a:latin typeface="Times New Roman" pitchFamily="18" charset="0"/>
                <a:cs typeface="Times New Roman" pitchFamily="18" charset="0"/>
              </a:rPr>
              <a:t>thixotropy</a:t>
            </a:r>
            <a:r>
              <a:rPr lang="en-US" altLang="ar-IQ" dirty="0">
                <a:latin typeface="Times New Roman" pitchFamily="18" charset="0"/>
                <a:cs typeface="Times New Roman" pitchFamily="18" charset="0"/>
              </a:rPr>
              <a:t> be associated with these two types of flow.</a:t>
            </a:r>
          </a:p>
          <a:p>
            <a:pPr marL="342900" indent="-342900" algn="just">
              <a:lnSpc>
                <a:spcPct val="150000"/>
              </a:lnSpc>
              <a:spcBef>
                <a:spcPct val="50000"/>
              </a:spcBef>
              <a:buClr>
                <a:schemeClr val="hlink"/>
              </a:buClr>
              <a:buSzTx/>
            </a:pPr>
            <a:r>
              <a:rPr lang="en-US" altLang="ar-IQ" dirty="0">
                <a:latin typeface="Times New Roman" pitchFamily="18" charset="0"/>
                <a:cs typeface="Times New Roman" pitchFamily="18" charset="0"/>
              </a:rPr>
              <a:t>Thixotropy is defined as the isothermal slow reversible conversion of gel to sol.</a:t>
            </a:r>
          </a:p>
          <a:p>
            <a:pPr marL="342900" indent="-342900" algn="just">
              <a:lnSpc>
                <a:spcPct val="150000"/>
              </a:lnSpc>
              <a:spcBef>
                <a:spcPct val="50000"/>
              </a:spcBef>
              <a:buClr>
                <a:schemeClr val="hlink"/>
              </a:buClr>
              <a:buSzTx/>
            </a:pPr>
            <a:r>
              <a:rPr lang="en-US" altLang="ar-IQ" dirty="0">
                <a:highlight>
                  <a:srgbClr val="FFFF00"/>
                </a:highlight>
                <a:latin typeface="Times New Roman" pitchFamily="18" charset="0"/>
                <a:cs typeface="Times New Roman" pitchFamily="18" charset="0"/>
              </a:rPr>
              <a:t>Thixotropic substances on applying shear stress convert to sol(fluid) and on standing they slowly turn to gel(semisolid).</a:t>
            </a:r>
          </a:p>
          <a:p>
            <a:pPr marL="342900" indent="-342900" algn="just">
              <a:lnSpc>
                <a:spcPct val="150000"/>
              </a:lnSpc>
              <a:spcBef>
                <a:spcPct val="50000"/>
              </a:spcBef>
              <a:buClr>
                <a:schemeClr val="hlink"/>
              </a:buClr>
              <a:buSzTx/>
            </a:pPr>
            <a:r>
              <a:rPr lang="en-US" altLang="ar-IQ" dirty="0">
                <a:latin typeface="Times New Roman" pitchFamily="18" charset="0"/>
                <a:cs typeface="Times New Roman" pitchFamily="18" charset="0"/>
              </a:rPr>
              <a:t>At rest the solution is sufficient viscous to prevent sedimentation and thus aggregation or caking of the particles.</a:t>
            </a:r>
          </a:p>
          <a:p>
            <a:pPr marL="342900" indent="-342900" algn="just">
              <a:lnSpc>
                <a:spcPct val="150000"/>
              </a:lnSpc>
              <a:spcBef>
                <a:spcPct val="50000"/>
              </a:spcBef>
              <a:buClr>
                <a:schemeClr val="hlink"/>
              </a:buClr>
              <a:buSzTx/>
            </a:pPr>
            <a:r>
              <a:rPr lang="en-US" altLang="ar-IQ" dirty="0">
                <a:latin typeface="Times New Roman" pitchFamily="18" charset="0"/>
                <a:cs typeface="Times New Roman" pitchFamily="18" charset="0"/>
              </a:rPr>
              <a:t>When agitation is applied the viscosity is reduced and provide good flow characteristic from the mouth of bottle. </a:t>
            </a:r>
          </a:p>
        </p:txBody>
      </p:sp>
      <p:sp>
        <p:nvSpPr>
          <p:cNvPr id="3" name="Rectangle 2">
            <a:extLst>
              <a:ext uri="{FF2B5EF4-FFF2-40B4-BE49-F238E27FC236}">
                <a16:creationId xmlns:a16="http://schemas.microsoft.com/office/drawing/2014/main" id="{D0A41CDF-103D-4511-8A49-B16D737A59E1}"/>
              </a:ext>
            </a:extLst>
          </p:cNvPr>
          <p:cNvSpPr/>
          <p:nvPr/>
        </p:nvSpPr>
        <p:spPr>
          <a:xfrm>
            <a:off x="229086" y="112035"/>
            <a:ext cx="8561959" cy="597664"/>
          </a:xfrm>
          <a:prstGeom prst="rect">
            <a:avLst/>
          </a:prstGeom>
        </p:spPr>
        <p:txBody>
          <a:bodyPr wrap="none">
            <a:spAutoFit/>
          </a:bodyPr>
          <a:lstStyle/>
          <a:p>
            <a:pPr marL="342900" indent="-342900" algn="ctr" eaLnBrk="1" hangingPunct="1">
              <a:lnSpc>
                <a:spcPct val="110000"/>
              </a:lnSpc>
              <a:spcBef>
                <a:spcPct val="50000"/>
              </a:spcBef>
              <a:defRPr/>
            </a:pPr>
            <a:r>
              <a:rPr lang="en-US" sz="3200" dirty="0">
                <a:solidFill>
                  <a:srgbClr val="FF0000"/>
                </a:solidFill>
                <a:latin typeface="Algerian" panose="04020705040A02060702" pitchFamily="82" charset="0"/>
              </a:rPr>
              <a:t>Rheological properties of suspensions</a:t>
            </a:r>
          </a:p>
        </p:txBody>
      </p:sp>
    </p:spTree>
    <p:extLst>
      <p:ext uri="{BB962C8B-B14F-4D97-AF65-F5344CB8AC3E}">
        <p14:creationId xmlns:p14="http://schemas.microsoft.com/office/powerpoint/2010/main" val="348131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DAFA1A-332A-4C14-BF2E-A637DF1AC8A7}"/>
              </a:ext>
            </a:extLst>
          </p:cNvPr>
          <p:cNvPicPr>
            <a:picLocks noChangeAspect="1"/>
          </p:cNvPicPr>
          <p:nvPr/>
        </p:nvPicPr>
        <p:blipFill>
          <a:blip r:embed="rId2"/>
          <a:stretch>
            <a:fillRect/>
          </a:stretch>
        </p:blipFill>
        <p:spPr>
          <a:xfrm>
            <a:off x="140680" y="164892"/>
            <a:ext cx="6674192" cy="5606321"/>
          </a:xfrm>
          <a:prstGeom prst="rect">
            <a:avLst/>
          </a:prstGeom>
        </p:spPr>
      </p:pic>
      <p:sp>
        <p:nvSpPr>
          <p:cNvPr id="4" name="TextBox 3">
            <a:extLst>
              <a:ext uri="{FF2B5EF4-FFF2-40B4-BE49-F238E27FC236}">
                <a16:creationId xmlns:a16="http://schemas.microsoft.com/office/drawing/2014/main" id="{CF19E516-721F-499A-B6CC-BED134EFB18A}"/>
              </a:ext>
            </a:extLst>
          </p:cNvPr>
          <p:cNvSpPr txBox="1"/>
          <p:nvPr/>
        </p:nvSpPr>
        <p:spPr>
          <a:xfrm>
            <a:off x="6520721" y="164892"/>
            <a:ext cx="5071672" cy="2814617"/>
          </a:xfrm>
          <a:prstGeom prst="rect">
            <a:avLst/>
          </a:prstGeom>
          <a:noFill/>
        </p:spPr>
        <p:txBody>
          <a:bodyPr wrap="square">
            <a:spAutoFit/>
          </a:bodyPr>
          <a:lstStyle/>
          <a:p>
            <a:pPr marL="457200" indent="-457200" algn="just" eaLnBrk="1" hangingPunct="1">
              <a:lnSpc>
                <a:spcPct val="150000"/>
              </a:lnSpc>
              <a:buClr>
                <a:schemeClr val="hlink"/>
              </a:buClr>
              <a:buSzTx/>
              <a:buFont typeface="Arial" panose="020B0604020202020204" pitchFamily="34" charset="0"/>
              <a:buChar char="•"/>
            </a:pPr>
            <a:r>
              <a:rPr lang="en-US" altLang="ar-IQ" sz="2000" b="1" dirty="0">
                <a:latin typeface="Times New Roman" panose="02020603050405020304" pitchFamily="18" charset="0"/>
                <a:cs typeface="Times New Roman" panose="02020603050405020304" pitchFamily="18" charset="0"/>
              </a:rPr>
              <a:t>The </a:t>
            </a:r>
            <a:r>
              <a:rPr lang="en-US" altLang="ar-IQ" sz="2000" b="1" dirty="0">
                <a:solidFill>
                  <a:srgbClr val="FF0000"/>
                </a:solidFill>
                <a:latin typeface="Times New Roman" panose="02020603050405020304" pitchFamily="18" charset="0"/>
                <a:cs typeface="Times New Roman" panose="02020603050405020304" pitchFamily="18" charset="0"/>
              </a:rPr>
              <a:t>yield value </a:t>
            </a:r>
            <a:r>
              <a:rPr lang="en-US" altLang="ar-IQ" sz="2000" b="1" dirty="0">
                <a:latin typeface="Times New Roman" panose="02020603050405020304" pitchFamily="18" charset="0"/>
                <a:cs typeface="Times New Roman" panose="02020603050405020304" pitchFamily="18" charset="0"/>
              </a:rPr>
              <a:t>is because the van der Waals forces between adjacent particles, which must be broken first before flow can occur.</a:t>
            </a:r>
          </a:p>
          <a:p>
            <a:pPr marL="457200" indent="-457200" algn="just" eaLnBrk="1" hangingPunct="1">
              <a:lnSpc>
                <a:spcPct val="150000"/>
              </a:lnSpc>
              <a:buClr>
                <a:schemeClr val="hlink"/>
              </a:buClr>
              <a:buSzTx/>
              <a:buFont typeface="Arial" panose="020B0604020202020204" pitchFamily="34" charset="0"/>
              <a:buChar char="•"/>
            </a:pPr>
            <a:r>
              <a:rPr lang="en-US" altLang="ar-IQ" sz="2000" b="1" dirty="0">
                <a:latin typeface="Times New Roman" panose="02020603050405020304" pitchFamily="18" charset="0"/>
                <a:cs typeface="Times New Roman" panose="02020603050405020304" pitchFamily="18" charset="0"/>
              </a:rPr>
              <a:t>The more flocculated the suspension the higher will be the yield value.</a:t>
            </a:r>
          </a:p>
        </p:txBody>
      </p:sp>
      <p:grpSp>
        <p:nvGrpSpPr>
          <p:cNvPr id="7" name="Group 6">
            <a:extLst>
              <a:ext uri="{FF2B5EF4-FFF2-40B4-BE49-F238E27FC236}">
                <a16:creationId xmlns:a16="http://schemas.microsoft.com/office/drawing/2014/main" id="{E1CCBDF2-14B8-4383-B33B-38BBCFCF3A49}"/>
              </a:ext>
            </a:extLst>
          </p:cNvPr>
          <p:cNvGrpSpPr/>
          <p:nvPr/>
        </p:nvGrpSpPr>
        <p:grpSpPr>
          <a:xfrm>
            <a:off x="5257100" y="5019371"/>
            <a:ext cx="6674192" cy="1838629"/>
            <a:chOff x="5227120" y="4950703"/>
            <a:chExt cx="6674192" cy="1838629"/>
          </a:xfrm>
        </p:grpSpPr>
        <p:pic>
          <p:nvPicPr>
            <p:cNvPr id="5" name="Picture 4">
              <a:extLst>
                <a:ext uri="{FF2B5EF4-FFF2-40B4-BE49-F238E27FC236}">
                  <a16:creationId xmlns:a16="http://schemas.microsoft.com/office/drawing/2014/main" id="{217365EA-D73B-4FDC-BACD-98C1838F44A3}"/>
                </a:ext>
              </a:extLst>
            </p:cNvPr>
            <p:cNvPicPr>
              <a:picLocks noChangeAspect="1"/>
            </p:cNvPicPr>
            <p:nvPr/>
          </p:nvPicPr>
          <p:blipFill>
            <a:blip r:embed="rId3"/>
            <a:stretch>
              <a:fillRect/>
            </a:stretch>
          </p:blipFill>
          <p:spPr>
            <a:xfrm>
              <a:off x="5227120" y="4956125"/>
              <a:ext cx="6674192" cy="1833207"/>
            </a:xfrm>
            <a:prstGeom prst="rect">
              <a:avLst/>
            </a:prstGeom>
          </p:spPr>
        </p:pic>
        <p:sp>
          <p:nvSpPr>
            <p:cNvPr id="6" name="TextBox 5">
              <a:extLst>
                <a:ext uri="{FF2B5EF4-FFF2-40B4-BE49-F238E27FC236}">
                  <a16:creationId xmlns:a16="http://schemas.microsoft.com/office/drawing/2014/main" id="{51D968B1-26B7-499D-8740-02FE9F10EEFD}"/>
                </a:ext>
              </a:extLst>
            </p:cNvPr>
            <p:cNvSpPr txBox="1"/>
            <p:nvPr/>
          </p:nvSpPr>
          <p:spPr>
            <a:xfrm>
              <a:off x="6805535" y="4950703"/>
              <a:ext cx="3762531" cy="369332"/>
            </a:xfrm>
            <a:prstGeom prst="rect">
              <a:avLst/>
            </a:prstGeom>
            <a:noFill/>
          </p:spPr>
          <p:txBody>
            <a:bodyPr wrap="square" rtlCol="1">
              <a:spAutoFit/>
            </a:bodyPr>
            <a:lstStyle/>
            <a:p>
              <a:r>
                <a:rPr lang="en-US" b="1" dirty="0"/>
                <a:t>Plastic                               pseudoplastic</a:t>
              </a:r>
              <a:endParaRPr lang="ar-IQ" b="1" dirty="0"/>
            </a:p>
          </p:txBody>
        </p:sp>
      </p:grpSp>
    </p:spTree>
    <p:extLst>
      <p:ext uri="{BB962C8B-B14F-4D97-AF65-F5344CB8AC3E}">
        <p14:creationId xmlns:p14="http://schemas.microsoft.com/office/powerpoint/2010/main" val="419634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D76C13-8951-4CD7-B31F-3EA2FCF42A3C}"/>
              </a:ext>
            </a:extLst>
          </p:cNvPr>
          <p:cNvSpPr txBox="1"/>
          <p:nvPr/>
        </p:nvSpPr>
        <p:spPr>
          <a:xfrm>
            <a:off x="288561" y="418859"/>
            <a:ext cx="11508698" cy="1684948"/>
          </a:xfrm>
          <a:prstGeom prst="rect">
            <a:avLst/>
          </a:prstGeom>
          <a:noFill/>
        </p:spPr>
        <p:txBody>
          <a:bodyPr wrap="square">
            <a:spAutoFit/>
          </a:bodyPr>
          <a:lstStyle/>
          <a:p>
            <a:pPr eaLnBrk="1" hangingPunct="1">
              <a:lnSpc>
                <a:spcPct val="110000"/>
              </a:lnSpc>
              <a:spcBef>
                <a:spcPct val="50000"/>
              </a:spcBef>
              <a:buClrTx/>
              <a:buSzTx/>
              <a:buFontTx/>
              <a:buNone/>
            </a:pPr>
            <a:r>
              <a:rPr lang="en-US" altLang="ar-IQ" sz="2800" b="1" dirty="0">
                <a:solidFill>
                  <a:srgbClr val="FF0000"/>
                </a:solidFill>
                <a:latin typeface="Tahoma" panose="020B0604030504040204" pitchFamily="34" charset="0"/>
                <a:cs typeface="Tahoma" panose="020B0604030504040204" pitchFamily="34" charset="0"/>
              </a:rPr>
              <a:t>Deflocculated suspensions </a:t>
            </a:r>
            <a:r>
              <a:rPr lang="en-US" altLang="ar-IQ" sz="2800" b="1" dirty="0">
                <a:latin typeface="Tahoma" panose="020B0604030504040204" pitchFamily="34" charset="0"/>
                <a:cs typeface="Tahoma" panose="020B0604030504040204" pitchFamily="34" charset="0"/>
              </a:rPr>
              <a:t>exhibit </a:t>
            </a:r>
            <a:r>
              <a:rPr lang="en-US" altLang="ar-IQ" sz="2800" b="1" dirty="0">
                <a:solidFill>
                  <a:schemeClr val="tx2"/>
                </a:solidFill>
                <a:latin typeface="Tahoma" panose="020B0604030504040204" pitchFamily="34" charset="0"/>
                <a:cs typeface="Tahoma" panose="020B0604030504040204" pitchFamily="34" charset="0"/>
              </a:rPr>
              <a:t>dilatant behavior</a:t>
            </a:r>
            <a:r>
              <a:rPr lang="en-US" altLang="ar-IQ" sz="2800" b="1" dirty="0">
                <a:latin typeface="Tahoma" panose="020B0604030504040204" pitchFamily="34" charset="0"/>
                <a:cs typeface="Tahoma" panose="020B0604030504040204" pitchFamily="34" charset="0"/>
              </a:rPr>
              <a:t>.</a:t>
            </a:r>
          </a:p>
          <a:p>
            <a:pPr eaLnBrk="1" hangingPunct="1">
              <a:lnSpc>
                <a:spcPct val="110000"/>
              </a:lnSpc>
              <a:spcBef>
                <a:spcPct val="50000"/>
              </a:spcBef>
              <a:buClrTx/>
              <a:buSzTx/>
              <a:buFontTx/>
              <a:buNone/>
            </a:pPr>
            <a:r>
              <a:rPr lang="en-US" altLang="ar-IQ" sz="2800" b="1" dirty="0">
                <a:latin typeface="Tahoma" panose="020B0604030504040204" pitchFamily="34" charset="0"/>
                <a:cs typeface="Tahoma" panose="020B0604030504040204" pitchFamily="34" charset="0"/>
              </a:rPr>
              <a:t>i.e. the viscosity of deflocculated suspensions is low at low shearing stresses and increases as the applied stress increases.</a:t>
            </a:r>
          </a:p>
        </p:txBody>
      </p:sp>
      <p:pic>
        <p:nvPicPr>
          <p:cNvPr id="4" name="Picture 3">
            <a:extLst>
              <a:ext uri="{FF2B5EF4-FFF2-40B4-BE49-F238E27FC236}">
                <a16:creationId xmlns:a16="http://schemas.microsoft.com/office/drawing/2014/main" id="{C911AEF6-96B8-4677-BB74-7895F0913F3A}"/>
              </a:ext>
            </a:extLst>
          </p:cNvPr>
          <p:cNvPicPr>
            <a:picLocks noChangeAspect="1"/>
          </p:cNvPicPr>
          <p:nvPr/>
        </p:nvPicPr>
        <p:blipFill>
          <a:blip r:embed="rId2"/>
          <a:stretch>
            <a:fillRect/>
          </a:stretch>
        </p:blipFill>
        <p:spPr>
          <a:xfrm>
            <a:off x="1884243" y="3216836"/>
            <a:ext cx="8423514" cy="2298864"/>
          </a:xfrm>
          <a:prstGeom prst="rect">
            <a:avLst/>
          </a:prstGeom>
        </p:spPr>
      </p:pic>
    </p:spTree>
    <p:extLst>
      <p:ext uri="{BB962C8B-B14F-4D97-AF65-F5344CB8AC3E}">
        <p14:creationId xmlns:p14="http://schemas.microsoft.com/office/powerpoint/2010/main" val="2480746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7D3FC61C-5CD2-43F9-868F-6BA02337826E}"/>
              </a:ext>
            </a:extLst>
          </p:cNvPr>
          <p:cNvSpPr>
            <a:spLocks noChangeArrowheads="1"/>
          </p:cNvSpPr>
          <p:nvPr/>
        </p:nvSpPr>
        <p:spPr bwMode="auto">
          <a:xfrm>
            <a:off x="3931171" y="14281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ClrTx/>
              <a:buSzTx/>
              <a:buFontTx/>
              <a:buNone/>
            </a:pPr>
            <a:endParaRPr lang="en-US" altLang="ar-IQ" sz="1800">
              <a:latin typeface="Garamond" panose="02020404030301010803" pitchFamily="18" charset="0"/>
            </a:endParaRPr>
          </a:p>
        </p:txBody>
      </p:sp>
      <p:pic>
        <p:nvPicPr>
          <p:cNvPr id="6" name="Picture 10">
            <a:extLst>
              <a:ext uri="{FF2B5EF4-FFF2-40B4-BE49-F238E27FC236}">
                <a16:creationId xmlns:a16="http://schemas.microsoft.com/office/drawing/2014/main" id="{3E7FE167-27AB-464F-88DC-3E0A94577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771" y="744511"/>
            <a:ext cx="8534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7E7A317-1DB8-49DA-A244-AF47F7FEC75A}"/>
              </a:ext>
            </a:extLst>
          </p:cNvPr>
          <p:cNvSpPr/>
          <p:nvPr/>
        </p:nvSpPr>
        <p:spPr>
          <a:xfrm>
            <a:off x="501868" y="142818"/>
            <a:ext cx="3690434" cy="584775"/>
          </a:xfrm>
          <a:prstGeom prst="rect">
            <a:avLst/>
          </a:prstGeom>
        </p:spPr>
        <p:txBody>
          <a:bodyPr wrap="none">
            <a:spAutoFit/>
          </a:bodyPr>
          <a:lstStyle/>
          <a:p>
            <a:pPr algn="r" rtl="1" eaLnBrk="1" hangingPunct="1">
              <a:defRPr/>
            </a:pPr>
            <a:r>
              <a:rPr lang="en-US" sz="3200" dirty="0">
                <a:solidFill>
                  <a:srgbClr val="FF0000"/>
                </a:solidFill>
                <a:latin typeface="Algerian" panose="04020705040A02060702" pitchFamily="82" charset="0"/>
              </a:rPr>
              <a:t>Other Additives </a:t>
            </a:r>
          </a:p>
        </p:txBody>
      </p:sp>
    </p:spTree>
    <p:extLst>
      <p:ext uri="{BB962C8B-B14F-4D97-AF65-F5344CB8AC3E}">
        <p14:creationId xmlns:p14="http://schemas.microsoft.com/office/powerpoint/2010/main" val="97579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3E560-8487-4806-B66E-ED5E163C20C0}"/>
              </a:ext>
            </a:extLst>
          </p:cNvPr>
          <p:cNvSpPr txBox="1"/>
          <p:nvPr/>
        </p:nvSpPr>
        <p:spPr>
          <a:xfrm>
            <a:off x="959534" y="28161"/>
            <a:ext cx="8753621" cy="6186309"/>
          </a:xfrm>
          <a:prstGeom prst="rect">
            <a:avLst/>
          </a:prstGeom>
          <a:noFill/>
        </p:spPr>
        <p:txBody>
          <a:bodyPr wrap="square">
            <a:spAutoFit/>
          </a:bodyPr>
          <a:lstStyle/>
          <a:p>
            <a:pPr marL="342900" indent="-342900" eaLnBrk="1" fontAlgn="auto" hangingPunct="1">
              <a:spcBef>
                <a:spcPct val="20000"/>
              </a:spcBef>
              <a:spcAft>
                <a:spcPts val="0"/>
              </a:spcAft>
              <a:buFont typeface="Arial" pitchFamily="34" charset="0"/>
              <a:buChar char="•"/>
              <a:defRPr/>
            </a:pPr>
            <a:r>
              <a:rPr lang="en-US" sz="2000" b="1" dirty="0">
                <a:latin typeface="Arial Black" pitchFamily="34" charset="0"/>
                <a:cs typeface="Arial" charset="0"/>
              </a:rPr>
              <a:t>Based On route of administration</a:t>
            </a:r>
          </a:p>
          <a:p>
            <a:pPr marL="800100" lvl="1" indent="-342900" eaLnBrk="1" fontAlgn="auto" hangingPunct="1">
              <a:spcBef>
                <a:spcPct val="20000"/>
              </a:spcBef>
              <a:spcAft>
                <a:spcPts val="0"/>
              </a:spcAft>
              <a:buFont typeface="Arial" pitchFamily="34" charset="0"/>
              <a:buChar char="•"/>
              <a:defRPr/>
            </a:pPr>
            <a:r>
              <a:rPr lang="en-US" sz="2000" dirty="0">
                <a:latin typeface="Arial Black" pitchFamily="34" charset="0"/>
                <a:cs typeface="Arial" charset="0"/>
              </a:rPr>
              <a:t>Oral suspension</a:t>
            </a:r>
          </a:p>
          <a:p>
            <a:pPr marL="800100" lvl="1" indent="-342900" eaLnBrk="1" fontAlgn="auto" hangingPunct="1">
              <a:spcBef>
                <a:spcPct val="20000"/>
              </a:spcBef>
              <a:spcAft>
                <a:spcPts val="0"/>
              </a:spcAft>
              <a:buFont typeface="Arial" pitchFamily="34" charset="0"/>
              <a:buChar char="•"/>
              <a:defRPr/>
            </a:pPr>
            <a:r>
              <a:rPr lang="en-US" sz="2000" dirty="0">
                <a:latin typeface="Arial Black" pitchFamily="34" charset="0"/>
                <a:cs typeface="Arial" charset="0"/>
              </a:rPr>
              <a:t>Externally applied suspension</a:t>
            </a:r>
          </a:p>
          <a:p>
            <a:pPr marL="800100" lvl="1" indent="-342900" eaLnBrk="1" fontAlgn="auto" hangingPunct="1">
              <a:spcBef>
                <a:spcPct val="20000"/>
              </a:spcBef>
              <a:spcAft>
                <a:spcPts val="0"/>
              </a:spcAft>
              <a:buFont typeface="Arial" pitchFamily="34" charset="0"/>
              <a:buChar char="•"/>
              <a:defRPr/>
            </a:pPr>
            <a:r>
              <a:rPr lang="en-US" sz="2000" dirty="0">
                <a:latin typeface="Arial Black" pitchFamily="34" charset="0"/>
                <a:cs typeface="Arial" charset="0"/>
              </a:rPr>
              <a:t>Parenteral suspension </a:t>
            </a:r>
          </a:p>
          <a:p>
            <a:pPr rtl="1" eaLnBrk="1" hangingPunct="1">
              <a:defRPr/>
            </a:pPr>
            <a:endParaRPr lang="en-US" sz="2000" b="1" dirty="0">
              <a:latin typeface="Arial Black" pitchFamily="34" charset="0"/>
              <a:cs typeface="Arial" charset="0"/>
            </a:endParaRPr>
          </a:p>
          <a:p>
            <a:pPr marL="342900" indent="-342900" eaLnBrk="1" fontAlgn="auto" hangingPunct="1">
              <a:spcBef>
                <a:spcPct val="20000"/>
              </a:spcBef>
              <a:spcAft>
                <a:spcPts val="0"/>
              </a:spcAft>
              <a:buFont typeface="Arial" pitchFamily="34" charset="0"/>
              <a:buChar char="•"/>
              <a:defRPr/>
            </a:pPr>
            <a:r>
              <a:rPr lang="en-US" sz="2000" b="1" dirty="0">
                <a:latin typeface="Arial Black" pitchFamily="34" charset="0"/>
                <a:cs typeface="Arial" charset="0"/>
              </a:rPr>
              <a:t>Based On Size Of Solid Particles</a:t>
            </a:r>
          </a:p>
          <a:p>
            <a:pPr marL="800100" lvl="1" indent="-342900" eaLnBrk="1" fontAlgn="auto" hangingPunct="1">
              <a:spcBef>
                <a:spcPct val="20000"/>
              </a:spcBef>
              <a:spcAft>
                <a:spcPts val="0"/>
              </a:spcAft>
              <a:buFont typeface="Arial" pitchFamily="34" charset="0"/>
              <a:buChar char="•"/>
              <a:defRPr/>
            </a:pPr>
            <a:r>
              <a:rPr lang="en-US" sz="2000" dirty="0">
                <a:latin typeface="Arial Black" pitchFamily="34" charset="0"/>
                <a:cs typeface="Arial" charset="0"/>
              </a:rPr>
              <a:t>Colloidal suspension (&lt; 1 micron) </a:t>
            </a:r>
          </a:p>
          <a:p>
            <a:pPr marL="800100" lvl="1" indent="-342900" eaLnBrk="1" fontAlgn="auto" hangingPunct="1">
              <a:spcBef>
                <a:spcPct val="20000"/>
              </a:spcBef>
              <a:spcAft>
                <a:spcPts val="0"/>
              </a:spcAft>
              <a:buFont typeface="Arial" pitchFamily="34" charset="0"/>
              <a:buChar char="•"/>
              <a:defRPr/>
            </a:pPr>
            <a:r>
              <a:rPr lang="en-US" sz="2000" dirty="0">
                <a:latin typeface="Arial Black" pitchFamily="34" charset="0"/>
                <a:cs typeface="Arial" charset="0"/>
              </a:rPr>
              <a:t>Coarse suspension (&gt;1 micron) </a:t>
            </a:r>
          </a:p>
          <a:p>
            <a:pPr marL="800100" lvl="1" indent="-342900" eaLnBrk="1" fontAlgn="auto" hangingPunct="1">
              <a:spcBef>
                <a:spcPct val="20000"/>
              </a:spcBef>
              <a:spcAft>
                <a:spcPts val="0"/>
              </a:spcAft>
              <a:buFont typeface="Arial" pitchFamily="34" charset="0"/>
              <a:buChar char="•"/>
              <a:defRPr/>
            </a:pPr>
            <a:r>
              <a:rPr lang="en-US" sz="2000" dirty="0">
                <a:solidFill>
                  <a:srgbClr val="FF0000"/>
                </a:solidFill>
                <a:latin typeface="Arial Black" pitchFamily="34" charset="0"/>
                <a:cs typeface="Arial" charset="0"/>
              </a:rPr>
              <a:t>Nano suspension (10 ng)</a:t>
            </a:r>
          </a:p>
          <a:p>
            <a:pPr marL="342900" indent="-342900" eaLnBrk="1" fontAlgn="auto" hangingPunct="1">
              <a:spcBef>
                <a:spcPct val="20000"/>
              </a:spcBef>
              <a:spcAft>
                <a:spcPts val="0"/>
              </a:spcAft>
              <a:buFont typeface="Arial" pitchFamily="34" charset="0"/>
              <a:buChar char="•"/>
              <a:defRPr/>
            </a:pPr>
            <a:endParaRPr lang="en-US" sz="2000" b="1" dirty="0">
              <a:latin typeface="Arial Black" pitchFamily="34" charset="0"/>
              <a:cs typeface="Arial" charset="0"/>
            </a:endParaRPr>
          </a:p>
          <a:p>
            <a:pPr marL="342900" indent="-342900" eaLnBrk="1" fontAlgn="auto" hangingPunct="1">
              <a:spcBef>
                <a:spcPct val="20000"/>
              </a:spcBef>
              <a:spcAft>
                <a:spcPts val="0"/>
              </a:spcAft>
              <a:buFont typeface="Arial" pitchFamily="34" charset="0"/>
              <a:buChar char="•"/>
              <a:defRPr/>
            </a:pPr>
            <a:r>
              <a:rPr lang="en-US" sz="2000" b="1" dirty="0">
                <a:latin typeface="Arial Black" pitchFamily="34" charset="0"/>
                <a:cs typeface="Arial" charset="0"/>
              </a:rPr>
              <a:t>Based On Proportion Of Solid Particles</a:t>
            </a:r>
          </a:p>
          <a:p>
            <a:pPr marL="800100" lvl="1" indent="-342900" eaLnBrk="1" fontAlgn="auto" hangingPunct="1">
              <a:spcBef>
                <a:spcPct val="20000"/>
              </a:spcBef>
              <a:spcAft>
                <a:spcPts val="0"/>
              </a:spcAft>
              <a:buFont typeface="Arial" pitchFamily="34" charset="0"/>
              <a:buChar char="•"/>
              <a:defRPr/>
            </a:pPr>
            <a:r>
              <a:rPr lang="en-US" sz="2000" dirty="0">
                <a:latin typeface="Arial Black" pitchFamily="34" charset="0"/>
                <a:cs typeface="Arial" charset="0"/>
              </a:rPr>
              <a:t>Dilute suspension (2 to10% w/v solid)</a:t>
            </a:r>
          </a:p>
          <a:p>
            <a:pPr marL="800100" lvl="1" indent="-342900" eaLnBrk="1" fontAlgn="auto" hangingPunct="1">
              <a:spcBef>
                <a:spcPct val="20000"/>
              </a:spcBef>
              <a:spcAft>
                <a:spcPts val="0"/>
              </a:spcAft>
              <a:buFont typeface="Arial" pitchFamily="34" charset="0"/>
              <a:buChar char="•"/>
              <a:defRPr/>
            </a:pPr>
            <a:r>
              <a:rPr lang="en-US" sz="2000" dirty="0">
                <a:latin typeface="Arial Black" pitchFamily="34" charset="0"/>
                <a:cs typeface="Arial" charset="0"/>
              </a:rPr>
              <a:t>Concentrated suspension (50% w/v solid) </a:t>
            </a:r>
          </a:p>
          <a:p>
            <a:pPr rtl="1" eaLnBrk="1" hangingPunct="1">
              <a:defRPr/>
            </a:pPr>
            <a:endParaRPr lang="en-US" sz="2000" b="1" dirty="0">
              <a:latin typeface="Arial Black" pitchFamily="34" charset="0"/>
              <a:cs typeface="Arial" charset="0"/>
            </a:endParaRPr>
          </a:p>
          <a:p>
            <a:pPr marL="342900" indent="-342900" eaLnBrk="1" fontAlgn="auto" hangingPunct="1">
              <a:spcBef>
                <a:spcPct val="20000"/>
              </a:spcBef>
              <a:spcAft>
                <a:spcPts val="0"/>
              </a:spcAft>
              <a:buFont typeface="Arial" pitchFamily="34" charset="0"/>
              <a:buChar char="•"/>
              <a:defRPr/>
            </a:pPr>
            <a:r>
              <a:rPr lang="en-US" sz="2000" b="1" dirty="0">
                <a:latin typeface="Arial Black" pitchFamily="34" charset="0"/>
                <a:cs typeface="Arial" charset="0"/>
              </a:rPr>
              <a:t>Based On Electro-kinetic Nature Of Solid Particles</a:t>
            </a:r>
          </a:p>
          <a:p>
            <a:pPr marL="800100" lvl="1" indent="-342900" eaLnBrk="1" fontAlgn="auto" hangingPunct="1">
              <a:spcBef>
                <a:spcPct val="20000"/>
              </a:spcBef>
              <a:spcAft>
                <a:spcPts val="0"/>
              </a:spcAft>
              <a:buFont typeface="Arial" pitchFamily="34" charset="0"/>
              <a:buChar char="•"/>
              <a:defRPr/>
            </a:pPr>
            <a:r>
              <a:rPr lang="en-US" sz="2000" dirty="0">
                <a:latin typeface="Arial Black" pitchFamily="34" charset="0"/>
                <a:cs typeface="Arial" charset="0"/>
              </a:rPr>
              <a:t>Flocculated suspension</a:t>
            </a:r>
          </a:p>
          <a:p>
            <a:pPr marL="800100" lvl="1" indent="-342900" eaLnBrk="1" fontAlgn="auto" hangingPunct="1">
              <a:spcBef>
                <a:spcPct val="20000"/>
              </a:spcBef>
              <a:spcAft>
                <a:spcPts val="0"/>
              </a:spcAft>
              <a:buFont typeface="Arial" pitchFamily="34" charset="0"/>
              <a:buChar char="•"/>
              <a:defRPr/>
            </a:pPr>
            <a:r>
              <a:rPr lang="en-US" sz="2000" dirty="0">
                <a:latin typeface="Arial Black" pitchFamily="34" charset="0"/>
                <a:cs typeface="Arial" charset="0"/>
              </a:rPr>
              <a:t>Deflocculated suspension</a:t>
            </a:r>
          </a:p>
        </p:txBody>
      </p:sp>
      <p:sp>
        <p:nvSpPr>
          <p:cNvPr id="4" name="TextBox 3">
            <a:extLst>
              <a:ext uri="{FF2B5EF4-FFF2-40B4-BE49-F238E27FC236}">
                <a16:creationId xmlns:a16="http://schemas.microsoft.com/office/drawing/2014/main" id="{6A7112D8-DD79-4014-8CB1-7CE58C75CFF8}"/>
              </a:ext>
            </a:extLst>
          </p:cNvPr>
          <p:cNvSpPr txBox="1"/>
          <p:nvPr/>
        </p:nvSpPr>
        <p:spPr>
          <a:xfrm>
            <a:off x="0" y="534598"/>
            <a:ext cx="800219" cy="4561516"/>
          </a:xfrm>
          <a:prstGeom prst="rect">
            <a:avLst/>
          </a:prstGeom>
          <a:noFill/>
        </p:spPr>
        <p:txBody>
          <a:bodyPr vert="vert270" wrap="square" rtlCol="1">
            <a:spAutoFit/>
          </a:bodyPr>
          <a:lstStyle/>
          <a:p>
            <a:r>
              <a:rPr lang="en-US" sz="4000" dirty="0">
                <a:solidFill>
                  <a:srgbClr val="FF0000"/>
                </a:solidFill>
                <a:latin typeface="Algerian" panose="04020705040A02060702" pitchFamily="82" charset="0"/>
              </a:rPr>
              <a:t>Classification </a:t>
            </a:r>
            <a:endParaRPr lang="ar-IQ" sz="4000" dirty="0">
              <a:solidFill>
                <a:srgbClr val="FF0000"/>
              </a:solidFill>
              <a:latin typeface="Algerian" panose="04020705040A02060702" pitchFamily="82" charset="0"/>
            </a:endParaRPr>
          </a:p>
        </p:txBody>
      </p:sp>
      <p:pic>
        <p:nvPicPr>
          <p:cNvPr id="6" name="Picture 5">
            <a:extLst>
              <a:ext uri="{FF2B5EF4-FFF2-40B4-BE49-F238E27FC236}">
                <a16:creationId xmlns:a16="http://schemas.microsoft.com/office/drawing/2014/main" id="{9A8A1E13-C697-4D81-B948-C98DD6AFE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2789" y="4857843"/>
            <a:ext cx="2676525" cy="1714500"/>
          </a:xfrm>
          <a:prstGeom prst="rect">
            <a:avLst/>
          </a:prstGeom>
        </p:spPr>
      </p:pic>
      <p:pic>
        <p:nvPicPr>
          <p:cNvPr id="7" name="Picture 6">
            <a:extLst>
              <a:ext uri="{FF2B5EF4-FFF2-40B4-BE49-F238E27FC236}">
                <a16:creationId xmlns:a16="http://schemas.microsoft.com/office/drawing/2014/main" id="{666118CB-397B-4E91-894D-5F0A9A32A98D}"/>
              </a:ext>
            </a:extLst>
          </p:cNvPr>
          <p:cNvPicPr>
            <a:picLocks noChangeAspect="1"/>
          </p:cNvPicPr>
          <p:nvPr/>
        </p:nvPicPr>
        <p:blipFill>
          <a:blip r:embed="rId3"/>
          <a:stretch>
            <a:fillRect/>
          </a:stretch>
        </p:blipFill>
        <p:spPr>
          <a:xfrm>
            <a:off x="9066114" y="1254569"/>
            <a:ext cx="2743200" cy="2743200"/>
          </a:xfrm>
          <a:prstGeom prst="rect">
            <a:avLst/>
          </a:prstGeom>
        </p:spPr>
      </p:pic>
    </p:spTree>
    <p:extLst>
      <p:ext uri="{BB962C8B-B14F-4D97-AF65-F5344CB8AC3E}">
        <p14:creationId xmlns:p14="http://schemas.microsoft.com/office/powerpoint/2010/main" val="2596286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21F75-37C6-4C11-BF43-694996CA1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969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CC1742-F7FB-4A74-8773-0D1B89F30F3A}"/>
              </a:ext>
            </a:extLst>
          </p:cNvPr>
          <p:cNvPicPr>
            <a:picLocks noChangeAspect="1"/>
          </p:cNvPicPr>
          <p:nvPr/>
        </p:nvPicPr>
        <p:blipFill>
          <a:blip r:embed="rId2"/>
          <a:stretch>
            <a:fillRect/>
          </a:stretch>
        </p:blipFill>
        <p:spPr>
          <a:xfrm>
            <a:off x="2762250" y="447675"/>
            <a:ext cx="6667500" cy="5962650"/>
          </a:xfrm>
          <a:prstGeom prst="rect">
            <a:avLst/>
          </a:prstGeom>
        </p:spPr>
      </p:pic>
    </p:spTree>
    <p:extLst>
      <p:ext uri="{BB962C8B-B14F-4D97-AF65-F5344CB8AC3E}">
        <p14:creationId xmlns:p14="http://schemas.microsoft.com/office/powerpoint/2010/main" val="105889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789A2B-A220-4C58-ADC9-1B343D906DFD}"/>
              </a:ext>
            </a:extLst>
          </p:cNvPr>
          <p:cNvSpPr txBox="1"/>
          <p:nvPr/>
        </p:nvSpPr>
        <p:spPr>
          <a:xfrm>
            <a:off x="446063" y="117693"/>
            <a:ext cx="11299874" cy="6740307"/>
          </a:xfrm>
          <a:prstGeom prst="rect">
            <a:avLst/>
          </a:prstGeom>
          <a:noFill/>
        </p:spPr>
        <p:txBody>
          <a:bodyPr wrap="square">
            <a:spAutoFit/>
          </a:bodyPr>
          <a:lstStyle/>
          <a:p>
            <a:pPr algn="ctr" eaLnBrk="1" hangingPunct="1">
              <a:defRPr/>
            </a:pPr>
            <a:r>
              <a:rPr lang="en-US" sz="4800" b="1" dirty="0">
                <a:solidFill>
                  <a:srgbClr val="FF0000"/>
                </a:solidFill>
                <a:effectLst>
                  <a:outerShdw blurRad="38100" dist="38100" dir="2700000" algn="tl">
                    <a:srgbClr val="000000"/>
                  </a:outerShdw>
                </a:effectLst>
                <a:highlight>
                  <a:srgbClr val="FFFF00"/>
                </a:highlight>
                <a:latin typeface="Tahoma" pitchFamily="34" charset="0"/>
                <a:cs typeface="Tahoma" pitchFamily="34" charset="0"/>
              </a:rPr>
              <a:t>        Sc = </a:t>
            </a:r>
            <a:r>
              <a:rPr lang="en-US" sz="4800" b="1" dirty="0">
                <a:solidFill>
                  <a:srgbClr val="FF0000"/>
                </a:solidFill>
                <a:effectLst>
                  <a:outerShdw blurRad="38100" dist="38100" dir="2700000" algn="tl">
                    <a:srgbClr val="000000"/>
                  </a:outerShdw>
                </a:effectLst>
                <a:highlight>
                  <a:srgbClr val="FFFF00"/>
                </a:highlight>
                <a:latin typeface="Tahoma" pitchFamily="34" charset="0"/>
                <a:cs typeface="Tahoma" pitchFamily="34" charset="0"/>
                <a:sym typeface="Symbol" pitchFamily="18" charset="2"/>
              </a:rPr>
              <a:t></a:t>
            </a:r>
            <a:r>
              <a:rPr lang="en-US" sz="4800" b="1" baseline="-25000" dirty="0">
                <a:solidFill>
                  <a:srgbClr val="FF0000"/>
                </a:solidFill>
                <a:effectLst>
                  <a:outerShdw blurRad="38100" dist="38100" dir="2700000" algn="tl">
                    <a:srgbClr val="000000"/>
                  </a:outerShdw>
                </a:effectLst>
                <a:highlight>
                  <a:srgbClr val="FFFF00"/>
                </a:highlight>
                <a:latin typeface="Tahoma" pitchFamily="34" charset="0"/>
                <a:cs typeface="Tahoma" pitchFamily="34" charset="0"/>
                <a:sym typeface="Symbol" pitchFamily="18" charset="2"/>
              </a:rPr>
              <a:t>S</a:t>
            </a:r>
            <a:r>
              <a:rPr lang="en-US" sz="4800" b="1" dirty="0">
                <a:solidFill>
                  <a:srgbClr val="FF0000"/>
                </a:solidFill>
                <a:effectLst>
                  <a:outerShdw blurRad="38100" dist="38100" dir="2700000" algn="tl">
                    <a:srgbClr val="000000"/>
                  </a:outerShdw>
                </a:effectLst>
                <a:highlight>
                  <a:srgbClr val="FFFF00"/>
                </a:highlight>
                <a:latin typeface="Tahoma" pitchFamily="34" charset="0"/>
                <a:cs typeface="Tahoma" pitchFamily="34" charset="0"/>
                <a:sym typeface="Symbol" pitchFamily="18" charset="2"/>
              </a:rPr>
              <a:t> - </a:t>
            </a:r>
            <a:r>
              <a:rPr lang="en-US" sz="4800" b="1" baseline="-25000" dirty="0">
                <a:solidFill>
                  <a:srgbClr val="FF0000"/>
                </a:solidFill>
                <a:effectLst>
                  <a:outerShdw blurRad="38100" dist="38100" dir="2700000" algn="tl">
                    <a:srgbClr val="000000"/>
                  </a:outerShdw>
                </a:effectLst>
                <a:highlight>
                  <a:srgbClr val="FFFF00"/>
                </a:highlight>
                <a:latin typeface="Tahoma" pitchFamily="34" charset="0"/>
                <a:cs typeface="Tahoma" pitchFamily="34" charset="0"/>
                <a:sym typeface="Symbol" pitchFamily="18" charset="2"/>
              </a:rPr>
              <a:t>L</a:t>
            </a:r>
            <a:r>
              <a:rPr lang="en-US" sz="4800" b="1" dirty="0">
                <a:solidFill>
                  <a:srgbClr val="FF0000"/>
                </a:solidFill>
                <a:effectLst>
                  <a:outerShdw blurRad="38100" dist="38100" dir="2700000" algn="tl">
                    <a:srgbClr val="000000"/>
                  </a:outerShdw>
                </a:effectLst>
                <a:highlight>
                  <a:srgbClr val="FFFF00"/>
                </a:highlight>
                <a:latin typeface="Tahoma" pitchFamily="34" charset="0"/>
                <a:cs typeface="Tahoma" pitchFamily="34" charset="0"/>
                <a:sym typeface="Symbol" pitchFamily="18" charset="2"/>
              </a:rPr>
              <a:t> - </a:t>
            </a:r>
            <a:r>
              <a:rPr lang="en-US" sz="4800" b="1" baseline="-25000" dirty="0">
                <a:solidFill>
                  <a:srgbClr val="FF0000"/>
                </a:solidFill>
                <a:effectLst>
                  <a:outerShdw blurRad="38100" dist="38100" dir="2700000" algn="tl">
                    <a:srgbClr val="000000"/>
                  </a:outerShdw>
                </a:effectLst>
                <a:highlight>
                  <a:srgbClr val="FFFF00"/>
                </a:highlight>
                <a:latin typeface="Tahoma" pitchFamily="34" charset="0"/>
                <a:cs typeface="Tahoma" pitchFamily="34" charset="0"/>
                <a:sym typeface="Symbol" pitchFamily="18" charset="2"/>
              </a:rPr>
              <a:t>SL</a:t>
            </a:r>
            <a:r>
              <a:rPr lang="en-US" sz="4800" b="1" dirty="0">
                <a:solidFill>
                  <a:srgbClr val="FF0000"/>
                </a:solidFill>
                <a:effectLst>
                  <a:outerShdw blurRad="38100" dist="38100" dir="2700000" algn="tl">
                    <a:srgbClr val="000000"/>
                  </a:outerShdw>
                </a:effectLst>
                <a:highlight>
                  <a:srgbClr val="FFFF00"/>
                </a:highlight>
                <a:latin typeface="Tahoma" pitchFamily="34" charset="0"/>
                <a:cs typeface="Tahoma" pitchFamily="34" charset="0"/>
                <a:sym typeface="Symbol" pitchFamily="18" charset="2"/>
              </a:rPr>
              <a:t> </a:t>
            </a:r>
            <a:endParaRPr lang="en-US" sz="8800" b="1" dirty="0">
              <a:effectLst>
                <a:outerShdw blurRad="38100" dist="38100" dir="2700000" algn="tl">
                  <a:srgbClr val="000000"/>
                </a:outerShdw>
              </a:effectLst>
              <a:latin typeface="Tahoma" pitchFamily="34" charset="0"/>
              <a:cs typeface="Tahoma" pitchFamily="34" charset="0"/>
            </a:endParaRPr>
          </a:p>
          <a:p>
            <a:pPr eaLnBrk="1" hangingPunct="1">
              <a:defRPr/>
            </a:pPr>
            <a:r>
              <a:rPr lang="en-US" sz="2400" b="1" dirty="0">
                <a:latin typeface="Tahoma" pitchFamily="34" charset="0"/>
                <a:cs typeface="Tahoma" pitchFamily="34" charset="0"/>
              </a:rPr>
              <a:t>Sc = Spreading coefficient </a:t>
            </a:r>
          </a:p>
          <a:p>
            <a:pPr>
              <a:defRPr/>
            </a:pPr>
            <a:r>
              <a:rPr lang="en-US" sz="3200" b="1" dirty="0">
                <a:solidFill>
                  <a:srgbClr val="FF0000"/>
                </a:solidFill>
                <a:effectLst>
                  <a:outerShdw blurRad="38100" dist="38100" dir="2700000" algn="tl">
                    <a:srgbClr val="000000"/>
                  </a:outerShdw>
                </a:effectLst>
                <a:highlight>
                  <a:srgbClr val="FFFF00"/>
                </a:highlight>
                <a:latin typeface="Tahoma" pitchFamily="34" charset="0"/>
                <a:cs typeface="Tahoma" pitchFamily="34" charset="0"/>
                <a:sym typeface="Symbol" pitchFamily="18" charset="2"/>
              </a:rPr>
              <a:t></a:t>
            </a:r>
            <a:r>
              <a:rPr lang="en-US" sz="3200" b="1" baseline="-25000" dirty="0">
                <a:solidFill>
                  <a:srgbClr val="FF0000"/>
                </a:solidFill>
                <a:effectLst>
                  <a:outerShdw blurRad="38100" dist="38100" dir="2700000" algn="tl">
                    <a:srgbClr val="000000"/>
                  </a:outerShdw>
                </a:effectLst>
                <a:highlight>
                  <a:srgbClr val="FFFF00"/>
                </a:highlight>
                <a:latin typeface="Tahoma" pitchFamily="34" charset="0"/>
                <a:cs typeface="Tahoma" pitchFamily="34" charset="0"/>
                <a:sym typeface="Symbol" pitchFamily="18" charset="2"/>
              </a:rPr>
              <a:t>S</a:t>
            </a:r>
            <a:r>
              <a:rPr lang="en-US" sz="2400" b="1" dirty="0">
                <a:latin typeface="Tahoma" pitchFamily="34" charset="0"/>
                <a:cs typeface="Tahoma" pitchFamily="34" charset="0"/>
              </a:rPr>
              <a:t>= surface tension of solid</a:t>
            </a:r>
            <a:endParaRPr lang="en-US" sz="2400" b="1" dirty="0">
              <a:latin typeface="Tahoma" pitchFamily="34" charset="0"/>
              <a:cs typeface="Tahoma" pitchFamily="34" charset="0"/>
              <a:sym typeface="Symbol" pitchFamily="18" charset="2"/>
            </a:endParaRPr>
          </a:p>
          <a:p>
            <a:pPr>
              <a:defRPr/>
            </a:pPr>
            <a:r>
              <a:rPr lang="en-US" sz="3200" b="1" dirty="0">
                <a:solidFill>
                  <a:srgbClr val="FF0000"/>
                </a:solidFill>
                <a:effectLst>
                  <a:outerShdw blurRad="38100" dist="38100" dir="2700000" algn="tl">
                    <a:srgbClr val="000000"/>
                  </a:outerShdw>
                </a:effectLst>
                <a:highlight>
                  <a:srgbClr val="FFFF00"/>
                </a:highlight>
                <a:latin typeface="Tahoma" pitchFamily="34" charset="0"/>
                <a:cs typeface="Tahoma" pitchFamily="34" charset="0"/>
                <a:sym typeface="Symbol" pitchFamily="18" charset="2"/>
              </a:rPr>
              <a:t></a:t>
            </a:r>
            <a:r>
              <a:rPr lang="en-US" sz="3200" b="1" baseline="-25000" dirty="0">
                <a:solidFill>
                  <a:srgbClr val="FF0000"/>
                </a:solidFill>
                <a:effectLst>
                  <a:outerShdw blurRad="38100" dist="38100" dir="2700000" algn="tl">
                    <a:srgbClr val="000000"/>
                  </a:outerShdw>
                </a:effectLst>
                <a:highlight>
                  <a:srgbClr val="FFFF00"/>
                </a:highlight>
                <a:latin typeface="Tahoma" pitchFamily="34" charset="0"/>
                <a:cs typeface="Tahoma" pitchFamily="34" charset="0"/>
                <a:sym typeface="Symbol" pitchFamily="18" charset="2"/>
              </a:rPr>
              <a:t>L</a:t>
            </a:r>
            <a:r>
              <a:rPr lang="en-US" sz="2400" b="1" dirty="0">
                <a:latin typeface="Tahoma" pitchFamily="34" charset="0"/>
                <a:cs typeface="Tahoma" pitchFamily="34" charset="0"/>
              </a:rPr>
              <a:t>= surface tension of liquid </a:t>
            </a:r>
            <a:endParaRPr lang="en-US" sz="2400" b="1" dirty="0">
              <a:latin typeface="Tahoma" pitchFamily="34" charset="0"/>
              <a:cs typeface="Tahoma" pitchFamily="34" charset="0"/>
              <a:sym typeface="Symbol" pitchFamily="18" charset="2"/>
            </a:endParaRPr>
          </a:p>
          <a:p>
            <a:pPr>
              <a:defRPr/>
            </a:pPr>
            <a:r>
              <a:rPr lang="en-US" sz="3200" b="1" dirty="0">
                <a:solidFill>
                  <a:srgbClr val="FF0000"/>
                </a:solidFill>
                <a:effectLst>
                  <a:outerShdw blurRad="38100" dist="38100" dir="2700000" algn="tl">
                    <a:srgbClr val="000000"/>
                  </a:outerShdw>
                </a:effectLst>
                <a:highlight>
                  <a:srgbClr val="FFFF00"/>
                </a:highlight>
                <a:latin typeface="Tahoma" pitchFamily="34" charset="0"/>
                <a:cs typeface="Tahoma" pitchFamily="34" charset="0"/>
                <a:sym typeface="Symbol" pitchFamily="18" charset="2"/>
              </a:rPr>
              <a:t></a:t>
            </a:r>
            <a:r>
              <a:rPr lang="en-US" sz="3200" b="1" baseline="-25000" dirty="0">
                <a:solidFill>
                  <a:srgbClr val="FF0000"/>
                </a:solidFill>
                <a:effectLst>
                  <a:outerShdw blurRad="38100" dist="38100" dir="2700000" algn="tl">
                    <a:srgbClr val="000000"/>
                  </a:outerShdw>
                </a:effectLst>
                <a:highlight>
                  <a:srgbClr val="FFFF00"/>
                </a:highlight>
                <a:latin typeface="Tahoma" pitchFamily="34" charset="0"/>
                <a:cs typeface="Tahoma" pitchFamily="34" charset="0"/>
                <a:sym typeface="Symbol" pitchFamily="18" charset="2"/>
              </a:rPr>
              <a:t>SL</a:t>
            </a:r>
            <a:r>
              <a:rPr lang="en-US" sz="2400" b="1" dirty="0">
                <a:latin typeface="Tahoma" pitchFamily="34" charset="0"/>
                <a:cs typeface="Tahoma" pitchFamily="34" charset="0"/>
              </a:rPr>
              <a:t>= surface tension of solid - liquid interface.</a:t>
            </a:r>
          </a:p>
          <a:p>
            <a:pPr eaLnBrk="1" hangingPunct="1">
              <a:defRPr/>
            </a:pPr>
            <a:endParaRPr lang="en-US" sz="2400" b="1" dirty="0">
              <a:effectLst>
                <a:outerShdw blurRad="38100" dist="38100" dir="2700000" algn="tl">
                  <a:srgbClr val="000000"/>
                </a:outerShdw>
              </a:effectLst>
              <a:latin typeface="Tahoma" pitchFamily="34" charset="0"/>
              <a:cs typeface="Tahoma" pitchFamily="34" charset="0"/>
            </a:endParaRPr>
          </a:p>
          <a:p>
            <a:pPr marL="342900" indent="-342900" eaLnBrk="1" hangingPunct="1">
              <a:buFont typeface="Arial" pitchFamily="34" charset="0"/>
              <a:buChar char="•"/>
              <a:defRPr/>
            </a:pPr>
            <a:r>
              <a:rPr lang="en-US" sz="2400" b="1" dirty="0">
                <a:latin typeface="Tahoma" pitchFamily="34" charset="0"/>
                <a:cs typeface="Tahoma" pitchFamily="34" charset="0"/>
              </a:rPr>
              <a:t>So for convenient wetting, the value of spreading coefficient (Sc) should be </a:t>
            </a:r>
            <a:r>
              <a:rPr lang="en-US" sz="2400" b="1" dirty="0">
                <a:solidFill>
                  <a:srgbClr val="FF0000"/>
                </a:solidFill>
                <a:latin typeface="Tahoma" pitchFamily="34" charset="0"/>
                <a:cs typeface="Tahoma" pitchFamily="34" charset="0"/>
              </a:rPr>
              <a:t>positive</a:t>
            </a:r>
            <a:r>
              <a:rPr lang="en-US" sz="2400" b="1" dirty="0">
                <a:latin typeface="Tahoma" pitchFamily="34" charset="0"/>
                <a:cs typeface="Tahoma" pitchFamily="34" charset="0"/>
              </a:rPr>
              <a:t>. </a:t>
            </a:r>
          </a:p>
          <a:p>
            <a:pPr eaLnBrk="1" hangingPunct="1">
              <a:defRPr/>
            </a:pPr>
            <a:endParaRPr lang="en-US" sz="2400" b="1" dirty="0">
              <a:latin typeface="Tahoma" pitchFamily="34" charset="0"/>
              <a:cs typeface="Tahoma" pitchFamily="34" charset="0"/>
            </a:endParaRPr>
          </a:p>
          <a:p>
            <a:pPr marL="342900" indent="-342900" eaLnBrk="1" hangingPunct="1">
              <a:buFont typeface="Arial" pitchFamily="34" charset="0"/>
              <a:buChar char="•"/>
              <a:defRPr/>
            </a:pPr>
            <a:r>
              <a:rPr lang="en-US" sz="2400" b="1" dirty="0">
                <a:latin typeface="Tahoma" pitchFamily="34" charset="0"/>
                <a:cs typeface="Tahoma" pitchFamily="34" charset="0"/>
              </a:rPr>
              <a:t>This could be achieved by </a:t>
            </a:r>
            <a:r>
              <a:rPr lang="en-US" sz="2400" b="1" dirty="0">
                <a:solidFill>
                  <a:srgbClr val="FF0000"/>
                </a:solidFill>
                <a:latin typeface="Tahoma" pitchFamily="34" charset="0"/>
                <a:cs typeface="Tahoma" pitchFamily="34" charset="0"/>
              </a:rPr>
              <a:t>modification of the values of surface tensions</a:t>
            </a:r>
            <a:r>
              <a:rPr lang="en-US" sz="2400" b="1" dirty="0">
                <a:latin typeface="Tahoma" pitchFamily="34" charset="0"/>
                <a:cs typeface="Tahoma" pitchFamily="34" charset="0"/>
              </a:rPr>
              <a:t> of several surfaces involved until a positive value of the spreading coefficient is reached.</a:t>
            </a:r>
          </a:p>
          <a:p>
            <a:pPr eaLnBrk="1" hangingPunct="1">
              <a:defRPr/>
            </a:pPr>
            <a:endParaRPr lang="en-US" sz="2400" b="1" dirty="0">
              <a:latin typeface="Tahoma" pitchFamily="34" charset="0"/>
              <a:cs typeface="Tahoma" pitchFamily="34" charset="0"/>
            </a:endParaRPr>
          </a:p>
          <a:p>
            <a:pPr marL="342900" indent="-342900" eaLnBrk="1" hangingPunct="1">
              <a:buFont typeface="Arial" pitchFamily="34" charset="0"/>
              <a:buChar char="•"/>
              <a:defRPr/>
            </a:pPr>
            <a:r>
              <a:rPr lang="en-US" sz="2400" b="1" dirty="0">
                <a:latin typeface="Tahoma" pitchFamily="34" charset="0"/>
                <a:cs typeface="Tahoma" pitchFamily="34" charset="0"/>
              </a:rPr>
              <a:t>How modification done??</a:t>
            </a:r>
          </a:p>
          <a:p>
            <a:pPr marL="342900" indent="-342900" eaLnBrk="1" hangingPunct="1">
              <a:buFont typeface="Arial" pitchFamily="34" charset="0"/>
              <a:buChar char="•"/>
              <a:defRPr/>
            </a:pPr>
            <a:r>
              <a:rPr lang="en-US" sz="2400" b="1" dirty="0">
                <a:latin typeface="Tahoma" pitchFamily="34" charset="0"/>
                <a:cs typeface="Tahoma" pitchFamily="34" charset="0"/>
              </a:rPr>
              <a:t>By adding </a:t>
            </a:r>
            <a:r>
              <a:rPr lang="en-US" sz="2400" b="1" dirty="0">
                <a:solidFill>
                  <a:srgbClr val="FF0000"/>
                </a:solidFill>
                <a:latin typeface="Tahoma" pitchFamily="34" charset="0"/>
                <a:cs typeface="Tahoma" pitchFamily="34" charset="0"/>
              </a:rPr>
              <a:t>Wetting agent </a:t>
            </a:r>
            <a:r>
              <a:rPr lang="en-US" sz="2400" b="1" dirty="0">
                <a:latin typeface="Tahoma" pitchFamily="34" charset="0"/>
                <a:cs typeface="Tahoma" pitchFamily="34" charset="0"/>
              </a:rPr>
              <a:t>(</a:t>
            </a:r>
            <a:r>
              <a:rPr lang="en-US" sz="2400" b="1" dirty="0">
                <a:highlight>
                  <a:srgbClr val="FFFF00"/>
                </a:highlight>
                <a:latin typeface="Tahoma" pitchFamily="34" charset="0"/>
                <a:cs typeface="Tahoma" pitchFamily="34" charset="0"/>
              </a:rPr>
              <a:t>surfactant with HLB value 7-9</a:t>
            </a:r>
            <a:r>
              <a:rPr lang="en-US" sz="2400" b="1" dirty="0">
                <a:latin typeface="Tahoma" pitchFamily="34" charset="0"/>
                <a:cs typeface="Tahoma" pitchFamily="34" charset="0"/>
              </a:rPr>
              <a:t>)</a:t>
            </a:r>
          </a:p>
          <a:p>
            <a:pPr marL="342900" indent="-342900" eaLnBrk="1" hangingPunct="1">
              <a:buFont typeface="Arial" pitchFamily="34" charset="0"/>
              <a:buChar char="•"/>
              <a:defRPr/>
            </a:pPr>
            <a:r>
              <a:rPr lang="en-US" sz="2400" b="1" dirty="0">
                <a:latin typeface="Tahoma" pitchFamily="34" charset="0"/>
                <a:cs typeface="Tahoma" pitchFamily="34" charset="0"/>
              </a:rPr>
              <a:t>E.g. Non ionic surfactant polysorbates</a:t>
            </a:r>
          </a:p>
        </p:txBody>
      </p:sp>
    </p:spTree>
    <p:extLst>
      <p:ext uri="{BB962C8B-B14F-4D97-AF65-F5344CB8AC3E}">
        <p14:creationId xmlns:p14="http://schemas.microsoft.com/office/powerpoint/2010/main" val="3906283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9E6116-8364-4374-A210-6F6D550FD3CA}"/>
              </a:ext>
            </a:extLst>
          </p:cNvPr>
          <p:cNvSpPr txBox="1"/>
          <p:nvPr/>
        </p:nvSpPr>
        <p:spPr>
          <a:xfrm>
            <a:off x="207498" y="0"/>
            <a:ext cx="11665634" cy="6635663"/>
          </a:xfrm>
          <a:prstGeom prst="rect">
            <a:avLst/>
          </a:prstGeom>
          <a:noFill/>
        </p:spPr>
        <p:txBody>
          <a:bodyPr wrap="square">
            <a:spAutoFit/>
          </a:bodyPr>
          <a:lstStyle/>
          <a:p>
            <a:pPr eaLnBrk="1" hangingPunct="1">
              <a:lnSpc>
                <a:spcPct val="30000"/>
              </a:lnSpc>
              <a:defRPr/>
            </a:pPr>
            <a:endParaRPr lang="en-US" sz="2400" b="1" dirty="0">
              <a:solidFill>
                <a:srgbClr val="00FFCC"/>
              </a:solidFill>
              <a:latin typeface="Tahoma" pitchFamily="34" charset="0"/>
              <a:cs typeface="Tahoma" pitchFamily="34" charset="0"/>
            </a:endParaRPr>
          </a:p>
          <a:p>
            <a:pPr eaLnBrk="1" hangingPunct="1">
              <a:lnSpc>
                <a:spcPct val="120000"/>
              </a:lnSpc>
              <a:defRPr/>
            </a:pPr>
            <a:r>
              <a:rPr lang="en-US" sz="3200" b="1" dirty="0">
                <a:solidFill>
                  <a:srgbClr val="FF0000"/>
                </a:solidFill>
                <a:latin typeface="Times New Roman" panose="02020603050405020304" pitchFamily="18" charset="0"/>
                <a:cs typeface="Times New Roman" panose="02020603050405020304" pitchFamily="18" charset="0"/>
              </a:rPr>
              <a:t>Wetting agent types</a:t>
            </a:r>
          </a:p>
          <a:p>
            <a:pPr eaLnBrk="1" hangingPunct="1">
              <a:lnSpc>
                <a:spcPct val="120000"/>
              </a:lnSpc>
              <a:defRPr/>
            </a:pPr>
            <a:r>
              <a:rPr lang="en-US" sz="2800" b="1" dirty="0">
                <a:solidFill>
                  <a:srgbClr val="FF0000"/>
                </a:solidFill>
                <a:latin typeface="Algerian" panose="04020705040A02060702" pitchFamily="82" charset="0"/>
                <a:cs typeface="Times New Roman" panose="02020603050405020304" pitchFamily="18" charset="0"/>
              </a:rPr>
              <a:t>1 - Surfactants: </a:t>
            </a:r>
          </a:p>
          <a:p>
            <a:pPr marL="342900" indent="-342900" eaLnBrk="1" hangingPunct="1">
              <a:lnSpc>
                <a:spcPct val="120000"/>
              </a:lnSpc>
              <a:spcBef>
                <a:spcPct val="50000"/>
              </a:spcBef>
              <a:buFont typeface="Arial" pitchFamily="34" charset="0"/>
              <a:buChar char="•"/>
              <a:defRPr/>
            </a:pPr>
            <a:r>
              <a:rPr lang="en-US" sz="2400" b="1" dirty="0">
                <a:highlight>
                  <a:srgbClr val="FFFF00"/>
                </a:highlight>
                <a:latin typeface="+mj-lt"/>
                <a:cs typeface="Times New Roman" panose="02020603050405020304" pitchFamily="18" charset="0"/>
              </a:rPr>
              <a:t>They reduce the interfacial tension between the solid particles and a vehicle (</a:t>
            </a:r>
            <a:r>
              <a:rPr lang="en-US" sz="2400" b="1" dirty="0">
                <a:highlight>
                  <a:srgbClr val="FFFF00"/>
                </a:highlight>
                <a:latin typeface="+mj-lt"/>
                <a:cs typeface="Times New Roman" panose="02020603050405020304" pitchFamily="18" charset="0"/>
                <a:sym typeface="Symbol" pitchFamily="18" charset="2"/>
              </a:rPr>
              <a:t></a:t>
            </a:r>
            <a:r>
              <a:rPr lang="en-US" sz="2400" b="1" baseline="-25000" dirty="0">
                <a:highlight>
                  <a:srgbClr val="FFFF00"/>
                </a:highlight>
                <a:latin typeface="+mj-lt"/>
                <a:cs typeface="Times New Roman" panose="02020603050405020304" pitchFamily="18" charset="0"/>
                <a:sym typeface="Symbol" pitchFamily="18" charset="2"/>
              </a:rPr>
              <a:t>SL</a:t>
            </a:r>
            <a:r>
              <a:rPr lang="en-US" sz="2400" b="1" dirty="0">
                <a:highlight>
                  <a:srgbClr val="FFFF00"/>
                </a:highlight>
                <a:latin typeface="+mj-lt"/>
                <a:cs typeface="Times New Roman" panose="02020603050405020304" pitchFamily="18" charset="0"/>
              </a:rPr>
              <a:t>). </a:t>
            </a:r>
            <a:r>
              <a:rPr lang="en-US" sz="2400" b="1" dirty="0">
                <a:latin typeface="+mj-lt"/>
                <a:cs typeface="Times New Roman" panose="02020603050405020304" pitchFamily="18" charset="0"/>
              </a:rPr>
              <a:t>As a result of the lowered interfacial tension the </a:t>
            </a:r>
            <a:r>
              <a:rPr lang="en-US" sz="2400" b="1" dirty="0">
                <a:solidFill>
                  <a:srgbClr val="FF0000"/>
                </a:solidFill>
                <a:latin typeface="+mj-lt"/>
                <a:cs typeface="Times New Roman" panose="02020603050405020304" pitchFamily="18" charset="0"/>
              </a:rPr>
              <a:t>Sc will be positive </a:t>
            </a:r>
            <a:r>
              <a:rPr lang="en-US" sz="2400" b="1" dirty="0">
                <a:latin typeface="+mj-lt"/>
                <a:cs typeface="Times New Roman" panose="02020603050405020304" pitchFamily="18" charset="0"/>
              </a:rPr>
              <a:t>and the contact angle is lowered, air is displaced from the surface of the particles, and wetting is promoted.</a:t>
            </a:r>
          </a:p>
          <a:p>
            <a:pPr marL="342900" indent="-342900" eaLnBrk="1" hangingPunct="1">
              <a:lnSpc>
                <a:spcPct val="120000"/>
              </a:lnSpc>
              <a:spcBef>
                <a:spcPct val="50000"/>
              </a:spcBef>
              <a:buFont typeface="Wingdings" pitchFamily="2" charset="2"/>
              <a:buChar char="v"/>
              <a:defRPr/>
            </a:pPr>
            <a:r>
              <a:rPr lang="en-US" sz="2000" b="1" dirty="0">
                <a:solidFill>
                  <a:srgbClr val="FF0000"/>
                </a:solidFill>
                <a:latin typeface="+mj-lt"/>
                <a:cs typeface="Times New Roman" panose="02020603050405020304" pitchFamily="18" charset="0"/>
              </a:rPr>
              <a:t>Disadvantages</a:t>
            </a:r>
            <a:r>
              <a:rPr lang="en-US" sz="2000" b="1" dirty="0">
                <a:latin typeface="+mj-lt"/>
                <a:cs typeface="Times New Roman" panose="02020603050405020304" pitchFamily="18" charset="0"/>
              </a:rPr>
              <a:t> of surfactants are that they have </a:t>
            </a:r>
            <a:r>
              <a:rPr lang="en-US" sz="2000" b="1" dirty="0">
                <a:solidFill>
                  <a:srgbClr val="FF0000"/>
                </a:solidFill>
                <a:latin typeface="+mj-lt"/>
                <a:cs typeface="Times New Roman" panose="02020603050405020304" pitchFamily="18" charset="0"/>
              </a:rPr>
              <a:t>foaming</a:t>
            </a:r>
            <a:r>
              <a:rPr lang="en-US" sz="2000" b="1" dirty="0">
                <a:latin typeface="+mj-lt"/>
                <a:cs typeface="Times New Roman" panose="02020603050405020304" pitchFamily="18" charset="0"/>
              </a:rPr>
              <a:t> tendencies.</a:t>
            </a:r>
          </a:p>
          <a:p>
            <a:pPr marL="342900" indent="-342900" eaLnBrk="1" hangingPunct="1">
              <a:lnSpc>
                <a:spcPct val="120000"/>
              </a:lnSpc>
              <a:spcBef>
                <a:spcPct val="50000"/>
              </a:spcBef>
              <a:buFont typeface="Wingdings" pitchFamily="2" charset="2"/>
              <a:buChar char="ü"/>
              <a:defRPr/>
            </a:pPr>
            <a:r>
              <a:rPr lang="en-US" sz="2400" b="1" dirty="0">
                <a:solidFill>
                  <a:srgbClr val="FF0000"/>
                </a:solidFill>
                <a:latin typeface="+mj-lt"/>
                <a:cs typeface="Times New Roman" panose="02020603050405020304" pitchFamily="18" charset="0"/>
              </a:rPr>
              <a:t>Polysorbate 80 </a:t>
            </a:r>
            <a:r>
              <a:rPr lang="en-US" sz="2400" b="1" dirty="0">
                <a:latin typeface="+mj-lt"/>
                <a:cs typeface="Times New Roman" panose="02020603050405020304" pitchFamily="18" charset="0"/>
              </a:rPr>
              <a:t>is most widely used surfactant both for parenteral and oral suspension formulation.</a:t>
            </a:r>
          </a:p>
          <a:p>
            <a:pPr marL="342900" indent="-342900" eaLnBrk="1" hangingPunct="1">
              <a:buFont typeface="Wingdings" pitchFamily="2" charset="2"/>
              <a:buChar char="ü"/>
              <a:defRPr/>
            </a:pPr>
            <a:r>
              <a:rPr lang="en-US" sz="2400" b="1" dirty="0">
                <a:latin typeface="+mj-lt"/>
                <a:cs typeface="Times New Roman" panose="02020603050405020304" pitchFamily="18" charset="0"/>
              </a:rPr>
              <a:t>It is non-ionic so no change in pH of medium </a:t>
            </a:r>
          </a:p>
          <a:p>
            <a:pPr marL="342900" indent="-342900" eaLnBrk="1" hangingPunct="1">
              <a:buFont typeface="Wingdings" pitchFamily="2" charset="2"/>
              <a:buChar char="ü"/>
              <a:defRPr/>
            </a:pPr>
            <a:r>
              <a:rPr lang="en-US" sz="2400" b="1" dirty="0">
                <a:latin typeface="+mj-lt"/>
                <a:cs typeface="Times New Roman" panose="02020603050405020304" pitchFamily="18" charset="0"/>
              </a:rPr>
              <a:t>No toxicity. </a:t>
            </a:r>
          </a:p>
          <a:p>
            <a:pPr marL="342900" indent="-342900" eaLnBrk="1" hangingPunct="1">
              <a:buFont typeface="Wingdings" pitchFamily="2" charset="2"/>
              <a:buChar char="ü"/>
              <a:defRPr/>
            </a:pPr>
            <a:r>
              <a:rPr lang="en-US" sz="2400" b="1" dirty="0">
                <a:latin typeface="+mj-lt"/>
                <a:cs typeface="Times New Roman" panose="02020603050405020304" pitchFamily="18" charset="0"/>
              </a:rPr>
              <a:t>Safe for internal use. </a:t>
            </a:r>
          </a:p>
          <a:p>
            <a:pPr marL="342900" indent="-342900" eaLnBrk="1" hangingPunct="1">
              <a:buFont typeface="Wingdings" pitchFamily="2" charset="2"/>
              <a:buChar char="ü"/>
              <a:defRPr/>
            </a:pPr>
            <a:r>
              <a:rPr lang="en-US" sz="2400" b="1" dirty="0">
                <a:latin typeface="+mj-lt"/>
                <a:cs typeface="Times New Roman" panose="02020603050405020304" pitchFamily="18" charset="0"/>
              </a:rPr>
              <a:t>Less foaming tendencies. </a:t>
            </a:r>
          </a:p>
          <a:p>
            <a:pPr marL="342900" indent="-342900" eaLnBrk="1" hangingPunct="1">
              <a:buFont typeface="Wingdings" pitchFamily="2" charset="2"/>
              <a:buChar char="ü"/>
              <a:defRPr/>
            </a:pPr>
            <a:r>
              <a:rPr lang="en-US" sz="2400" b="1" dirty="0">
                <a:latin typeface="+mj-lt"/>
                <a:cs typeface="Times New Roman" panose="02020603050405020304" pitchFamily="18" charset="0"/>
              </a:rPr>
              <a:t>Compatible with most of the adjuvants. </a:t>
            </a:r>
          </a:p>
          <a:p>
            <a:pPr marL="342900" indent="-342900" eaLnBrk="1" hangingPunct="1">
              <a:buFont typeface="Wingdings" pitchFamily="2" charset="2"/>
              <a:buChar char="ü"/>
              <a:defRPr/>
            </a:pPr>
            <a:r>
              <a:rPr lang="en-US" sz="2400" b="1" dirty="0">
                <a:latin typeface="+mj-lt"/>
                <a:cs typeface="Times New Roman" panose="02020603050405020304" pitchFamily="18" charset="0"/>
              </a:rPr>
              <a:t>Affect on </a:t>
            </a:r>
            <a:r>
              <a:rPr lang="en-US" sz="2400" b="1" dirty="0">
                <a:solidFill>
                  <a:srgbClr val="FF0000"/>
                </a:solidFill>
                <a:latin typeface="+mj-lt"/>
                <a:cs typeface="Times New Roman" panose="02020603050405020304" pitchFamily="18" charset="0"/>
              </a:rPr>
              <a:t>zeta potential </a:t>
            </a:r>
            <a:r>
              <a:rPr lang="en-US" sz="2400" b="1" dirty="0">
                <a:latin typeface="+mj-lt"/>
                <a:cs typeface="Times New Roman" panose="02020603050405020304" pitchFamily="18" charset="0"/>
              </a:rPr>
              <a:t>thus stabilizes the suspension</a:t>
            </a:r>
            <a:endParaRPr lang="ar-SA" sz="2400" b="1" dirty="0">
              <a:latin typeface="+mj-lt"/>
              <a:cs typeface="Times New Roman" panose="02020603050405020304" pitchFamily="18" charset="0"/>
            </a:endParaRPr>
          </a:p>
        </p:txBody>
      </p:sp>
    </p:spTree>
    <p:extLst>
      <p:ext uri="{BB962C8B-B14F-4D97-AF65-F5344CB8AC3E}">
        <p14:creationId xmlns:p14="http://schemas.microsoft.com/office/powerpoint/2010/main" val="43729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18CFB4-DE93-4B65-A697-FA06D5D49377}"/>
              </a:ext>
            </a:extLst>
          </p:cNvPr>
          <p:cNvSpPr txBox="1"/>
          <p:nvPr/>
        </p:nvSpPr>
        <p:spPr>
          <a:xfrm>
            <a:off x="305972" y="361219"/>
            <a:ext cx="7571936" cy="2558906"/>
          </a:xfrm>
          <a:prstGeom prst="rect">
            <a:avLst/>
          </a:prstGeom>
          <a:noFill/>
        </p:spPr>
        <p:txBody>
          <a:bodyPr wrap="square">
            <a:spAutoFit/>
          </a:bodyPr>
          <a:lstStyle/>
          <a:p>
            <a:pPr eaLnBrk="1" hangingPunct="1">
              <a:lnSpc>
                <a:spcPct val="120000"/>
              </a:lnSpc>
              <a:spcBef>
                <a:spcPct val="50000"/>
              </a:spcBef>
              <a:defRPr/>
            </a:pPr>
            <a:r>
              <a:rPr lang="en-US" sz="2800" b="1" dirty="0">
                <a:solidFill>
                  <a:srgbClr val="FF0000"/>
                </a:solidFill>
                <a:latin typeface="Algerian" panose="04020705040A02060702" pitchFamily="82" charset="0"/>
                <a:cs typeface="Times New Roman" panose="02020603050405020304" pitchFamily="18" charset="0"/>
              </a:rPr>
              <a:t>2 - Glycerin and similar hygroscopic substances</a:t>
            </a:r>
          </a:p>
          <a:p>
            <a:pPr marL="285750" indent="-285750" eaLnBrk="1" hangingPunct="1">
              <a:lnSpc>
                <a:spcPct val="120000"/>
              </a:lnSpc>
              <a:spcBef>
                <a:spcPct val="50000"/>
              </a:spcBef>
              <a:buFont typeface="Arial" pitchFamily="34" charset="0"/>
              <a:buChar char="•"/>
              <a:defRPr/>
            </a:pPr>
            <a:r>
              <a:rPr lang="en-US" sz="1800" b="1" dirty="0">
                <a:solidFill>
                  <a:srgbClr val="FF0000"/>
                </a:solidFill>
                <a:latin typeface="Tahoma" pitchFamily="34" charset="0"/>
                <a:cs typeface="Tahoma" pitchFamily="34" charset="0"/>
              </a:rPr>
              <a:t>Alcohol</a:t>
            </a:r>
            <a:r>
              <a:rPr lang="en-US" sz="1800" b="1" dirty="0">
                <a:latin typeface="Tahoma" pitchFamily="34" charset="0"/>
                <a:cs typeface="Tahoma" pitchFamily="34" charset="0"/>
              </a:rPr>
              <a:t>, </a:t>
            </a:r>
            <a:r>
              <a:rPr lang="en-US" sz="1800" b="1" dirty="0">
                <a:solidFill>
                  <a:srgbClr val="FF0000"/>
                </a:solidFill>
                <a:latin typeface="Tahoma" pitchFamily="34" charset="0"/>
                <a:cs typeface="Tahoma" pitchFamily="34" charset="0"/>
              </a:rPr>
              <a:t>glycerin</a:t>
            </a:r>
            <a:r>
              <a:rPr lang="en-US" sz="1800" b="1" dirty="0">
                <a:latin typeface="Tahoma" pitchFamily="34" charset="0"/>
                <a:cs typeface="Tahoma" pitchFamily="34" charset="0"/>
              </a:rPr>
              <a:t>, </a:t>
            </a:r>
            <a:r>
              <a:rPr lang="en-US" sz="1800" b="1" dirty="0">
                <a:solidFill>
                  <a:srgbClr val="FF0000"/>
                </a:solidFill>
                <a:latin typeface="Tahoma" pitchFamily="34" charset="0"/>
                <a:cs typeface="Tahoma" pitchFamily="34" charset="0"/>
              </a:rPr>
              <a:t>polyethylene glycol </a:t>
            </a:r>
            <a:r>
              <a:rPr lang="en-US" sz="1800" b="1" dirty="0">
                <a:latin typeface="Tahoma" pitchFamily="34" charset="0"/>
                <a:cs typeface="Tahoma" pitchFamily="34" charset="0"/>
              </a:rPr>
              <a:t>and </a:t>
            </a:r>
            <a:r>
              <a:rPr lang="en-US" sz="1800" b="1" dirty="0">
                <a:solidFill>
                  <a:srgbClr val="FF0000"/>
                </a:solidFill>
                <a:latin typeface="Tahoma" pitchFamily="34" charset="0"/>
                <a:cs typeface="Tahoma" pitchFamily="34" charset="0"/>
              </a:rPr>
              <a:t>polypropylene glycol  </a:t>
            </a:r>
            <a:r>
              <a:rPr lang="en-US" sz="1800" b="1" dirty="0">
                <a:highlight>
                  <a:srgbClr val="FFFF00"/>
                </a:highlight>
                <a:latin typeface="Tahoma" pitchFamily="34" charset="0"/>
                <a:cs typeface="Tahoma" pitchFamily="34" charset="0"/>
              </a:rPr>
              <a:t>flows into the voids between the particles to displace the air </a:t>
            </a:r>
            <a:r>
              <a:rPr lang="en-US" sz="1800" b="1" dirty="0">
                <a:latin typeface="Tahoma" pitchFamily="34" charset="0"/>
                <a:cs typeface="Tahoma" pitchFamily="34" charset="0"/>
              </a:rPr>
              <a:t>and reduce liquid air interfacial tension so that water can penetrate and wet the individual particles.</a:t>
            </a:r>
          </a:p>
        </p:txBody>
      </p:sp>
      <p:pic>
        <p:nvPicPr>
          <p:cNvPr id="7" name="Picture 6">
            <a:extLst>
              <a:ext uri="{FF2B5EF4-FFF2-40B4-BE49-F238E27FC236}">
                <a16:creationId xmlns:a16="http://schemas.microsoft.com/office/drawing/2014/main" id="{4B32AADD-B0D6-44B5-B031-D76006F1C93C}"/>
              </a:ext>
            </a:extLst>
          </p:cNvPr>
          <p:cNvPicPr>
            <a:picLocks noChangeAspect="1"/>
          </p:cNvPicPr>
          <p:nvPr/>
        </p:nvPicPr>
        <p:blipFill>
          <a:blip r:embed="rId2"/>
          <a:stretch>
            <a:fillRect/>
          </a:stretch>
        </p:blipFill>
        <p:spPr>
          <a:xfrm>
            <a:off x="741924" y="3408388"/>
            <a:ext cx="6604087" cy="2823600"/>
          </a:xfrm>
          <a:prstGeom prst="rect">
            <a:avLst/>
          </a:prstGeom>
        </p:spPr>
      </p:pic>
      <p:grpSp>
        <p:nvGrpSpPr>
          <p:cNvPr id="11" name="Group 10">
            <a:extLst>
              <a:ext uri="{FF2B5EF4-FFF2-40B4-BE49-F238E27FC236}">
                <a16:creationId xmlns:a16="http://schemas.microsoft.com/office/drawing/2014/main" id="{02A7C299-75BC-4AE8-B5B1-4997B1CAA2B2}"/>
              </a:ext>
            </a:extLst>
          </p:cNvPr>
          <p:cNvGrpSpPr/>
          <p:nvPr/>
        </p:nvGrpSpPr>
        <p:grpSpPr>
          <a:xfrm>
            <a:off x="8478275" y="196664"/>
            <a:ext cx="3028951" cy="6422693"/>
            <a:chOff x="8478275" y="196664"/>
            <a:chExt cx="3028951" cy="6422693"/>
          </a:xfrm>
        </p:grpSpPr>
        <p:pic>
          <p:nvPicPr>
            <p:cNvPr id="4" name="Picture 3">
              <a:extLst>
                <a:ext uri="{FF2B5EF4-FFF2-40B4-BE49-F238E27FC236}">
                  <a16:creationId xmlns:a16="http://schemas.microsoft.com/office/drawing/2014/main" id="{0693C02A-526D-4983-9B8E-014B086CB0FE}"/>
                </a:ext>
              </a:extLst>
            </p:cNvPr>
            <p:cNvPicPr>
              <a:picLocks noChangeAspect="1"/>
            </p:cNvPicPr>
            <p:nvPr/>
          </p:nvPicPr>
          <p:blipFill>
            <a:blip r:embed="rId3"/>
            <a:stretch>
              <a:fillRect/>
            </a:stretch>
          </p:blipFill>
          <p:spPr>
            <a:xfrm>
              <a:off x="8478276" y="196664"/>
              <a:ext cx="3028950" cy="1514475"/>
            </a:xfrm>
            <a:prstGeom prst="rect">
              <a:avLst/>
            </a:prstGeom>
          </p:spPr>
        </p:pic>
        <p:pic>
          <p:nvPicPr>
            <p:cNvPr id="5" name="Picture 4">
              <a:extLst>
                <a:ext uri="{FF2B5EF4-FFF2-40B4-BE49-F238E27FC236}">
                  <a16:creationId xmlns:a16="http://schemas.microsoft.com/office/drawing/2014/main" id="{8CFFCD37-C7D4-4654-B0C6-A9DEA510B7CB}"/>
                </a:ext>
              </a:extLst>
            </p:cNvPr>
            <p:cNvPicPr>
              <a:picLocks noChangeAspect="1"/>
            </p:cNvPicPr>
            <p:nvPr/>
          </p:nvPicPr>
          <p:blipFill>
            <a:blip r:embed="rId4"/>
            <a:stretch>
              <a:fillRect/>
            </a:stretch>
          </p:blipFill>
          <p:spPr>
            <a:xfrm>
              <a:off x="8478275" y="2202068"/>
              <a:ext cx="2971800" cy="1543050"/>
            </a:xfrm>
            <a:prstGeom prst="rect">
              <a:avLst/>
            </a:prstGeom>
          </p:spPr>
        </p:pic>
        <p:pic>
          <p:nvPicPr>
            <p:cNvPr id="6" name="Picture 5">
              <a:extLst>
                <a:ext uri="{FF2B5EF4-FFF2-40B4-BE49-F238E27FC236}">
                  <a16:creationId xmlns:a16="http://schemas.microsoft.com/office/drawing/2014/main" id="{1E940FC1-75CA-4A12-976E-FF93AA3AE8A8}"/>
                </a:ext>
              </a:extLst>
            </p:cNvPr>
            <p:cNvPicPr>
              <a:picLocks noChangeAspect="1"/>
            </p:cNvPicPr>
            <p:nvPr/>
          </p:nvPicPr>
          <p:blipFill>
            <a:blip r:embed="rId5"/>
            <a:stretch>
              <a:fillRect/>
            </a:stretch>
          </p:blipFill>
          <p:spPr>
            <a:xfrm>
              <a:off x="8478276" y="4826145"/>
              <a:ext cx="3028950" cy="1118188"/>
            </a:xfrm>
            <a:prstGeom prst="rect">
              <a:avLst/>
            </a:prstGeom>
          </p:spPr>
        </p:pic>
        <p:sp>
          <p:nvSpPr>
            <p:cNvPr id="8" name="TextBox 7">
              <a:extLst>
                <a:ext uri="{FF2B5EF4-FFF2-40B4-BE49-F238E27FC236}">
                  <a16:creationId xmlns:a16="http://schemas.microsoft.com/office/drawing/2014/main" id="{671723CF-2F6B-4DAE-B823-7CBDD4693C6F}"/>
                </a:ext>
              </a:extLst>
            </p:cNvPr>
            <p:cNvSpPr txBox="1"/>
            <p:nvPr/>
          </p:nvSpPr>
          <p:spPr>
            <a:xfrm>
              <a:off x="9028674" y="1534455"/>
              <a:ext cx="1871003" cy="523220"/>
            </a:xfrm>
            <a:prstGeom prst="rect">
              <a:avLst/>
            </a:prstGeom>
            <a:noFill/>
          </p:spPr>
          <p:txBody>
            <a:bodyPr wrap="square" rtlCol="1">
              <a:spAutoFit/>
            </a:bodyPr>
            <a:lstStyle/>
            <a:p>
              <a:pPr algn="ctr"/>
              <a:r>
                <a:rPr lang="en-US" sz="2800" b="1" dirty="0"/>
                <a:t>PEG</a:t>
              </a:r>
              <a:endParaRPr lang="ar-IQ" sz="2800" b="1" dirty="0"/>
            </a:p>
          </p:txBody>
        </p:sp>
        <p:sp>
          <p:nvSpPr>
            <p:cNvPr id="9" name="TextBox 8">
              <a:extLst>
                <a:ext uri="{FF2B5EF4-FFF2-40B4-BE49-F238E27FC236}">
                  <a16:creationId xmlns:a16="http://schemas.microsoft.com/office/drawing/2014/main" id="{32472EA9-2795-424D-B224-B8ED0C23E7D1}"/>
                </a:ext>
              </a:extLst>
            </p:cNvPr>
            <p:cNvSpPr txBox="1"/>
            <p:nvPr/>
          </p:nvSpPr>
          <p:spPr>
            <a:xfrm>
              <a:off x="9057249" y="3889511"/>
              <a:ext cx="1871003" cy="523220"/>
            </a:xfrm>
            <a:prstGeom prst="rect">
              <a:avLst/>
            </a:prstGeom>
            <a:noFill/>
          </p:spPr>
          <p:txBody>
            <a:bodyPr wrap="square" rtlCol="1">
              <a:spAutoFit/>
            </a:bodyPr>
            <a:lstStyle/>
            <a:p>
              <a:pPr algn="ctr"/>
              <a:r>
                <a:rPr lang="en-US" sz="2800" b="1" dirty="0"/>
                <a:t>PPG</a:t>
              </a:r>
              <a:endParaRPr lang="ar-IQ" sz="2800" b="1" dirty="0"/>
            </a:p>
          </p:txBody>
        </p:sp>
        <p:sp>
          <p:nvSpPr>
            <p:cNvPr id="10" name="TextBox 9">
              <a:extLst>
                <a:ext uri="{FF2B5EF4-FFF2-40B4-BE49-F238E27FC236}">
                  <a16:creationId xmlns:a16="http://schemas.microsoft.com/office/drawing/2014/main" id="{F9C9DE20-E1E0-414C-89CD-80360CF3E884}"/>
                </a:ext>
              </a:extLst>
            </p:cNvPr>
            <p:cNvSpPr txBox="1"/>
            <p:nvPr/>
          </p:nvSpPr>
          <p:spPr>
            <a:xfrm>
              <a:off x="9057249" y="6096137"/>
              <a:ext cx="1871003" cy="523220"/>
            </a:xfrm>
            <a:prstGeom prst="rect">
              <a:avLst/>
            </a:prstGeom>
            <a:noFill/>
          </p:spPr>
          <p:txBody>
            <a:bodyPr wrap="square" rtlCol="1">
              <a:spAutoFit/>
            </a:bodyPr>
            <a:lstStyle/>
            <a:p>
              <a:pPr algn="ctr"/>
              <a:r>
                <a:rPr lang="en-US" sz="2800" b="1" dirty="0"/>
                <a:t>glycerin</a:t>
              </a:r>
              <a:endParaRPr lang="ar-IQ" sz="2800" b="1" dirty="0"/>
            </a:p>
          </p:txBody>
        </p:sp>
      </p:grpSp>
    </p:spTree>
    <p:extLst>
      <p:ext uri="{BB962C8B-B14F-4D97-AF65-F5344CB8AC3E}">
        <p14:creationId xmlns:p14="http://schemas.microsoft.com/office/powerpoint/2010/main" val="180777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277713-C5DC-43FC-8435-3E26C2E04EB2}"/>
              </a:ext>
            </a:extLst>
          </p:cNvPr>
          <p:cNvSpPr txBox="1"/>
          <p:nvPr/>
        </p:nvSpPr>
        <p:spPr>
          <a:xfrm>
            <a:off x="243590" y="193916"/>
            <a:ext cx="11418758" cy="5780044"/>
          </a:xfrm>
          <a:prstGeom prst="rect">
            <a:avLst/>
          </a:prstGeom>
          <a:noFill/>
        </p:spPr>
        <p:txBody>
          <a:bodyPr wrap="square">
            <a:spAutoFit/>
          </a:bodyPr>
          <a:lstStyle/>
          <a:p>
            <a:pPr eaLnBrk="1" hangingPunct="1">
              <a:buFont typeface="Arial" charset="0"/>
              <a:buNone/>
              <a:defRPr/>
            </a:pPr>
            <a:r>
              <a:rPr lang="en-US" sz="2800" b="1" dirty="0">
                <a:solidFill>
                  <a:srgbClr val="FF0000"/>
                </a:solidFill>
                <a:latin typeface="Algerian" panose="04020705040A02060702" pitchFamily="82" charset="0"/>
                <a:cs typeface="Times New Roman" panose="02020603050405020304" pitchFamily="18" charset="0"/>
              </a:rPr>
              <a:t>3-Hydrophilic Colloids</a:t>
            </a:r>
          </a:p>
          <a:p>
            <a:pPr eaLnBrk="1" hangingPunct="1">
              <a:buFont typeface="Arial" charset="0"/>
              <a:buNone/>
              <a:defRPr/>
            </a:pPr>
            <a:endParaRPr lang="en-US" sz="2800" b="1" dirty="0">
              <a:solidFill>
                <a:srgbClr val="FF0000"/>
              </a:solidFill>
              <a:latin typeface="Algerian" panose="04020705040A02060702" pitchFamily="82" charset="0"/>
              <a:cs typeface="Times New Roman" panose="02020603050405020304" pitchFamily="18" charset="0"/>
            </a:endParaRPr>
          </a:p>
          <a:p>
            <a:pPr marL="285750" indent="-285750" eaLnBrk="1" hangingPunct="1">
              <a:lnSpc>
                <a:spcPct val="120000"/>
              </a:lnSpc>
              <a:spcBef>
                <a:spcPct val="50000"/>
              </a:spcBef>
              <a:buFont typeface="Arial" pitchFamily="34" charset="0"/>
              <a:buChar char="•"/>
              <a:defRPr/>
            </a:pPr>
            <a:r>
              <a:rPr lang="en-US" sz="3200" b="1" dirty="0">
                <a:latin typeface="+mj-lt"/>
                <a:cs typeface="Times New Roman" panose="02020603050405020304" pitchFamily="18" charset="0"/>
              </a:rPr>
              <a:t>Hydrophilic colloids coat hydrophobic drug particles</a:t>
            </a:r>
            <a:br>
              <a:rPr lang="en-US" sz="3200" b="1" dirty="0">
                <a:latin typeface="+mj-lt"/>
                <a:cs typeface="Times New Roman" panose="02020603050405020304" pitchFamily="18" charset="0"/>
              </a:rPr>
            </a:br>
            <a:r>
              <a:rPr lang="en-US" sz="3200" b="1" dirty="0">
                <a:latin typeface="+mj-lt"/>
                <a:cs typeface="Times New Roman" panose="02020603050405020304" pitchFamily="18" charset="0"/>
              </a:rPr>
              <a:t>in one or more than one layer.</a:t>
            </a:r>
          </a:p>
          <a:p>
            <a:pPr marL="285750" indent="-285750" eaLnBrk="1" hangingPunct="1">
              <a:lnSpc>
                <a:spcPct val="120000"/>
              </a:lnSpc>
              <a:spcBef>
                <a:spcPct val="50000"/>
              </a:spcBef>
              <a:buFont typeface="Arial" pitchFamily="34" charset="0"/>
              <a:buChar char="•"/>
              <a:defRPr/>
            </a:pPr>
            <a:r>
              <a:rPr lang="en-US" sz="3200" b="1" dirty="0">
                <a:latin typeface="+mj-lt"/>
                <a:cs typeface="Times New Roman" panose="02020603050405020304" pitchFamily="18" charset="0"/>
              </a:rPr>
              <a:t>This will provide hydro-</a:t>
            </a:r>
            <a:r>
              <a:rPr lang="en-US" sz="3200" b="1" dirty="0" err="1">
                <a:latin typeface="+mj-lt"/>
                <a:cs typeface="Times New Roman" panose="02020603050405020304" pitchFamily="18" charset="0"/>
              </a:rPr>
              <a:t>phillicity</a:t>
            </a:r>
            <a:r>
              <a:rPr lang="en-US" sz="3200" b="1" dirty="0">
                <a:latin typeface="+mj-lt"/>
                <a:cs typeface="Times New Roman" panose="02020603050405020304" pitchFamily="18" charset="0"/>
              </a:rPr>
              <a:t> to drug particles and facilitate wetting.</a:t>
            </a:r>
          </a:p>
          <a:p>
            <a:pPr marL="285750" indent="-285750" algn="just" eaLnBrk="1" hangingPunct="1">
              <a:buFont typeface="Arial" pitchFamily="34" charset="0"/>
              <a:buChar char="•"/>
              <a:defRPr/>
            </a:pPr>
            <a:r>
              <a:rPr lang="en-US" sz="3200" b="1" dirty="0">
                <a:latin typeface="+mj-lt"/>
                <a:cs typeface="Times New Roman" panose="02020603050405020304" pitchFamily="18" charset="0"/>
              </a:rPr>
              <a:t>As most of hydrophilic colloids are negatively charged, they cause deflocculation of suspension because force of attraction is declined. e.g. </a:t>
            </a:r>
            <a:r>
              <a:rPr lang="en-US" sz="3200" b="1" dirty="0">
                <a:solidFill>
                  <a:srgbClr val="FF0000"/>
                </a:solidFill>
                <a:latin typeface="+mj-lt"/>
                <a:cs typeface="Times New Roman" panose="02020603050405020304" pitchFamily="18" charset="0"/>
              </a:rPr>
              <a:t>acacia</a:t>
            </a:r>
            <a:r>
              <a:rPr lang="en-US" sz="3200" b="1" dirty="0">
                <a:latin typeface="+mj-lt"/>
                <a:cs typeface="Times New Roman" panose="02020603050405020304" pitchFamily="18" charset="0"/>
              </a:rPr>
              <a:t>, </a:t>
            </a:r>
            <a:r>
              <a:rPr lang="en-US" sz="3200" b="1" dirty="0">
                <a:solidFill>
                  <a:srgbClr val="FF0000"/>
                </a:solidFill>
                <a:latin typeface="+mj-lt"/>
                <a:cs typeface="Times New Roman" panose="02020603050405020304" pitchFamily="18" charset="0"/>
              </a:rPr>
              <a:t>tragacanth</a:t>
            </a:r>
            <a:r>
              <a:rPr lang="en-US" sz="3200" b="1" dirty="0">
                <a:latin typeface="+mj-lt"/>
                <a:cs typeface="Times New Roman" panose="02020603050405020304" pitchFamily="18" charset="0"/>
              </a:rPr>
              <a:t>, </a:t>
            </a:r>
            <a:r>
              <a:rPr lang="en-US" sz="3200" b="1" dirty="0">
                <a:solidFill>
                  <a:srgbClr val="FF0000"/>
                </a:solidFill>
                <a:latin typeface="+mj-lt"/>
                <a:cs typeface="Times New Roman" panose="02020603050405020304" pitchFamily="18" charset="0"/>
              </a:rPr>
              <a:t>alginates</a:t>
            </a:r>
            <a:r>
              <a:rPr lang="en-US" sz="3200" b="1" dirty="0">
                <a:latin typeface="+mj-lt"/>
                <a:cs typeface="Times New Roman" panose="02020603050405020304" pitchFamily="18" charset="0"/>
              </a:rPr>
              <a:t>, </a:t>
            </a:r>
            <a:r>
              <a:rPr lang="en-US" sz="3200" b="1" dirty="0">
                <a:solidFill>
                  <a:srgbClr val="FF0000"/>
                </a:solidFill>
                <a:latin typeface="+mj-lt"/>
                <a:cs typeface="Times New Roman" panose="02020603050405020304" pitchFamily="18" charset="0"/>
              </a:rPr>
              <a:t>guar gum</a:t>
            </a:r>
            <a:r>
              <a:rPr lang="en-US" sz="3200" b="1" dirty="0">
                <a:latin typeface="+mj-lt"/>
                <a:cs typeface="Times New Roman" panose="02020603050405020304" pitchFamily="18" charset="0"/>
              </a:rPr>
              <a:t>, </a:t>
            </a:r>
            <a:r>
              <a:rPr lang="en-US" sz="3200" b="1" dirty="0">
                <a:solidFill>
                  <a:srgbClr val="FF0000"/>
                </a:solidFill>
                <a:latin typeface="+mj-lt"/>
                <a:cs typeface="Times New Roman" panose="02020603050405020304" pitchFamily="18" charset="0"/>
              </a:rPr>
              <a:t>pectin</a:t>
            </a:r>
            <a:r>
              <a:rPr lang="en-US" sz="3200" b="1" dirty="0">
                <a:latin typeface="+mj-lt"/>
                <a:cs typeface="Times New Roman" panose="02020603050405020304" pitchFamily="18" charset="0"/>
              </a:rPr>
              <a:t>, </a:t>
            </a:r>
            <a:r>
              <a:rPr lang="en-US" sz="3200" b="1" dirty="0">
                <a:solidFill>
                  <a:srgbClr val="FF0000"/>
                </a:solidFill>
                <a:latin typeface="+mj-lt"/>
                <a:cs typeface="Times New Roman" panose="02020603050405020304" pitchFamily="18" charset="0"/>
              </a:rPr>
              <a:t>gelatin</a:t>
            </a:r>
            <a:r>
              <a:rPr lang="en-US" sz="3200" b="1" dirty="0">
                <a:latin typeface="+mj-lt"/>
                <a:cs typeface="Times New Roman" panose="02020603050405020304" pitchFamily="18" charset="0"/>
              </a:rPr>
              <a:t>, </a:t>
            </a:r>
            <a:r>
              <a:rPr lang="en-US" sz="3200" b="1" dirty="0">
                <a:solidFill>
                  <a:srgbClr val="FF0000"/>
                </a:solidFill>
                <a:latin typeface="+mj-lt"/>
                <a:cs typeface="Times New Roman" panose="02020603050405020304" pitchFamily="18" charset="0"/>
              </a:rPr>
              <a:t>wool fat</a:t>
            </a:r>
            <a:r>
              <a:rPr lang="en-US" sz="3200" b="1" dirty="0">
                <a:latin typeface="+mj-lt"/>
                <a:cs typeface="Times New Roman" panose="02020603050405020304" pitchFamily="18" charset="0"/>
              </a:rPr>
              <a:t>, </a:t>
            </a:r>
            <a:r>
              <a:rPr lang="en-US" sz="3200" b="1" dirty="0">
                <a:solidFill>
                  <a:srgbClr val="FF0000"/>
                </a:solidFill>
                <a:latin typeface="+mj-lt"/>
                <a:cs typeface="Times New Roman" panose="02020603050405020304" pitchFamily="18" charset="0"/>
              </a:rPr>
              <a:t>egg yolk</a:t>
            </a:r>
            <a:r>
              <a:rPr lang="en-US" sz="3200" b="1" dirty="0">
                <a:latin typeface="+mj-lt"/>
                <a:cs typeface="Times New Roman" panose="02020603050405020304" pitchFamily="18" charset="0"/>
              </a:rPr>
              <a:t>, </a:t>
            </a:r>
            <a:r>
              <a:rPr lang="en-US" sz="3200" b="1" dirty="0">
                <a:solidFill>
                  <a:srgbClr val="FF0000"/>
                </a:solidFill>
                <a:latin typeface="+mj-lt"/>
                <a:cs typeface="Times New Roman" panose="02020603050405020304" pitchFamily="18" charset="0"/>
              </a:rPr>
              <a:t>bentonite</a:t>
            </a:r>
            <a:r>
              <a:rPr lang="en-US" sz="3200" b="1" dirty="0">
                <a:latin typeface="+mj-lt"/>
                <a:cs typeface="Times New Roman" panose="02020603050405020304" pitchFamily="18" charset="0"/>
              </a:rPr>
              <a:t>, </a:t>
            </a:r>
            <a:r>
              <a:rPr lang="en-US" sz="3200" b="1" dirty="0" err="1">
                <a:solidFill>
                  <a:srgbClr val="FF0000"/>
                </a:solidFill>
                <a:latin typeface="+mj-lt"/>
                <a:cs typeface="Times New Roman" panose="02020603050405020304" pitchFamily="18" charset="0"/>
              </a:rPr>
              <a:t>Veegum</a:t>
            </a:r>
            <a:r>
              <a:rPr lang="en-US" sz="3200" b="1" dirty="0">
                <a:latin typeface="+mj-lt"/>
                <a:cs typeface="Times New Roman" panose="02020603050405020304" pitchFamily="18" charset="0"/>
              </a:rPr>
              <a:t>, </a:t>
            </a:r>
            <a:r>
              <a:rPr lang="en-US" sz="3200" b="1" dirty="0">
                <a:solidFill>
                  <a:srgbClr val="FF0000"/>
                </a:solidFill>
                <a:latin typeface="+mj-lt"/>
                <a:cs typeface="Times New Roman" panose="02020603050405020304" pitchFamily="18" charset="0"/>
              </a:rPr>
              <a:t>Methylcellulose</a:t>
            </a:r>
            <a:r>
              <a:rPr lang="en-US" sz="3200" b="1" dirty="0">
                <a:latin typeface="+mj-lt"/>
                <a:cs typeface="Times New Roman" panose="02020603050405020304" pitchFamily="18" charset="0"/>
              </a:rPr>
              <a:t> etc. </a:t>
            </a:r>
          </a:p>
        </p:txBody>
      </p:sp>
    </p:spTree>
    <p:extLst>
      <p:ext uri="{BB962C8B-B14F-4D97-AF65-F5344CB8AC3E}">
        <p14:creationId xmlns:p14="http://schemas.microsoft.com/office/powerpoint/2010/main" val="2843130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56396F-5A26-42AD-A154-4C645EC9E4A8}"/>
              </a:ext>
            </a:extLst>
          </p:cNvPr>
          <p:cNvSpPr txBox="1"/>
          <p:nvPr/>
        </p:nvSpPr>
        <p:spPr>
          <a:xfrm>
            <a:off x="228600" y="268946"/>
            <a:ext cx="11808502" cy="584775"/>
          </a:xfrm>
          <a:prstGeom prst="rect">
            <a:avLst/>
          </a:prstGeom>
          <a:noFill/>
        </p:spPr>
        <p:txBody>
          <a:bodyPr wrap="square">
            <a:spAutoFit/>
          </a:bodyPr>
          <a:lstStyle/>
          <a:p>
            <a:pPr rtl="1" eaLnBrk="1" hangingPunct="1">
              <a:defRPr/>
            </a:pPr>
            <a:r>
              <a:rPr lang="en-US" sz="3200" dirty="0">
                <a:solidFill>
                  <a:srgbClr val="FF0000"/>
                </a:solidFill>
                <a:latin typeface="Algerian" panose="04020705040A02060702" pitchFamily="82" charset="0"/>
              </a:rPr>
              <a:t>Suspending agents / viscosity modifier / Thickener</a:t>
            </a:r>
          </a:p>
        </p:txBody>
      </p:sp>
      <p:sp>
        <p:nvSpPr>
          <p:cNvPr id="5" name="TextBox 4">
            <a:extLst>
              <a:ext uri="{FF2B5EF4-FFF2-40B4-BE49-F238E27FC236}">
                <a16:creationId xmlns:a16="http://schemas.microsoft.com/office/drawing/2014/main" id="{E73A7852-3607-483E-8385-280B309B14F5}"/>
              </a:ext>
            </a:extLst>
          </p:cNvPr>
          <p:cNvSpPr txBox="1"/>
          <p:nvPr/>
        </p:nvSpPr>
        <p:spPr>
          <a:xfrm>
            <a:off x="228600" y="1098066"/>
            <a:ext cx="11478717" cy="4936351"/>
          </a:xfrm>
          <a:prstGeom prst="rect">
            <a:avLst/>
          </a:prstGeom>
          <a:noFill/>
        </p:spPr>
        <p:txBody>
          <a:bodyPr wrap="square">
            <a:spAutoFit/>
          </a:bodyPr>
          <a:lstStyle/>
          <a:p>
            <a:pPr algn="just" eaLnBrk="1" hangingPunct="1">
              <a:lnSpc>
                <a:spcPct val="110000"/>
              </a:lnSpc>
              <a:defRPr/>
            </a:pPr>
            <a:r>
              <a:rPr lang="en-US" sz="2400" b="1" dirty="0">
                <a:solidFill>
                  <a:srgbClr val="FF0000"/>
                </a:solidFill>
                <a:effectLst>
                  <a:outerShdw blurRad="38100" dist="38100" dir="2700000" algn="tl">
                    <a:srgbClr val="000000"/>
                  </a:outerShdw>
                </a:effectLst>
                <a:highlight>
                  <a:srgbClr val="FFFF00"/>
                </a:highlight>
                <a:latin typeface="Tahoma" pitchFamily="34" charset="0"/>
                <a:cs typeface="Tahoma" pitchFamily="34" charset="0"/>
              </a:rPr>
              <a:t>Compounds Controlling Stability and Sedimentation</a:t>
            </a:r>
          </a:p>
          <a:p>
            <a:pPr marL="342900" indent="-342900" algn="just" eaLnBrk="1" hangingPunct="1">
              <a:lnSpc>
                <a:spcPct val="110000"/>
              </a:lnSpc>
              <a:buFont typeface="Arial" pitchFamily="34" charset="0"/>
              <a:buChar char="•"/>
              <a:defRPr/>
            </a:pPr>
            <a:r>
              <a:rPr lang="en-US" sz="2400" dirty="0">
                <a:latin typeface="Times New Roman" pitchFamily="18" charset="0"/>
                <a:cs typeface="Times New Roman" pitchFamily="18" charset="0"/>
              </a:rPr>
              <a:t>Suspensions have </a:t>
            </a:r>
            <a:r>
              <a:rPr lang="en-US" sz="2400" dirty="0">
                <a:solidFill>
                  <a:srgbClr val="FF0000"/>
                </a:solidFill>
                <a:latin typeface="Times New Roman" pitchFamily="18" charset="0"/>
                <a:cs typeface="Times New Roman" pitchFamily="18" charset="0"/>
              </a:rPr>
              <a:t>least physical stability </a:t>
            </a:r>
            <a:r>
              <a:rPr lang="en-US" sz="2400" dirty="0">
                <a:latin typeface="Times New Roman" pitchFamily="18" charset="0"/>
                <a:cs typeface="Times New Roman" pitchFamily="18" charset="0"/>
              </a:rPr>
              <a:t>amongst all dosage forms due to sedimentation and cake formation.</a:t>
            </a:r>
          </a:p>
          <a:p>
            <a:pPr marL="342900" indent="-342900" algn="just" eaLnBrk="1" hangingPunct="1">
              <a:lnSpc>
                <a:spcPct val="110000"/>
              </a:lnSpc>
              <a:buFont typeface="Arial" pitchFamily="34" charset="0"/>
              <a:buChar char="•"/>
              <a:defRPr/>
            </a:pPr>
            <a:r>
              <a:rPr lang="en-US" sz="2400" dirty="0">
                <a:latin typeface="Times New Roman" pitchFamily="18" charset="0"/>
                <a:cs typeface="Times New Roman" pitchFamily="18" charset="0"/>
              </a:rPr>
              <a:t>Viscosity of suspensions is of great importance for </a:t>
            </a:r>
            <a:r>
              <a:rPr lang="en-US" sz="2400" i="1" dirty="0">
                <a:latin typeface="Times New Roman" pitchFamily="18" charset="0"/>
                <a:cs typeface="Times New Roman" pitchFamily="18" charset="0"/>
              </a:rPr>
              <a:t>stability</a:t>
            </a:r>
            <a:r>
              <a:rPr lang="en-US" sz="2400" dirty="0">
                <a:latin typeface="Times New Roman" pitchFamily="18" charset="0"/>
                <a:cs typeface="Times New Roman" pitchFamily="18" charset="0"/>
              </a:rPr>
              <a:t> and </a:t>
            </a:r>
            <a:r>
              <a:rPr lang="en-US" sz="2400" i="1" dirty="0">
                <a:latin typeface="Times New Roman" pitchFamily="18" charset="0"/>
                <a:cs typeface="Times New Roman" pitchFamily="18" charset="0"/>
              </a:rPr>
              <a:t>pour ability </a:t>
            </a:r>
            <a:r>
              <a:rPr lang="en-US" sz="2400" dirty="0">
                <a:latin typeface="Times New Roman" pitchFamily="18" charset="0"/>
                <a:cs typeface="Times New Roman" pitchFamily="18" charset="0"/>
              </a:rPr>
              <a:t>of suspensions.</a:t>
            </a:r>
          </a:p>
          <a:p>
            <a:pPr marL="342900" indent="-342900" algn="just" eaLnBrk="1" hangingPunct="1">
              <a:lnSpc>
                <a:spcPct val="110000"/>
              </a:lnSpc>
              <a:buFont typeface="Arial" pitchFamily="34" charset="0"/>
              <a:buChar char="•"/>
              <a:defRPr/>
            </a:pPr>
            <a:r>
              <a:rPr lang="en-US" sz="2400" dirty="0">
                <a:latin typeface="Times New Roman" pitchFamily="18" charset="0"/>
                <a:cs typeface="Times New Roman" pitchFamily="18" charset="0"/>
              </a:rPr>
              <a:t>When viscosity of the dispersion medium </a:t>
            </a:r>
            <a:r>
              <a:rPr lang="en-US" sz="2400" dirty="0">
                <a:solidFill>
                  <a:srgbClr val="FF0000"/>
                </a:solidFill>
                <a:latin typeface="Times New Roman" pitchFamily="18" charset="0"/>
                <a:cs typeface="Times New Roman" pitchFamily="18" charset="0"/>
              </a:rPr>
              <a:t>increases</a:t>
            </a:r>
            <a:r>
              <a:rPr lang="en-US" sz="2400" dirty="0">
                <a:latin typeface="Times New Roman" pitchFamily="18" charset="0"/>
                <a:cs typeface="Times New Roman" pitchFamily="18" charset="0"/>
              </a:rPr>
              <a:t>, the terminal settling velocity </a:t>
            </a:r>
            <a:r>
              <a:rPr lang="en-US" sz="2400" dirty="0">
                <a:solidFill>
                  <a:srgbClr val="FF0000"/>
                </a:solidFill>
                <a:latin typeface="Times New Roman" pitchFamily="18" charset="0"/>
                <a:cs typeface="Times New Roman" pitchFamily="18" charset="0"/>
              </a:rPr>
              <a:t>decreases</a:t>
            </a:r>
            <a:r>
              <a:rPr lang="en-US" sz="2400" dirty="0">
                <a:latin typeface="Times New Roman" pitchFamily="18" charset="0"/>
                <a:cs typeface="Times New Roman" pitchFamily="18" charset="0"/>
              </a:rPr>
              <a:t> thus the dispersed phase settle at a slower rate and they remain dispersed for longer time yielding higher stability to the suspension.</a:t>
            </a:r>
          </a:p>
          <a:p>
            <a:pPr marL="342900" indent="-342900" algn="just" eaLnBrk="1" hangingPunct="1">
              <a:lnSpc>
                <a:spcPct val="110000"/>
              </a:lnSpc>
              <a:buFont typeface="Arial" pitchFamily="34" charset="0"/>
              <a:buChar char="•"/>
              <a:defRPr/>
            </a:pPr>
            <a:r>
              <a:rPr lang="en-US" sz="2400" dirty="0">
                <a:latin typeface="Times New Roman" pitchFamily="18" charset="0"/>
                <a:cs typeface="Times New Roman" pitchFamily="18" charset="0"/>
              </a:rPr>
              <a:t>On the other hand as the viscosity of the suspension increases, it’s </a:t>
            </a:r>
            <a:r>
              <a:rPr lang="en-US" sz="2400" dirty="0">
                <a:solidFill>
                  <a:srgbClr val="FF0000"/>
                </a:solidFill>
                <a:latin typeface="Times New Roman" pitchFamily="18" charset="0"/>
                <a:cs typeface="Times New Roman" pitchFamily="18" charset="0"/>
              </a:rPr>
              <a:t>pour ability </a:t>
            </a:r>
            <a:r>
              <a:rPr lang="en-US" sz="2400" dirty="0">
                <a:latin typeface="Times New Roman" pitchFamily="18" charset="0"/>
                <a:cs typeface="Times New Roman" pitchFamily="18" charset="0"/>
              </a:rPr>
              <a:t>decreases and inconvenience to the patients for dosing increases.</a:t>
            </a:r>
          </a:p>
          <a:p>
            <a:pPr marL="342900" indent="-342900" algn="just" eaLnBrk="1" hangingPunct="1">
              <a:lnSpc>
                <a:spcPct val="110000"/>
              </a:lnSpc>
              <a:buFont typeface="Arial" pitchFamily="34" charset="0"/>
              <a:buChar char="•"/>
              <a:defRPr/>
            </a:pPr>
            <a:r>
              <a:rPr lang="en-US" sz="2400" dirty="0">
                <a:latin typeface="Times New Roman" pitchFamily="18" charset="0"/>
                <a:cs typeface="Times New Roman" pitchFamily="18" charset="0"/>
              </a:rPr>
              <a:t>Therefore </a:t>
            </a:r>
            <a:r>
              <a:rPr lang="en-US" sz="2400" dirty="0">
                <a:highlight>
                  <a:srgbClr val="FFFF00"/>
                </a:highlight>
                <a:latin typeface="Times New Roman" pitchFamily="18" charset="0"/>
                <a:cs typeface="Times New Roman" pitchFamily="18" charset="0"/>
              </a:rPr>
              <a:t>viscosity of suspension should be maintained within </a:t>
            </a:r>
            <a:r>
              <a:rPr lang="en-US" sz="2400" b="1" u="sng" dirty="0">
                <a:highlight>
                  <a:srgbClr val="FFFF00"/>
                </a:highlight>
                <a:latin typeface="Times New Roman" pitchFamily="18" charset="0"/>
                <a:cs typeface="Times New Roman" pitchFamily="18" charset="0"/>
              </a:rPr>
              <a:t>optimum range </a:t>
            </a:r>
            <a:r>
              <a:rPr lang="en-US" sz="2400" dirty="0">
                <a:latin typeface="Times New Roman" pitchFamily="18" charset="0"/>
                <a:cs typeface="Times New Roman" pitchFamily="18" charset="0"/>
              </a:rPr>
              <a:t>to yield stable and easily pourable suspensions.</a:t>
            </a:r>
            <a:endParaRPr lang="en-US" sz="2400" b="1" dirty="0">
              <a:solidFill>
                <a:srgbClr val="99FF33"/>
              </a:solidFill>
              <a:effectLst>
                <a:outerShdw blurRad="38100" dist="38100" dir="2700000" algn="tl">
                  <a:srgbClr val="000000"/>
                </a:outerShdw>
              </a:effectLst>
              <a:latin typeface="Tahoma" pitchFamily="34" charset="0"/>
              <a:cs typeface="Tahoma" pitchFamily="34" charset="0"/>
            </a:endParaRPr>
          </a:p>
        </p:txBody>
      </p:sp>
    </p:spTree>
    <p:extLst>
      <p:ext uri="{BB962C8B-B14F-4D97-AF65-F5344CB8AC3E}">
        <p14:creationId xmlns:p14="http://schemas.microsoft.com/office/powerpoint/2010/main" val="1807999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325697-0EE7-43F0-A320-EF082A90F0F2}"/>
              </a:ext>
            </a:extLst>
          </p:cNvPr>
          <p:cNvSpPr txBox="1"/>
          <p:nvPr/>
        </p:nvSpPr>
        <p:spPr>
          <a:xfrm>
            <a:off x="363510" y="163732"/>
            <a:ext cx="11523689" cy="6615465"/>
          </a:xfrm>
          <a:prstGeom prst="rect">
            <a:avLst/>
          </a:prstGeom>
          <a:noFill/>
        </p:spPr>
        <p:txBody>
          <a:bodyPr wrap="square">
            <a:spAutoFit/>
          </a:bodyPr>
          <a:lstStyle/>
          <a:p>
            <a:pPr algn="just" eaLnBrk="1" hangingPunct="1">
              <a:lnSpc>
                <a:spcPct val="130000"/>
              </a:lnSpc>
              <a:buClr>
                <a:schemeClr val="hlink"/>
              </a:buClr>
              <a:defRPr/>
            </a:pPr>
            <a:r>
              <a:rPr lang="en-US" sz="3200" dirty="0">
                <a:solidFill>
                  <a:srgbClr val="0070C0"/>
                </a:solidFill>
                <a:latin typeface="Times New Roman" pitchFamily="18" charset="0"/>
                <a:cs typeface="Times New Roman" pitchFamily="18" charset="0"/>
              </a:rPr>
              <a:t>There are different types of suspending agents</a:t>
            </a:r>
            <a:r>
              <a:rPr lang="en-US" sz="3200" dirty="0">
                <a:latin typeface="Times New Roman" pitchFamily="18" charset="0"/>
                <a:cs typeface="Times New Roman" pitchFamily="18" charset="0"/>
              </a:rPr>
              <a:t>:</a:t>
            </a:r>
          </a:p>
          <a:p>
            <a:pPr algn="just" eaLnBrk="1" hangingPunct="1">
              <a:lnSpc>
                <a:spcPct val="130000"/>
              </a:lnSpc>
              <a:buClr>
                <a:schemeClr val="hlink"/>
              </a:buClr>
              <a:buFont typeface="Wingdings" pitchFamily="2" charset="2"/>
              <a:buChar char="q"/>
              <a:defRPr/>
            </a:pPr>
            <a:r>
              <a:rPr lang="en-US" sz="2400" dirty="0">
                <a:latin typeface="Times New Roman" pitchFamily="18" charset="0"/>
                <a:cs typeface="Times New Roman" pitchFamily="18" charset="0"/>
              </a:rPr>
              <a:t> Natural gums (acacia, tragacanth, </a:t>
            </a:r>
            <a:r>
              <a:rPr lang="en-US" sz="2400" dirty="0"/>
              <a:t>Xanthan gum </a:t>
            </a:r>
            <a:r>
              <a:rPr lang="en-US" sz="2400" dirty="0">
                <a:latin typeface="Times New Roman" pitchFamily="18" charset="0"/>
                <a:cs typeface="Times New Roman" pitchFamily="18" charset="0"/>
              </a:rPr>
              <a:t>).</a:t>
            </a:r>
          </a:p>
          <a:p>
            <a:pPr algn="just" eaLnBrk="1" hangingPunct="1">
              <a:lnSpc>
                <a:spcPct val="130000"/>
              </a:lnSpc>
              <a:buClr>
                <a:schemeClr val="hlink"/>
              </a:buClr>
              <a:buFont typeface="Wingdings" pitchFamily="2" charset="2"/>
              <a:buChar char="q"/>
              <a:defRPr/>
            </a:pPr>
            <a:r>
              <a:rPr lang="en-US" sz="2400" dirty="0">
                <a:latin typeface="Times New Roman" pitchFamily="18" charset="0"/>
                <a:cs typeface="Times New Roman" pitchFamily="18" charset="0"/>
              </a:rPr>
              <a:t> Sugars (glucose, fructose).</a:t>
            </a:r>
          </a:p>
          <a:p>
            <a:pPr algn="just" eaLnBrk="1" hangingPunct="1">
              <a:lnSpc>
                <a:spcPct val="130000"/>
              </a:lnSpc>
              <a:buClr>
                <a:schemeClr val="hlink"/>
              </a:buClr>
              <a:buFont typeface="Wingdings" pitchFamily="2" charset="2"/>
              <a:buChar char="q"/>
              <a:defRPr/>
            </a:pPr>
            <a:r>
              <a:rPr lang="en-US" sz="2400" dirty="0">
                <a:latin typeface="Times New Roman" pitchFamily="18" charset="0"/>
                <a:cs typeface="Times New Roman" pitchFamily="18" charset="0"/>
              </a:rPr>
              <a:t> Cellulose derivatives (sodium CMC, methyl cellulose, MCC).</a:t>
            </a:r>
          </a:p>
          <a:p>
            <a:pPr algn="just" eaLnBrk="1" hangingPunct="1">
              <a:lnSpc>
                <a:spcPct val="130000"/>
              </a:lnSpc>
              <a:buClr>
                <a:schemeClr val="hlink"/>
              </a:buClr>
              <a:buFont typeface="Wingdings" pitchFamily="2" charset="2"/>
              <a:buChar char="q"/>
              <a:defRPr/>
            </a:pPr>
            <a:r>
              <a:rPr lang="en-US" sz="2400" dirty="0">
                <a:latin typeface="Times New Roman" pitchFamily="18" charset="0"/>
                <a:cs typeface="Times New Roman" pitchFamily="18" charset="0"/>
              </a:rPr>
              <a:t> Alginates &amp; Gelatin .</a:t>
            </a:r>
          </a:p>
          <a:p>
            <a:pPr algn="just" eaLnBrk="1" hangingPunct="1">
              <a:lnSpc>
                <a:spcPct val="130000"/>
              </a:lnSpc>
              <a:buClr>
                <a:schemeClr val="hlink"/>
              </a:buClr>
              <a:buFont typeface="Wingdings" pitchFamily="2" charset="2"/>
              <a:buChar char="q"/>
              <a:defRPr/>
            </a:pPr>
            <a:r>
              <a:rPr lang="en-US" sz="2400" dirty="0">
                <a:latin typeface="Times New Roman" pitchFamily="18" charset="0"/>
                <a:cs typeface="Times New Roman" pitchFamily="18" charset="0"/>
              </a:rPr>
              <a:t> Clays (bentonite, </a:t>
            </a:r>
            <a:r>
              <a:rPr lang="en-US" sz="2400" dirty="0" err="1">
                <a:latin typeface="Times New Roman" pitchFamily="18" charset="0"/>
                <a:cs typeface="Times New Roman" pitchFamily="18" charset="0"/>
              </a:rPr>
              <a:t>veegum</a:t>
            </a:r>
            <a:r>
              <a:rPr lang="en-US" sz="2400" dirty="0">
                <a:latin typeface="Times New Roman" pitchFamily="18" charset="0"/>
                <a:cs typeface="Times New Roman" pitchFamily="18" charset="0"/>
              </a:rPr>
              <a:t>). </a:t>
            </a:r>
          </a:p>
          <a:p>
            <a:pPr algn="just" eaLnBrk="1" hangingPunct="1">
              <a:lnSpc>
                <a:spcPct val="130000"/>
              </a:lnSpc>
              <a:buClr>
                <a:schemeClr val="hlink"/>
              </a:buClr>
              <a:buFont typeface="Wingdings" pitchFamily="2" charset="2"/>
              <a:buChar char="q"/>
              <a:defRPr/>
            </a:pPr>
            <a:r>
              <a:rPr lang="en-US" sz="2400" dirty="0">
                <a:latin typeface="Times New Roman" pitchFamily="18" charset="0"/>
                <a:cs typeface="Times New Roman" pitchFamily="18" charset="0"/>
              </a:rPr>
              <a:t> Carbomers (acrylic acid polymers).</a:t>
            </a:r>
          </a:p>
          <a:p>
            <a:pPr algn="just" eaLnBrk="1" hangingPunct="1">
              <a:lnSpc>
                <a:spcPct val="130000"/>
              </a:lnSpc>
              <a:buClr>
                <a:schemeClr val="hlink"/>
              </a:buClr>
              <a:buFont typeface="Wingdings" pitchFamily="2" charset="2"/>
              <a:buChar char="q"/>
              <a:defRPr/>
            </a:pPr>
            <a:r>
              <a:rPr lang="en-US" sz="2400" dirty="0">
                <a:latin typeface="Times New Roman" pitchFamily="18" charset="0"/>
                <a:cs typeface="Times New Roman" pitchFamily="18" charset="0"/>
              </a:rPr>
              <a:t> Colloidal silicon dioxide (</a:t>
            </a:r>
            <a:r>
              <a:rPr lang="en-US" sz="2400" dirty="0" err="1">
                <a:latin typeface="Times New Roman" pitchFamily="18" charset="0"/>
                <a:cs typeface="Times New Roman" pitchFamily="18" charset="0"/>
              </a:rPr>
              <a:t>Aerosil</a:t>
            </a:r>
            <a:r>
              <a:rPr lang="en-US" sz="2400" dirty="0">
                <a:latin typeface="Times New Roman" pitchFamily="18" charset="0"/>
                <a:cs typeface="Times New Roman" pitchFamily="18" charset="0"/>
              </a:rPr>
              <a:t>).</a:t>
            </a:r>
          </a:p>
          <a:p>
            <a:pPr algn="ctr" eaLnBrk="1" hangingPunct="1">
              <a:defRPr/>
            </a:pPr>
            <a:r>
              <a:rPr lang="en-US" sz="3200" b="1" dirty="0">
                <a:solidFill>
                  <a:srgbClr val="00CC99"/>
                </a:solidFill>
              </a:rPr>
              <a:t>Co-solvents</a:t>
            </a:r>
          </a:p>
          <a:p>
            <a:pPr eaLnBrk="1" hangingPunct="1">
              <a:defRPr/>
            </a:pPr>
            <a:r>
              <a:rPr lang="en-US" sz="2400" dirty="0">
                <a:latin typeface="Times New Roman" pitchFamily="18" charset="0"/>
                <a:cs typeface="Times New Roman" pitchFamily="18" charset="0"/>
              </a:rPr>
              <a:t>Some solvents which themselves have high </a:t>
            </a:r>
            <a:r>
              <a:rPr lang="en-US" sz="2400" dirty="0">
                <a:solidFill>
                  <a:srgbClr val="FF0000"/>
                </a:solidFill>
                <a:latin typeface="Times New Roman" pitchFamily="18" charset="0"/>
                <a:cs typeface="Times New Roman" pitchFamily="18" charset="0"/>
              </a:rPr>
              <a:t>viscosity</a:t>
            </a:r>
            <a:r>
              <a:rPr lang="en-US" sz="2400" dirty="0">
                <a:latin typeface="Times New Roman" pitchFamily="18" charset="0"/>
                <a:cs typeface="Times New Roman" pitchFamily="18" charset="0"/>
              </a:rPr>
              <a:t> are used as </a:t>
            </a:r>
            <a:r>
              <a:rPr lang="en-US" sz="2400" dirty="0">
                <a:solidFill>
                  <a:srgbClr val="FF0000"/>
                </a:solidFill>
                <a:latin typeface="Times New Roman" pitchFamily="18" charset="0"/>
                <a:cs typeface="Times New Roman" pitchFamily="18" charset="0"/>
              </a:rPr>
              <a:t>co-solvents</a:t>
            </a:r>
            <a:r>
              <a:rPr lang="en-US" sz="2400" dirty="0">
                <a:latin typeface="Times New Roman" pitchFamily="18" charset="0"/>
                <a:cs typeface="Times New Roman" pitchFamily="18" charset="0"/>
              </a:rPr>
              <a:t> to enhance the viscosity of dispersion medium: For example </a:t>
            </a:r>
            <a:r>
              <a:rPr lang="en-US" sz="2400" dirty="0">
                <a:highlight>
                  <a:srgbClr val="FFFF00"/>
                </a:highlight>
                <a:latin typeface="Times New Roman" pitchFamily="18" charset="0"/>
                <a:cs typeface="Times New Roman" pitchFamily="18" charset="0"/>
              </a:rPr>
              <a:t>glycerol, propylene glycol, sorbitol</a:t>
            </a:r>
            <a:r>
              <a:rPr lang="en-US" sz="2400" dirty="0">
                <a:latin typeface="Times New Roman" pitchFamily="18" charset="0"/>
                <a:cs typeface="Times New Roman" pitchFamily="18" charset="0"/>
              </a:rPr>
              <a:t>. </a:t>
            </a:r>
          </a:p>
          <a:p>
            <a:pPr marL="342900" indent="-342900">
              <a:lnSpc>
                <a:spcPct val="120000"/>
              </a:lnSpc>
              <a:buFont typeface="Wingdings" pitchFamily="2" charset="2"/>
              <a:buChar char="v"/>
              <a:defRPr/>
            </a:pPr>
            <a:r>
              <a:rPr lang="en-US" sz="2400" dirty="0">
                <a:latin typeface="Times New Roman" pitchFamily="18" charset="0"/>
                <a:cs typeface="Times New Roman" pitchFamily="18" charset="0"/>
              </a:rPr>
              <a:t>Glycerin viscosity is too high to </a:t>
            </a:r>
            <a:r>
              <a:rPr lang="en-US" sz="2400" u="sng" dirty="0">
                <a:latin typeface="Times New Roman" pitchFamily="18" charset="0"/>
                <a:cs typeface="Times New Roman" pitchFamily="18" charset="0"/>
              </a:rPr>
              <a:t>pour</a:t>
            </a:r>
            <a:r>
              <a:rPr lang="en-US" sz="2400" dirty="0">
                <a:latin typeface="Times New Roman" pitchFamily="18" charset="0"/>
                <a:cs typeface="Times New Roman" pitchFamily="18" charset="0"/>
              </a:rPr>
              <a:t> easily and to </a:t>
            </a:r>
            <a:r>
              <a:rPr lang="en-US" sz="2400" u="sng" dirty="0">
                <a:latin typeface="Times New Roman" pitchFamily="18" charset="0"/>
                <a:cs typeface="Times New Roman" pitchFamily="18" charset="0"/>
              </a:rPr>
              <a:t>spread</a:t>
            </a:r>
            <a:r>
              <a:rPr lang="en-US" sz="2400" dirty="0">
                <a:latin typeface="Times New Roman" pitchFamily="18" charset="0"/>
                <a:cs typeface="Times New Roman" pitchFamily="18" charset="0"/>
              </a:rPr>
              <a:t> on the skin.</a:t>
            </a:r>
          </a:p>
          <a:p>
            <a:pPr marL="342900" indent="-342900">
              <a:lnSpc>
                <a:spcPct val="120000"/>
              </a:lnSpc>
              <a:buFont typeface="Wingdings" pitchFamily="2" charset="2"/>
              <a:buChar char="v"/>
              <a:defRPr/>
            </a:pPr>
            <a:r>
              <a:rPr lang="en-US" sz="2400" dirty="0">
                <a:latin typeface="Times New Roman" pitchFamily="18" charset="0"/>
                <a:cs typeface="Times New Roman" pitchFamily="18" charset="0"/>
              </a:rPr>
              <a:t>It shows the undesirable property of </a:t>
            </a:r>
            <a:r>
              <a:rPr lang="en-US" sz="2400" u="sng" dirty="0">
                <a:latin typeface="Times New Roman" pitchFamily="18" charset="0"/>
                <a:cs typeface="Times New Roman" pitchFamily="18" charset="0"/>
              </a:rPr>
              <a:t>stickiness</a:t>
            </a:r>
            <a:r>
              <a:rPr lang="en-US" sz="2400" dirty="0">
                <a:latin typeface="Times New Roman" pitchFamily="18" charset="0"/>
                <a:cs typeface="Times New Roman" pitchFamily="18" charset="0"/>
              </a:rPr>
              <a:t>.</a:t>
            </a:r>
          </a:p>
          <a:p>
            <a:pPr marL="342900" indent="-342900">
              <a:lnSpc>
                <a:spcPct val="120000"/>
              </a:lnSpc>
              <a:buFont typeface="Wingdings" pitchFamily="2" charset="2"/>
              <a:buChar char="v"/>
              <a:defRPr/>
            </a:pPr>
            <a:r>
              <a:rPr lang="en-US" sz="2400" dirty="0">
                <a:latin typeface="Times New Roman" pitchFamily="18" charset="0"/>
                <a:cs typeface="Times New Roman" pitchFamily="18" charset="0"/>
              </a:rPr>
              <a:t>It is too </a:t>
            </a:r>
            <a:r>
              <a:rPr lang="en-US" sz="2400" u="sng" dirty="0">
                <a:latin typeface="Times New Roman" pitchFamily="18" charset="0"/>
                <a:cs typeface="Times New Roman" pitchFamily="18" charset="0"/>
              </a:rPr>
              <a:t>hygroscopic</a:t>
            </a:r>
            <a:r>
              <a:rPr lang="en-US" sz="2400" dirty="0">
                <a:latin typeface="Times New Roman" pitchFamily="18" charset="0"/>
                <a:cs typeface="Times New Roman" pitchFamily="18" charset="0"/>
              </a:rPr>
              <a:t> to use in undiluted form.</a:t>
            </a:r>
          </a:p>
        </p:txBody>
      </p:sp>
      <p:pic>
        <p:nvPicPr>
          <p:cNvPr id="2" name="Picture 1">
            <a:extLst>
              <a:ext uri="{FF2B5EF4-FFF2-40B4-BE49-F238E27FC236}">
                <a16:creationId xmlns:a16="http://schemas.microsoft.com/office/drawing/2014/main" id="{3D2CA49D-65D5-48C1-8314-E2FC7264B4E1}"/>
              </a:ext>
            </a:extLst>
          </p:cNvPr>
          <p:cNvPicPr>
            <a:picLocks noChangeAspect="1"/>
          </p:cNvPicPr>
          <p:nvPr/>
        </p:nvPicPr>
        <p:blipFill>
          <a:blip r:embed="rId2"/>
          <a:stretch>
            <a:fillRect/>
          </a:stretch>
        </p:blipFill>
        <p:spPr>
          <a:xfrm>
            <a:off x="8314938" y="163732"/>
            <a:ext cx="3740366" cy="2539218"/>
          </a:xfrm>
          <a:prstGeom prst="rect">
            <a:avLst/>
          </a:prstGeom>
        </p:spPr>
      </p:pic>
    </p:spTree>
    <p:extLst>
      <p:ext uri="{BB962C8B-B14F-4D97-AF65-F5344CB8AC3E}">
        <p14:creationId xmlns:p14="http://schemas.microsoft.com/office/powerpoint/2010/main" val="3864085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3271</TotalTime>
  <Words>1786</Words>
  <Application>Microsoft Office PowerPoint</Application>
  <PresentationFormat>Widescreen</PresentationFormat>
  <Paragraphs>160</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Algerian</vt:lpstr>
      <vt:lpstr>Arial</vt:lpstr>
      <vt:lpstr>Arial Black</vt:lpstr>
      <vt:lpstr>Calibri</vt:lpstr>
      <vt:lpstr>Calibri Light</vt:lpstr>
      <vt:lpstr>Garamond</vt:lpstr>
      <vt:lpstr>Tahoma</vt:lpstr>
      <vt:lpstr>Times New Roman</vt:lpstr>
      <vt:lpstr>Wingdings</vt:lpstr>
      <vt:lpstr>Office Theme</vt:lpstr>
      <vt:lpstr>lec 4 Pharmaceutical Technology suspensions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 3 Pharmaceutical Technology Solution Using Mixed Solvent System (Spirits and Elixers)</dc:title>
  <dc:creator>ameer</dc:creator>
  <cp:lastModifiedBy>ameer</cp:lastModifiedBy>
  <cp:revision>20</cp:revision>
  <dcterms:created xsi:type="dcterms:W3CDTF">2021-10-30T17:08:39Z</dcterms:created>
  <dcterms:modified xsi:type="dcterms:W3CDTF">2021-11-26T16:20:56Z</dcterms:modified>
</cp:coreProperties>
</file>