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0" r:id="rId4"/>
    <p:sldId id="265" r:id="rId5"/>
    <p:sldId id="268" r:id="rId6"/>
    <p:sldId id="266" r:id="rId7"/>
    <p:sldId id="261" r:id="rId8"/>
    <p:sldId id="262" r:id="rId9"/>
    <p:sldId id="263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2" autoAdjust="0"/>
    <p:restoredTop sz="94660"/>
  </p:normalViewPr>
  <p:slideViewPr>
    <p:cSldViewPr>
      <p:cViewPr varScale="1">
        <p:scale>
          <a:sx n="42" d="100"/>
          <a:sy n="42" d="100"/>
        </p:scale>
        <p:origin x="-68" y="-1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C687-442E-43CF-A4BA-9D929238350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60D6-B3DD-489E-A652-3C3EE1984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6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C687-442E-43CF-A4BA-9D929238350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60D6-B3DD-489E-A652-3C3EE1984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6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C687-442E-43CF-A4BA-9D929238350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60D6-B3DD-489E-A652-3C3EE1984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4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C687-442E-43CF-A4BA-9D929238350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60D6-B3DD-489E-A652-3C3EE1984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0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C687-442E-43CF-A4BA-9D929238350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60D6-B3DD-489E-A652-3C3EE1984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09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C687-442E-43CF-A4BA-9D929238350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60D6-B3DD-489E-A652-3C3EE1984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03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C687-442E-43CF-A4BA-9D929238350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60D6-B3DD-489E-A652-3C3EE1984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68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C687-442E-43CF-A4BA-9D929238350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60D6-B3DD-489E-A652-3C3EE1984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8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C687-442E-43CF-A4BA-9D929238350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60D6-B3DD-489E-A652-3C3EE1984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74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C687-442E-43CF-A4BA-9D929238350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60D6-B3DD-489E-A652-3C3EE1984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0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7C687-442E-43CF-A4BA-9D929238350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60D6-B3DD-489E-A652-3C3EE1984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1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C687-442E-43CF-A4BA-9D929238350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D60D6-B3DD-489E-A652-3C3EE1984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8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Antihypertensive Drugs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Classiﬁcation: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Diuretics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Sympathoplegic agents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vasodilators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Agents that block action of angiotensin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anti-HT drugs ↓ BP by ↓ CO &amp;/or ↓ PVR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71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ẞ-Adrenoceptor-Blockers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ẞ1-Selective	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Atenolol,	Metoprolol</a:t>
            </a:r>
          </a:p>
          <a:p>
            <a:r>
              <a:rPr lang="en-US" b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ẞ1 &amp; ẞ2 Non-Selective 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Propranolol, </a:t>
            </a: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Nadolol</a:t>
            </a:r>
            <a:endParaRPr 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ẞ1 &amp; ẞ2 </a:t>
            </a:r>
            <a:r>
              <a:rPr lang="en-US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Non-Selective/ </a:t>
            </a:r>
            <a:r>
              <a:rPr lang="el-GR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α1- </a:t>
            </a:r>
            <a:r>
              <a:rPr lang="en-US" b="1" dirty="0" smtClean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Selective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Carvedilol, Labetalol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212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l-G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 1-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Adrenoceptor-Blocking Agents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Prazosin Terazosin Doxazosin</a:t>
            </a:r>
          </a:p>
          <a:p>
            <a:pPr marL="0" indent="0">
              <a:buNone/>
            </a:pP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Seldom used because of their Side Effects profile.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075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Vasodilators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Hydralazine 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Minoxidil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Sodium nitroprusside 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Fenoldopam</a:t>
            </a:r>
          </a:p>
        </p:txBody>
      </p:sp>
    </p:spTree>
    <p:extLst>
      <p:ext uri="{BB962C8B-B14F-4D97-AF65-F5344CB8AC3E}">
        <p14:creationId xmlns:p14="http://schemas.microsoft.com/office/powerpoint/2010/main" val="3222256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Calcium-Channel Blockers (CCBs)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en-US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Amlodipine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Felodipine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Nifedipine</a:t>
            </a:r>
            <a:endParaRPr lang="en-US" sz="36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Verapamil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Diltiazem </a:t>
            </a:r>
          </a:p>
        </p:txBody>
      </p:sp>
    </p:spTree>
    <p:extLst>
      <p:ext uri="{BB962C8B-B14F-4D97-AF65-F5344CB8AC3E}">
        <p14:creationId xmlns:p14="http://schemas.microsoft.com/office/powerpoint/2010/main" val="793408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 Inhibitors 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Captopril 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Enalapril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Lisinopril Ramipril </a:t>
            </a:r>
            <a:endParaRPr lang="en-US" sz="3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↓PVR → vasodilation as a result of the combined effects of: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↓ angiotensin II (the potent vasoconstrictor) &amp;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↑bradykinin (the potent vasodilator)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ACEIs →↓ circulating angiotensin II levels →↓ secretion of aldosterone→ ↓ retention of Na+ &amp; H2O.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873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Angiotensin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Receptor Blockers (ARBs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Candesartan, Losartan, Valsartan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drugs are AT1 -receptors blockers.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alternatives to ACEIs.</a:t>
            </a:r>
          </a:p>
        </p:txBody>
      </p:sp>
    </p:spTree>
    <p:extLst>
      <p:ext uri="{BB962C8B-B14F-4D97-AF65-F5344CB8AC3E}">
        <p14:creationId xmlns:p14="http://schemas.microsoft.com/office/powerpoint/2010/main" val="2566135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US" sz="4000" b="1" dirty="0">
                <a:solidFill>
                  <a:srgbClr val="FF0000"/>
                </a:solidFill>
                <a:ea typeface="+mn-ea"/>
                <a:cs typeface="+mn-cs"/>
              </a:rPr>
              <a:t>Hypertensive Emergency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rgbClr val="0000FF"/>
                </a:solidFill>
              </a:rPr>
              <a:t>Sodium Nitroprusside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rgbClr val="0000FF"/>
                </a:solidFill>
              </a:rPr>
              <a:t>Labetalol</a:t>
            </a:r>
            <a:r>
              <a:rPr lang="en-US" sz="4000" b="1" dirty="0" smtClean="0">
                <a:solidFill>
                  <a:srgbClr val="0000FF"/>
                </a:solidFill>
              </a:rPr>
              <a:t>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rgbClr val="0000FF"/>
                </a:solidFill>
              </a:rPr>
              <a:t>Fenoldopam</a:t>
            </a:r>
            <a:endParaRPr lang="en-US" sz="4000" b="1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4000" b="1" dirty="0" smtClean="0">
                <a:solidFill>
                  <a:srgbClr val="0000FF"/>
                </a:solidFill>
              </a:rPr>
              <a:t>Nicardipine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592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pPr marL="342900" lvl="0" indent="-342900">
              <a:buSzPts val="2100"/>
              <a:buFont typeface="Wingdings"/>
              <a:buChar char=""/>
              <a:tabLst>
                <a:tab pos="755650" algn="l"/>
              </a:tabLst>
            </a:pPr>
            <a:r>
              <a:rPr lang="ar-IQ" sz="3600" b="1" spc="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/>
            </a:r>
            <a:br>
              <a:rPr lang="ar-IQ" sz="3600" b="1" spc="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</a:br>
            <a:r>
              <a:rPr lang="en-US" sz="3600" b="1" spc="5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Mechanisms for Controlling Blood Pressure (BP):</a:t>
            </a:r>
            <a:r>
              <a:rPr lang="en-US" sz="3600" spc="50" dirty="0" smtClean="0">
                <a:effectLst/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/>
            </a:r>
            <a:br>
              <a:rPr lang="en-US" sz="3600" spc="50" dirty="0" smtClean="0">
                <a:effectLst/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600200"/>
            <a:ext cx="691276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9548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548680"/>
            <a:ext cx="756084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440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0465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Mild HT can be controlled with a single drug;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patients require more than one drug to achieve BP control: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Initiate therapy with a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thiazide diuretic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BP is inadequately controlled→ 2nd drug (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β-blocker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is added.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patients who still fail to respond→3rd drug (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vasodilator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can be added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ARBs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CCBs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can also be used to initiate therapy.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644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188641"/>
            <a:ext cx="8435280" cy="5904656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q"/>
            </a:pPr>
            <a:endParaRPr lang="en-US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adverse eﬀects associated with anti-HT may inﬂuence the patient more than the future beneﬁts. e.g.,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β-blockers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-induced sexual dysfunction may→ discontinue</a:t>
            </a:r>
            <a:r>
              <a:rPr lang="en-US" spc="-5" dirty="0">
                <a:solidFill>
                  <a:prstClr val="black"/>
                </a:solidFill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ea typeface="Wingdings"/>
                <a:cs typeface="Times New Roman" panose="02020603050405020304" pitchFamily="18" charset="0"/>
              </a:rPr>
              <a:t>therapy.</a:t>
            </a:r>
          </a:p>
          <a:p>
            <a:pPr lvl="0">
              <a:buFont typeface="Wingdings" panose="05000000000000000000" pitchFamily="2" charset="2"/>
              <a:buChar char="§"/>
            </a:pP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Wingdings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Wingdings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US" dirty="0" smtClean="0">
              <a:solidFill>
                <a:prstClr val="black"/>
              </a:solidFill>
              <a:latin typeface="Times New Roman" panose="02020603050405020304" pitchFamily="18" charset="0"/>
              <a:ea typeface="Wingding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405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552728"/>
          </a:xfrm>
        </p:spPr>
        <p:txBody>
          <a:bodyPr>
            <a:normAutofit fontScale="92500" lnSpcReduction="10000"/>
          </a:bodyPr>
          <a:lstStyle/>
          <a:p>
            <a:pPr lvl="0">
              <a:buFont typeface="Wingdings" panose="05000000000000000000" pitchFamily="2" charset="2"/>
              <a:buChar char="q"/>
            </a:pPr>
            <a:r>
              <a:rPr lang="en-US" sz="3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Thiazides Diuretics   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Hydrochlorothiazide, Chlorthalidone, 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Metolazon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Thiazide are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as monotherapy, or in combination with other antihypertensive agents.</a:t>
            </a:r>
          </a:p>
          <a:p>
            <a:pPr lvl="0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They inhibit Na+/Cl− transporter in distal convoluted tubules (DCT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↓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reabsorption and ↑ Ca2+ reabsorption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blunt uric acid secretion leading to gout Long-term use of these drugs may result in hyponatremia and hyperglycemia.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759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Loop diuretics: </a:t>
            </a: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Frusemide, </a:t>
            </a:r>
            <a:r>
              <a:rPr lang="en-US" sz="35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Torasemide</a:t>
            </a:r>
            <a:endParaRPr lang="en-US" sz="35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Bumetanide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the most eﬃcacious diuretic agents.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inhibit Na+/K+/2Cl− cotransporter in the thick ascending limb (TAL) of Henle’s loop →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↓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reabsorption, ↑ Mg2+ excretion &amp; Ca2+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Indications: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	acute pulmonary edema, HF or cirrhosis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as an eﬀective anti-hypertensive agent especially in the presence of renal insuﬃciency.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922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087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Potassium-sparing diuretics: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35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Spironolactone, eplerenone</a:t>
            </a:r>
            <a:endParaRPr lang="ar-IQ" sz="35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↓ absorption of Na+ in the collecting ducts</a:t>
            </a:r>
            <a:endParaRPr lang="ar-IQ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antagonizing the aldosterone eﬀects in collecting tubules→ prevent K+ excretion</a:t>
            </a:r>
            <a:endParaRPr lang="ar-IQ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35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Indications:</a:t>
            </a:r>
          </a:p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avoid excessive K+ depletion, particularly in patients on digitalis</a:t>
            </a:r>
          </a:p>
          <a:p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hyperaldosteronism evoked by HF, hepatic cirrhosis, or nephrotic syndrome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881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dirty="0" smtClean="0"/>
              <a:t/>
            </a:r>
            <a:br>
              <a:rPr lang="ar-IQ" dirty="0" smtClean="0"/>
            </a:br>
            <a:r>
              <a:rPr lang="ar-IQ" dirty="0"/>
              <a:t/>
            </a:r>
            <a:br>
              <a:rPr lang="ar-IQ" dirty="0"/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Sympathoplegic Drugs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cs typeface="+mj-cs"/>
              </a:rPr>
              <a:t>↓ sympathetic outflow from vasomotor centers in the brain stem</a:t>
            </a:r>
            <a:endParaRPr lang="ar-IQ" sz="3600" dirty="0" smtClean="0">
              <a:cs typeface="+mj-cs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b="1" dirty="0" smtClean="0">
                <a:solidFill>
                  <a:srgbClr val="FF0000"/>
                </a:solidFill>
                <a:cs typeface="+mj-cs"/>
              </a:rPr>
              <a:t>Clonidine Methyldopa</a:t>
            </a:r>
            <a:endParaRPr lang="ar-IQ" sz="3600" b="1" dirty="0" smtClean="0">
              <a:solidFill>
                <a:srgbClr val="FF0000"/>
              </a:solidFill>
              <a:cs typeface="+mj-cs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3600" dirty="0" smtClean="0">
                <a:cs typeface="+mj-cs"/>
              </a:rPr>
              <a:t>are rarely used today.</a:t>
            </a:r>
            <a:endParaRPr 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5540102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407</Words>
  <Application>Microsoft Office PowerPoint</Application>
  <PresentationFormat>عرض على الشاشة (3:4)‏</PresentationFormat>
  <Paragraphs>79</Paragraphs>
  <Slides>16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16</vt:i4>
      </vt:variant>
    </vt:vector>
  </HeadingPairs>
  <TitlesOfParts>
    <vt:vector size="17" baseType="lpstr">
      <vt:lpstr>نسق Office</vt:lpstr>
      <vt:lpstr>Antihypertensive Drugs</vt:lpstr>
      <vt:lpstr> Mechanisms for Controlling Blood Pressure (BP):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 Sympathoplegic Drugs  </vt:lpstr>
      <vt:lpstr>ẞ-Adrenoceptor-Blockers</vt:lpstr>
      <vt:lpstr>  α 1-Adrenoceptor-Blocking Agents  </vt:lpstr>
      <vt:lpstr>Vasodilators</vt:lpstr>
      <vt:lpstr>Calcium-Channel Blockers (CCBs)</vt:lpstr>
      <vt:lpstr> ACE Inhibitors  </vt:lpstr>
      <vt:lpstr>  Angiotensin Receptor Blockers (ARBs)  </vt:lpstr>
      <vt:lpstr>Hypertensive Emergency</vt:lpstr>
    </vt:vector>
  </TitlesOfParts>
  <Company>by adguard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jl</dc:creator>
  <cp:lastModifiedBy>jl</cp:lastModifiedBy>
  <cp:revision>19</cp:revision>
  <dcterms:created xsi:type="dcterms:W3CDTF">2021-11-23T20:55:53Z</dcterms:created>
  <dcterms:modified xsi:type="dcterms:W3CDTF">2021-11-24T19:43:38Z</dcterms:modified>
</cp:coreProperties>
</file>