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72" r:id="rId6"/>
    <p:sldId id="273" r:id="rId7"/>
    <p:sldId id="262" r:id="rId8"/>
    <p:sldId id="263" r:id="rId9"/>
    <p:sldId id="265" r:id="rId10"/>
    <p:sldId id="266" r:id="rId11"/>
    <p:sldId id="267" r:id="rId12"/>
    <p:sldId id="269" r:id="rId13"/>
    <p:sldId id="271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04F-E644-4EA9-A2CB-E6E852390D86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7C0A-352C-4CBF-9D47-00EE270F8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763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04F-E644-4EA9-A2CB-E6E852390D86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7C0A-352C-4CBF-9D47-00EE270F8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554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04F-E644-4EA9-A2CB-E6E852390D86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7C0A-352C-4CBF-9D47-00EE270F8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534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04F-E644-4EA9-A2CB-E6E852390D86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7C0A-352C-4CBF-9D47-00EE270F8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10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04F-E644-4EA9-A2CB-E6E852390D86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7C0A-352C-4CBF-9D47-00EE270F8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6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04F-E644-4EA9-A2CB-E6E852390D86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7C0A-352C-4CBF-9D47-00EE270F8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38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04F-E644-4EA9-A2CB-E6E852390D86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7C0A-352C-4CBF-9D47-00EE270F8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94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04F-E644-4EA9-A2CB-E6E852390D86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7C0A-352C-4CBF-9D47-00EE270F8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72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04F-E644-4EA9-A2CB-E6E852390D86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7C0A-352C-4CBF-9D47-00EE270F8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01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04F-E644-4EA9-A2CB-E6E852390D86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7C0A-352C-4CBF-9D47-00EE270F8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120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7904F-E644-4EA9-A2CB-E6E852390D86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7C0A-352C-4CBF-9D47-00EE270F8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4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7904F-E644-4EA9-A2CB-E6E852390D86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F7C0A-352C-4CBF-9D47-00EE270F8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080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7881" y="1390918"/>
            <a:ext cx="112046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1" u="none" strike="noStrike" baseline="0" dirty="0" smtClean="0">
                <a:latin typeface="BookAntiqua-Italic"/>
              </a:rPr>
              <a:t>Inflammation is a protective response  that is intended to eliminate the initial cause of</a:t>
            </a:r>
            <a:r>
              <a:rPr lang="en-US" b="0" i="1" u="none" strike="noStrike" dirty="0" smtClean="0">
                <a:latin typeface="BookAntiqua-Italic"/>
              </a:rPr>
              <a:t> </a:t>
            </a:r>
            <a:r>
              <a:rPr lang="en-US" b="0" i="1" u="none" strike="noStrike" baseline="0" dirty="0" smtClean="0">
                <a:latin typeface="BookAntiqua-Italic"/>
              </a:rPr>
              <a:t>cell injury, as well as the necrotic cells and tissues resulting from</a:t>
            </a:r>
            <a:r>
              <a:rPr lang="en-US" b="0" i="1" u="none" strike="noStrike" dirty="0" smtClean="0">
                <a:latin typeface="BookAntiqua-Italic"/>
              </a:rPr>
              <a:t> </a:t>
            </a:r>
            <a:r>
              <a:rPr lang="en-US" b="0" i="1" u="none" strike="noStrike" baseline="0" dirty="0" smtClean="0">
                <a:latin typeface="BookAntiqua-Italic"/>
              </a:rPr>
              <a:t>the original insult, and to initiate the process of repair.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675030" y="398103"/>
            <a:ext cx="30007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0" i="0" u="none" strike="noStrike" baseline="0" dirty="0" smtClean="0">
                <a:latin typeface="GillSans"/>
              </a:rPr>
              <a:t>INFLAMMATION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437881" y="2506844"/>
            <a:ext cx="52341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0" i="1" u="none" strike="noStrike" baseline="0" dirty="0" smtClean="0">
                <a:latin typeface="BookAntiqua-Italic"/>
              </a:rPr>
              <a:t>Inflammation can be acute or chronic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4093057" y="2869199"/>
            <a:ext cx="39715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i="1" u="none" strike="noStrike" baseline="0" dirty="0" smtClean="0">
                <a:latin typeface="Arial Black" panose="020B0A04020102020204" pitchFamily="34" charset="0"/>
              </a:rPr>
              <a:t>Acute</a:t>
            </a:r>
            <a:r>
              <a:rPr lang="en-US" sz="2400" b="0" i="1" u="none" strike="noStrike" dirty="0" smtClean="0">
                <a:latin typeface="Arial Black" panose="020B0A04020102020204" pitchFamily="34" charset="0"/>
              </a:rPr>
              <a:t> </a:t>
            </a:r>
            <a:r>
              <a:rPr lang="en-US" sz="2400" b="0" i="1" u="none" strike="noStrike" baseline="0" dirty="0" smtClean="0">
                <a:latin typeface="Arial Black" panose="020B0A04020102020204" pitchFamily="34" charset="0"/>
              </a:rPr>
              <a:t>Inflammation</a:t>
            </a:r>
          </a:p>
          <a:p>
            <a:r>
              <a:rPr lang="en-US" sz="2400" b="0" i="1" u="none" strike="noStrike" baseline="0" dirty="0" smtClean="0">
                <a:latin typeface="BookAntiqua-Italic"/>
              </a:rPr>
              <a:t>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468193" y="4319205"/>
            <a:ext cx="5357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Causes( stimuli ) of acute inflammation</a:t>
            </a:r>
            <a:endParaRPr lang="en-US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 flipH="1">
            <a:off x="515153" y="4719315"/>
            <a:ext cx="111273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1-infection</a:t>
            </a:r>
          </a:p>
          <a:p>
            <a:r>
              <a:rPr lang="en-US" dirty="0" smtClean="0"/>
              <a:t>2- trauma</a:t>
            </a:r>
          </a:p>
          <a:p>
            <a:r>
              <a:rPr lang="en-US" dirty="0" smtClean="0"/>
              <a:t>3-physical injury from thermal extremes or from ionizing radiation </a:t>
            </a:r>
          </a:p>
          <a:p>
            <a:r>
              <a:rPr lang="en-US" dirty="0" smtClean="0"/>
              <a:t>4-chemical injury</a:t>
            </a:r>
          </a:p>
          <a:p>
            <a:r>
              <a:rPr lang="en-US" dirty="0" smtClean="0"/>
              <a:t>5-immunologic injury </a:t>
            </a:r>
          </a:p>
          <a:p>
            <a:r>
              <a:rPr lang="en-US" dirty="0" smtClean="0"/>
              <a:t>6-tissue death .inflammatory changes occurs in viable tissue adjacent to necrotic areas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29802" y="3330864"/>
            <a:ext cx="10912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dirty="0" smtClean="0">
                <a:solidFill>
                  <a:srgbClr val="202124"/>
                </a:solidFill>
                <a:effectLst/>
                <a:latin typeface="Noto Naskh Arabic UI"/>
              </a:rPr>
              <a:t> is a short-term process occurring in response to tissue injury, usually appearing within minutes or hours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65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9853" y="489397"/>
            <a:ext cx="1105007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BookAntiqua-Italic"/>
              </a:rPr>
              <a:t>3- </a:t>
            </a:r>
            <a:r>
              <a:rPr lang="en-US" i="1" dirty="0" smtClean="0">
                <a:latin typeface="Arial Black" panose="020B0A04020102020204" pitchFamily="34" charset="0"/>
              </a:rPr>
              <a:t>Chronic </a:t>
            </a:r>
            <a:r>
              <a:rPr lang="en-US" i="1" dirty="0">
                <a:latin typeface="Arial Black" panose="020B0A04020102020204" pitchFamily="34" charset="0"/>
              </a:rPr>
              <a:t>inflammation </a:t>
            </a:r>
            <a:r>
              <a:rPr lang="en-US" dirty="0">
                <a:latin typeface="BookAntiqua"/>
              </a:rPr>
              <a:t>may follow acute inflammation </a:t>
            </a:r>
            <a:r>
              <a:rPr lang="en-US" dirty="0" smtClean="0">
                <a:latin typeface="BookAntiqua"/>
              </a:rPr>
              <a:t>if the </a:t>
            </a:r>
            <a:r>
              <a:rPr lang="en-US" dirty="0">
                <a:latin typeface="BookAntiqua"/>
              </a:rPr>
              <a:t>offending agent is not removed, or it may be </a:t>
            </a:r>
            <a:r>
              <a:rPr lang="en-US" dirty="0" smtClean="0">
                <a:latin typeface="BookAntiqua"/>
              </a:rPr>
              <a:t>present from </a:t>
            </a:r>
            <a:r>
              <a:rPr lang="en-US" dirty="0">
                <a:latin typeface="BookAntiqua"/>
              </a:rPr>
              <a:t>the onset of injury (e.g., in viral infections </a:t>
            </a:r>
            <a:r>
              <a:rPr lang="en-US" dirty="0" smtClean="0">
                <a:latin typeface="BookAntiqua"/>
              </a:rPr>
              <a:t>or  immune </a:t>
            </a:r>
            <a:r>
              <a:rPr lang="en-US" dirty="0">
                <a:latin typeface="BookAntiqua"/>
              </a:rPr>
              <a:t>responses to self-antigens). </a:t>
            </a:r>
            <a:r>
              <a:rPr lang="en-US" dirty="0" smtClean="0">
                <a:latin typeface="BookAntiqua"/>
              </a:rPr>
              <a:t>This is marked by the replacement of neutrophils and monocyte with lymphocyte plasma cells and macrophage </a:t>
            </a:r>
          </a:p>
          <a:p>
            <a:r>
              <a:rPr lang="en-US" dirty="0" smtClean="0">
                <a:latin typeface="BookAntiqua"/>
              </a:rPr>
              <a:t>Tts often includes proliferation of fibroblast and new  vessels with resultant scarring and distortion of architecture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59852" y="2446986"/>
            <a:ext cx="1143214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4-Scar</a:t>
            </a:r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: </a:t>
            </a:r>
            <a:r>
              <a:rPr lang="en-US" dirty="0">
                <a:cs typeface="Aharoni" panose="02010803020104030203" pitchFamily="2" charset="-79"/>
              </a:rPr>
              <a:t>this is the final result of tissue destruction with resultant  distortion of structure and in some cases altered function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63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60409" y="385224"/>
            <a:ext cx="4009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GillSans"/>
              </a:rPr>
              <a:t>CHRONIC INFLAMMATION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860409" y="846889"/>
            <a:ext cx="108851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BookAntiqua-Italic"/>
              </a:rPr>
              <a:t>Chronic inflammation is inflammation of prolonged </a:t>
            </a:r>
            <a:r>
              <a:rPr lang="en-US" i="1" dirty="0" smtClean="0">
                <a:latin typeface="BookAntiqua-Italic"/>
              </a:rPr>
              <a:t>duration (</a:t>
            </a:r>
            <a:r>
              <a:rPr lang="en-US" i="1" dirty="0">
                <a:latin typeface="BookAntiqua-Italic"/>
              </a:rPr>
              <a:t>weeks to years) in which continuing inflammation, tissue injury</a:t>
            </a:r>
            <a:r>
              <a:rPr lang="en-US" i="1" dirty="0" smtClean="0">
                <a:latin typeface="BookAntiqua-Italic"/>
              </a:rPr>
              <a:t>, and </a:t>
            </a:r>
            <a:r>
              <a:rPr lang="en-US" i="1" dirty="0">
                <a:latin typeface="BookAntiqua-Italic"/>
              </a:rPr>
              <a:t>healing, often by fibrosis, proceed simultaneously.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60409" y="1954884"/>
            <a:ext cx="1115558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BookAntiqua"/>
              </a:rPr>
              <a:t>chronic inflammation is characterized by </a:t>
            </a:r>
            <a:r>
              <a:rPr lang="en-US" sz="2400" dirty="0" smtClean="0">
                <a:solidFill>
                  <a:srgbClr val="000000"/>
                </a:solidFill>
                <a:latin typeface="BookAntiqua"/>
              </a:rPr>
              <a:t>a different </a:t>
            </a:r>
            <a:r>
              <a:rPr lang="en-US" sz="2400" dirty="0">
                <a:solidFill>
                  <a:srgbClr val="000000"/>
                </a:solidFill>
                <a:latin typeface="BookAntiqua"/>
              </a:rPr>
              <a:t>set of reactions </a:t>
            </a:r>
            <a:r>
              <a:rPr lang="en-US" dirty="0" smtClean="0">
                <a:solidFill>
                  <a:srgbClr val="000000"/>
                </a:solidFill>
                <a:latin typeface="BookAntiqua"/>
              </a:rPr>
              <a:t>:</a:t>
            </a:r>
            <a:endParaRPr lang="en-US" dirty="0">
              <a:solidFill>
                <a:srgbClr val="000000"/>
              </a:solidFill>
              <a:latin typeface="BookAntiqua"/>
            </a:endParaRPr>
          </a:p>
          <a:p>
            <a:r>
              <a:rPr lang="en-US" dirty="0">
                <a:solidFill>
                  <a:srgbClr val="000000"/>
                </a:solidFill>
                <a:latin typeface="BookAntiqua"/>
              </a:rPr>
              <a:t>• </a:t>
            </a:r>
            <a:r>
              <a:rPr lang="en-US" i="1" dirty="0">
                <a:solidFill>
                  <a:srgbClr val="000000"/>
                </a:solidFill>
                <a:latin typeface="BookAntiqua-Italic"/>
              </a:rPr>
              <a:t>Infiltration with mononuclear cells, </a:t>
            </a:r>
            <a:r>
              <a:rPr lang="en-US" dirty="0">
                <a:solidFill>
                  <a:srgbClr val="000000"/>
                </a:solidFill>
                <a:latin typeface="BookAntiqua"/>
              </a:rPr>
              <a:t>including macrophages</a:t>
            </a:r>
            <a:r>
              <a:rPr lang="en-US" dirty="0" smtClean="0">
                <a:solidFill>
                  <a:srgbClr val="000000"/>
                </a:solidFill>
                <a:latin typeface="BookAntiqua"/>
              </a:rPr>
              <a:t>, lymphocytes</a:t>
            </a:r>
            <a:r>
              <a:rPr lang="en-US" dirty="0">
                <a:solidFill>
                  <a:srgbClr val="000000"/>
                </a:solidFill>
                <a:latin typeface="BookAntiqua"/>
              </a:rPr>
              <a:t>, and plasma cells</a:t>
            </a:r>
          </a:p>
          <a:p>
            <a:r>
              <a:rPr lang="en-US" dirty="0">
                <a:solidFill>
                  <a:srgbClr val="000000"/>
                </a:solidFill>
                <a:latin typeface="BookAntiqua"/>
              </a:rPr>
              <a:t>• </a:t>
            </a:r>
            <a:r>
              <a:rPr lang="en-US" i="1" dirty="0">
                <a:solidFill>
                  <a:srgbClr val="000000"/>
                </a:solidFill>
                <a:latin typeface="BookAntiqua-Italic"/>
              </a:rPr>
              <a:t>Tissue destruction, </a:t>
            </a:r>
            <a:r>
              <a:rPr lang="en-US" dirty="0">
                <a:solidFill>
                  <a:srgbClr val="000000"/>
                </a:solidFill>
                <a:latin typeface="BookAntiqua"/>
              </a:rPr>
              <a:t>largely induced by the products of </a:t>
            </a:r>
            <a:r>
              <a:rPr lang="en-US" dirty="0" smtClean="0">
                <a:solidFill>
                  <a:srgbClr val="000000"/>
                </a:solidFill>
                <a:latin typeface="BookAntiqua"/>
              </a:rPr>
              <a:t>the inflammatory cells</a:t>
            </a:r>
          </a:p>
          <a:p>
            <a:r>
              <a:rPr lang="en-US" dirty="0" smtClean="0">
                <a:solidFill>
                  <a:srgbClr val="000000"/>
                </a:solidFill>
                <a:latin typeface="BookAntiqua"/>
              </a:rPr>
              <a:t>• </a:t>
            </a:r>
            <a:r>
              <a:rPr lang="en-US" i="1" dirty="0">
                <a:solidFill>
                  <a:srgbClr val="000000"/>
                </a:solidFill>
                <a:latin typeface="BookAntiqua-Italic"/>
              </a:rPr>
              <a:t>Repair, </a:t>
            </a:r>
            <a:r>
              <a:rPr lang="en-US" dirty="0">
                <a:solidFill>
                  <a:srgbClr val="000000"/>
                </a:solidFill>
                <a:latin typeface="BookAntiqua"/>
              </a:rPr>
              <a:t>involving new vessel proliferation (</a:t>
            </a:r>
            <a:r>
              <a:rPr lang="en-US" dirty="0" smtClean="0">
                <a:solidFill>
                  <a:srgbClr val="000000"/>
                </a:solidFill>
                <a:latin typeface="BookAntiqua"/>
              </a:rPr>
              <a:t>angiogenesis) and </a:t>
            </a:r>
            <a:r>
              <a:rPr lang="en-US" dirty="0">
                <a:solidFill>
                  <a:srgbClr val="000000"/>
                </a:solidFill>
                <a:latin typeface="BookAntiqua"/>
              </a:rPr>
              <a:t>fibrosis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412902" y="3709210"/>
            <a:ext cx="62333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Chronic inflammation may arise </a:t>
            </a:r>
            <a:r>
              <a:rPr lang="en-US" dirty="0" smtClean="0">
                <a:latin typeface="Arial Black" panose="020B0A04020102020204" pitchFamily="34" charset="0"/>
              </a:rPr>
              <a:t>in the following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17987" y="4078542"/>
            <a:ext cx="108980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BookAntiqua-Italic"/>
              </a:rPr>
              <a:t>1- Persistent </a:t>
            </a:r>
            <a:r>
              <a:rPr lang="en-US" i="1" dirty="0">
                <a:latin typeface="BookAntiqua-Italic"/>
              </a:rPr>
              <a:t>infections </a:t>
            </a:r>
            <a:r>
              <a:rPr lang="en-US" dirty="0">
                <a:latin typeface="BookAntiqua"/>
              </a:rPr>
              <a:t>by microbes that are difficult to eradicate</a:t>
            </a:r>
            <a:r>
              <a:rPr lang="en-US" dirty="0" smtClean="0">
                <a:latin typeface="BookAntiqua"/>
              </a:rPr>
              <a:t>. </a:t>
            </a:r>
            <a:r>
              <a:rPr lang="pt-BR" dirty="0" smtClean="0">
                <a:latin typeface="BookAntiqua"/>
              </a:rPr>
              <a:t>These </a:t>
            </a:r>
            <a:r>
              <a:rPr lang="pt-BR" dirty="0">
                <a:latin typeface="BookAntiqua"/>
              </a:rPr>
              <a:t>include </a:t>
            </a:r>
            <a:r>
              <a:rPr lang="pt-BR" i="1" dirty="0">
                <a:latin typeface="BookAntiqua-Italic"/>
              </a:rPr>
              <a:t>Mycobacterium tuberculosis</a:t>
            </a:r>
            <a:r>
              <a:rPr lang="pt-BR" dirty="0">
                <a:latin typeface="BookAntiqua"/>
              </a:rPr>
              <a:t>, </a:t>
            </a:r>
            <a:r>
              <a:rPr lang="pt-BR" i="1" dirty="0" smtClean="0">
                <a:latin typeface="BookAntiqua-Italic"/>
              </a:rPr>
              <a:t>Treponema </a:t>
            </a:r>
            <a:r>
              <a:rPr lang="en-US" i="1" dirty="0" smtClean="0">
                <a:latin typeface="BookAntiqua-Italic"/>
              </a:rPr>
              <a:t>pallidum </a:t>
            </a:r>
            <a:r>
              <a:rPr lang="en-US" dirty="0">
                <a:latin typeface="BookAntiqua"/>
              </a:rPr>
              <a:t>(the causative organism of syphilis), </a:t>
            </a:r>
            <a:r>
              <a:rPr lang="en-US" dirty="0" smtClean="0">
                <a:latin typeface="BookAntiqua"/>
              </a:rPr>
              <a:t>and certain </a:t>
            </a:r>
            <a:r>
              <a:rPr lang="en-US" dirty="0">
                <a:latin typeface="BookAntiqua"/>
              </a:rPr>
              <a:t>viruses and fungi,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17987" y="4771040"/>
            <a:ext cx="100222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BookAntiqua-Italic"/>
              </a:rPr>
              <a:t>2-Immune-mediated </a:t>
            </a:r>
            <a:r>
              <a:rPr lang="en-US" i="1" dirty="0">
                <a:latin typeface="BookAntiqua-Italic"/>
              </a:rPr>
              <a:t>inflammatory diseases (</a:t>
            </a:r>
            <a:r>
              <a:rPr lang="en-US" i="1" dirty="0" smtClean="0">
                <a:latin typeface="BookAntiqua-Italic"/>
              </a:rPr>
              <a:t>hypersensitivity diseases</a:t>
            </a:r>
            <a:r>
              <a:rPr lang="en-US" i="1" dirty="0">
                <a:latin typeface="BookAntiqua-Italic"/>
              </a:rPr>
              <a:t>).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17986" y="5280338"/>
            <a:ext cx="106275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BookAntiqua-Italic"/>
              </a:rPr>
              <a:t>3-Prolonged </a:t>
            </a:r>
            <a:r>
              <a:rPr lang="en-US" i="1" dirty="0">
                <a:latin typeface="BookAntiqua-Italic"/>
              </a:rPr>
              <a:t>exposure to potentially toxic agents. </a:t>
            </a:r>
            <a:r>
              <a:rPr lang="en-US" dirty="0">
                <a:latin typeface="BookAntiqua"/>
              </a:rPr>
              <a:t>Examples </a:t>
            </a:r>
            <a:r>
              <a:rPr lang="en-US" dirty="0" smtClean="0">
                <a:latin typeface="BookAntiqua"/>
              </a:rPr>
              <a:t>are non degradable </a:t>
            </a:r>
            <a:r>
              <a:rPr lang="en-US" dirty="0">
                <a:latin typeface="BookAntiqua"/>
              </a:rPr>
              <a:t>exogenous materials such as </a:t>
            </a:r>
            <a:r>
              <a:rPr lang="en-US" dirty="0" smtClean="0">
                <a:latin typeface="BookAntiqua"/>
              </a:rPr>
              <a:t>inhaled particulate </a:t>
            </a:r>
            <a:r>
              <a:rPr lang="en-US" dirty="0">
                <a:latin typeface="BookAntiqua"/>
              </a:rPr>
              <a:t>silica,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671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77771" y="398103"/>
            <a:ext cx="3211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GillSans"/>
              </a:rPr>
              <a:t>Granulomatous </a:t>
            </a:r>
            <a:r>
              <a:rPr lang="en-US" dirty="0" smtClean="0">
                <a:latin typeface="GillSans"/>
              </a:rPr>
              <a:t>Inflammation: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77771" y="767436"/>
            <a:ext cx="102753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BookAntiqua"/>
              </a:rPr>
              <a:t>Granulomatous inflammation is a distinctive pattern </a:t>
            </a:r>
            <a:r>
              <a:rPr lang="en-US" dirty="0" err="1" smtClean="0">
                <a:latin typeface="BookAntiqua"/>
              </a:rPr>
              <a:t>ofchronic</a:t>
            </a:r>
            <a:r>
              <a:rPr lang="en-US" dirty="0" smtClean="0">
                <a:latin typeface="BookAntiqua"/>
              </a:rPr>
              <a:t> </a:t>
            </a:r>
            <a:r>
              <a:rPr lang="en-US" dirty="0">
                <a:latin typeface="BookAntiqua"/>
              </a:rPr>
              <a:t>inflammation characterized by aggregates of </a:t>
            </a:r>
            <a:r>
              <a:rPr lang="en-US" dirty="0" smtClean="0">
                <a:latin typeface="BookAntiqua"/>
              </a:rPr>
              <a:t>activated macrophages </a:t>
            </a:r>
            <a:r>
              <a:rPr lang="en-US" dirty="0">
                <a:latin typeface="BookAntiqua"/>
              </a:rPr>
              <a:t>with scattered </a:t>
            </a:r>
            <a:r>
              <a:rPr lang="en-US" dirty="0" smtClean="0">
                <a:latin typeface="BookAntiqua"/>
              </a:rPr>
              <a:t>lymphocytes.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77771" y="1519707"/>
            <a:ext cx="113142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BookAntiqua"/>
              </a:rPr>
              <a:t>. </a:t>
            </a:r>
            <a:r>
              <a:rPr lang="en-US" i="1" dirty="0">
                <a:latin typeface="BookAntiqua-Italic"/>
              </a:rPr>
              <a:t>Tuberculosis is the </a:t>
            </a:r>
            <a:r>
              <a:rPr lang="en-US" i="1" dirty="0" smtClean="0">
                <a:latin typeface="BookAntiqua-Italic"/>
              </a:rPr>
              <a:t>prototype of </a:t>
            </a:r>
            <a:r>
              <a:rPr lang="en-US" i="1" dirty="0">
                <a:latin typeface="BookAntiqua-Italic"/>
              </a:rPr>
              <a:t>a granulomatous disease </a:t>
            </a:r>
            <a:r>
              <a:rPr lang="en-US" i="1" dirty="0" smtClean="0">
                <a:latin typeface="BookAntiqua-Italic"/>
              </a:rPr>
              <a:t>, T .pallidum and fungi is another cause of granulomatous disease </a:t>
            </a:r>
            <a:endParaRPr lang="en-US" i="1" dirty="0">
              <a:latin typeface="BookAntiqua-Italic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7771" y="2271978"/>
            <a:ext cx="112026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BookAntiqua"/>
              </a:rPr>
              <a:t>they develop in response to </a:t>
            </a:r>
            <a:r>
              <a:rPr lang="en-US" dirty="0" smtClean="0">
                <a:latin typeface="BookAntiqua"/>
              </a:rPr>
              <a:t>relatively inert </a:t>
            </a:r>
            <a:r>
              <a:rPr lang="en-US" dirty="0">
                <a:latin typeface="BookAntiqua"/>
              </a:rPr>
              <a:t>foreign bodies (e.g., suture or splinter),</a:t>
            </a:r>
          </a:p>
          <a:p>
            <a:r>
              <a:rPr lang="en-US" dirty="0">
                <a:latin typeface="BookAntiqua"/>
              </a:rPr>
              <a:t>forming so-called </a:t>
            </a:r>
            <a:r>
              <a:rPr lang="en-US" i="1" dirty="0">
                <a:latin typeface="BookAntiqua-Italic"/>
              </a:rPr>
              <a:t>foreign body granulomas.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55559" y="2918309"/>
            <a:ext cx="1132482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BookAntiqua"/>
              </a:rPr>
              <a:t>granuloma formation does </a:t>
            </a:r>
            <a:r>
              <a:rPr lang="en-US" dirty="0" smtClean="0">
                <a:latin typeface="BookAntiqua"/>
              </a:rPr>
              <a:t>not always </a:t>
            </a:r>
            <a:r>
              <a:rPr lang="en-US" dirty="0">
                <a:latin typeface="BookAntiqua"/>
              </a:rPr>
              <a:t>lead to eradication of the causal agent, which </a:t>
            </a:r>
            <a:r>
              <a:rPr lang="en-US" dirty="0" smtClean="0">
                <a:latin typeface="BookAntiqua"/>
              </a:rPr>
              <a:t>is frequently </a:t>
            </a:r>
            <a:r>
              <a:rPr lang="en-US" dirty="0">
                <a:latin typeface="BookAntiqua"/>
              </a:rPr>
              <a:t>resistant to killing or degradation, and </a:t>
            </a:r>
            <a:r>
              <a:rPr lang="en-US" dirty="0" smtClean="0">
                <a:latin typeface="BookAntiqua"/>
              </a:rPr>
              <a:t>granulomatous inflammation </a:t>
            </a:r>
            <a:r>
              <a:rPr lang="en-US" dirty="0">
                <a:latin typeface="BookAntiqua"/>
              </a:rPr>
              <a:t>with subsequent fibrosis may </a:t>
            </a:r>
            <a:r>
              <a:rPr lang="en-US" dirty="0" smtClean="0">
                <a:latin typeface="BookAntiqua"/>
              </a:rPr>
              <a:t>even be </a:t>
            </a:r>
            <a:r>
              <a:rPr lang="en-US" dirty="0">
                <a:latin typeface="BookAntiqua"/>
              </a:rPr>
              <a:t>the major cause of organ dysfunction in some diseases</a:t>
            </a:r>
            <a:r>
              <a:rPr lang="en-US" dirty="0" smtClean="0">
                <a:latin typeface="BookAntiqua"/>
              </a:rPr>
              <a:t>,  such </a:t>
            </a:r>
            <a:r>
              <a:rPr lang="en-US" dirty="0">
                <a:latin typeface="BookAntiqua"/>
              </a:rPr>
              <a:t>as tuberculosis.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992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0310" y="323999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GillSans"/>
              </a:rPr>
              <a:t>SYSTEMIC EFFECTS </a:t>
            </a:r>
            <a:r>
              <a:rPr lang="en-US" dirty="0" smtClean="0">
                <a:latin typeface="GillSans"/>
              </a:rPr>
              <a:t>OFINFLAMMATION</a:t>
            </a:r>
          </a:p>
          <a:p>
            <a:r>
              <a:rPr lang="en-US" dirty="0">
                <a:latin typeface="GillSans"/>
              </a:rPr>
              <a:t> </a:t>
            </a:r>
            <a:r>
              <a:rPr lang="en-US" dirty="0" smtClean="0">
                <a:latin typeface="GillSans"/>
              </a:rPr>
              <a:t>1- fever</a:t>
            </a:r>
          </a:p>
          <a:p>
            <a:r>
              <a:rPr lang="en-US" dirty="0" smtClean="0">
                <a:latin typeface="GillSans"/>
              </a:rPr>
              <a:t>2-leukocytosis</a:t>
            </a:r>
          </a:p>
          <a:p>
            <a:endParaRPr lang="en-US" dirty="0" smtClean="0">
              <a:latin typeface="GillSans"/>
            </a:endParaRP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030310" y="1326525"/>
            <a:ext cx="81136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BookAntiqua"/>
              </a:rPr>
              <a:t>The leukocyte count </a:t>
            </a:r>
            <a:r>
              <a:rPr lang="en-US" dirty="0" smtClean="0">
                <a:latin typeface="BookAntiqua"/>
              </a:rPr>
              <a:t>usually climbs </a:t>
            </a:r>
            <a:r>
              <a:rPr lang="en-US" dirty="0">
                <a:latin typeface="BookAntiqua"/>
              </a:rPr>
              <a:t>to 15,000 to 20,000 cells/mL</a:t>
            </a:r>
            <a:r>
              <a:rPr lang="en-US" dirty="0" smtClean="0">
                <a:latin typeface="BookAntiqua"/>
              </a:rPr>
              <a:t>,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1926" y="1801327"/>
            <a:ext cx="1017860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BookAntiqua"/>
              </a:rPr>
              <a:t>3-Other </a:t>
            </a:r>
            <a:r>
              <a:rPr lang="en-US" dirty="0">
                <a:latin typeface="BookAntiqua"/>
              </a:rPr>
              <a:t>manifestations of the acute-phase </a:t>
            </a:r>
            <a:r>
              <a:rPr lang="en-US" dirty="0" smtClean="0">
                <a:latin typeface="BookAntiqua"/>
              </a:rPr>
              <a:t>response include </a:t>
            </a:r>
            <a:r>
              <a:rPr lang="en-US" dirty="0">
                <a:latin typeface="BookAntiqua"/>
              </a:rPr>
              <a:t>increased heart rate and blood pressure</a:t>
            </a:r>
            <a:r>
              <a:rPr lang="en-US" dirty="0" smtClean="0">
                <a:latin typeface="BookAntiqua"/>
              </a:rPr>
              <a:t>; decreased </a:t>
            </a:r>
            <a:r>
              <a:rPr lang="en-US" dirty="0">
                <a:latin typeface="BookAntiqua"/>
              </a:rPr>
              <a:t>sweating, mainly as a result of redirection of</a:t>
            </a:r>
          </a:p>
          <a:p>
            <a:r>
              <a:rPr lang="en-US" dirty="0">
                <a:latin typeface="BookAntiqua"/>
              </a:rPr>
              <a:t>blood flow from cutaneous to deep vascular beds, </a:t>
            </a:r>
            <a:r>
              <a:rPr lang="en-US" dirty="0" smtClean="0">
                <a:latin typeface="BookAntiqua"/>
              </a:rPr>
              <a:t>to minimize </a:t>
            </a:r>
            <a:r>
              <a:rPr lang="en-US" dirty="0">
                <a:latin typeface="BookAntiqua"/>
              </a:rPr>
              <a:t>heat loss through the skin; and rigors (shivering</a:t>
            </a:r>
            <a:r>
              <a:rPr lang="en-US" dirty="0" smtClean="0">
                <a:latin typeface="BookAntiqua"/>
              </a:rPr>
              <a:t>), chills </a:t>
            </a:r>
            <a:r>
              <a:rPr lang="en-US" dirty="0">
                <a:latin typeface="BookAntiqua"/>
              </a:rPr>
              <a:t>(perception of being cold as the hypothalamus</a:t>
            </a:r>
          </a:p>
          <a:p>
            <a:r>
              <a:rPr lang="en-US" dirty="0">
                <a:latin typeface="BookAntiqua"/>
              </a:rPr>
              <a:t>resets the body temperature), anorexia</a:t>
            </a:r>
            <a:r>
              <a:rPr lang="en-US" dirty="0" smtClean="0">
                <a:latin typeface="BookAntiqua"/>
              </a:rPr>
              <a:t>, and </a:t>
            </a:r>
            <a:r>
              <a:rPr lang="en-US" dirty="0">
                <a:latin typeface="BookAntiqua"/>
              </a:rPr>
              <a:t>malaise, probably secondary to the actions of </a:t>
            </a:r>
            <a:r>
              <a:rPr lang="en-US" dirty="0" err="1" smtClean="0">
                <a:latin typeface="BookAntiqua"/>
              </a:rPr>
              <a:t>cytokineson</a:t>
            </a:r>
            <a:r>
              <a:rPr lang="en-US" dirty="0" smtClean="0">
                <a:latin typeface="BookAntiqua"/>
              </a:rPr>
              <a:t> </a:t>
            </a:r>
            <a:r>
              <a:rPr lang="en-US" dirty="0">
                <a:latin typeface="BookAntiqua"/>
              </a:rPr>
              <a:t>brain cells.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503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flipH="1">
            <a:off x="509358" y="631064"/>
            <a:ext cx="72050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Q- talk </a:t>
            </a:r>
            <a:r>
              <a:rPr lang="en-US" dirty="0" smtClean="0"/>
              <a:t>briefly   about the following</a:t>
            </a:r>
          </a:p>
          <a:p>
            <a:r>
              <a:rPr lang="en-US" dirty="0" smtClean="0"/>
              <a:t>1- definition of inflammation and important cause of acute inflammation </a:t>
            </a:r>
          </a:p>
          <a:p>
            <a:r>
              <a:rPr lang="en-US" dirty="0" smtClean="0"/>
              <a:t>2- out come of acute inflammation </a:t>
            </a:r>
          </a:p>
          <a:p>
            <a:r>
              <a:rPr lang="en-US" dirty="0" smtClean="0"/>
              <a:t>3- defined abscess </a:t>
            </a:r>
          </a:p>
          <a:p>
            <a:r>
              <a:rPr lang="en-US" dirty="0" smtClean="0"/>
              <a:t>4-  took briefly  disease associated with  arise of chronic inflammation </a:t>
            </a:r>
          </a:p>
          <a:p>
            <a:r>
              <a:rPr lang="en-US" dirty="0" smtClean="0"/>
              <a:t>5- took briefly systemic effect of inflammation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084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flipH="1">
            <a:off x="1462395" y="360608"/>
            <a:ext cx="773312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Cardinals  sign</a:t>
            </a:r>
          </a:p>
          <a:p>
            <a:r>
              <a:rPr lang="en-US" sz="2800" dirty="0" smtClean="0"/>
              <a:t>1-rubor (</a:t>
            </a:r>
            <a:r>
              <a:rPr lang="en-US" dirty="0" smtClean="0">
                <a:latin typeface="+mj-lt"/>
              </a:rPr>
              <a:t> redness caused by dilation of vessels) </a:t>
            </a:r>
          </a:p>
          <a:p>
            <a:r>
              <a:rPr lang="en-US" sz="2800" dirty="0" smtClean="0">
                <a:latin typeface="+mj-lt"/>
              </a:rPr>
              <a:t>2-dolor (pain due to increased pressure exerted by the accumulation  of interstitial fluid and to mediators such as bradykinin)</a:t>
            </a:r>
          </a:p>
          <a:p>
            <a:r>
              <a:rPr lang="en-US" sz="2800" dirty="0" smtClean="0">
                <a:latin typeface="+mj-lt"/>
              </a:rPr>
              <a:t>3-calor (heat caused by increased blood flow)</a:t>
            </a:r>
          </a:p>
          <a:p>
            <a:r>
              <a:rPr lang="en-US" sz="2800" dirty="0" smtClean="0">
                <a:latin typeface="+mj-lt"/>
              </a:rPr>
              <a:t>4-tumor ( swelling due to an extravascular accumulation of fluid </a:t>
            </a:r>
          </a:p>
          <a:p>
            <a:r>
              <a:rPr lang="en-US" sz="2800" dirty="0" smtClean="0">
                <a:latin typeface="+mj-lt"/>
              </a:rPr>
              <a:t>5-functiolaesa(loss of function)</a:t>
            </a:r>
            <a:r>
              <a:rPr lang="en-US" sz="2800" dirty="0" smtClean="0"/>
              <a:t>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613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6220" y="759854"/>
            <a:ext cx="74697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Component of inflammation:</a:t>
            </a:r>
          </a:p>
          <a:p>
            <a:r>
              <a:rPr lang="en-US" sz="2000" dirty="0" smtClean="0"/>
              <a:t>1- vascular changes </a:t>
            </a:r>
          </a:p>
          <a:p>
            <a:r>
              <a:rPr lang="en-US" sz="2000" dirty="0" smtClean="0"/>
              <a:t>2- cellular events 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1004552" y="2056259"/>
            <a:ext cx="1086976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1- vascular </a:t>
            </a:r>
            <a:r>
              <a:rPr lang="en-US" sz="2400" dirty="0" smtClean="0"/>
              <a:t>changes: </a:t>
            </a:r>
            <a:r>
              <a:rPr lang="en-US" sz="2400" dirty="0"/>
              <a:t>blood </a:t>
            </a:r>
            <a:r>
              <a:rPr lang="en-US" sz="2400" dirty="0" smtClean="0"/>
              <a:t>vessels changes  </a:t>
            </a:r>
            <a:r>
              <a:rPr lang="en-US" sz="2400" dirty="0"/>
              <a:t>are initiated rapidly </a:t>
            </a:r>
            <a:endParaRPr lang="en-US" sz="2400" dirty="0" smtClean="0"/>
          </a:p>
          <a:p>
            <a:r>
              <a:rPr lang="en-US" sz="2400" dirty="0" smtClean="0"/>
              <a:t>A- After </a:t>
            </a:r>
            <a:r>
              <a:rPr lang="en-US" sz="2400" dirty="0"/>
              <a:t>transient vasoconstriction (lasting only </a:t>
            </a:r>
            <a:r>
              <a:rPr lang="en-US" sz="2400" dirty="0" smtClean="0"/>
              <a:t>for seconds</a:t>
            </a:r>
            <a:r>
              <a:rPr lang="en-US" sz="2400" dirty="0"/>
              <a:t>), arteriolar vasodilation occurs, resulting </a:t>
            </a:r>
            <a:r>
              <a:rPr lang="en-US" sz="2400" dirty="0" smtClean="0"/>
              <a:t>in locally </a:t>
            </a:r>
            <a:r>
              <a:rPr lang="en-US" sz="2400" dirty="0"/>
              <a:t>increased blood flow and engorgement of </a:t>
            </a:r>
            <a:r>
              <a:rPr lang="en-US" sz="2400" dirty="0" smtClean="0"/>
              <a:t>the down-stream </a:t>
            </a:r>
            <a:r>
              <a:rPr lang="en-US" sz="2400" dirty="0"/>
              <a:t>capillary beds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1004552" y="3598884"/>
            <a:ext cx="110178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BookAntiqua"/>
              </a:rPr>
              <a:t>B- The </a:t>
            </a:r>
            <a:r>
              <a:rPr lang="en-US" sz="2000" dirty="0">
                <a:latin typeface="BookAntiqua"/>
              </a:rPr>
              <a:t>microvasculature becomes more permeable, </a:t>
            </a:r>
            <a:r>
              <a:rPr lang="en-US" sz="2000" dirty="0" smtClean="0">
                <a:latin typeface="BookAntiqua"/>
              </a:rPr>
              <a:t>and protein-rich </a:t>
            </a:r>
            <a:r>
              <a:rPr lang="en-US" sz="2000" dirty="0">
                <a:latin typeface="BookAntiqua"/>
              </a:rPr>
              <a:t>fluid moves into the extravascular tissues</a:t>
            </a:r>
            <a:r>
              <a:rPr lang="en-US" dirty="0">
                <a:latin typeface="BookAntiqua"/>
              </a:rPr>
              <a:t>.</a:t>
            </a:r>
          </a:p>
          <a:p>
            <a:r>
              <a:rPr lang="en-US" sz="2400" dirty="0" smtClean="0"/>
              <a:t>C- This </a:t>
            </a:r>
            <a:r>
              <a:rPr lang="en-US" sz="2400" dirty="0"/>
              <a:t>causes the red cells in the flowing blood to </a:t>
            </a:r>
            <a:r>
              <a:rPr lang="en-US" sz="2400" dirty="0" smtClean="0"/>
              <a:t>become more concentrated</a:t>
            </a:r>
            <a:r>
              <a:rPr lang="en-US" dirty="0" smtClean="0"/>
              <a:t>,</a:t>
            </a:r>
            <a:r>
              <a:rPr lang="en-US" dirty="0" smtClean="0">
                <a:latin typeface="BookAntiqua"/>
              </a:rPr>
              <a:t> </a:t>
            </a:r>
            <a:endParaRPr lang="en-US" dirty="0">
              <a:latin typeface="BookAntiqu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04552" y="4676102"/>
            <a:ext cx="79977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BookAntiqua"/>
              </a:rPr>
              <a:t>Lead to  </a:t>
            </a:r>
            <a:r>
              <a:rPr lang="en-US" sz="2000" dirty="0">
                <a:latin typeface="BookAntiqua"/>
              </a:rPr>
              <a:t>stasis develops, leukocytes (principally neutrophils</a:t>
            </a:r>
            <a:r>
              <a:rPr lang="en-US" sz="2000" dirty="0" smtClean="0">
                <a:latin typeface="BookAntiqua"/>
              </a:rPr>
              <a:t>) begin to accumulate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6577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942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3792" y="1275008"/>
            <a:ext cx="1120461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BookAntiqua"/>
              </a:rPr>
              <a:t>an important function of the inflammatory response is to deliver leukocytes to the site of injury</a:t>
            </a:r>
          </a:p>
          <a:p>
            <a:r>
              <a:rPr lang="en-US" dirty="0">
                <a:latin typeface="BookAntiqua"/>
              </a:rPr>
              <a:t>and to activate them. Leukocytes ingest offending agents, kill bacteria and other microbes, and eliminate necrotic tissue and foreign substances.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1673" y="605308"/>
            <a:ext cx="5035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Cellular event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53792" y="2406373"/>
            <a:ext cx="28392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GillSansMT-Italic"/>
              </a:rPr>
              <a:t>A</a:t>
            </a:r>
            <a:r>
              <a:rPr lang="en-US" i="1" dirty="0" smtClean="0">
                <a:latin typeface="GillSansMT-Italic"/>
              </a:rPr>
              <a:t>- Leukocyte </a:t>
            </a:r>
            <a:r>
              <a:rPr lang="en-US" i="1" dirty="0">
                <a:latin typeface="GillSansMT-Italic"/>
              </a:rPr>
              <a:t>Recruitment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67683" y="2775705"/>
            <a:ext cx="103846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en-US" dirty="0" smtClean="0">
                <a:latin typeface="BookAntiqua"/>
              </a:rPr>
              <a:t>margination </a:t>
            </a:r>
            <a:r>
              <a:rPr lang="en-US" dirty="0">
                <a:latin typeface="BookAntiqua"/>
              </a:rPr>
              <a:t>and rolling along the </a:t>
            </a:r>
            <a:r>
              <a:rPr lang="en-US" dirty="0" smtClean="0">
                <a:latin typeface="BookAntiqua"/>
              </a:rPr>
              <a:t>vessel wall</a:t>
            </a:r>
            <a:r>
              <a:rPr lang="en-US" dirty="0">
                <a:latin typeface="BookAntiqua"/>
              </a:rPr>
              <a:t>; (2) firm adhesion to the endothelium</a:t>
            </a:r>
            <a:r>
              <a:rPr lang="en-US" dirty="0" smtClean="0">
                <a:latin typeface="BookAntiqua"/>
              </a:rPr>
              <a:t>;</a:t>
            </a:r>
          </a:p>
          <a:p>
            <a:r>
              <a:rPr lang="en-US" dirty="0" smtClean="0">
                <a:latin typeface="BookAntiqua"/>
              </a:rPr>
              <a:t> (3) transmigration between </a:t>
            </a:r>
            <a:r>
              <a:rPr lang="en-US" dirty="0">
                <a:latin typeface="BookAntiqua"/>
              </a:rPr>
              <a:t>endothelial cells; and (4) migration in </a:t>
            </a:r>
            <a:r>
              <a:rPr lang="en-US" dirty="0" smtClean="0">
                <a:latin typeface="BookAntiqua"/>
              </a:rPr>
              <a:t>interstitial tissues </a:t>
            </a:r>
            <a:r>
              <a:rPr lang="en-US" dirty="0">
                <a:latin typeface="BookAntiqua"/>
              </a:rPr>
              <a:t>toward a chemotactic stimulus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53792" y="3699035"/>
            <a:ext cx="1098138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GillSans-Italic"/>
              </a:rPr>
              <a:t>B- Chemotaxis</a:t>
            </a:r>
            <a:r>
              <a:rPr lang="en-US" i="1" dirty="0">
                <a:latin typeface="GillSans-Italic"/>
              </a:rPr>
              <a:t>. </a:t>
            </a:r>
            <a:r>
              <a:rPr lang="en-US" dirty="0">
                <a:latin typeface="BookAntiqua"/>
              </a:rPr>
              <a:t>After </a:t>
            </a:r>
            <a:r>
              <a:rPr lang="en-US" dirty="0" err="1">
                <a:latin typeface="BookAntiqua"/>
              </a:rPr>
              <a:t>extravasating</a:t>
            </a:r>
            <a:r>
              <a:rPr lang="en-US" dirty="0">
                <a:latin typeface="BookAntiqua"/>
              </a:rPr>
              <a:t> from the blood, </a:t>
            </a:r>
            <a:r>
              <a:rPr lang="en-US" dirty="0" smtClean="0">
                <a:latin typeface="BookAntiqua"/>
              </a:rPr>
              <a:t>leukocytes move </a:t>
            </a:r>
            <a:r>
              <a:rPr lang="en-US" dirty="0">
                <a:latin typeface="BookAntiqua"/>
              </a:rPr>
              <a:t>toward sites of infection or injury along a </a:t>
            </a:r>
            <a:r>
              <a:rPr lang="en-US" dirty="0" smtClean="0">
                <a:latin typeface="BookAntiqua"/>
              </a:rPr>
              <a:t>chemical gradient </a:t>
            </a:r>
            <a:r>
              <a:rPr lang="en-US" dirty="0">
                <a:latin typeface="BookAntiqua"/>
              </a:rPr>
              <a:t>by a process called </a:t>
            </a:r>
            <a:r>
              <a:rPr lang="en-US" i="1" dirty="0">
                <a:latin typeface="BookAntiqua-Italic"/>
              </a:rPr>
              <a:t>chemotaxi</a:t>
            </a:r>
            <a:r>
              <a:rPr lang="en-US" dirty="0">
                <a:latin typeface="BookAntiqua"/>
              </a:rPr>
              <a:t>s. Both </a:t>
            </a:r>
            <a:r>
              <a:rPr lang="en-US" dirty="0" smtClean="0">
                <a:latin typeface="BookAntiqua"/>
              </a:rPr>
              <a:t>exogenous and </a:t>
            </a:r>
            <a:r>
              <a:rPr lang="en-US" dirty="0">
                <a:latin typeface="BookAntiqua"/>
              </a:rPr>
              <a:t>endogenous substances can be chemotactic for leukocytes</a:t>
            </a:r>
            <a:r>
              <a:rPr lang="en-US" dirty="0" smtClean="0">
                <a:latin typeface="BookAntiqua"/>
              </a:rPr>
              <a:t>, including </a:t>
            </a:r>
            <a:r>
              <a:rPr lang="en-US" dirty="0">
                <a:latin typeface="BookAntiqua"/>
              </a:rPr>
              <a:t>the following</a:t>
            </a:r>
            <a:r>
              <a:rPr lang="en-US" dirty="0" smtClean="0">
                <a:latin typeface="BookAntiqua"/>
              </a:rPr>
              <a:t>:</a:t>
            </a:r>
          </a:p>
          <a:p>
            <a:r>
              <a:rPr lang="en-US" dirty="0" smtClean="0">
                <a:latin typeface="BookAntiqua"/>
              </a:rPr>
              <a:t>• </a:t>
            </a:r>
            <a:r>
              <a:rPr lang="en-US" dirty="0">
                <a:latin typeface="BookAntiqua"/>
              </a:rPr>
              <a:t>Bacterial products, particularly peptides with </a:t>
            </a:r>
            <a:r>
              <a:rPr lang="en-US" i="1" dirty="0" smtClean="0">
                <a:latin typeface="BookAntiqua-Italic"/>
              </a:rPr>
              <a:t>N</a:t>
            </a:r>
            <a:r>
              <a:rPr lang="en-US" dirty="0" smtClean="0">
                <a:latin typeface="BookAntiqua"/>
              </a:rPr>
              <a:t>-formyl methionine</a:t>
            </a:r>
            <a:endParaRPr lang="en-US" dirty="0">
              <a:latin typeface="BookAntiqua"/>
            </a:endParaRPr>
          </a:p>
          <a:p>
            <a:r>
              <a:rPr lang="en-US" dirty="0">
                <a:latin typeface="BookAntiqua"/>
              </a:rPr>
              <a:t>termini</a:t>
            </a:r>
          </a:p>
          <a:p>
            <a:r>
              <a:rPr lang="en-US" dirty="0">
                <a:latin typeface="BookAntiqua"/>
              </a:rPr>
              <a:t>• Cytokines, especially those of the </a:t>
            </a:r>
            <a:r>
              <a:rPr lang="en-US" i="1" dirty="0">
                <a:latin typeface="BookAntiqua-Italic"/>
              </a:rPr>
              <a:t>chemokine </a:t>
            </a:r>
            <a:r>
              <a:rPr lang="en-US" dirty="0">
                <a:latin typeface="BookAntiqua"/>
              </a:rPr>
              <a:t>family</a:t>
            </a:r>
          </a:p>
          <a:p>
            <a:r>
              <a:rPr lang="en-US" dirty="0">
                <a:latin typeface="BookAntiqua"/>
              </a:rPr>
              <a:t>• Components of the complement system, particularly C5</a:t>
            </a:r>
          </a:p>
          <a:p>
            <a:r>
              <a:rPr lang="en-US" dirty="0">
                <a:latin typeface="BookAntiqua"/>
              </a:rPr>
              <a:t>• Products of the lipoxygenase pathway of </a:t>
            </a:r>
            <a:r>
              <a:rPr lang="en-US" dirty="0" smtClean="0">
                <a:latin typeface="BookAntiqua"/>
              </a:rPr>
              <a:t>arachidonic acid </a:t>
            </a:r>
            <a:r>
              <a:rPr lang="en-US" dirty="0">
                <a:latin typeface="BookAntiqua"/>
              </a:rPr>
              <a:t>(AA) metabolism, particularly leukotriene B4</a:t>
            </a:r>
          </a:p>
          <a:p>
            <a:r>
              <a:rPr lang="en-US" dirty="0">
                <a:latin typeface="BookAntiqua"/>
              </a:rPr>
              <a:t>(LTB4)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02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4523" y="2292439"/>
            <a:ext cx="1150512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</a:t>
            </a:r>
            <a:r>
              <a:rPr lang="en-US" dirty="0" smtClean="0"/>
              <a:t>- </a:t>
            </a:r>
            <a:r>
              <a:rPr lang="en-US" dirty="0"/>
              <a:t>phagocytosis :</a:t>
            </a:r>
          </a:p>
          <a:p>
            <a:r>
              <a:rPr lang="en-US" dirty="0"/>
              <a:t> </a:t>
            </a:r>
            <a:r>
              <a:rPr lang="en-US" i="1" dirty="0"/>
              <a:t>Phagocytosis consists of three steps </a:t>
            </a:r>
            <a:r>
              <a:rPr lang="en-US" i="1" dirty="0" smtClean="0"/>
              <a:t>(</a:t>
            </a:r>
            <a:r>
              <a:rPr lang="en-US" i="1" dirty="0"/>
              <a:t>1) recognition and attachment of the particle to the ingesting</a:t>
            </a:r>
          </a:p>
          <a:p>
            <a:r>
              <a:rPr lang="en-US" i="1" dirty="0"/>
              <a:t>leukocyte; (2) engulfment, with subsequent formation of a phagocytic</a:t>
            </a:r>
          </a:p>
          <a:p>
            <a:r>
              <a:rPr lang="en-US" i="1" dirty="0"/>
              <a:t>vacuole; and (3) killing and degradation of the ingested</a:t>
            </a:r>
          </a:p>
          <a:p>
            <a:r>
              <a:rPr lang="en-US" i="1" dirty="0"/>
              <a:t>material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06190" y="4181117"/>
            <a:ext cx="116940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</a:t>
            </a:r>
            <a:r>
              <a:rPr lang="en-US" dirty="0" smtClean="0"/>
              <a:t>- </a:t>
            </a:r>
            <a:r>
              <a:rPr lang="en-US" dirty="0"/>
              <a:t>intracellular microbial killing :</a:t>
            </a:r>
          </a:p>
          <a:p>
            <a:r>
              <a:rPr lang="en-US" dirty="0"/>
              <a:t>Is mediated within phagocytic cells by oxygen –</a:t>
            </a:r>
            <a:r>
              <a:rPr lang="en-US" dirty="0" smtClean="0"/>
              <a:t>dependent ( superoxide ,</a:t>
            </a:r>
            <a:r>
              <a:rPr lang="en-US" dirty="0"/>
              <a:t>hydrogen </a:t>
            </a:r>
            <a:r>
              <a:rPr lang="en-US" dirty="0" smtClean="0"/>
              <a:t>peroxide ,</a:t>
            </a:r>
            <a:r>
              <a:rPr lang="en-US" dirty="0"/>
              <a:t>hydroxyl radical  and </a:t>
            </a:r>
            <a:r>
              <a:rPr lang="en-US" dirty="0" err="1"/>
              <a:t>and</a:t>
            </a:r>
            <a:r>
              <a:rPr lang="en-US" dirty="0"/>
              <a:t> oxygen independent mechanism (lysozyme ,</a:t>
            </a:r>
            <a:r>
              <a:rPr lang="en-US" dirty="0" err="1" smtClean="0"/>
              <a:t>lactoferrin</a:t>
            </a:r>
            <a:r>
              <a:rPr lang="en-US" dirty="0" smtClean="0"/>
              <a:t> )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0332" y="5515797"/>
            <a:ext cx="114493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Antiqua"/>
              </a:rPr>
              <a:t>The type of emigrating leukocyte varies with the age </a:t>
            </a:r>
            <a:r>
              <a:rPr lang="en-US" dirty="0" smtClean="0">
                <a:solidFill>
                  <a:srgbClr val="000000"/>
                </a:solidFill>
                <a:latin typeface="BookAntiqua"/>
              </a:rPr>
              <a:t>of the </a:t>
            </a:r>
            <a:r>
              <a:rPr lang="en-US" dirty="0">
                <a:solidFill>
                  <a:srgbClr val="000000"/>
                </a:solidFill>
                <a:latin typeface="BookAntiqua"/>
              </a:rPr>
              <a:t>inflammatory response and with the type of stimulus.</a:t>
            </a:r>
          </a:p>
          <a:p>
            <a:r>
              <a:rPr lang="en-US" dirty="0">
                <a:solidFill>
                  <a:srgbClr val="000000"/>
                </a:solidFill>
                <a:latin typeface="BookAntiqua"/>
              </a:rPr>
              <a:t>In most forms of acute inflammation, </a:t>
            </a:r>
            <a:r>
              <a:rPr lang="en-US" i="1" dirty="0">
                <a:solidFill>
                  <a:srgbClr val="000000"/>
                </a:solidFill>
                <a:latin typeface="BookAntiqua-Italic"/>
              </a:rPr>
              <a:t>neutrophils </a:t>
            </a:r>
            <a:r>
              <a:rPr lang="en-US" i="1" dirty="0" smtClean="0">
                <a:solidFill>
                  <a:srgbClr val="000000"/>
                </a:solidFill>
                <a:latin typeface="BookAntiqua-Italic"/>
              </a:rPr>
              <a:t>predominate in </a:t>
            </a:r>
            <a:r>
              <a:rPr lang="en-US" i="1" dirty="0">
                <a:solidFill>
                  <a:srgbClr val="000000"/>
                </a:solidFill>
                <a:latin typeface="BookAntiqua-Italic"/>
              </a:rPr>
              <a:t>the inflammatory infiltrate during the first 6 to 24 </a:t>
            </a:r>
            <a:r>
              <a:rPr lang="en-US" i="1" dirty="0" smtClean="0">
                <a:solidFill>
                  <a:srgbClr val="000000"/>
                </a:solidFill>
                <a:latin typeface="BookAntiqua-Italic"/>
              </a:rPr>
              <a:t>hours and </a:t>
            </a:r>
            <a:r>
              <a:rPr lang="en-US" i="1" dirty="0">
                <a:solidFill>
                  <a:srgbClr val="000000"/>
                </a:solidFill>
                <a:latin typeface="BookAntiqua-Italic"/>
              </a:rPr>
              <a:t>are replaced by monocytes in 24 to 48 </a:t>
            </a:r>
            <a:r>
              <a:rPr lang="en-US" i="1" dirty="0" smtClean="0">
                <a:solidFill>
                  <a:srgbClr val="000000"/>
                </a:solidFill>
                <a:latin typeface="BookAntiqua-Italic"/>
              </a:rPr>
              <a:t>hours</a:t>
            </a:r>
            <a:r>
              <a:rPr lang="en-US" dirty="0" smtClean="0">
                <a:solidFill>
                  <a:srgbClr val="000000"/>
                </a:solidFill>
                <a:latin typeface="BookAntiqua"/>
              </a:rPr>
              <a:t>: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6190" y="546409"/>
            <a:ext cx="2535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GillSansMT-Italic"/>
              </a:rPr>
              <a:t>C</a:t>
            </a:r>
            <a:r>
              <a:rPr lang="en-US" i="1" dirty="0" smtClean="0">
                <a:latin typeface="GillSansMT-Italic"/>
              </a:rPr>
              <a:t>-Leukocyte </a:t>
            </a:r>
            <a:r>
              <a:rPr lang="en-US" i="1" dirty="0">
                <a:latin typeface="GillSansMT-Italic"/>
              </a:rPr>
              <a:t>Activation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20332" y="1142425"/>
            <a:ext cx="114493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BookAntiqua"/>
              </a:rPr>
              <a:t>Once leukocytes have been recruited to the site of </a:t>
            </a:r>
            <a:r>
              <a:rPr lang="en-US" dirty="0" smtClean="0">
                <a:latin typeface="BookAntiqua"/>
              </a:rPr>
              <a:t>infection or </a:t>
            </a:r>
            <a:r>
              <a:rPr lang="en-US" dirty="0">
                <a:latin typeface="BookAntiqua"/>
              </a:rPr>
              <a:t>tissue necrosis, they must be activated to </a:t>
            </a:r>
            <a:r>
              <a:rPr lang="en-US" dirty="0" smtClean="0">
                <a:latin typeface="BookAntiqua"/>
              </a:rPr>
              <a:t>perform their </a:t>
            </a:r>
            <a:r>
              <a:rPr lang="en-US" dirty="0">
                <a:latin typeface="BookAntiqua"/>
              </a:rPr>
              <a:t>functions. Stimuli for activation include microbes</a:t>
            </a:r>
            <a:r>
              <a:rPr lang="en-US" dirty="0" smtClean="0">
                <a:latin typeface="BookAntiqua"/>
              </a:rPr>
              <a:t>, products </a:t>
            </a:r>
            <a:r>
              <a:rPr lang="en-US" dirty="0">
                <a:latin typeface="BookAntiqua"/>
              </a:rPr>
              <a:t>of necrotic cells, and several mediators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915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789" y="1442219"/>
            <a:ext cx="7306614" cy="3607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467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1627164" y="425004"/>
            <a:ext cx="9732001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Type of inflammatory cells :</a:t>
            </a:r>
          </a:p>
          <a:p>
            <a:r>
              <a:rPr lang="en-US" sz="2400" dirty="0" smtClean="0"/>
              <a:t>1- neutrophil : are the most prominent inflammatory cells in foci of acute inflammation during the first 24-hours.important cause of neutrophilia bacterial infection and infarction </a:t>
            </a:r>
          </a:p>
          <a:p>
            <a:r>
              <a:rPr lang="en-US" sz="2400" dirty="0" smtClean="0"/>
              <a:t>After 2-3 days neutrophil are replaced mainly by </a:t>
            </a:r>
          </a:p>
          <a:p>
            <a:r>
              <a:rPr lang="en-US" sz="2400" dirty="0" smtClean="0"/>
              <a:t>2-  monocytes-macrophages :are capable of engulfing larger particle ,long lived and capable of dividing and proliferating within the inflamed tissue </a:t>
            </a:r>
          </a:p>
          <a:p>
            <a:r>
              <a:rPr lang="en-US" sz="2400" dirty="0" smtClean="0"/>
              <a:t>Important cause of </a:t>
            </a:r>
            <a:r>
              <a:rPr lang="en-US" sz="2400" dirty="0" err="1" smtClean="0"/>
              <a:t>monocytosis</a:t>
            </a:r>
            <a:r>
              <a:rPr lang="en-US" sz="2400" dirty="0" smtClean="0"/>
              <a:t>  .TB, Typhus ,brucellosis </a:t>
            </a:r>
          </a:p>
          <a:p>
            <a:r>
              <a:rPr lang="en-US" sz="2400" dirty="0" smtClean="0"/>
              <a:t>3- lymphocyte : most prominent in many viral infection </a:t>
            </a:r>
          </a:p>
          <a:p>
            <a:r>
              <a:rPr lang="en-US" sz="2400" dirty="0" smtClean="0"/>
              <a:t>4- eosinophils: are prominent in allergic reaction and parasitic infection </a:t>
            </a:r>
          </a:p>
          <a:p>
            <a:r>
              <a:rPr lang="en-US" sz="2400" dirty="0" smtClean="0"/>
              <a:t>5- mast cells and basophils :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415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53048" y="708338"/>
            <a:ext cx="74697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Outcome of acute inflammation</a:t>
            </a:r>
            <a:endParaRPr lang="en-US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4952" y="1293113"/>
            <a:ext cx="11797047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BookAntiqua-Italic"/>
              </a:rPr>
              <a:t>1- Resolution: Regeneration and repair. </a:t>
            </a:r>
            <a:r>
              <a:rPr lang="en-US" dirty="0">
                <a:latin typeface="BookAntiqua"/>
              </a:rPr>
              <a:t>When the injury is limited</a:t>
            </a:r>
          </a:p>
          <a:p>
            <a:r>
              <a:rPr lang="en-US" dirty="0">
                <a:latin typeface="BookAntiqua"/>
              </a:rPr>
              <a:t>2- tissue destruction and </a:t>
            </a:r>
            <a:r>
              <a:rPr lang="en-US" dirty="0" smtClean="0">
                <a:latin typeface="BookAntiqua"/>
              </a:rPr>
              <a:t>persistent </a:t>
            </a:r>
            <a:r>
              <a:rPr lang="en-US" dirty="0">
                <a:latin typeface="BookAntiqua"/>
              </a:rPr>
              <a:t>acute </a:t>
            </a:r>
            <a:r>
              <a:rPr lang="en-US" dirty="0" smtClean="0">
                <a:latin typeface="BookAntiqua"/>
              </a:rPr>
              <a:t>inflammation</a:t>
            </a:r>
          </a:p>
          <a:p>
            <a:r>
              <a:rPr lang="en-US" dirty="0" smtClean="0">
                <a:latin typeface="BookAntiqua"/>
              </a:rPr>
              <a:t> </a:t>
            </a:r>
            <a:endParaRPr lang="en-US" dirty="0">
              <a:latin typeface="BookAntiqua"/>
            </a:endParaRPr>
          </a:p>
          <a:p>
            <a:r>
              <a:rPr lang="en-US" dirty="0">
                <a:latin typeface="Arial Rounded MT Bold" panose="020F0704030504030204" pitchFamily="34" charset="0"/>
              </a:rPr>
              <a:t> Abscess; </a:t>
            </a:r>
            <a:r>
              <a:rPr lang="en-US" dirty="0"/>
              <a:t>this is a cavity  filled with pus(  </a:t>
            </a:r>
            <a:r>
              <a:rPr lang="en-US" dirty="0" smtClean="0"/>
              <a:t>neutrophils ,</a:t>
            </a:r>
            <a:r>
              <a:rPr lang="en-US" dirty="0"/>
              <a:t>monocytes and liquefied cellular debris),Its  often walled off by fibrous tissue and is relatively inaccessible to the circulation),</a:t>
            </a:r>
            <a:r>
              <a:rPr lang="en-US" dirty="0" smtClean="0"/>
              <a:t>Its usually </a:t>
            </a:r>
            <a:r>
              <a:rPr lang="en-US" dirty="0"/>
              <a:t>caused by bacterial infections ,often  by staphylococci</a:t>
            </a:r>
          </a:p>
          <a:p>
            <a:endParaRPr lang="en-US" dirty="0">
              <a:latin typeface="Arial Rounded MT Bold" panose="020F0704030504030204" pitchFamily="34" charset="0"/>
            </a:endParaRPr>
          </a:p>
          <a:p>
            <a:endParaRPr lang="en-US" dirty="0">
              <a:latin typeface="Arial Rounded MT Bold" panose="020F0704030504030204" pitchFamily="34" charset="0"/>
            </a:endParaRPr>
          </a:p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Ulcer :</a:t>
            </a:r>
            <a:r>
              <a:rPr lang="en-US" dirty="0">
                <a:cs typeface="Aharoni" panose="02010803020104030203" pitchFamily="2" charset="-79"/>
              </a:rPr>
              <a:t>this is loss of surface epithelium ,this  can be caused by acute inflammation of epithelial surface ( </a:t>
            </a:r>
            <a:r>
              <a:rPr lang="en-US" dirty="0" err="1">
                <a:cs typeface="Aharoni" panose="02010803020104030203" pitchFamily="2" charset="-79"/>
              </a:rPr>
              <a:t>e.g</a:t>
            </a:r>
            <a:r>
              <a:rPr lang="en-US" dirty="0">
                <a:cs typeface="Aharoni" panose="02010803020104030203" pitchFamily="2" charset="-79"/>
              </a:rPr>
              <a:t> peptic ulcer and ulcer of the skin )</a:t>
            </a:r>
          </a:p>
          <a:p>
            <a:endParaRPr lang="en-US" sz="2400" dirty="0">
              <a:cs typeface="Aharoni" panose="02010803020104030203" pitchFamily="2" charset="-79"/>
            </a:endParaRPr>
          </a:p>
          <a:p>
            <a:endParaRPr lang="en-US" sz="2400" dirty="0">
              <a:cs typeface="Aharoni" panose="02010803020104030203" pitchFamily="2" charset="-79"/>
            </a:endParaRPr>
          </a:p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Fistula</a:t>
            </a:r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: </a:t>
            </a:r>
            <a:r>
              <a:rPr lang="en-US" dirty="0" smtClean="0">
                <a:cs typeface="Aharoni" panose="02010803020104030203" pitchFamily="2" charset="-79"/>
              </a:rPr>
              <a:t>this </a:t>
            </a:r>
            <a:r>
              <a:rPr lang="en-US" dirty="0">
                <a:cs typeface="Aharoni" panose="02010803020104030203" pitchFamily="2" charset="-79"/>
              </a:rPr>
              <a:t>is an abnormal communication </a:t>
            </a:r>
            <a:r>
              <a:rPr lang="en-US" dirty="0" smtClean="0">
                <a:cs typeface="Aharoni" panose="02010803020104030203" pitchFamily="2" charset="-79"/>
              </a:rPr>
              <a:t>between two </a:t>
            </a:r>
            <a:r>
              <a:rPr lang="en-US" dirty="0">
                <a:cs typeface="Aharoni" panose="02010803020104030203" pitchFamily="2" charset="-79"/>
              </a:rPr>
              <a:t>organ or between an organ and </a:t>
            </a:r>
            <a:r>
              <a:rPr lang="en-US" dirty="0" smtClean="0">
                <a:cs typeface="Aharoni" panose="02010803020104030203" pitchFamily="2" charset="-79"/>
              </a:rPr>
              <a:t>a surface </a:t>
            </a:r>
            <a:endParaRPr lang="en-US" dirty="0"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02875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1264</Words>
  <Application>Microsoft Office PowerPoint</Application>
  <PresentationFormat>Widescreen</PresentationFormat>
  <Paragraphs>102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7" baseType="lpstr">
      <vt:lpstr>Aharoni</vt:lpstr>
      <vt:lpstr>Arial</vt:lpstr>
      <vt:lpstr>Arial Black</vt:lpstr>
      <vt:lpstr>Arial Rounded MT Bold</vt:lpstr>
      <vt:lpstr>BookAntiqua</vt:lpstr>
      <vt:lpstr>BookAntiqua-Italic</vt:lpstr>
      <vt:lpstr>Calibri</vt:lpstr>
      <vt:lpstr>Calibri Light</vt:lpstr>
      <vt:lpstr>GillSans</vt:lpstr>
      <vt:lpstr>GillSans-Italic</vt:lpstr>
      <vt:lpstr>GillSansMT-Italic</vt:lpstr>
      <vt:lpstr>Noto Naskh Arabic UI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</dc:creator>
  <cp:lastModifiedBy>Ahmed</cp:lastModifiedBy>
  <cp:revision>39</cp:revision>
  <dcterms:created xsi:type="dcterms:W3CDTF">2020-12-12T18:16:02Z</dcterms:created>
  <dcterms:modified xsi:type="dcterms:W3CDTF">2021-11-22T07:13:58Z</dcterms:modified>
</cp:coreProperties>
</file>