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media/image2.jpg" ContentType="image/jp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60" r:id="rId3"/>
    <p:sldId id="261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79" r:id="rId14"/>
    <p:sldId id="280" r:id="rId15"/>
    <p:sldId id="282" r:id="rId16"/>
    <p:sldId id="284" r:id="rId17"/>
    <p:sldId id="301" r:id="rId18"/>
    <p:sldId id="303" r:id="rId19"/>
    <p:sldId id="305" r:id="rId20"/>
    <p:sldId id="307" r:id="rId21"/>
    <p:sldId id="30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929C-C4A9-41EE-8ADE-D73442959BA7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197B5-09BE-4BE9-939A-795D9EE95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56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6757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11886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83403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12157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69912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13598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85905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8971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325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3034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9443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3968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3566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88151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9085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436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3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6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8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3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9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5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9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4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1F26-5387-453B-9C6B-506C967D4EB2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0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F1F26-5387-453B-9C6B-506C967D4EB2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C5162-4170-48D1-B1C8-2C46FB782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9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77236" y="2590800"/>
            <a:ext cx="7433945" cy="1346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95"/>
              </a:lnSpc>
            </a:pPr>
            <a:r>
              <a:rPr sz="8800" b="1" spc="-45" dirty="0">
                <a:solidFill>
                  <a:srgbClr val="FFFF00"/>
                </a:solidFill>
                <a:latin typeface="Berlin Sans FB Demi"/>
                <a:cs typeface="Berlin Sans FB Demi"/>
              </a:rPr>
              <a:t>TISSUE</a:t>
            </a:r>
            <a:r>
              <a:rPr sz="8800" b="1" spc="-15" dirty="0">
                <a:solidFill>
                  <a:srgbClr val="FFFF00"/>
                </a:solidFill>
                <a:latin typeface="Berlin Sans FB Demi"/>
                <a:cs typeface="Berlin Sans FB Demi"/>
              </a:rPr>
              <a:t> </a:t>
            </a:r>
            <a:r>
              <a:rPr sz="8800" b="1" spc="-60" dirty="0">
                <a:solidFill>
                  <a:srgbClr val="FFFF00"/>
                </a:solidFill>
                <a:latin typeface="Berlin Sans FB Demi"/>
                <a:cs typeface="Berlin Sans FB Demi"/>
              </a:rPr>
              <a:t>REPAIR</a:t>
            </a:r>
            <a:endParaRPr sz="8800" dirty="0">
              <a:latin typeface="Berlin Sans FB Demi"/>
              <a:cs typeface="Berlin Sans FB Dem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69907" y="960493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Lec:3                                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45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 txBox="1"/>
          <p:nvPr/>
        </p:nvSpPr>
        <p:spPr>
          <a:xfrm>
            <a:off x="2209800" y="533401"/>
            <a:ext cx="376301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25"/>
              </a:lnSpc>
            </a:pPr>
            <a:r>
              <a:rPr sz="2800" b="1" i="1" u="heavy" dirty="0">
                <a:solidFill>
                  <a:srgbClr val="FFFF00"/>
                </a:solidFill>
                <a:latin typeface="Times New Roman"/>
                <a:cs typeface="Times New Roman"/>
              </a:rPr>
              <a:t>3. </a:t>
            </a:r>
            <a:r>
              <a:rPr sz="2800" b="1" i="1" u="heavy" spc="-10" dirty="0">
                <a:solidFill>
                  <a:srgbClr val="FFFF00"/>
                </a:solidFill>
                <a:latin typeface="Times New Roman"/>
                <a:cs typeface="Times New Roman"/>
              </a:rPr>
              <a:t>P</a:t>
            </a:r>
            <a:r>
              <a:rPr sz="2800" b="1" i="1" u="heavy" dirty="0">
                <a:solidFill>
                  <a:srgbClr val="FFFF00"/>
                </a:solidFill>
                <a:latin typeface="Times New Roman"/>
                <a:cs typeface="Times New Roman"/>
              </a:rPr>
              <a:t>erm</a:t>
            </a:r>
            <a:r>
              <a:rPr sz="2800" b="1" i="1" u="heavy" spc="5" dirty="0">
                <a:solidFill>
                  <a:srgbClr val="FFFF00"/>
                </a:solidFill>
                <a:latin typeface="Times New Roman"/>
                <a:cs typeface="Times New Roman"/>
              </a:rPr>
              <a:t>a</a:t>
            </a:r>
            <a:r>
              <a:rPr sz="2800" b="1" i="1" u="heavy" dirty="0">
                <a:solidFill>
                  <a:srgbClr val="FFFF00"/>
                </a:solidFill>
                <a:latin typeface="Times New Roman"/>
                <a:cs typeface="Times New Roman"/>
              </a:rPr>
              <a:t>nent</a:t>
            </a:r>
            <a:r>
              <a:rPr sz="2800" b="1" i="1" u="heavy" spc="-4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2800" b="1" i="1" u="heavy" dirty="0">
                <a:solidFill>
                  <a:srgbClr val="FFFF00"/>
                </a:solidFill>
                <a:latin typeface="Times New Roman"/>
                <a:cs typeface="Times New Roman"/>
              </a:rPr>
              <a:t>Tiss</a:t>
            </a:r>
            <a:r>
              <a:rPr sz="2800" b="1" i="1" u="heavy" spc="-15" dirty="0">
                <a:solidFill>
                  <a:srgbClr val="FFFF00"/>
                </a:solidFill>
                <a:latin typeface="Times New Roman"/>
                <a:cs typeface="Times New Roman"/>
              </a:rPr>
              <a:t>u</a:t>
            </a:r>
            <a:r>
              <a:rPr sz="2800" b="1" i="1" u="heavy" dirty="0">
                <a:solidFill>
                  <a:srgbClr val="FFFF00"/>
                </a:solidFill>
                <a:latin typeface="Times New Roman"/>
                <a:cs typeface="Times New Roman"/>
              </a:rPr>
              <a:t>es: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07541" y="1371600"/>
            <a:ext cx="8510905" cy="37164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800" b="1" spc="-15" dirty="0">
                <a:latin typeface="Times New Roman"/>
                <a:cs typeface="Times New Roman"/>
              </a:rPr>
              <a:t>Cells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of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these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tis</a:t>
            </a:r>
            <a:r>
              <a:rPr sz="2800" b="1" spc="-15" dirty="0">
                <a:latin typeface="Times New Roman"/>
                <a:cs typeface="Times New Roman"/>
              </a:rPr>
              <a:t>sues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are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te</a:t>
            </a:r>
            <a:r>
              <a:rPr sz="2800" b="1" spc="-30" dirty="0">
                <a:latin typeface="Times New Roman"/>
                <a:cs typeface="Times New Roman"/>
              </a:rPr>
              <a:t>r</a:t>
            </a:r>
            <a:r>
              <a:rPr sz="2800" b="1" spc="-20" dirty="0">
                <a:latin typeface="Times New Roman"/>
                <a:cs typeface="Times New Roman"/>
              </a:rPr>
              <a:t>min</a:t>
            </a:r>
            <a:r>
              <a:rPr sz="2800" b="1" spc="-5" dirty="0">
                <a:latin typeface="Times New Roman"/>
                <a:cs typeface="Times New Roman"/>
              </a:rPr>
              <a:t>a</a:t>
            </a:r>
            <a:r>
              <a:rPr sz="2800" b="1" spc="-10" dirty="0">
                <a:latin typeface="Times New Roman"/>
                <a:cs typeface="Times New Roman"/>
              </a:rPr>
              <a:t>lly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di</a:t>
            </a:r>
            <a:r>
              <a:rPr sz="2800" b="1" spc="-5" dirty="0">
                <a:latin typeface="Times New Roman"/>
                <a:cs typeface="Times New Roman"/>
              </a:rPr>
              <a:t>f</a:t>
            </a:r>
            <a:r>
              <a:rPr sz="2800" b="1" spc="-15" dirty="0">
                <a:latin typeface="Times New Roman"/>
                <a:cs typeface="Times New Roman"/>
              </a:rPr>
              <a:t>fer</a:t>
            </a:r>
            <a:r>
              <a:rPr sz="2800" b="1" spc="-30" dirty="0">
                <a:latin typeface="Times New Roman"/>
                <a:cs typeface="Times New Roman"/>
              </a:rPr>
              <a:t>e</a:t>
            </a:r>
            <a:r>
              <a:rPr sz="2800" b="1" spc="-20" dirty="0">
                <a:latin typeface="Times New Roman"/>
                <a:cs typeface="Times New Roman"/>
              </a:rPr>
              <a:t>n</a:t>
            </a:r>
            <a:r>
              <a:rPr sz="2800" b="1" spc="-5" dirty="0">
                <a:latin typeface="Times New Roman"/>
                <a:cs typeface="Times New Roman"/>
              </a:rPr>
              <a:t>t</a:t>
            </a:r>
            <a:r>
              <a:rPr sz="2800" b="1" spc="-10" dirty="0">
                <a:latin typeface="Times New Roman"/>
                <a:cs typeface="Times New Roman"/>
              </a:rPr>
              <a:t>ia</a:t>
            </a:r>
            <a:r>
              <a:rPr sz="2800" b="1" spc="-15" dirty="0">
                <a:latin typeface="Times New Roman"/>
                <a:cs typeface="Times New Roman"/>
              </a:rPr>
              <a:t>ted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an</a:t>
            </a:r>
            <a:r>
              <a:rPr sz="2800" b="1" spc="-20" dirty="0">
                <a:latin typeface="Times New Roman"/>
                <a:cs typeface="Times New Roman"/>
              </a:rPr>
              <a:t>d</a:t>
            </a:r>
            <a:r>
              <a:rPr sz="2800" b="1" spc="-15" dirty="0">
                <a:latin typeface="Times New Roman"/>
                <a:cs typeface="Times New Roman"/>
              </a:rPr>
              <a:t> n</a:t>
            </a:r>
            <a:r>
              <a:rPr sz="2800" b="1" spc="-10" dirty="0">
                <a:latin typeface="Times New Roman"/>
                <a:cs typeface="Times New Roman"/>
              </a:rPr>
              <a:t>o</a:t>
            </a:r>
            <a:r>
              <a:rPr sz="2800" b="1" spc="-20" dirty="0">
                <a:latin typeface="Times New Roman"/>
                <a:cs typeface="Times New Roman"/>
              </a:rPr>
              <a:t>n</a:t>
            </a:r>
            <a:r>
              <a:rPr sz="2800" b="1" spc="-15" dirty="0">
                <a:latin typeface="Times New Roman"/>
                <a:cs typeface="Times New Roman"/>
              </a:rPr>
              <a:t>proli</a:t>
            </a:r>
            <a:r>
              <a:rPr sz="2800" b="1" spc="-5" dirty="0">
                <a:latin typeface="Times New Roman"/>
                <a:cs typeface="Times New Roman"/>
              </a:rPr>
              <a:t>f</a:t>
            </a:r>
            <a:r>
              <a:rPr sz="2800" b="1" spc="-15" dirty="0">
                <a:latin typeface="Times New Roman"/>
                <a:cs typeface="Times New Roman"/>
              </a:rPr>
              <a:t>e</a:t>
            </a:r>
            <a:r>
              <a:rPr sz="2800" b="1" spc="-30" dirty="0">
                <a:latin typeface="Times New Roman"/>
                <a:cs typeface="Times New Roman"/>
              </a:rPr>
              <a:t>r</a:t>
            </a:r>
            <a:r>
              <a:rPr sz="2800" b="1" spc="-15" dirty="0"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t</a:t>
            </a:r>
            <a:r>
              <a:rPr sz="2800" b="1" spc="-10" dirty="0">
                <a:latin typeface="Times New Roman"/>
                <a:cs typeface="Times New Roman"/>
              </a:rPr>
              <a:t>iv</a:t>
            </a:r>
            <a:r>
              <a:rPr sz="2800" b="1" spc="-15" dirty="0">
                <a:latin typeface="Times New Roman"/>
                <a:cs typeface="Times New Roman"/>
              </a:rPr>
              <a:t>e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in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po</a:t>
            </a:r>
            <a:r>
              <a:rPr sz="2800" b="1" spc="-10" dirty="0">
                <a:latin typeface="Times New Roman"/>
                <a:cs typeface="Times New Roman"/>
              </a:rPr>
              <a:t>st</a:t>
            </a:r>
            <a:r>
              <a:rPr sz="2800" b="1" spc="-15" dirty="0">
                <a:latin typeface="Times New Roman"/>
                <a:cs typeface="Times New Roman"/>
              </a:rPr>
              <a:t>na</a:t>
            </a:r>
            <a:r>
              <a:rPr sz="2800" b="1" spc="-5" dirty="0">
                <a:latin typeface="Times New Roman"/>
                <a:cs typeface="Times New Roman"/>
              </a:rPr>
              <a:t>t</a:t>
            </a:r>
            <a:r>
              <a:rPr sz="2800" b="1" spc="-15" dirty="0">
                <a:latin typeface="Times New Roman"/>
                <a:cs typeface="Times New Roman"/>
              </a:rPr>
              <a:t>al</a:t>
            </a:r>
            <a:r>
              <a:rPr sz="2800" b="1" spc="-10" dirty="0">
                <a:latin typeface="Times New Roman"/>
                <a:cs typeface="Times New Roman"/>
              </a:rPr>
              <a:t> li</a:t>
            </a:r>
            <a:r>
              <a:rPr sz="2800" b="1" spc="-5" dirty="0">
                <a:latin typeface="Times New Roman"/>
                <a:cs typeface="Times New Roman"/>
              </a:rPr>
              <a:t>f</a:t>
            </a:r>
            <a:r>
              <a:rPr sz="2800" b="1" spc="-10" dirty="0">
                <a:latin typeface="Times New Roman"/>
                <a:cs typeface="Times New Roman"/>
              </a:rPr>
              <a:t>e.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6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800" b="1" spc="-20" dirty="0">
                <a:latin typeface="Times New Roman"/>
                <a:cs typeface="Times New Roman"/>
              </a:rPr>
              <a:t>The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maj</a:t>
            </a:r>
            <a:r>
              <a:rPr sz="2800" b="1" spc="-10" dirty="0">
                <a:latin typeface="Times New Roman"/>
                <a:cs typeface="Times New Roman"/>
              </a:rPr>
              <a:t>o</a:t>
            </a:r>
            <a:r>
              <a:rPr sz="2800" b="1" spc="-15" dirty="0">
                <a:latin typeface="Times New Roman"/>
                <a:cs typeface="Times New Roman"/>
              </a:rPr>
              <a:t>rity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of</a:t>
            </a:r>
            <a:r>
              <a:rPr sz="2800" b="1" spc="15" dirty="0">
                <a:latin typeface="Times New Roman"/>
                <a:cs typeface="Times New Roman"/>
              </a:rPr>
              <a:t> </a:t>
            </a:r>
            <a:r>
              <a:rPr sz="2800" b="1" u="heavy" spc="-15" dirty="0">
                <a:latin typeface="Times New Roman"/>
                <a:cs typeface="Times New Roman"/>
              </a:rPr>
              <a:t>neurons</a:t>
            </a:r>
            <a:r>
              <a:rPr sz="2800" b="1" u="heavy" dirty="0">
                <a:latin typeface="Times New Roman"/>
                <a:cs typeface="Times New Roman"/>
              </a:rPr>
              <a:t> </a:t>
            </a:r>
            <a:r>
              <a:rPr sz="2800" b="1" u="heavy" spc="-15" dirty="0">
                <a:latin typeface="Times New Roman"/>
                <a:cs typeface="Times New Roman"/>
              </a:rPr>
              <a:t>an</a:t>
            </a:r>
            <a:r>
              <a:rPr sz="2800" b="1" u="heavy" spc="-20" dirty="0">
                <a:latin typeface="Times New Roman"/>
                <a:cs typeface="Times New Roman"/>
              </a:rPr>
              <a:t>d</a:t>
            </a:r>
            <a:r>
              <a:rPr sz="2800" b="1" u="heavy" spc="-10" dirty="0">
                <a:latin typeface="Times New Roman"/>
                <a:cs typeface="Times New Roman"/>
              </a:rPr>
              <a:t> </a:t>
            </a:r>
            <a:r>
              <a:rPr sz="2800" b="1" u="heavy" spc="-15" dirty="0">
                <a:latin typeface="Times New Roman"/>
                <a:cs typeface="Times New Roman"/>
              </a:rPr>
              <a:t>cardiac</a:t>
            </a:r>
            <a:r>
              <a:rPr sz="2800" b="1" u="heavy" spc="-10" dirty="0">
                <a:latin typeface="Times New Roman"/>
                <a:cs typeface="Times New Roman"/>
              </a:rPr>
              <a:t> </a:t>
            </a:r>
            <a:r>
              <a:rPr sz="2800" b="1" u="heavy" spc="-40" dirty="0">
                <a:latin typeface="Times New Roman"/>
                <a:cs typeface="Times New Roman"/>
              </a:rPr>
              <a:t>m</a:t>
            </a:r>
            <a:r>
              <a:rPr sz="2800" b="1" u="heavy" spc="-15" dirty="0">
                <a:latin typeface="Times New Roman"/>
                <a:cs typeface="Times New Roman"/>
              </a:rPr>
              <a:t>uscle</a:t>
            </a:r>
            <a:r>
              <a:rPr sz="2800" b="1" u="heavy" spc="-10" dirty="0">
                <a:latin typeface="Times New Roman"/>
                <a:cs typeface="Times New Roman"/>
              </a:rPr>
              <a:t> </a:t>
            </a:r>
            <a:r>
              <a:rPr sz="2800" b="1" u="heavy" spc="-15" dirty="0">
                <a:latin typeface="Times New Roman"/>
                <a:cs typeface="Times New Roman"/>
              </a:rPr>
              <a:t>cells</a:t>
            </a:r>
            <a:endParaRPr sz="2800" dirty="0">
              <a:latin typeface="Times New Roman"/>
              <a:cs typeface="Times New Roman"/>
            </a:endParaRPr>
          </a:p>
          <a:p>
            <a:pPr marL="355600"/>
            <a:r>
              <a:rPr sz="2800" b="1" spc="-15" dirty="0">
                <a:latin typeface="Times New Roman"/>
                <a:cs typeface="Times New Roman"/>
              </a:rPr>
              <a:t>bel</a:t>
            </a:r>
            <a:r>
              <a:rPr sz="2800" b="1" spc="-10" dirty="0">
                <a:latin typeface="Times New Roman"/>
                <a:cs typeface="Times New Roman"/>
              </a:rPr>
              <a:t>o</a:t>
            </a:r>
            <a:r>
              <a:rPr sz="2800" b="1" spc="-15" dirty="0">
                <a:latin typeface="Times New Roman"/>
                <a:cs typeface="Times New Roman"/>
              </a:rPr>
              <a:t>ng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to</a:t>
            </a:r>
            <a:r>
              <a:rPr sz="2800" b="1" spc="-5" dirty="0">
                <a:latin typeface="Times New Roman"/>
                <a:cs typeface="Times New Roman"/>
              </a:rPr>
              <a:t> t</a:t>
            </a:r>
            <a:r>
              <a:rPr sz="2800" b="1" spc="-15" dirty="0">
                <a:latin typeface="Times New Roman"/>
                <a:cs typeface="Times New Roman"/>
              </a:rPr>
              <a:t>his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Times New Roman"/>
                <a:cs typeface="Times New Roman"/>
              </a:rPr>
              <a:t>c</a:t>
            </a:r>
            <a:r>
              <a:rPr sz="2800" b="1" spc="-15" dirty="0"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t</a:t>
            </a:r>
            <a:r>
              <a:rPr sz="2800" b="1" spc="-15" dirty="0">
                <a:latin typeface="Times New Roman"/>
                <a:cs typeface="Times New Roman"/>
              </a:rPr>
              <a:t>egory.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670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800" b="1" spc="-20" dirty="0">
                <a:latin typeface="Times New Roman"/>
                <a:cs typeface="Times New Roman"/>
              </a:rPr>
              <a:t>Ac</a:t>
            </a:r>
            <a:r>
              <a:rPr sz="2800" b="1" spc="-30" dirty="0">
                <a:latin typeface="Times New Roman"/>
                <a:cs typeface="Times New Roman"/>
              </a:rPr>
              <a:t>c</a:t>
            </a:r>
            <a:r>
              <a:rPr sz="2800" b="1" spc="-15" dirty="0">
                <a:latin typeface="Times New Roman"/>
                <a:cs typeface="Times New Roman"/>
              </a:rPr>
              <a:t>ord</a:t>
            </a:r>
            <a:r>
              <a:rPr sz="2800" b="1" spc="-5" dirty="0">
                <a:latin typeface="Times New Roman"/>
                <a:cs typeface="Times New Roman"/>
              </a:rPr>
              <a:t>i</a:t>
            </a:r>
            <a:r>
              <a:rPr sz="2800" b="1" spc="-20" dirty="0">
                <a:latin typeface="Times New Roman"/>
                <a:cs typeface="Times New Roman"/>
              </a:rPr>
              <a:t>n</a:t>
            </a:r>
            <a:r>
              <a:rPr sz="2800" b="1" spc="-10" dirty="0">
                <a:latin typeface="Times New Roman"/>
                <a:cs typeface="Times New Roman"/>
              </a:rPr>
              <a:t>gly,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injury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to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brain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or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heart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is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i</a:t>
            </a:r>
            <a:r>
              <a:rPr sz="2800" b="1" spc="-30" dirty="0">
                <a:latin typeface="Times New Roman"/>
                <a:cs typeface="Times New Roman"/>
              </a:rPr>
              <a:t>r</a:t>
            </a:r>
            <a:r>
              <a:rPr sz="2800" b="1" spc="-15" dirty="0">
                <a:latin typeface="Times New Roman"/>
                <a:cs typeface="Times New Roman"/>
              </a:rPr>
              <a:t>r</a:t>
            </a:r>
            <a:r>
              <a:rPr sz="2800" b="1" spc="-30" dirty="0">
                <a:latin typeface="Times New Roman"/>
                <a:cs typeface="Times New Roman"/>
              </a:rPr>
              <a:t>e</a:t>
            </a:r>
            <a:r>
              <a:rPr sz="2800" b="1" spc="-15" dirty="0">
                <a:latin typeface="Times New Roman"/>
                <a:cs typeface="Times New Roman"/>
              </a:rPr>
              <a:t>versib</a:t>
            </a:r>
            <a:r>
              <a:rPr sz="2800" b="1" spc="-5" dirty="0">
                <a:latin typeface="Times New Roman"/>
                <a:cs typeface="Times New Roman"/>
              </a:rPr>
              <a:t>l</a:t>
            </a:r>
            <a:r>
              <a:rPr sz="2800" b="1" spc="-15" dirty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355600"/>
            <a:r>
              <a:rPr sz="2800" b="1" spc="-15" dirty="0">
                <a:latin typeface="Times New Roman"/>
                <a:cs typeface="Times New Roman"/>
              </a:rPr>
              <a:t>an</a:t>
            </a:r>
            <a:r>
              <a:rPr sz="2800" b="1" spc="-20" dirty="0">
                <a:latin typeface="Times New Roman"/>
                <a:cs typeface="Times New Roman"/>
              </a:rPr>
              <a:t>d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r</a:t>
            </a:r>
            <a:r>
              <a:rPr sz="2800" b="1" spc="-30" dirty="0">
                <a:latin typeface="Times New Roman"/>
                <a:cs typeface="Times New Roman"/>
              </a:rPr>
              <a:t>e</a:t>
            </a:r>
            <a:r>
              <a:rPr sz="2800" b="1" spc="-15" dirty="0">
                <a:latin typeface="Times New Roman"/>
                <a:cs typeface="Times New Roman"/>
              </a:rPr>
              <a:t>su</a:t>
            </a:r>
            <a:r>
              <a:rPr sz="2800" b="1" spc="-5" dirty="0">
                <a:latin typeface="Times New Roman"/>
                <a:cs typeface="Times New Roman"/>
              </a:rPr>
              <a:t>l</a:t>
            </a:r>
            <a:r>
              <a:rPr sz="2800" b="1" spc="-15" dirty="0">
                <a:latin typeface="Times New Roman"/>
                <a:cs typeface="Times New Roman"/>
              </a:rPr>
              <a:t>ts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in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scar.</a:t>
            </a:r>
            <a:endParaRPr sz="2800" dirty="0">
              <a:latin typeface="Times New Roman"/>
              <a:cs typeface="Times New Roman"/>
            </a:endParaRPr>
          </a:p>
          <a:p>
            <a:pPr marL="355600" marR="421005" indent="-342900" algn="just">
              <a:spcBef>
                <a:spcPts val="670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800" b="1" spc="-20" dirty="0">
                <a:latin typeface="Times New Roman"/>
                <a:cs typeface="Times New Roman"/>
              </a:rPr>
              <a:t>S</a:t>
            </a:r>
            <a:r>
              <a:rPr sz="2800" b="1" spc="-35" dirty="0">
                <a:latin typeface="Times New Roman"/>
                <a:cs typeface="Times New Roman"/>
              </a:rPr>
              <a:t>k</a:t>
            </a:r>
            <a:r>
              <a:rPr sz="2800" b="1" spc="-15" dirty="0">
                <a:latin typeface="Times New Roman"/>
                <a:cs typeface="Times New Roman"/>
              </a:rPr>
              <a:t>eletal</a:t>
            </a:r>
            <a:r>
              <a:rPr sz="2800" b="1" spc="2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mu</a:t>
            </a:r>
            <a:r>
              <a:rPr sz="2800" b="1" spc="-10" dirty="0">
                <a:latin typeface="Times New Roman"/>
                <a:cs typeface="Times New Roman"/>
              </a:rPr>
              <a:t>s</a:t>
            </a:r>
            <a:r>
              <a:rPr sz="2800" b="1" spc="-15" dirty="0">
                <a:latin typeface="Times New Roman"/>
                <a:cs typeface="Times New Roman"/>
              </a:rPr>
              <a:t>cle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is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usu</a:t>
            </a:r>
            <a:r>
              <a:rPr sz="2800" b="1" spc="-5" dirty="0">
                <a:latin typeface="Times New Roman"/>
                <a:cs typeface="Times New Roman"/>
              </a:rPr>
              <a:t>a</a:t>
            </a:r>
            <a:r>
              <a:rPr sz="2800" b="1" spc="-10" dirty="0">
                <a:latin typeface="Times New Roman"/>
                <a:cs typeface="Times New Roman"/>
              </a:rPr>
              <a:t>lly </a:t>
            </a:r>
            <a:r>
              <a:rPr sz="2800" b="1" spc="-15" dirty="0">
                <a:latin typeface="Times New Roman"/>
                <a:cs typeface="Times New Roman"/>
              </a:rPr>
              <a:t>clas</a:t>
            </a:r>
            <a:r>
              <a:rPr sz="2800" b="1" spc="-10" dirty="0">
                <a:latin typeface="Times New Roman"/>
                <a:cs typeface="Times New Roman"/>
              </a:rPr>
              <a:t>sif</a:t>
            </a:r>
            <a:r>
              <a:rPr sz="2800" b="1" spc="-5" dirty="0">
                <a:latin typeface="Times New Roman"/>
                <a:cs typeface="Times New Roman"/>
              </a:rPr>
              <a:t>i</a:t>
            </a:r>
            <a:r>
              <a:rPr sz="2800" b="1" spc="-15" dirty="0">
                <a:latin typeface="Times New Roman"/>
                <a:cs typeface="Times New Roman"/>
              </a:rPr>
              <a:t>ed as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pe</a:t>
            </a:r>
            <a:r>
              <a:rPr sz="2800" b="1" spc="-30" dirty="0">
                <a:latin typeface="Times New Roman"/>
                <a:cs typeface="Times New Roman"/>
              </a:rPr>
              <a:t>r</a:t>
            </a:r>
            <a:r>
              <a:rPr sz="2800" b="1" spc="-20" dirty="0">
                <a:latin typeface="Times New Roman"/>
                <a:cs typeface="Times New Roman"/>
              </a:rPr>
              <a:t>ma</a:t>
            </a:r>
            <a:r>
              <a:rPr sz="2800" b="1" spc="-15" dirty="0">
                <a:latin typeface="Times New Roman"/>
                <a:cs typeface="Times New Roman"/>
              </a:rPr>
              <a:t>nent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0" dirty="0" smtClean="0">
                <a:latin typeface="Times New Roman"/>
                <a:cs typeface="Times New Roman"/>
              </a:rPr>
              <a:t>tis</a:t>
            </a:r>
            <a:r>
              <a:rPr sz="2800" b="1" spc="-15" dirty="0" smtClean="0">
                <a:latin typeface="Times New Roman"/>
                <a:cs typeface="Times New Roman"/>
              </a:rPr>
              <a:t>su</a:t>
            </a:r>
            <a:r>
              <a:rPr sz="2800" b="1" spc="-10" dirty="0" smtClean="0">
                <a:latin typeface="Times New Roman"/>
                <a:cs typeface="Times New Roman"/>
              </a:rPr>
              <a:t>e</a:t>
            </a:r>
            <a:r>
              <a:rPr lang="en-US" sz="2800" b="1" spc="-10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26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1558636" y="228600"/>
            <a:ext cx="8986520" cy="966048"/>
          </a:xfrm>
          <a:prstGeom prst="rect">
            <a:avLst/>
          </a:prstGeom>
        </p:spPr>
        <p:txBody>
          <a:bodyPr vert="horz" wrap="square" lIns="0" tIns="286145" rIns="0" bIns="0" rtlCol="0" anchor="ctr">
            <a:spAutoFit/>
          </a:bodyPr>
          <a:lstStyle/>
          <a:p>
            <a:pPr marL="241300">
              <a:lnSpc>
                <a:spcPct val="100000"/>
              </a:lnSpc>
            </a:pPr>
            <a:r>
              <a:rPr dirty="0">
                <a:latin typeface="Times New Roman"/>
                <a:cs typeface="Times New Roman"/>
              </a:rPr>
              <a:t>Stem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Cells: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1899111" y="1371601"/>
            <a:ext cx="8474075" cy="54014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77545" indent="-342900"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In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most continuously div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ding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ssues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</a:t>
            </a:r>
            <a:r>
              <a:rPr sz="2400" b="1" spc="5" dirty="0">
                <a:latin typeface="Times New Roman"/>
                <a:cs typeface="Times New Roman"/>
              </a:rPr>
              <a:t>m</a:t>
            </a:r>
            <a:r>
              <a:rPr sz="2400" b="1" dirty="0">
                <a:latin typeface="Times New Roman"/>
                <a:cs typeface="Times New Roman"/>
              </a:rPr>
              <a:t>ature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ce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ls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are terminally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dif</a:t>
            </a:r>
            <a:r>
              <a:rPr sz="2400" b="1" spc="5" dirty="0">
                <a:latin typeface="Times New Roman"/>
                <a:cs typeface="Times New Roman"/>
              </a:rPr>
              <a:t>f</a:t>
            </a:r>
            <a:r>
              <a:rPr sz="2400" b="1" dirty="0">
                <a:latin typeface="Times New Roman"/>
                <a:cs typeface="Times New Roman"/>
              </a:rPr>
              <a:t>erentia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ed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</a:t>
            </a:r>
            <a:r>
              <a:rPr sz="2400" b="1" spc="5" dirty="0">
                <a:latin typeface="Times New Roman"/>
                <a:cs typeface="Times New Roman"/>
              </a:rPr>
              <a:t>s</a:t>
            </a:r>
            <a:r>
              <a:rPr sz="2400" b="1" dirty="0">
                <a:latin typeface="Times New Roman"/>
                <a:cs typeface="Times New Roman"/>
              </a:rPr>
              <a:t>hor</a:t>
            </a:r>
            <a:r>
              <a:rPr sz="2400" b="1" spc="2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-l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ved.</a:t>
            </a:r>
            <a:endParaRPr sz="2400" dirty="0">
              <a:latin typeface="Times New Roman"/>
              <a:cs typeface="Times New Roman"/>
            </a:endParaRPr>
          </a:p>
          <a:p>
            <a:pPr marL="355600" marR="344170" indent="-342900">
              <a:spcBef>
                <a:spcPts val="5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As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ure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ce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ls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die 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hey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are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compensated for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by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ident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cal dif</a:t>
            </a:r>
            <a:r>
              <a:rPr sz="2400" b="1" spc="5" dirty="0">
                <a:latin typeface="Times New Roman"/>
                <a:cs typeface="Times New Roman"/>
              </a:rPr>
              <a:t>f</a:t>
            </a:r>
            <a:r>
              <a:rPr sz="2400" b="1" dirty="0">
                <a:latin typeface="Times New Roman"/>
                <a:cs typeface="Times New Roman"/>
              </a:rPr>
              <a:t>erentia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d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ce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ls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genera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ed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from stem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ce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ls.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dirty="0">
                <a:latin typeface="Times New Roman"/>
                <a:cs typeface="Times New Roman"/>
              </a:rPr>
              <a:t>us,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 these 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ssues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there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is a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homeosta</a:t>
            </a:r>
            <a:r>
              <a:rPr sz="2400" b="1" u="heavy" spc="5" dirty="0">
                <a:latin typeface="Times New Roman"/>
                <a:cs typeface="Times New Roman"/>
              </a:rPr>
              <a:t>t</a:t>
            </a:r>
            <a:r>
              <a:rPr sz="2400" b="1" u="heavy" dirty="0">
                <a:latin typeface="Times New Roman"/>
                <a:cs typeface="Times New Roman"/>
              </a:rPr>
              <a:t>ic</a:t>
            </a:r>
            <a:r>
              <a:rPr sz="2400" b="1" u="heavy" spc="-2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equilibr</a:t>
            </a:r>
            <a:r>
              <a:rPr sz="2400" b="1" u="heavy" spc="5" dirty="0">
                <a:latin typeface="Times New Roman"/>
                <a:cs typeface="Times New Roman"/>
              </a:rPr>
              <a:t>i</a:t>
            </a:r>
            <a:r>
              <a:rPr sz="2400" b="1" u="heavy" dirty="0">
                <a:latin typeface="Times New Roman"/>
                <a:cs typeface="Times New Roman"/>
              </a:rPr>
              <a:t>um</a:t>
            </a:r>
            <a:r>
              <a:rPr sz="2400" b="1" u="heavy" spc="-2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bet</a:t>
            </a:r>
            <a:r>
              <a:rPr sz="2400" b="1" u="heavy" spc="-15" dirty="0">
                <a:latin typeface="Times New Roman"/>
                <a:cs typeface="Times New Roman"/>
              </a:rPr>
              <a:t>w</a:t>
            </a:r>
            <a:r>
              <a:rPr sz="2400" b="1" u="heavy" dirty="0">
                <a:latin typeface="Times New Roman"/>
                <a:cs typeface="Times New Roman"/>
              </a:rPr>
              <a:t>een</a:t>
            </a:r>
            <a:r>
              <a:rPr sz="2400" b="1" u="heavy" spc="1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the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replication</a:t>
            </a:r>
            <a:r>
              <a:rPr sz="2400" b="1" u="heavy" spc="-3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and d</a:t>
            </a:r>
            <a:r>
              <a:rPr sz="2400" b="1" u="heavy" spc="5" dirty="0">
                <a:latin typeface="Times New Roman"/>
                <a:cs typeface="Times New Roman"/>
              </a:rPr>
              <a:t>i</a:t>
            </a:r>
            <a:r>
              <a:rPr sz="2400" b="1" u="heavy" dirty="0">
                <a:latin typeface="Times New Roman"/>
                <a:cs typeface="Times New Roman"/>
              </a:rPr>
              <a:t>f</a:t>
            </a:r>
            <a:r>
              <a:rPr sz="2400" b="1" u="heavy" spc="5" dirty="0">
                <a:latin typeface="Times New Roman"/>
                <a:cs typeface="Times New Roman"/>
              </a:rPr>
              <a:t>f</a:t>
            </a:r>
            <a:r>
              <a:rPr sz="2400" b="1" u="heavy" dirty="0">
                <a:latin typeface="Times New Roman"/>
                <a:cs typeface="Times New Roman"/>
              </a:rPr>
              <a:t>erentiation</a:t>
            </a:r>
            <a:r>
              <a:rPr sz="2400" b="1" u="heavy" spc="-3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of stem cells</a:t>
            </a:r>
            <a:r>
              <a:rPr sz="2400" b="1" u="heavy" spc="-3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and </a:t>
            </a:r>
            <a:r>
              <a:rPr sz="2400" b="1" u="heavy" spc="5" dirty="0">
                <a:latin typeface="Times New Roman"/>
                <a:cs typeface="Times New Roman"/>
              </a:rPr>
              <a:t>t</a:t>
            </a:r>
            <a:r>
              <a:rPr sz="2400" b="1" u="heavy" dirty="0">
                <a:latin typeface="Times New Roman"/>
                <a:cs typeface="Times New Roman"/>
              </a:rPr>
              <a:t>he death of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the </a:t>
            </a:r>
            <a:r>
              <a:rPr sz="2400" b="1" u="heavy" spc="5" dirty="0">
                <a:latin typeface="Times New Roman"/>
                <a:cs typeface="Times New Roman"/>
              </a:rPr>
              <a:t>m</a:t>
            </a:r>
            <a:r>
              <a:rPr sz="2400" b="1" u="heavy" dirty="0">
                <a:latin typeface="Times New Roman"/>
                <a:cs typeface="Times New Roman"/>
              </a:rPr>
              <a:t>ature,</a:t>
            </a:r>
            <a:r>
              <a:rPr sz="2400" b="1" u="heavy" spc="-1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ful</a:t>
            </a:r>
            <a:r>
              <a:rPr sz="2400" b="1" u="heavy" spc="5" dirty="0">
                <a:latin typeface="Times New Roman"/>
                <a:cs typeface="Times New Roman"/>
              </a:rPr>
              <a:t>l</a:t>
            </a:r>
            <a:r>
              <a:rPr sz="2400" b="1" u="heavy" dirty="0">
                <a:latin typeface="Times New Roman"/>
                <a:cs typeface="Times New Roman"/>
              </a:rPr>
              <a:t>y</a:t>
            </a:r>
            <a:r>
              <a:rPr sz="2400" b="1" u="heavy" spc="-2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dif</a:t>
            </a:r>
            <a:r>
              <a:rPr sz="2400" b="1" u="heavy" spc="5" dirty="0">
                <a:latin typeface="Times New Roman"/>
                <a:cs typeface="Times New Roman"/>
              </a:rPr>
              <a:t>f</a:t>
            </a:r>
            <a:r>
              <a:rPr sz="2400" b="1" u="heavy" dirty="0">
                <a:latin typeface="Times New Roman"/>
                <a:cs typeface="Times New Roman"/>
              </a:rPr>
              <a:t>erentia</a:t>
            </a:r>
            <a:r>
              <a:rPr sz="2400" b="1" u="heavy" spc="5" dirty="0">
                <a:latin typeface="Times New Roman"/>
                <a:cs typeface="Times New Roman"/>
              </a:rPr>
              <a:t>t</a:t>
            </a:r>
            <a:r>
              <a:rPr sz="2400" b="1" u="heavy" spc="-10" dirty="0">
                <a:latin typeface="Times New Roman"/>
                <a:cs typeface="Times New Roman"/>
              </a:rPr>
              <a:t>e</a:t>
            </a:r>
            <a:r>
              <a:rPr sz="2400" b="1" u="heavy" dirty="0">
                <a:latin typeface="Times New Roman"/>
                <a:cs typeface="Times New Roman"/>
              </a:rPr>
              <a:t>d</a:t>
            </a:r>
            <a:r>
              <a:rPr sz="2400" b="1" u="heavy" spc="-3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ce</a:t>
            </a:r>
            <a:r>
              <a:rPr sz="2400" b="1" u="heavy" spc="5" dirty="0">
                <a:latin typeface="Times New Roman"/>
                <a:cs typeface="Times New Roman"/>
              </a:rPr>
              <a:t>l</a:t>
            </a:r>
            <a:r>
              <a:rPr sz="2400" b="1" u="heavy" dirty="0">
                <a:latin typeface="Times New Roman"/>
                <a:cs typeface="Times New Roman"/>
              </a:rPr>
              <a:t>ls.</a:t>
            </a:r>
            <a:endParaRPr sz="2400" dirty="0">
              <a:latin typeface="Times New Roman"/>
              <a:cs typeface="Times New Roman"/>
            </a:endParaRPr>
          </a:p>
          <a:p>
            <a:pPr marL="355600" marR="7620" indent="-342900">
              <a:spcBef>
                <a:spcPts val="5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S</a:t>
            </a:r>
            <a:r>
              <a:rPr sz="2400" b="1" spc="-10" dirty="0">
                <a:latin typeface="Times New Roman"/>
                <a:cs typeface="Times New Roman"/>
              </a:rPr>
              <a:t>u</a:t>
            </a:r>
            <a:r>
              <a:rPr sz="2400" b="1" dirty="0">
                <a:latin typeface="Times New Roman"/>
                <a:cs typeface="Times New Roman"/>
              </a:rPr>
              <a:t>ch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rela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ionships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are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particular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y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evident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in</a:t>
            </a:r>
            <a:r>
              <a:rPr sz="2400" b="1" u="heavy" spc="-1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the multilayer</a:t>
            </a:r>
            <a:r>
              <a:rPr sz="2400" b="1" u="heavy" spc="-10" dirty="0">
                <a:latin typeface="Times New Roman"/>
                <a:cs typeface="Times New Roman"/>
              </a:rPr>
              <a:t>e</a:t>
            </a:r>
            <a:r>
              <a:rPr sz="2400" b="1" u="heavy" dirty="0">
                <a:latin typeface="Times New Roman"/>
                <a:cs typeface="Times New Roman"/>
              </a:rPr>
              <a:t>d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epi</a:t>
            </a:r>
            <a:r>
              <a:rPr sz="2400" b="1" u="heavy" spc="5" dirty="0">
                <a:latin typeface="Times New Roman"/>
                <a:cs typeface="Times New Roman"/>
              </a:rPr>
              <a:t>t</a:t>
            </a:r>
            <a:r>
              <a:rPr sz="2400" b="1" u="heavy" dirty="0">
                <a:latin typeface="Times New Roman"/>
                <a:cs typeface="Times New Roman"/>
              </a:rPr>
              <a:t>hel</a:t>
            </a:r>
            <a:r>
              <a:rPr sz="2400" b="1" u="heavy" spc="5" dirty="0">
                <a:latin typeface="Times New Roman"/>
                <a:cs typeface="Times New Roman"/>
              </a:rPr>
              <a:t>i</a:t>
            </a:r>
            <a:r>
              <a:rPr sz="2400" b="1" u="heavy" dirty="0">
                <a:latin typeface="Times New Roman"/>
                <a:cs typeface="Times New Roman"/>
              </a:rPr>
              <a:t>um</a:t>
            </a:r>
            <a:r>
              <a:rPr sz="2400" b="1" u="heavy" spc="-3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of </a:t>
            </a:r>
            <a:r>
              <a:rPr sz="2400" b="1" u="heavy" spc="5" dirty="0">
                <a:latin typeface="Times New Roman"/>
                <a:cs typeface="Times New Roman"/>
              </a:rPr>
              <a:t>t</a:t>
            </a:r>
            <a:r>
              <a:rPr sz="2400" b="1" u="heavy" dirty="0">
                <a:latin typeface="Times New Roman"/>
                <a:cs typeface="Times New Roman"/>
              </a:rPr>
              <a:t>he s</a:t>
            </a:r>
            <a:r>
              <a:rPr sz="2400" b="1" u="heavy" spc="5" dirty="0">
                <a:latin typeface="Times New Roman"/>
                <a:cs typeface="Times New Roman"/>
              </a:rPr>
              <a:t>k</a:t>
            </a:r>
            <a:r>
              <a:rPr sz="2400" b="1" u="heavy" dirty="0">
                <a:latin typeface="Times New Roman"/>
                <a:cs typeface="Times New Roman"/>
              </a:rPr>
              <a:t>in</a:t>
            </a:r>
            <a:r>
              <a:rPr sz="2400" b="1" u="heavy" spc="-1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and </a:t>
            </a:r>
            <a:r>
              <a:rPr sz="2400" b="1" u="heavy" spc="5" dirty="0">
                <a:latin typeface="Times New Roman"/>
                <a:cs typeface="Times New Roman"/>
              </a:rPr>
              <a:t>t</a:t>
            </a:r>
            <a:r>
              <a:rPr sz="2400" b="1" u="heavy" dirty="0">
                <a:latin typeface="Times New Roman"/>
                <a:cs typeface="Times New Roman"/>
              </a:rPr>
              <a:t>he gastrointest</a:t>
            </a:r>
            <a:r>
              <a:rPr sz="2400" b="1" u="heavy" spc="5" dirty="0">
                <a:latin typeface="Times New Roman"/>
                <a:cs typeface="Times New Roman"/>
              </a:rPr>
              <a:t>i</a:t>
            </a:r>
            <a:r>
              <a:rPr sz="2400" b="1" u="heavy" dirty="0">
                <a:latin typeface="Times New Roman"/>
                <a:cs typeface="Times New Roman"/>
              </a:rPr>
              <a:t>nal</a:t>
            </a:r>
            <a:r>
              <a:rPr sz="2400" b="1" u="heavy" spc="-5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trac</a:t>
            </a:r>
            <a:r>
              <a:rPr sz="2400" b="1" u="heavy" spc="40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,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 </a:t>
            </a:r>
            <a:r>
              <a:rPr sz="2400" b="1" spc="-15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hich st</a:t>
            </a:r>
            <a:r>
              <a:rPr sz="2400" b="1" spc="5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m cell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posi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ions have been 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dentif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ed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near the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basal 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ayer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the epithe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ium.</a:t>
            </a:r>
            <a:endParaRPr sz="2400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5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Cells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dif</a:t>
            </a:r>
            <a:r>
              <a:rPr sz="2400" b="1" spc="5" dirty="0">
                <a:latin typeface="Times New Roman"/>
                <a:cs typeface="Times New Roman"/>
              </a:rPr>
              <a:t>f</a:t>
            </a:r>
            <a:r>
              <a:rPr sz="2400" b="1" dirty="0">
                <a:latin typeface="Times New Roman"/>
                <a:cs typeface="Times New Roman"/>
              </a:rPr>
              <a:t>erentia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e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progres</a:t>
            </a:r>
            <a:r>
              <a:rPr sz="2400" b="1" spc="5" dirty="0">
                <a:latin typeface="Times New Roman"/>
                <a:cs typeface="Times New Roman"/>
              </a:rPr>
              <a:t>s</a:t>
            </a:r>
            <a:r>
              <a:rPr sz="2400" b="1" dirty="0">
                <a:latin typeface="Times New Roman"/>
                <a:cs typeface="Times New Roman"/>
              </a:rPr>
              <a:t>ively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as they m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grate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 the up</a:t>
            </a:r>
            <a:r>
              <a:rPr sz="2400" b="1" spc="-10" dirty="0">
                <a:latin typeface="Times New Roman"/>
                <a:cs typeface="Times New Roman"/>
              </a:rPr>
              <a:t>p</a:t>
            </a:r>
            <a:r>
              <a:rPr sz="2400" b="1" dirty="0">
                <a:latin typeface="Times New Roman"/>
                <a:cs typeface="Times New Roman"/>
              </a:rPr>
              <a:t>er layers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he epi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hel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um;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they ult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ma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ely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die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a</a:t>
            </a:r>
            <a:r>
              <a:rPr sz="2400" b="1" spc="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shed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from the surface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is</a:t>
            </a:r>
            <a:r>
              <a:rPr sz="2400" b="1" spc="5" dirty="0">
                <a:latin typeface="Times New Roman"/>
                <a:cs typeface="Times New Roman"/>
              </a:rPr>
              <a:t>s</a:t>
            </a:r>
            <a:r>
              <a:rPr sz="2400" b="1" dirty="0">
                <a:latin typeface="Times New Roman"/>
                <a:cs typeface="Times New Roman"/>
              </a:rPr>
              <a:t>ue.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Al-</a:t>
            </a:r>
            <a:r>
              <a:rPr lang="en-US" dirty="0" err="1" smtClean="0"/>
              <a:t>Madena</a:t>
            </a:r>
            <a:r>
              <a:rPr lang="en-US" dirty="0" smtClean="0"/>
              <a:t> Copy           CLS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01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2031337" y="685801"/>
            <a:ext cx="7351395" cy="11695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600" b="1" i="1" u="heavy" spc="-20" dirty="0">
                <a:latin typeface="Times New Roman"/>
                <a:cs typeface="Times New Roman"/>
              </a:rPr>
              <a:t>Stem ce</a:t>
            </a:r>
            <a:r>
              <a:rPr sz="3600" b="1" i="1" u="heavy" spc="-10" dirty="0">
                <a:latin typeface="Times New Roman"/>
                <a:cs typeface="Times New Roman"/>
              </a:rPr>
              <a:t>l</a:t>
            </a:r>
            <a:r>
              <a:rPr sz="3600" b="1" i="1" u="heavy" spc="-15" dirty="0">
                <a:latin typeface="Times New Roman"/>
                <a:cs typeface="Times New Roman"/>
              </a:rPr>
              <a:t>ls a</a:t>
            </a:r>
            <a:r>
              <a:rPr sz="3600" b="1" i="1" u="heavy" spc="-10" dirty="0">
                <a:latin typeface="Times New Roman"/>
                <a:cs typeface="Times New Roman"/>
              </a:rPr>
              <a:t>r</a:t>
            </a:r>
            <a:r>
              <a:rPr sz="3600" b="1" i="1" u="heavy" spc="-20" dirty="0">
                <a:latin typeface="Times New Roman"/>
                <a:cs typeface="Times New Roman"/>
              </a:rPr>
              <a:t>e charac</a:t>
            </a:r>
            <a:r>
              <a:rPr sz="3600" b="1" i="1" u="heavy" spc="-5" dirty="0">
                <a:latin typeface="Times New Roman"/>
                <a:cs typeface="Times New Roman"/>
              </a:rPr>
              <a:t>t</a:t>
            </a:r>
            <a:r>
              <a:rPr sz="3600" b="1" i="1" u="heavy" spc="-15" dirty="0">
                <a:latin typeface="Times New Roman"/>
                <a:cs typeface="Times New Roman"/>
              </a:rPr>
              <a:t>eri</a:t>
            </a:r>
            <a:r>
              <a:rPr sz="3600" b="1" i="1" u="heavy" spc="-10" dirty="0">
                <a:latin typeface="Times New Roman"/>
                <a:cs typeface="Times New Roman"/>
              </a:rPr>
              <a:t>z</a:t>
            </a:r>
            <a:r>
              <a:rPr sz="3600" b="1" i="1" u="heavy" spc="-20" dirty="0">
                <a:latin typeface="Times New Roman"/>
                <a:cs typeface="Times New Roman"/>
              </a:rPr>
              <a:t>ed by two</a:t>
            </a:r>
            <a:endParaRPr sz="3600" dirty="0">
              <a:latin typeface="Times New Roman"/>
              <a:cs typeface="Times New Roman"/>
            </a:endParaRPr>
          </a:p>
          <a:p>
            <a:pPr marL="355600">
              <a:lnSpc>
                <a:spcPts val="4780"/>
              </a:lnSpc>
            </a:pPr>
            <a:r>
              <a:rPr sz="3600" b="1" i="1" u="heavy" spc="-25" dirty="0">
                <a:latin typeface="Times New Roman"/>
                <a:cs typeface="Times New Roman"/>
              </a:rPr>
              <a:t>imp</a:t>
            </a:r>
            <a:r>
              <a:rPr sz="3600" b="1" i="1" u="heavy" spc="-10" dirty="0">
                <a:latin typeface="Times New Roman"/>
                <a:cs typeface="Times New Roman"/>
              </a:rPr>
              <a:t>o</a:t>
            </a:r>
            <a:r>
              <a:rPr sz="3600" b="1" i="1" u="heavy" spc="-15" dirty="0">
                <a:latin typeface="Times New Roman"/>
                <a:cs typeface="Times New Roman"/>
              </a:rPr>
              <a:t>rt</a:t>
            </a:r>
            <a:r>
              <a:rPr sz="3600" b="1" i="1" u="heavy" spc="-10" dirty="0">
                <a:latin typeface="Times New Roman"/>
                <a:cs typeface="Times New Roman"/>
              </a:rPr>
              <a:t>a</a:t>
            </a:r>
            <a:r>
              <a:rPr sz="3600" b="1" i="1" u="heavy" spc="-20" dirty="0">
                <a:latin typeface="Times New Roman"/>
                <a:cs typeface="Times New Roman"/>
              </a:rPr>
              <a:t>nt prop</a:t>
            </a:r>
            <a:r>
              <a:rPr sz="3600" b="1" i="1" u="heavy" spc="-15" dirty="0">
                <a:latin typeface="Times New Roman"/>
                <a:cs typeface="Times New Roman"/>
              </a:rPr>
              <a:t>ert</a:t>
            </a:r>
            <a:r>
              <a:rPr sz="3600" b="1" i="1" u="heavy" spc="-5" dirty="0">
                <a:latin typeface="Times New Roman"/>
                <a:cs typeface="Times New Roman"/>
              </a:rPr>
              <a:t>i</a:t>
            </a:r>
            <a:r>
              <a:rPr sz="3600" b="1" i="1" u="heavy" spc="-20" dirty="0">
                <a:latin typeface="Times New Roman"/>
                <a:cs typeface="Times New Roman"/>
              </a:rPr>
              <a:t>es: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03628" y="2514600"/>
            <a:ext cx="8087359" cy="36522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20370" indent="-407670">
              <a:buClr>
                <a:srgbClr val="FFFFFF"/>
              </a:buClr>
              <a:buFont typeface="Times New Roman"/>
              <a:buAutoNum type="arabicPeriod"/>
              <a:tabLst>
                <a:tab pos="421005" algn="l"/>
              </a:tabLst>
            </a:pPr>
            <a:r>
              <a:rPr sz="3200" b="1" i="1" spc="-15" dirty="0">
                <a:latin typeface="Times New Roman"/>
                <a:cs typeface="Times New Roman"/>
              </a:rPr>
              <a:t>S</a:t>
            </a:r>
            <a:r>
              <a:rPr sz="3200" b="1" i="1" dirty="0">
                <a:latin typeface="Times New Roman"/>
                <a:cs typeface="Times New Roman"/>
              </a:rPr>
              <a:t>elf-renewal</a:t>
            </a:r>
            <a:r>
              <a:rPr sz="3200" b="1" i="1" spc="-35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ca</a:t>
            </a:r>
            <a:r>
              <a:rPr sz="3200" b="1" i="1" spc="5" dirty="0">
                <a:latin typeface="Times New Roman"/>
                <a:cs typeface="Times New Roman"/>
              </a:rPr>
              <a:t>p</a:t>
            </a:r>
            <a:r>
              <a:rPr sz="3200" b="1" i="1" dirty="0">
                <a:latin typeface="Times New Roman"/>
                <a:cs typeface="Times New Roman"/>
              </a:rPr>
              <a:t>acity</a:t>
            </a:r>
            <a:endParaRPr sz="3200" dirty="0">
              <a:latin typeface="Times New Roman"/>
              <a:cs typeface="Times New Roman"/>
            </a:endParaRPr>
          </a:p>
          <a:p>
            <a:pPr marL="420370" indent="-407670">
              <a:spcBef>
                <a:spcPts val="765"/>
              </a:spcBef>
              <a:buClr>
                <a:srgbClr val="FFFFFF"/>
              </a:buClr>
              <a:buFont typeface="Times New Roman"/>
              <a:buAutoNum type="arabicPeriod"/>
              <a:tabLst>
                <a:tab pos="420370" algn="l"/>
              </a:tabLst>
            </a:pPr>
            <a:r>
              <a:rPr sz="3200" b="1" i="1" dirty="0">
                <a:latin typeface="Times New Roman"/>
                <a:cs typeface="Times New Roman"/>
              </a:rPr>
              <a:t>Asymm</a:t>
            </a:r>
            <a:r>
              <a:rPr sz="3200" b="1" i="1" spc="5" dirty="0">
                <a:latin typeface="Times New Roman"/>
                <a:cs typeface="Times New Roman"/>
              </a:rPr>
              <a:t>e</a:t>
            </a:r>
            <a:r>
              <a:rPr sz="3200" b="1" i="1" dirty="0">
                <a:latin typeface="Times New Roman"/>
                <a:cs typeface="Times New Roman"/>
              </a:rPr>
              <a:t>tric</a:t>
            </a:r>
            <a:r>
              <a:rPr sz="3200" b="1" i="1" spc="-20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re</a:t>
            </a:r>
            <a:r>
              <a:rPr sz="3200" b="1" i="1" spc="5" dirty="0">
                <a:latin typeface="Times New Roman"/>
                <a:cs typeface="Times New Roman"/>
              </a:rPr>
              <a:t>p</a:t>
            </a:r>
            <a:r>
              <a:rPr sz="3200" b="1" i="1" dirty="0">
                <a:latin typeface="Times New Roman"/>
                <a:cs typeface="Times New Roman"/>
              </a:rPr>
              <a:t>lication.</a:t>
            </a:r>
            <a:endParaRPr sz="3200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765"/>
              </a:spcBef>
              <a:buClr>
                <a:srgbClr val="FFFF00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3200" b="1" dirty="0">
                <a:latin typeface="Times New Roman"/>
                <a:cs typeface="Times New Roman"/>
              </a:rPr>
              <a:t>As</a:t>
            </a:r>
            <a:r>
              <a:rPr sz="3200" b="1" spc="5" dirty="0">
                <a:latin typeface="Times New Roman"/>
                <a:cs typeface="Times New Roman"/>
              </a:rPr>
              <a:t>y</a:t>
            </a:r>
            <a:r>
              <a:rPr sz="3200" b="1" dirty="0">
                <a:latin typeface="Times New Roman"/>
                <a:cs typeface="Times New Roman"/>
              </a:rPr>
              <a:t>m</a:t>
            </a:r>
            <a:r>
              <a:rPr sz="3200" b="1" spc="-10" dirty="0">
                <a:latin typeface="Times New Roman"/>
                <a:cs typeface="Times New Roman"/>
              </a:rPr>
              <a:t>m</a:t>
            </a:r>
            <a:r>
              <a:rPr sz="3200" b="1" dirty="0">
                <a:latin typeface="Times New Roman"/>
                <a:cs typeface="Times New Roman"/>
              </a:rPr>
              <a:t>et</a:t>
            </a:r>
            <a:r>
              <a:rPr sz="3200" b="1" spc="5" dirty="0">
                <a:latin typeface="Times New Roman"/>
                <a:cs typeface="Times New Roman"/>
              </a:rPr>
              <a:t>r</a:t>
            </a:r>
            <a:r>
              <a:rPr sz="3200" b="1" dirty="0">
                <a:latin typeface="Times New Roman"/>
                <a:cs typeface="Times New Roman"/>
              </a:rPr>
              <a:t>ic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r</a:t>
            </a:r>
            <a:r>
              <a:rPr sz="3200" b="1" spc="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pl</a:t>
            </a:r>
            <a:r>
              <a:rPr sz="3200" b="1" spc="-10" dirty="0">
                <a:latin typeface="Times New Roman"/>
                <a:cs typeface="Times New Roman"/>
              </a:rPr>
              <a:t>i</a:t>
            </a:r>
            <a:r>
              <a:rPr sz="3200" b="1" dirty="0">
                <a:latin typeface="Times New Roman"/>
                <a:cs typeface="Times New Roman"/>
              </a:rPr>
              <a:t>c</a:t>
            </a:r>
            <a:r>
              <a:rPr sz="3200" b="1" spc="5" dirty="0">
                <a:latin typeface="Times New Roman"/>
                <a:cs typeface="Times New Roman"/>
              </a:rPr>
              <a:t>a</a:t>
            </a:r>
            <a:r>
              <a:rPr sz="3200" b="1" dirty="0">
                <a:latin typeface="Times New Roman"/>
                <a:cs typeface="Times New Roman"/>
              </a:rPr>
              <a:t>tion</a:t>
            </a:r>
            <a:r>
              <a:rPr sz="3200" b="1" spc="-3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 stem cells</a:t>
            </a:r>
            <a:r>
              <a:rPr sz="3200" b="1" spc="-1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means that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aft</a:t>
            </a:r>
            <a:r>
              <a:rPr sz="3200" b="1" spc="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r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ea</a:t>
            </a:r>
            <a:r>
              <a:rPr sz="3200" b="1" spc="5" dirty="0">
                <a:latin typeface="Times New Roman"/>
                <a:cs typeface="Times New Roman"/>
              </a:rPr>
              <a:t>c</a:t>
            </a:r>
            <a:r>
              <a:rPr sz="3200" b="1" dirty="0">
                <a:latin typeface="Times New Roman"/>
                <a:cs typeface="Times New Roman"/>
              </a:rPr>
              <a:t>h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cell </a:t>
            </a:r>
            <a:r>
              <a:rPr sz="3200" b="1" spc="-15" dirty="0">
                <a:latin typeface="Times New Roman"/>
                <a:cs typeface="Times New Roman"/>
              </a:rPr>
              <a:t>d</a:t>
            </a:r>
            <a:r>
              <a:rPr sz="3200" b="1" dirty="0">
                <a:latin typeface="Times New Roman"/>
                <a:cs typeface="Times New Roman"/>
              </a:rPr>
              <a:t>ivision,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some </a:t>
            </a:r>
            <a:r>
              <a:rPr sz="3200" b="1" spc="-15" dirty="0">
                <a:latin typeface="Times New Roman"/>
                <a:cs typeface="Times New Roman"/>
              </a:rPr>
              <a:t>p</a:t>
            </a:r>
            <a:r>
              <a:rPr sz="3200" b="1" dirty="0">
                <a:latin typeface="Times New Roman"/>
                <a:cs typeface="Times New Roman"/>
              </a:rPr>
              <a:t>ro</a:t>
            </a:r>
            <a:r>
              <a:rPr sz="3200" b="1" spc="5" dirty="0">
                <a:latin typeface="Times New Roman"/>
                <a:cs typeface="Times New Roman"/>
              </a:rPr>
              <a:t>g</a:t>
            </a:r>
            <a:r>
              <a:rPr sz="3200" b="1" dirty="0">
                <a:latin typeface="Times New Roman"/>
                <a:cs typeface="Times New Roman"/>
              </a:rPr>
              <a:t>eny enter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 d</a:t>
            </a:r>
            <a:r>
              <a:rPr sz="3200" b="1" spc="-10" dirty="0">
                <a:latin typeface="Times New Roman"/>
                <a:cs typeface="Times New Roman"/>
              </a:rPr>
              <a:t>i</a:t>
            </a:r>
            <a:r>
              <a:rPr sz="3200" b="1" dirty="0">
                <a:latin typeface="Times New Roman"/>
                <a:cs typeface="Times New Roman"/>
              </a:rPr>
              <a:t>ffe</a:t>
            </a:r>
            <a:r>
              <a:rPr sz="3200" b="1" spc="5" dirty="0">
                <a:latin typeface="Times New Roman"/>
                <a:cs typeface="Times New Roman"/>
              </a:rPr>
              <a:t>r</a:t>
            </a:r>
            <a:r>
              <a:rPr sz="3200" b="1" dirty="0">
                <a:latin typeface="Times New Roman"/>
                <a:cs typeface="Times New Roman"/>
              </a:rPr>
              <a:t>entiation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pathwa</a:t>
            </a:r>
            <a:r>
              <a:rPr sz="3200" b="1" spc="5" dirty="0">
                <a:latin typeface="Times New Roman"/>
                <a:cs typeface="Times New Roman"/>
              </a:rPr>
              <a:t>y</a:t>
            </a:r>
            <a:r>
              <a:rPr sz="3200" b="1" dirty="0">
                <a:latin typeface="Times New Roman"/>
                <a:cs typeface="Times New Roman"/>
              </a:rPr>
              <a:t>,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while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othe</a:t>
            </a:r>
            <a:r>
              <a:rPr sz="3200" b="1" spc="5" dirty="0">
                <a:latin typeface="Times New Roman"/>
                <a:cs typeface="Times New Roman"/>
              </a:rPr>
              <a:t>r</a:t>
            </a:r>
            <a:r>
              <a:rPr sz="3200" b="1" dirty="0">
                <a:latin typeface="Times New Roman"/>
                <a:cs typeface="Times New Roman"/>
              </a:rPr>
              <a:t>s r</a:t>
            </a:r>
            <a:r>
              <a:rPr sz="3200" b="1" spc="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main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u</a:t>
            </a:r>
            <a:r>
              <a:rPr sz="3200" b="1" spc="-10" dirty="0">
                <a:latin typeface="Times New Roman"/>
                <a:cs typeface="Times New Roman"/>
              </a:rPr>
              <a:t>n</a:t>
            </a:r>
            <a:r>
              <a:rPr sz="3200" b="1" dirty="0">
                <a:latin typeface="Times New Roman"/>
                <a:cs typeface="Times New Roman"/>
              </a:rPr>
              <a:t>differ</a:t>
            </a:r>
            <a:r>
              <a:rPr sz="3200" b="1" spc="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ntiate</a:t>
            </a:r>
            <a:r>
              <a:rPr sz="3200" b="1" spc="-15" dirty="0">
                <a:latin typeface="Times New Roman"/>
                <a:cs typeface="Times New Roman"/>
              </a:rPr>
              <a:t>d</a:t>
            </a:r>
            <a:r>
              <a:rPr sz="3200" b="1" dirty="0">
                <a:latin typeface="Times New Roman"/>
                <a:cs typeface="Times New Roman"/>
              </a:rPr>
              <a:t>,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r</a:t>
            </a:r>
            <a:r>
              <a:rPr sz="3200" b="1" spc="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taining</a:t>
            </a:r>
            <a:r>
              <a:rPr sz="3200" b="1" spc="-3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their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sel</a:t>
            </a:r>
            <a:r>
              <a:rPr sz="3200" b="1" spc="25" dirty="0">
                <a:latin typeface="Times New Roman"/>
                <a:cs typeface="Times New Roman"/>
              </a:rPr>
              <a:t>f</a:t>
            </a:r>
            <a:r>
              <a:rPr sz="3200" b="1" dirty="0">
                <a:latin typeface="Times New Roman"/>
                <a:cs typeface="Times New Roman"/>
              </a:rPr>
              <a:t>- renew</a:t>
            </a:r>
            <a:r>
              <a:rPr sz="3200" b="1" spc="5" dirty="0">
                <a:latin typeface="Times New Roman"/>
                <a:cs typeface="Times New Roman"/>
              </a:rPr>
              <a:t>a</a:t>
            </a:r>
            <a:r>
              <a:rPr sz="3200" b="1" dirty="0">
                <a:latin typeface="Times New Roman"/>
                <a:cs typeface="Times New Roman"/>
              </a:rPr>
              <a:t>l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capa</a:t>
            </a:r>
            <a:r>
              <a:rPr sz="3200" b="1" spc="5" dirty="0">
                <a:latin typeface="Times New Roman"/>
                <a:cs typeface="Times New Roman"/>
              </a:rPr>
              <a:t>c</a:t>
            </a:r>
            <a:r>
              <a:rPr sz="3200" b="1" dirty="0">
                <a:latin typeface="Times New Roman"/>
                <a:cs typeface="Times New Roman"/>
              </a:rPr>
              <a:t>ity.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82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1848" y="421621"/>
            <a:ext cx="38977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/>
                <a:cs typeface="Times New Roman"/>
              </a:rPr>
              <a:t>GROWTH FACTORS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675861" y="1006396"/>
            <a:ext cx="6096000" cy="219290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b="1" dirty="0">
                <a:latin typeface="Times New Roman"/>
                <a:cs typeface="Times New Roman"/>
              </a:rPr>
              <a:t>Cell</a:t>
            </a:r>
            <a:r>
              <a:rPr lang="en-US" b="1" spc="-15" dirty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proliferat</a:t>
            </a:r>
            <a:r>
              <a:rPr lang="en-US" b="1" spc="-10" dirty="0">
                <a:latin typeface="Times New Roman"/>
                <a:cs typeface="Times New Roman"/>
              </a:rPr>
              <a:t>i</a:t>
            </a:r>
            <a:r>
              <a:rPr lang="en-US" b="1" dirty="0">
                <a:latin typeface="Times New Roman"/>
                <a:cs typeface="Times New Roman"/>
              </a:rPr>
              <a:t>on</a:t>
            </a:r>
            <a:r>
              <a:rPr lang="en-US" b="1" spc="-40" dirty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can be</a:t>
            </a:r>
            <a:r>
              <a:rPr lang="en-US" b="1" spc="-15" dirty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trig</a:t>
            </a:r>
            <a:r>
              <a:rPr lang="en-US" b="1" spc="5" dirty="0">
                <a:latin typeface="Times New Roman"/>
                <a:cs typeface="Times New Roman"/>
              </a:rPr>
              <a:t>g</a:t>
            </a:r>
            <a:r>
              <a:rPr lang="en-US" b="1" dirty="0">
                <a:latin typeface="Times New Roman"/>
                <a:cs typeface="Times New Roman"/>
              </a:rPr>
              <a:t>ered</a:t>
            </a:r>
            <a:r>
              <a:rPr lang="en-US" b="1" spc="-35" dirty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by</a:t>
            </a:r>
            <a:endParaRPr lang="en-US" dirty="0">
              <a:latin typeface="Times New Roman"/>
              <a:cs typeface="Times New Roman"/>
            </a:endParaRPr>
          </a:p>
          <a:p>
            <a:pPr marL="368300" indent="-355600">
              <a:lnSpc>
                <a:spcPct val="100000"/>
              </a:lnSpc>
              <a:spcBef>
                <a:spcPts val="640"/>
              </a:spcBef>
              <a:buClr>
                <a:srgbClr val="FFFF00"/>
              </a:buClr>
              <a:buFont typeface="Times New Roman"/>
              <a:buAutoNum type="arabicPeriod"/>
              <a:tabLst>
                <a:tab pos="368935" algn="l"/>
              </a:tabLst>
            </a:pPr>
            <a:r>
              <a:rPr lang="en-US" sz="2400" b="1" spc="-35" dirty="0">
                <a:latin typeface="Times New Roman"/>
                <a:cs typeface="Times New Roman"/>
              </a:rPr>
              <a:t>G</a:t>
            </a:r>
            <a:r>
              <a:rPr lang="en-US" sz="2400" b="1" spc="-15" dirty="0">
                <a:latin typeface="Times New Roman"/>
                <a:cs typeface="Times New Roman"/>
              </a:rPr>
              <a:t>ro</a:t>
            </a:r>
            <a:r>
              <a:rPr lang="en-US" sz="2400" b="1" spc="-55" dirty="0">
                <a:latin typeface="Times New Roman"/>
                <a:cs typeface="Times New Roman"/>
              </a:rPr>
              <a:t>w</a:t>
            </a:r>
            <a:r>
              <a:rPr lang="en-US" sz="2400" b="1" spc="-15" dirty="0">
                <a:latin typeface="Times New Roman"/>
                <a:cs typeface="Times New Roman"/>
              </a:rPr>
              <a:t>th</a:t>
            </a:r>
            <a:r>
              <a:rPr lang="en-US" sz="2400" b="1" spc="45" dirty="0">
                <a:latin typeface="Times New Roman"/>
                <a:cs typeface="Times New Roman"/>
              </a:rPr>
              <a:t> </a:t>
            </a:r>
            <a:r>
              <a:rPr lang="en-US" sz="2400" b="1" spc="-10" dirty="0">
                <a:latin typeface="Times New Roman"/>
                <a:cs typeface="Times New Roman"/>
              </a:rPr>
              <a:t>fa</a:t>
            </a:r>
            <a:r>
              <a:rPr lang="en-US" sz="2400" b="1" spc="-15" dirty="0">
                <a:latin typeface="Times New Roman"/>
                <a:cs typeface="Times New Roman"/>
              </a:rPr>
              <a:t>ctors</a:t>
            </a:r>
            <a:endParaRPr lang="en-US" sz="2400" dirty="0">
              <a:latin typeface="Times New Roman"/>
              <a:cs typeface="Times New Roman"/>
            </a:endParaRPr>
          </a:p>
          <a:p>
            <a:pPr marL="368300" indent="-355600">
              <a:lnSpc>
                <a:spcPct val="100000"/>
              </a:lnSpc>
              <a:spcBef>
                <a:spcPts val="670"/>
              </a:spcBef>
              <a:buClr>
                <a:srgbClr val="FFFF00"/>
              </a:buClr>
              <a:buFont typeface="Times New Roman"/>
              <a:buAutoNum type="arabicPeriod"/>
              <a:tabLst>
                <a:tab pos="368935" algn="l"/>
              </a:tabLst>
            </a:pPr>
            <a:r>
              <a:rPr lang="en-US" sz="2400" b="1" spc="-35" dirty="0">
                <a:latin typeface="Times New Roman"/>
                <a:cs typeface="Times New Roman"/>
              </a:rPr>
              <a:t>H</a:t>
            </a:r>
            <a:r>
              <a:rPr lang="en-US" sz="2400" b="1" spc="-20" dirty="0">
                <a:latin typeface="Times New Roman"/>
                <a:cs typeface="Times New Roman"/>
              </a:rPr>
              <a:t>ormo</a:t>
            </a:r>
            <a:r>
              <a:rPr lang="en-US" sz="2400" b="1" spc="-15" dirty="0">
                <a:latin typeface="Times New Roman"/>
                <a:cs typeface="Times New Roman"/>
              </a:rPr>
              <a:t>nes</a:t>
            </a:r>
            <a:endParaRPr lang="en-US" sz="2400" dirty="0">
              <a:latin typeface="Times New Roman"/>
              <a:cs typeface="Times New Roman"/>
            </a:endParaRPr>
          </a:p>
          <a:p>
            <a:pPr marL="368300" indent="-355600">
              <a:lnSpc>
                <a:spcPct val="100000"/>
              </a:lnSpc>
              <a:spcBef>
                <a:spcPts val="675"/>
              </a:spcBef>
              <a:buClr>
                <a:srgbClr val="FFFF00"/>
              </a:buClr>
              <a:buFont typeface="Times New Roman"/>
              <a:buAutoNum type="arabicPeriod"/>
              <a:tabLst>
                <a:tab pos="368935" algn="l"/>
              </a:tabLst>
            </a:pPr>
            <a:r>
              <a:rPr lang="en-US" sz="2400" b="1" spc="-40" dirty="0">
                <a:latin typeface="Times New Roman"/>
                <a:cs typeface="Times New Roman"/>
              </a:rPr>
              <a:t>C</a:t>
            </a:r>
            <a:r>
              <a:rPr lang="en-US" sz="2400" b="1" spc="-15" dirty="0">
                <a:latin typeface="Times New Roman"/>
                <a:cs typeface="Times New Roman"/>
              </a:rPr>
              <a:t>y</a:t>
            </a:r>
            <a:r>
              <a:rPr lang="en-US" sz="2400" b="1" spc="-5" dirty="0">
                <a:latin typeface="Times New Roman"/>
                <a:cs typeface="Times New Roman"/>
              </a:rPr>
              <a:t>t</a:t>
            </a:r>
            <a:r>
              <a:rPr lang="en-US" sz="2400" b="1" spc="-15" dirty="0">
                <a:latin typeface="Times New Roman"/>
                <a:cs typeface="Times New Roman"/>
              </a:rPr>
              <a:t>o</a:t>
            </a:r>
            <a:r>
              <a:rPr lang="en-US" sz="2400" b="1" spc="-35" dirty="0">
                <a:latin typeface="Times New Roman"/>
                <a:cs typeface="Times New Roman"/>
              </a:rPr>
              <a:t>k</a:t>
            </a:r>
            <a:r>
              <a:rPr lang="en-US" sz="2400" b="1" spc="-15" dirty="0">
                <a:latin typeface="Times New Roman"/>
                <a:cs typeface="Times New Roman"/>
              </a:rPr>
              <a:t>ines</a:t>
            </a:r>
            <a:endParaRPr lang="en-US" sz="2400" dirty="0">
              <a:latin typeface="Times New Roman"/>
              <a:cs typeface="Times New Roman"/>
            </a:endParaRPr>
          </a:p>
          <a:p>
            <a:pPr marL="368300" indent="-355600">
              <a:lnSpc>
                <a:spcPct val="100000"/>
              </a:lnSpc>
              <a:spcBef>
                <a:spcPts val="670"/>
              </a:spcBef>
              <a:buClr>
                <a:srgbClr val="FFFF00"/>
              </a:buClr>
              <a:buFont typeface="Times New Roman"/>
              <a:buAutoNum type="arabicPeriod"/>
              <a:tabLst>
                <a:tab pos="368935" algn="l"/>
              </a:tabLst>
            </a:pPr>
            <a:r>
              <a:rPr lang="en-US" sz="2400" b="1" spc="-15" dirty="0">
                <a:latin typeface="Times New Roman"/>
                <a:cs typeface="Times New Roman"/>
              </a:rPr>
              <a:t>Sig</a:t>
            </a:r>
            <a:r>
              <a:rPr lang="en-US" sz="2400" b="1" spc="-10" dirty="0">
                <a:latin typeface="Times New Roman"/>
                <a:cs typeface="Times New Roman"/>
              </a:rPr>
              <a:t>n</a:t>
            </a:r>
            <a:r>
              <a:rPr lang="en-US" sz="2400" b="1" spc="-15" dirty="0">
                <a:latin typeface="Times New Roman"/>
                <a:cs typeface="Times New Roman"/>
              </a:rPr>
              <a:t>a</a:t>
            </a:r>
            <a:r>
              <a:rPr lang="en-US" sz="2400" b="1" spc="-5" dirty="0">
                <a:latin typeface="Times New Roman"/>
                <a:cs typeface="Times New Roman"/>
              </a:rPr>
              <a:t>l</a:t>
            </a:r>
            <a:r>
              <a:rPr lang="en-US" sz="2400" b="1" spc="-15" dirty="0">
                <a:latin typeface="Times New Roman"/>
                <a:cs typeface="Times New Roman"/>
              </a:rPr>
              <a:t>s from</a:t>
            </a:r>
            <a:r>
              <a:rPr lang="en-US" sz="2400" b="1" spc="10" dirty="0">
                <a:latin typeface="Times New Roman"/>
                <a:cs typeface="Times New Roman"/>
              </a:rPr>
              <a:t> </a:t>
            </a:r>
            <a:r>
              <a:rPr lang="en-US" sz="2400" b="1" spc="-10" dirty="0">
                <a:latin typeface="Times New Roman"/>
                <a:cs typeface="Times New Roman"/>
              </a:rPr>
              <a:t>t</a:t>
            </a:r>
            <a:r>
              <a:rPr lang="en-US" sz="2400" b="1" spc="-15" dirty="0">
                <a:latin typeface="Times New Roman"/>
                <a:cs typeface="Times New Roman"/>
              </a:rPr>
              <a:t>he</a:t>
            </a:r>
            <a:r>
              <a:rPr lang="en-US" sz="2400" b="1" spc="-5" dirty="0">
                <a:latin typeface="Times New Roman"/>
                <a:cs typeface="Times New Roman"/>
              </a:rPr>
              <a:t> </a:t>
            </a:r>
            <a:r>
              <a:rPr lang="en-US" sz="2400" b="1" spc="-25" dirty="0">
                <a:latin typeface="Times New Roman"/>
                <a:cs typeface="Times New Roman"/>
              </a:rPr>
              <a:t>ECM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5861" y="3629944"/>
            <a:ext cx="113173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38100" indent="-342900">
              <a:lnSpc>
                <a:spcPct val="100000"/>
              </a:lnSpc>
              <a:spcBef>
                <a:spcPts val="6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lang="en-US" sz="2400" b="1" spc="-20" dirty="0">
                <a:latin typeface="Times New Roman"/>
                <a:cs typeface="Times New Roman"/>
              </a:rPr>
              <a:t>Most</a:t>
            </a:r>
            <a:r>
              <a:rPr lang="en-US" sz="2400" b="1" spc="5" dirty="0">
                <a:latin typeface="Times New Roman"/>
                <a:cs typeface="Times New Roman"/>
              </a:rPr>
              <a:t> </a:t>
            </a:r>
            <a:r>
              <a:rPr lang="en-US" sz="2400" b="1" spc="-15" dirty="0">
                <a:latin typeface="Times New Roman"/>
                <a:cs typeface="Times New Roman"/>
              </a:rPr>
              <a:t>gro</a:t>
            </a:r>
            <a:r>
              <a:rPr lang="en-US" sz="2400" b="1" spc="-55" dirty="0">
                <a:latin typeface="Times New Roman"/>
                <a:cs typeface="Times New Roman"/>
              </a:rPr>
              <a:t>w</a:t>
            </a:r>
            <a:r>
              <a:rPr lang="en-US" sz="2400" b="1" spc="-15" dirty="0">
                <a:latin typeface="Times New Roman"/>
                <a:cs typeface="Times New Roman"/>
              </a:rPr>
              <a:t>th</a:t>
            </a:r>
            <a:r>
              <a:rPr lang="en-US" sz="2400" b="1" spc="20" dirty="0">
                <a:latin typeface="Times New Roman"/>
                <a:cs typeface="Times New Roman"/>
              </a:rPr>
              <a:t> </a:t>
            </a:r>
            <a:r>
              <a:rPr lang="en-US" sz="2400" b="1" spc="-10" dirty="0">
                <a:latin typeface="Times New Roman"/>
                <a:cs typeface="Times New Roman"/>
              </a:rPr>
              <a:t>fa</a:t>
            </a:r>
            <a:r>
              <a:rPr lang="en-US" sz="2400" b="1" spc="-15" dirty="0">
                <a:latin typeface="Times New Roman"/>
                <a:cs typeface="Times New Roman"/>
              </a:rPr>
              <a:t>ctors</a:t>
            </a:r>
            <a:r>
              <a:rPr lang="en-US" sz="2400" b="1" spc="-5" dirty="0">
                <a:latin typeface="Times New Roman"/>
                <a:cs typeface="Times New Roman"/>
              </a:rPr>
              <a:t> </a:t>
            </a:r>
            <a:r>
              <a:rPr lang="en-US" sz="2400" b="1" spc="-15" dirty="0">
                <a:latin typeface="Times New Roman"/>
                <a:cs typeface="Times New Roman"/>
              </a:rPr>
              <a:t>also</a:t>
            </a:r>
            <a:r>
              <a:rPr lang="en-US" sz="2400" b="1" spc="-10" dirty="0">
                <a:latin typeface="Times New Roman"/>
                <a:cs typeface="Times New Roman"/>
              </a:rPr>
              <a:t> </a:t>
            </a:r>
            <a:r>
              <a:rPr lang="en-US" sz="2400" b="1" spc="-15" dirty="0">
                <a:latin typeface="Times New Roman"/>
                <a:cs typeface="Times New Roman"/>
              </a:rPr>
              <a:t>st</a:t>
            </a:r>
            <a:r>
              <a:rPr lang="en-US" sz="2400" b="1" spc="-5" dirty="0">
                <a:latin typeface="Times New Roman"/>
                <a:cs typeface="Times New Roman"/>
              </a:rPr>
              <a:t>i</a:t>
            </a:r>
            <a:r>
              <a:rPr lang="en-US" sz="2400" b="1" spc="-20" dirty="0">
                <a:latin typeface="Times New Roman"/>
                <a:cs typeface="Times New Roman"/>
              </a:rPr>
              <a:t>mula</a:t>
            </a:r>
            <a:r>
              <a:rPr lang="en-US" sz="2400" b="1" spc="-5" dirty="0">
                <a:latin typeface="Times New Roman"/>
                <a:cs typeface="Times New Roman"/>
              </a:rPr>
              <a:t>t</a:t>
            </a:r>
            <a:r>
              <a:rPr lang="en-US" sz="2400" b="1" spc="-15" dirty="0">
                <a:latin typeface="Times New Roman"/>
                <a:cs typeface="Times New Roman"/>
              </a:rPr>
              <a:t>e migrati</a:t>
            </a:r>
            <a:r>
              <a:rPr lang="en-US" sz="2400" b="1" spc="-5" dirty="0">
                <a:latin typeface="Times New Roman"/>
                <a:cs typeface="Times New Roman"/>
              </a:rPr>
              <a:t>o</a:t>
            </a:r>
            <a:r>
              <a:rPr lang="en-US" sz="2400" b="1" spc="-15" dirty="0">
                <a:latin typeface="Times New Roman"/>
                <a:cs typeface="Times New Roman"/>
              </a:rPr>
              <a:t>n, di</a:t>
            </a:r>
            <a:r>
              <a:rPr lang="en-US" sz="2400" b="1" dirty="0">
                <a:latin typeface="Times New Roman"/>
                <a:cs typeface="Times New Roman"/>
              </a:rPr>
              <a:t>f</a:t>
            </a:r>
            <a:r>
              <a:rPr lang="en-US" sz="2400" b="1" spc="-15" dirty="0">
                <a:latin typeface="Times New Roman"/>
                <a:cs typeface="Times New Roman"/>
              </a:rPr>
              <a:t>fer</a:t>
            </a:r>
            <a:r>
              <a:rPr lang="en-US" sz="2400" b="1" spc="-30" dirty="0">
                <a:latin typeface="Times New Roman"/>
                <a:cs typeface="Times New Roman"/>
              </a:rPr>
              <a:t>e</a:t>
            </a:r>
            <a:r>
              <a:rPr lang="en-US" sz="2400" b="1" spc="-20" dirty="0">
                <a:latin typeface="Times New Roman"/>
                <a:cs typeface="Times New Roman"/>
              </a:rPr>
              <a:t>n</a:t>
            </a:r>
            <a:r>
              <a:rPr lang="en-US" sz="2400" b="1" spc="-5" dirty="0">
                <a:latin typeface="Times New Roman"/>
                <a:cs typeface="Times New Roman"/>
              </a:rPr>
              <a:t>t</a:t>
            </a:r>
            <a:r>
              <a:rPr lang="en-US" sz="2400" b="1" spc="-10" dirty="0">
                <a:latin typeface="Times New Roman"/>
                <a:cs typeface="Times New Roman"/>
              </a:rPr>
              <a:t>iati</a:t>
            </a:r>
            <a:r>
              <a:rPr lang="en-US" sz="2400" b="1" spc="-5" dirty="0">
                <a:latin typeface="Times New Roman"/>
                <a:cs typeface="Times New Roman"/>
              </a:rPr>
              <a:t>o</a:t>
            </a:r>
            <a:r>
              <a:rPr lang="en-US" sz="2400" b="1" spc="-15" dirty="0">
                <a:latin typeface="Times New Roman"/>
                <a:cs typeface="Times New Roman"/>
              </a:rPr>
              <a:t>n,</a:t>
            </a:r>
            <a:r>
              <a:rPr lang="en-US" sz="2400" b="1" spc="-5" dirty="0">
                <a:latin typeface="Times New Roman"/>
                <a:cs typeface="Times New Roman"/>
              </a:rPr>
              <a:t> </a:t>
            </a:r>
            <a:r>
              <a:rPr lang="en-US" sz="2400" b="1" spc="-25" dirty="0">
                <a:latin typeface="Times New Roman"/>
                <a:cs typeface="Times New Roman"/>
              </a:rPr>
              <a:t>&amp;</a:t>
            </a:r>
            <a:r>
              <a:rPr lang="en-US" sz="2400" b="1" spc="-5" dirty="0">
                <a:latin typeface="Times New Roman"/>
                <a:cs typeface="Times New Roman"/>
              </a:rPr>
              <a:t> t</a:t>
            </a:r>
            <a:r>
              <a:rPr lang="en-US" sz="2400" b="1" spc="-15" dirty="0">
                <a:latin typeface="Times New Roman"/>
                <a:cs typeface="Times New Roman"/>
              </a:rPr>
              <a:t>he</a:t>
            </a:r>
            <a:r>
              <a:rPr lang="en-US" sz="2400" b="1" dirty="0">
                <a:latin typeface="Times New Roman"/>
                <a:cs typeface="Times New Roman"/>
              </a:rPr>
              <a:t> </a:t>
            </a:r>
            <a:r>
              <a:rPr lang="en-US" sz="2400" b="1" spc="-15" dirty="0">
                <a:latin typeface="Times New Roman"/>
                <a:cs typeface="Times New Roman"/>
              </a:rPr>
              <a:t>s</a:t>
            </a:r>
            <a:r>
              <a:rPr lang="en-US" sz="2400" b="1" spc="-10" dirty="0">
                <a:latin typeface="Times New Roman"/>
                <a:cs typeface="Times New Roman"/>
              </a:rPr>
              <a:t>y</a:t>
            </a:r>
            <a:r>
              <a:rPr lang="en-US" sz="2400" b="1" spc="-20" dirty="0">
                <a:latin typeface="Times New Roman"/>
                <a:cs typeface="Times New Roman"/>
              </a:rPr>
              <a:t>n</a:t>
            </a:r>
            <a:r>
              <a:rPr lang="en-US" sz="2400" b="1" spc="-5" dirty="0">
                <a:latin typeface="Times New Roman"/>
                <a:cs typeface="Times New Roman"/>
              </a:rPr>
              <a:t>t</a:t>
            </a:r>
            <a:r>
              <a:rPr lang="en-US" sz="2400" b="1" spc="-15" dirty="0">
                <a:latin typeface="Times New Roman"/>
                <a:cs typeface="Times New Roman"/>
              </a:rPr>
              <a:t>hesis</a:t>
            </a:r>
            <a:r>
              <a:rPr lang="en-US" sz="2400" b="1" spc="-10" dirty="0">
                <a:latin typeface="Times New Roman"/>
                <a:cs typeface="Times New Roman"/>
              </a:rPr>
              <a:t> </a:t>
            </a:r>
            <a:r>
              <a:rPr lang="en-US" sz="2400" b="1" spc="-15" dirty="0">
                <a:latin typeface="Times New Roman"/>
                <a:cs typeface="Times New Roman"/>
              </a:rPr>
              <a:t>of</a:t>
            </a:r>
            <a:r>
              <a:rPr lang="en-US" sz="2400" b="1" spc="5" dirty="0">
                <a:latin typeface="Times New Roman"/>
                <a:cs typeface="Times New Roman"/>
              </a:rPr>
              <a:t> </a:t>
            </a:r>
            <a:r>
              <a:rPr lang="en-US" sz="2400" b="1" spc="-15" dirty="0">
                <a:latin typeface="Times New Roman"/>
                <a:cs typeface="Times New Roman"/>
              </a:rPr>
              <a:t>special</a:t>
            </a:r>
            <a:r>
              <a:rPr lang="en-US" sz="2400" b="1" spc="-5" dirty="0">
                <a:latin typeface="Times New Roman"/>
                <a:cs typeface="Times New Roman"/>
              </a:rPr>
              <a:t>i</a:t>
            </a:r>
            <a:r>
              <a:rPr lang="en-US" sz="2400" b="1" spc="-50" dirty="0">
                <a:latin typeface="Times New Roman"/>
                <a:cs typeface="Times New Roman"/>
              </a:rPr>
              <a:t>z</a:t>
            </a:r>
            <a:r>
              <a:rPr lang="en-US" sz="2400" b="1" spc="-15" dirty="0">
                <a:latin typeface="Times New Roman"/>
                <a:cs typeface="Times New Roman"/>
              </a:rPr>
              <a:t>ed</a:t>
            </a:r>
            <a:r>
              <a:rPr lang="en-US" sz="2400" b="1" spc="15" dirty="0">
                <a:latin typeface="Times New Roman"/>
                <a:cs typeface="Times New Roman"/>
              </a:rPr>
              <a:t> </a:t>
            </a:r>
            <a:r>
              <a:rPr lang="en-US" sz="2400" b="1" spc="-15" dirty="0">
                <a:latin typeface="Times New Roman"/>
                <a:cs typeface="Times New Roman"/>
              </a:rPr>
              <a:t>pro</a:t>
            </a:r>
            <a:r>
              <a:rPr lang="en-US" sz="2400" b="1" spc="-5" dirty="0">
                <a:latin typeface="Times New Roman"/>
                <a:cs typeface="Times New Roman"/>
              </a:rPr>
              <a:t>t</a:t>
            </a:r>
            <a:r>
              <a:rPr lang="en-US" sz="2400" b="1" spc="-15" dirty="0">
                <a:latin typeface="Times New Roman"/>
                <a:cs typeface="Times New Roman"/>
              </a:rPr>
              <a:t>eins</a:t>
            </a:r>
            <a:r>
              <a:rPr lang="en-US" sz="2400" b="1" spc="-10" dirty="0">
                <a:latin typeface="Times New Roman"/>
                <a:cs typeface="Times New Roman"/>
              </a:rPr>
              <a:t> (s</a:t>
            </a:r>
            <a:r>
              <a:rPr lang="en-US" sz="2400" b="1" spc="-15" dirty="0">
                <a:latin typeface="Times New Roman"/>
                <a:cs typeface="Times New Roman"/>
              </a:rPr>
              <a:t>uch</a:t>
            </a:r>
            <a:r>
              <a:rPr lang="en-US" sz="2400" b="1" spc="10" dirty="0">
                <a:latin typeface="Times New Roman"/>
                <a:cs typeface="Times New Roman"/>
              </a:rPr>
              <a:t> </a:t>
            </a:r>
            <a:r>
              <a:rPr lang="en-US" sz="2400" b="1" spc="-15" dirty="0">
                <a:latin typeface="Times New Roman"/>
                <a:cs typeface="Times New Roman"/>
              </a:rPr>
              <a:t>as</a:t>
            </a:r>
            <a:r>
              <a:rPr lang="en-US" sz="2400" b="1" spc="-10" dirty="0">
                <a:latin typeface="Times New Roman"/>
                <a:cs typeface="Times New Roman"/>
              </a:rPr>
              <a:t> </a:t>
            </a:r>
            <a:r>
              <a:rPr lang="en-US" sz="2400" b="1" spc="-15" dirty="0">
                <a:latin typeface="Times New Roman"/>
                <a:cs typeface="Times New Roman"/>
              </a:rPr>
              <a:t>coll</a:t>
            </a:r>
            <a:r>
              <a:rPr lang="en-US" sz="2400" b="1" spc="-10" dirty="0">
                <a:latin typeface="Times New Roman"/>
                <a:cs typeface="Times New Roman"/>
              </a:rPr>
              <a:t>a</a:t>
            </a:r>
            <a:r>
              <a:rPr lang="en-US" sz="2400" b="1" spc="-15" dirty="0">
                <a:latin typeface="Times New Roman"/>
                <a:cs typeface="Times New Roman"/>
              </a:rPr>
              <a:t>gen</a:t>
            </a:r>
            <a:r>
              <a:rPr lang="en-US" sz="2400" b="1" spc="-10" dirty="0">
                <a:latin typeface="Times New Roman"/>
                <a:cs typeface="Times New Roman"/>
              </a:rPr>
              <a:t> </a:t>
            </a:r>
            <a:r>
              <a:rPr lang="en-US" sz="2400" b="1" spc="-15" dirty="0">
                <a:latin typeface="Times New Roman"/>
                <a:cs typeface="Times New Roman"/>
              </a:rPr>
              <a:t>in</a:t>
            </a:r>
            <a:r>
              <a:rPr lang="en-US" sz="2400" b="1" spc="-5" dirty="0">
                <a:latin typeface="Times New Roman"/>
                <a:cs typeface="Times New Roman"/>
              </a:rPr>
              <a:t> f</a:t>
            </a:r>
            <a:r>
              <a:rPr lang="en-US" sz="2400" b="1" spc="-15" dirty="0">
                <a:latin typeface="Times New Roman"/>
                <a:cs typeface="Times New Roman"/>
              </a:rPr>
              <a:t>ibr</a:t>
            </a:r>
            <a:r>
              <a:rPr lang="en-US" sz="2400" b="1" spc="-10" dirty="0">
                <a:latin typeface="Times New Roman"/>
                <a:cs typeface="Times New Roman"/>
              </a:rPr>
              <a:t>o</a:t>
            </a:r>
            <a:r>
              <a:rPr lang="en-US" sz="2400" b="1" spc="-15" dirty="0">
                <a:latin typeface="Times New Roman"/>
                <a:cs typeface="Times New Roman"/>
              </a:rPr>
              <a:t>bl</a:t>
            </a:r>
            <a:r>
              <a:rPr lang="en-US" sz="2400" b="1" spc="-5" dirty="0">
                <a:latin typeface="Times New Roman"/>
                <a:cs typeface="Times New Roman"/>
              </a:rPr>
              <a:t>a</a:t>
            </a:r>
            <a:r>
              <a:rPr lang="en-US" sz="2400" b="1" spc="-15" dirty="0">
                <a:latin typeface="Times New Roman"/>
                <a:cs typeface="Times New Roman"/>
              </a:rPr>
              <a:t>s</a:t>
            </a:r>
            <a:r>
              <a:rPr lang="en-US" sz="2400" b="1" spc="-5" dirty="0">
                <a:latin typeface="Times New Roman"/>
                <a:cs typeface="Times New Roman"/>
              </a:rPr>
              <a:t>t</a:t>
            </a:r>
            <a:r>
              <a:rPr lang="en-US" sz="2400" b="1" spc="-15" dirty="0">
                <a:latin typeface="Times New Roman"/>
                <a:cs typeface="Times New Roman"/>
              </a:rPr>
              <a:t>s</a:t>
            </a:r>
            <a:r>
              <a:rPr lang="en-US" sz="2400" b="1" spc="-5" dirty="0">
                <a:latin typeface="Times New Roman"/>
                <a:cs typeface="Times New Roman"/>
              </a:rPr>
              <a:t>)</a:t>
            </a:r>
            <a:r>
              <a:rPr lang="en-US" sz="2400" b="1" spc="-10" dirty="0">
                <a:latin typeface="Times New Roman"/>
                <a:cs typeface="Times New Roman"/>
              </a:rPr>
              <a:t>.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8771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0575" y="636105"/>
            <a:ext cx="101246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Showcard Gothic" panose="04020904020102020604" pitchFamily="82" charset="0"/>
                <a:cs typeface="Times New Roman"/>
              </a:rPr>
              <a:t>REPAIR </a:t>
            </a:r>
            <a:r>
              <a:rPr lang="en-US" sz="2800" spc="-15" dirty="0">
                <a:latin typeface="Showcard Gothic" panose="04020904020102020604" pitchFamily="82" charset="0"/>
                <a:cs typeface="Times New Roman"/>
              </a:rPr>
              <a:t>B</a:t>
            </a:r>
            <a:r>
              <a:rPr lang="en-US" sz="2800" dirty="0">
                <a:latin typeface="Showcard Gothic" panose="04020904020102020604" pitchFamily="82" charset="0"/>
                <a:cs typeface="Times New Roman"/>
              </a:rPr>
              <a:t>Y CONNECTIVE</a:t>
            </a:r>
            <a:r>
              <a:rPr lang="en-US" sz="2800" spc="-20" dirty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US" sz="2800" dirty="0" smtClean="0">
                <a:latin typeface="Showcard Gothic" panose="04020904020102020604" pitchFamily="82" charset="0"/>
                <a:cs typeface="Times New Roman"/>
              </a:rPr>
              <a:t>TISSUE ( scar formation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0574" y="1417983"/>
            <a:ext cx="11317355" cy="2946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indent="-342900" algn="just">
              <a:lnSpc>
                <a:spcPct val="100000"/>
              </a:lnSpc>
            </a:pPr>
            <a:r>
              <a:rPr lang="en-US" sz="2400" spc="-25" dirty="0"/>
              <a:t>He</a:t>
            </a:r>
            <a:r>
              <a:rPr lang="en-US" sz="2400" spc="-15" dirty="0"/>
              <a:t>a</a:t>
            </a:r>
            <a:r>
              <a:rPr lang="en-US" sz="2400" spc="-5" dirty="0"/>
              <a:t>l</a:t>
            </a:r>
            <a:r>
              <a:rPr lang="en-US" sz="2400" spc="-15" dirty="0"/>
              <a:t>ing</a:t>
            </a:r>
            <a:r>
              <a:rPr lang="en-US" sz="2400" dirty="0"/>
              <a:t>   </a:t>
            </a:r>
            <a:r>
              <a:rPr lang="en-US" sz="2400" spc="-85" dirty="0"/>
              <a:t> </a:t>
            </a:r>
            <a:r>
              <a:rPr lang="en-US" sz="2400" spc="-10" dirty="0"/>
              <a:t>o</a:t>
            </a:r>
            <a:r>
              <a:rPr lang="en-US" sz="2400" spc="-15" dirty="0"/>
              <a:t>r</a:t>
            </a:r>
            <a:r>
              <a:rPr lang="en-US" sz="2400" dirty="0"/>
              <a:t>   </a:t>
            </a:r>
            <a:r>
              <a:rPr lang="en-US" sz="2400" spc="-105" dirty="0"/>
              <a:t> </a:t>
            </a:r>
            <a:r>
              <a:rPr lang="en-US" sz="2400" spc="-15" dirty="0"/>
              <a:t>r</a:t>
            </a:r>
            <a:r>
              <a:rPr lang="en-US" sz="2400" spc="-30" dirty="0"/>
              <a:t>e</a:t>
            </a:r>
            <a:r>
              <a:rPr lang="en-US" sz="2400" spc="-20" dirty="0"/>
              <a:t>p</a:t>
            </a:r>
            <a:r>
              <a:rPr lang="en-US" sz="2400" spc="-10" dirty="0"/>
              <a:t>a</a:t>
            </a:r>
            <a:r>
              <a:rPr lang="en-US" sz="2400" spc="-15" dirty="0"/>
              <a:t>ir</a:t>
            </a:r>
            <a:r>
              <a:rPr lang="en-US" sz="2400" dirty="0"/>
              <a:t>   </a:t>
            </a:r>
            <a:r>
              <a:rPr lang="en-US" sz="2400" spc="-100" dirty="0"/>
              <a:t> </a:t>
            </a:r>
            <a:r>
              <a:rPr lang="en-US" sz="2400" spc="-15" dirty="0"/>
              <a:t>by</a:t>
            </a:r>
            <a:r>
              <a:rPr lang="en-US" sz="2400" dirty="0"/>
              <a:t>   </a:t>
            </a:r>
            <a:r>
              <a:rPr lang="en-US" sz="2400" spc="-95" dirty="0"/>
              <a:t> </a:t>
            </a:r>
            <a:r>
              <a:rPr lang="en-US" sz="2400" spc="-15" dirty="0"/>
              <a:t>c</a:t>
            </a:r>
            <a:r>
              <a:rPr lang="en-US" sz="2400" spc="-10" dirty="0"/>
              <a:t>o</a:t>
            </a:r>
            <a:r>
              <a:rPr lang="en-US" sz="2400" spc="-20" dirty="0"/>
              <a:t>n</a:t>
            </a:r>
            <a:r>
              <a:rPr lang="en-US" sz="2400" spc="-15" dirty="0"/>
              <a:t>ne</a:t>
            </a:r>
            <a:r>
              <a:rPr lang="en-US" sz="2400" spc="-30" dirty="0"/>
              <a:t>c</a:t>
            </a:r>
            <a:r>
              <a:rPr lang="en-US" sz="2400" spc="-10" dirty="0"/>
              <a:t>ti</a:t>
            </a:r>
            <a:r>
              <a:rPr lang="en-US" sz="2400" spc="-5" dirty="0"/>
              <a:t>v</a:t>
            </a:r>
            <a:r>
              <a:rPr lang="en-US" sz="2400" spc="-15" dirty="0"/>
              <a:t>e</a:t>
            </a:r>
            <a:r>
              <a:rPr lang="en-US" sz="2400" dirty="0"/>
              <a:t>   </a:t>
            </a:r>
            <a:r>
              <a:rPr lang="en-US" sz="2400" spc="-95" dirty="0"/>
              <a:t> </a:t>
            </a:r>
            <a:r>
              <a:rPr lang="en-US" sz="2400" spc="-10" dirty="0"/>
              <a:t>tis</a:t>
            </a:r>
            <a:r>
              <a:rPr lang="en-US" sz="2400" spc="-15" dirty="0"/>
              <a:t>sue</a:t>
            </a:r>
            <a:r>
              <a:rPr lang="en-US" sz="2400" dirty="0"/>
              <a:t>   </a:t>
            </a:r>
            <a:r>
              <a:rPr lang="en-US" sz="2400" spc="-100" dirty="0"/>
              <a:t> </a:t>
            </a:r>
            <a:r>
              <a:rPr lang="en-US" sz="2400" spc="-10" dirty="0"/>
              <a:t>is</a:t>
            </a:r>
            <a:r>
              <a:rPr lang="en-US" sz="2400" spc="-15" dirty="0"/>
              <a:t> encounter</a:t>
            </a:r>
            <a:r>
              <a:rPr lang="en-US" sz="2400" spc="-30" dirty="0"/>
              <a:t>e</a:t>
            </a:r>
            <a:r>
              <a:rPr lang="en-US" sz="2400" spc="-20" dirty="0"/>
              <a:t>d</a:t>
            </a:r>
            <a:r>
              <a:rPr lang="en-US" sz="2400" spc="30" dirty="0"/>
              <a:t> </a:t>
            </a:r>
            <a:r>
              <a:rPr lang="en-US" sz="2400" spc="-10" dirty="0"/>
              <a:t>if</a:t>
            </a:r>
            <a:endParaRPr lang="en-US" sz="2400" dirty="0"/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Clr>
                <a:srgbClr val="FFFF00"/>
              </a:buClr>
              <a:buFont typeface="Times New Roman"/>
              <a:buAutoNum type="arabicPeriod"/>
              <a:tabLst>
                <a:tab pos="439420" algn="l"/>
              </a:tabLst>
            </a:pPr>
            <a:r>
              <a:rPr lang="en-US" sz="2400" spc="-25" dirty="0"/>
              <a:t>A</a:t>
            </a:r>
            <a:r>
              <a:rPr lang="en-US" sz="2400" dirty="0"/>
              <a:t> </a:t>
            </a:r>
            <a:r>
              <a:rPr lang="en-US" sz="2400" spc="-145" dirty="0"/>
              <a:t> </a:t>
            </a:r>
            <a:r>
              <a:rPr lang="en-US" sz="2400" spc="-15" dirty="0"/>
              <a:t>severe</a:t>
            </a:r>
            <a:r>
              <a:rPr lang="en-US" sz="2400" dirty="0"/>
              <a:t> </a:t>
            </a:r>
            <a:r>
              <a:rPr lang="en-US" sz="2400" spc="-145" dirty="0"/>
              <a:t> </a:t>
            </a:r>
            <a:r>
              <a:rPr lang="en-US" sz="2400" spc="-15" dirty="0"/>
              <a:t>or</a:t>
            </a:r>
            <a:r>
              <a:rPr lang="en-US" sz="2400" dirty="0"/>
              <a:t> </a:t>
            </a:r>
            <a:r>
              <a:rPr lang="en-US" sz="2400" spc="-150" dirty="0"/>
              <a:t> </a:t>
            </a:r>
            <a:r>
              <a:rPr lang="en-US" sz="2400" spc="-15" dirty="0"/>
              <a:t>pers</a:t>
            </a:r>
            <a:r>
              <a:rPr lang="en-US" sz="2400" spc="-5" dirty="0"/>
              <a:t>i</a:t>
            </a:r>
            <a:r>
              <a:rPr lang="en-US" sz="2400" spc="-15" dirty="0"/>
              <a:t>stent</a:t>
            </a:r>
            <a:r>
              <a:rPr lang="en-US" sz="2400" dirty="0"/>
              <a:t> </a:t>
            </a:r>
            <a:r>
              <a:rPr lang="en-US" sz="2400" spc="-130" dirty="0"/>
              <a:t> </a:t>
            </a:r>
            <a:r>
              <a:rPr lang="en-US" sz="2400" spc="-15" dirty="0"/>
              <a:t>(chronic)</a:t>
            </a:r>
            <a:r>
              <a:rPr lang="en-US" sz="2400" dirty="0"/>
              <a:t> </a:t>
            </a:r>
            <a:r>
              <a:rPr lang="en-US" sz="2400" spc="-135" dirty="0"/>
              <a:t> </a:t>
            </a:r>
            <a:r>
              <a:rPr lang="en-US" sz="2400" spc="-10" dirty="0"/>
              <a:t>tis</a:t>
            </a:r>
            <a:r>
              <a:rPr lang="en-US" sz="2400" spc="-15" dirty="0"/>
              <a:t>sue</a:t>
            </a:r>
            <a:r>
              <a:rPr lang="en-US" sz="2400" dirty="0"/>
              <a:t> </a:t>
            </a:r>
            <a:r>
              <a:rPr lang="en-US" sz="2400" spc="-135" dirty="0"/>
              <a:t> </a:t>
            </a:r>
            <a:r>
              <a:rPr lang="en-US" sz="2400" spc="-15" dirty="0"/>
              <a:t>in</a:t>
            </a:r>
            <a:r>
              <a:rPr lang="en-US" sz="2400" spc="-5" dirty="0"/>
              <a:t>j</a:t>
            </a:r>
            <a:r>
              <a:rPr lang="en-US" sz="2400" spc="-15" dirty="0"/>
              <a:t>ury</a:t>
            </a:r>
            <a:r>
              <a:rPr lang="en-US" sz="2400" spc="-10" dirty="0"/>
              <a:t> t</a:t>
            </a:r>
            <a:r>
              <a:rPr lang="en-US" sz="2400" spc="-15" dirty="0"/>
              <a:t>hat</a:t>
            </a:r>
            <a:r>
              <a:rPr lang="en-US" sz="2400" dirty="0"/>
              <a:t> </a:t>
            </a:r>
            <a:r>
              <a:rPr lang="en-US" sz="2400" spc="-250" dirty="0"/>
              <a:t> </a:t>
            </a:r>
            <a:r>
              <a:rPr lang="en-US" sz="2400" spc="-15" dirty="0"/>
              <a:t>r</a:t>
            </a:r>
            <a:r>
              <a:rPr lang="en-US" sz="2400" spc="-30" dirty="0"/>
              <a:t>e</a:t>
            </a:r>
            <a:r>
              <a:rPr lang="en-US" sz="2400" spc="-15" dirty="0"/>
              <a:t>su</a:t>
            </a:r>
            <a:r>
              <a:rPr lang="en-US" sz="2400" dirty="0"/>
              <a:t>l</a:t>
            </a:r>
            <a:r>
              <a:rPr lang="en-US" sz="2400" spc="-10" dirty="0"/>
              <a:t>t</a:t>
            </a:r>
            <a:r>
              <a:rPr lang="en-US" sz="2400" dirty="0"/>
              <a:t> </a:t>
            </a:r>
            <a:r>
              <a:rPr lang="en-US" sz="2400" spc="-245" dirty="0"/>
              <a:t> </a:t>
            </a:r>
            <a:r>
              <a:rPr lang="en-US" sz="2400" spc="-15" dirty="0"/>
              <a:t>in</a:t>
            </a:r>
            <a:r>
              <a:rPr lang="en-US" sz="2400" dirty="0"/>
              <a:t> </a:t>
            </a:r>
            <a:r>
              <a:rPr lang="en-US" sz="2400" spc="-245" dirty="0"/>
              <a:t> </a:t>
            </a:r>
            <a:r>
              <a:rPr lang="en-US" sz="2400" spc="-20" dirty="0"/>
              <a:t>d</a:t>
            </a:r>
            <a:r>
              <a:rPr lang="en-US" sz="2400" spc="-10" dirty="0"/>
              <a:t>a</a:t>
            </a:r>
            <a:r>
              <a:rPr lang="en-US" sz="2400" spc="-25" dirty="0"/>
              <a:t>m</a:t>
            </a:r>
            <a:r>
              <a:rPr lang="en-US" sz="2400" spc="-5" dirty="0"/>
              <a:t>a</a:t>
            </a:r>
            <a:r>
              <a:rPr lang="en-US" sz="2400" spc="-15" dirty="0"/>
              <a:t>ge</a:t>
            </a:r>
            <a:r>
              <a:rPr lang="en-US" sz="2400" dirty="0"/>
              <a:t> </a:t>
            </a:r>
            <a:r>
              <a:rPr lang="en-US" sz="2400" spc="-254" dirty="0"/>
              <a:t> </a:t>
            </a:r>
            <a:r>
              <a:rPr lang="en-US" sz="2400" spc="-5" dirty="0"/>
              <a:t>t</a:t>
            </a:r>
            <a:r>
              <a:rPr lang="en-US" sz="2400" spc="-15" dirty="0"/>
              <a:t>o</a:t>
            </a:r>
            <a:r>
              <a:rPr lang="en-US" sz="2400" dirty="0"/>
              <a:t> </a:t>
            </a:r>
            <a:r>
              <a:rPr lang="en-US" sz="2400" spc="-254" dirty="0"/>
              <a:t> </a:t>
            </a:r>
            <a:r>
              <a:rPr lang="en-US" sz="2400" spc="-20" dirty="0"/>
              <a:t>p</a:t>
            </a:r>
            <a:r>
              <a:rPr lang="en-US" sz="2400" spc="-10" dirty="0"/>
              <a:t>a</a:t>
            </a:r>
            <a:r>
              <a:rPr lang="en-US" sz="2400" spc="-15" dirty="0"/>
              <a:t>rench</a:t>
            </a:r>
            <a:r>
              <a:rPr lang="en-US" sz="2400" spc="-10" dirty="0"/>
              <a:t>y</a:t>
            </a:r>
            <a:r>
              <a:rPr lang="en-US" sz="2400" spc="-15" dirty="0"/>
              <a:t>mal</a:t>
            </a:r>
            <a:r>
              <a:rPr lang="en-US" sz="2400" dirty="0"/>
              <a:t> </a:t>
            </a:r>
            <a:r>
              <a:rPr lang="en-US" sz="2400" spc="-245" dirty="0"/>
              <a:t> </a:t>
            </a:r>
            <a:r>
              <a:rPr lang="en-US" sz="2400" spc="-15" dirty="0"/>
              <a:t>c</a:t>
            </a:r>
            <a:r>
              <a:rPr lang="en-US" sz="2400" spc="-30" dirty="0"/>
              <a:t>e</a:t>
            </a:r>
            <a:r>
              <a:rPr lang="en-US" sz="2400" spc="-10" dirty="0"/>
              <a:t>lls</a:t>
            </a:r>
            <a:r>
              <a:rPr lang="en-US" sz="2400" dirty="0"/>
              <a:t> </a:t>
            </a:r>
            <a:r>
              <a:rPr lang="en-US" sz="2400" spc="-250" dirty="0"/>
              <a:t> </a:t>
            </a:r>
            <a:r>
              <a:rPr lang="en-US" sz="2400" spc="-10" dirty="0"/>
              <a:t>as</a:t>
            </a:r>
            <a:r>
              <a:rPr lang="en-US" sz="2400" spc="-5" dirty="0"/>
              <a:t> </a:t>
            </a:r>
            <a:r>
              <a:rPr lang="en-US" sz="2400" spc="-55" dirty="0"/>
              <a:t>w</a:t>
            </a:r>
            <a:r>
              <a:rPr lang="en-US" sz="2400" spc="-10" dirty="0"/>
              <a:t>ell</a:t>
            </a:r>
            <a:r>
              <a:rPr lang="en-US" sz="2400" spc="20" dirty="0"/>
              <a:t> </a:t>
            </a:r>
            <a:r>
              <a:rPr lang="en-US" sz="2400" spc="-10" dirty="0"/>
              <a:t>a</a:t>
            </a:r>
            <a:r>
              <a:rPr lang="en-US" sz="2400" spc="-15" dirty="0"/>
              <a:t>s</a:t>
            </a:r>
            <a:r>
              <a:rPr lang="en-US" sz="2400" dirty="0"/>
              <a:t> </a:t>
            </a:r>
            <a:r>
              <a:rPr lang="en-US" sz="2400" spc="-10" dirty="0"/>
              <a:t>th</a:t>
            </a:r>
            <a:r>
              <a:rPr lang="en-US" sz="2400" spc="-15" dirty="0"/>
              <a:t>e</a:t>
            </a:r>
            <a:r>
              <a:rPr lang="en-US" sz="2400" spc="5" dirty="0"/>
              <a:t> </a:t>
            </a:r>
            <a:r>
              <a:rPr lang="en-US" sz="2400" spc="-15" dirty="0"/>
              <a:t>s</a:t>
            </a:r>
            <a:r>
              <a:rPr lang="en-US" sz="2400" spc="-5" dirty="0"/>
              <a:t>t</a:t>
            </a:r>
            <a:r>
              <a:rPr lang="en-US" sz="2400" spc="-15" dirty="0"/>
              <a:t>romal</a:t>
            </a:r>
            <a:r>
              <a:rPr lang="en-US" sz="2400" spc="5" dirty="0"/>
              <a:t> </a:t>
            </a:r>
            <a:r>
              <a:rPr lang="en-US" sz="2400" spc="-15" dirty="0"/>
              <a:t>frame</a:t>
            </a:r>
            <a:r>
              <a:rPr lang="en-US" sz="2400" spc="-55" dirty="0"/>
              <a:t>w</a:t>
            </a:r>
            <a:r>
              <a:rPr lang="en-US" sz="2400" spc="-15" dirty="0"/>
              <a:t>ork</a:t>
            </a:r>
            <a:endParaRPr lang="en-US" sz="2400" dirty="0"/>
          </a:p>
          <a:p>
            <a:pPr marL="367665" indent="-354965">
              <a:lnSpc>
                <a:spcPct val="100000"/>
              </a:lnSpc>
              <a:spcBef>
                <a:spcPts val="670"/>
              </a:spcBef>
              <a:buClr>
                <a:srgbClr val="FFFF00"/>
              </a:buClr>
              <a:buFont typeface="Times New Roman"/>
              <a:buAutoNum type="arabicPeriod"/>
              <a:tabLst>
                <a:tab pos="368300" algn="l"/>
              </a:tabLst>
            </a:pPr>
            <a:r>
              <a:rPr lang="en-US" sz="2400" spc="-15" dirty="0"/>
              <a:t>In</a:t>
            </a:r>
            <a:r>
              <a:rPr lang="en-US" sz="2400" spc="-10" dirty="0"/>
              <a:t>j</a:t>
            </a:r>
            <a:r>
              <a:rPr lang="en-US" sz="2400" spc="-15" dirty="0"/>
              <a:t>ury</a:t>
            </a:r>
            <a:r>
              <a:rPr lang="en-US" sz="2400" spc="10" dirty="0"/>
              <a:t> </a:t>
            </a:r>
            <a:r>
              <a:rPr lang="en-US" sz="2400" spc="-15" dirty="0"/>
              <a:t>a</a:t>
            </a:r>
            <a:r>
              <a:rPr lang="en-US" sz="2400" spc="-5" dirty="0"/>
              <a:t>f</a:t>
            </a:r>
            <a:r>
              <a:rPr lang="en-US" sz="2400" spc="-15" dirty="0"/>
              <a:t>fects</a:t>
            </a:r>
            <a:r>
              <a:rPr lang="en-US" sz="2400" spc="5" dirty="0"/>
              <a:t> </a:t>
            </a:r>
            <a:r>
              <a:rPr lang="en-US" sz="2400" spc="-20" dirty="0" smtClean="0"/>
              <a:t>n</a:t>
            </a:r>
            <a:r>
              <a:rPr lang="en-US" sz="2400" spc="-10" dirty="0" smtClean="0"/>
              <a:t>o</a:t>
            </a:r>
            <a:r>
              <a:rPr lang="en-US" sz="2400" spc="-20" dirty="0" smtClean="0"/>
              <a:t>n </a:t>
            </a:r>
            <a:r>
              <a:rPr lang="en-US" sz="2400" spc="-15" dirty="0" smtClean="0"/>
              <a:t>d</a:t>
            </a:r>
            <a:r>
              <a:rPr lang="en-US" sz="2400" spc="-10" dirty="0" smtClean="0"/>
              <a:t>iv</a:t>
            </a:r>
            <a:r>
              <a:rPr lang="en-US" sz="2400" spc="-15" dirty="0" smtClean="0"/>
              <a:t>id</a:t>
            </a:r>
            <a:r>
              <a:rPr lang="en-US" sz="2400" spc="-5" dirty="0" smtClean="0"/>
              <a:t>i</a:t>
            </a:r>
            <a:r>
              <a:rPr lang="en-US" sz="2400" spc="-15" dirty="0" smtClean="0"/>
              <a:t>ng</a:t>
            </a:r>
            <a:r>
              <a:rPr lang="en-US" sz="2400" spc="5" dirty="0" smtClean="0"/>
              <a:t> </a:t>
            </a:r>
            <a:r>
              <a:rPr lang="en-US" sz="2400" spc="-15" dirty="0"/>
              <a:t>c</a:t>
            </a:r>
            <a:r>
              <a:rPr lang="en-US" sz="2400" spc="-30" dirty="0"/>
              <a:t>e</a:t>
            </a:r>
            <a:r>
              <a:rPr lang="en-US" sz="2400" spc="-10" dirty="0"/>
              <a:t>lls</a:t>
            </a:r>
            <a:endParaRPr lang="en-US" sz="2400" dirty="0"/>
          </a:p>
          <a:p>
            <a:pPr marL="355600" marR="5080" indent="-342900" algn="just">
              <a:lnSpc>
                <a:spcPct val="100000"/>
              </a:lnSpc>
              <a:spcBef>
                <a:spcPts val="670"/>
              </a:spcBef>
            </a:pPr>
            <a:r>
              <a:rPr lang="en-US" sz="2400" spc="-20" dirty="0"/>
              <a:t>Under   </a:t>
            </a:r>
            <a:r>
              <a:rPr lang="en-US" sz="2400" spc="180" dirty="0"/>
              <a:t> </a:t>
            </a:r>
            <a:r>
              <a:rPr lang="en-US" sz="2400" dirty="0"/>
              <a:t>t</a:t>
            </a:r>
            <a:r>
              <a:rPr lang="en-US" sz="2400" spc="-15" dirty="0"/>
              <a:t>hese</a:t>
            </a:r>
            <a:r>
              <a:rPr lang="en-US" sz="2400" dirty="0"/>
              <a:t>   </a:t>
            </a:r>
            <a:r>
              <a:rPr lang="en-US" sz="2400" spc="180" dirty="0"/>
              <a:t> </a:t>
            </a:r>
            <a:r>
              <a:rPr lang="en-US" sz="2400" spc="-15" dirty="0"/>
              <a:t>cond</a:t>
            </a:r>
            <a:r>
              <a:rPr lang="en-US" sz="2400" spc="-10" dirty="0"/>
              <a:t>it</a:t>
            </a:r>
            <a:r>
              <a:rPr lang="en-US" sz="2400" spc="-5" dirty="0"/>
              <a:t>i</a:t>
            </a:r>
            <a:r>
              <a:rPr lang="en-US" sz="2400" spc="-15" dirty="0"/>
              <a:t>on</a:t>
            </a:r>
            <a:r>
              <a:rPr lang="en-US" sz="2400" spc="-10" dirty="0"/>
              <a:t>s,</a:t>
            </a:r>
            <a:r>
              <a:rPr lang="en-US" sz="2400" dirty="0"/>
              <a:t>   </a:t>
            </a:r>
            <a:r>
              <a:rPr lang="en-US" sz="2400" spc="185" dirty="0"/>
              <a:t> </a:t>
            </a:r>
            <a:r>
              <a:rPr lang="en-US" sz="2400" spc="-15" dirty="0"/>
              <a:t>r</a:t>
            </a:r>
            <a:r>
              <a:rPr lang="en-US" sz="2400" spc="-30" dirty="0"/>
              <a:t>e</a:t>
            </a:r>
            <a:r>
              <a:rPr lang="en-US" sz="2400" spc="-20" dirty="0"/>
              <a:t>p</a:t>
            </a:r>
            <a:r>
              <a:rPr lang="en-US" sz="2400" spc="-10" dirty="0"/>
              <a:t>a</a:t>
            </a:r>
            <a:r>
              <a:rPr lang="en-US" sz="2400" spc="-15" dirty="0"/>
              <a:t>ir</a:t>
            </a:r>
            <a:r>
              <a:rPr lang="en-US" sz="2400" dirty="0"/>
              <a:t>   </a:t>
            </a:r>
            <a:r>
              <a:rPr lang="en-US" sz="2400" spc="175" dirty="0"/>
              <a:t> </a:t>
            </a:r>
            <a:r>
              <a:rPr lang="en-US" sz="2400" spc="-15" dirty="0"/>
              <a:t>occurs</a:t>
            </a:r>
            <a:r>
              <a:rPr lang="en-US" sz="2400" dirty="0"/>
              <a:t>   </a:t>
            </a:r>
            <a:r>
              <a:rPr lang="en-US" sz="2400" spc="175" dirty="0"/>
              <a:t> </a:t>
            </a:r>
            <a:r>
              <a:rPr lang="en-US" sz="2400" spc="-10" dirty="0"/>
              <a:t>by</a:t>
            </a:r>
            <a:r>
              <a:rPr lang="en-US" sz="2400" spc="-5" dirty="0"/>
              <a:t> </a:t>
            </a:r>
            <a:r>
              <a:rPr lang="en-US" sz="2400" spc="-15" dirty="0"/>
              <a:t>r</a:t>
            </a:r>
            <a:r>
              <a:rPr lang="en-US" sz="2400" spc="-30" dirty="0"/>
              <a:t>e</a:t>
            </a:r>
            <a:r>
              <a:rPr lang="en-US" sz="2400" spc="-15" dirty="0"/>
              <a:t>pl</a:t>
            </a:r>
            <a:r>
              <a:rPr lang="en-US" sz="2400" spc="-5" dirty="0"/>
              <a:t>a</a:t>
            </a:r>
            <a:r>
              <a:rPr lang="en-US" sz="2400" spc="-15" dirty="0"/>
              <a:t>c</a:t>
            </a:r>
            <a:r>
              <a:rPr lang="en-US" sz="2400" spc="-30" dirty="0"/>
              <a:t>e</a:t>
            </a:r>
            <a:r>
              <a:rPr lang="en-US" sz="2400" spc="-20" dirty="0"/>
              <a:t>me</a:t>
            </a:r>
            <a:r>
              <a:rPr lang="en-US" sz="2400" spc="-15" dirty="0"/>
              <a:t>n</a:t>
            </a:r>
            <a:r>
              <a:rPr lang="en-US" sz="2400" spc="-10" dirty="0"/>
              <a:t>t</a:t>
            </a:r>
            <a:r>
              <a:rPr lang="en-US" sz="2400" dirty="0"/>
              <a:t> </a:t>
            </a:r>
            <a:r>
              <a:rPr lang="en-US" sz="2400" spc="5" dirty="0"/>
              <a:t> </a:t>
            </a:r>
            <a:r>
              <a:rPr lang="en-US" sz="2400" spc="-10" dirty="0"/>
              <a:t>of</a:t>
            </a:r>
            <a:r>
              <a:rPr lang="en-US" sz="2400" dirty="0"/>
              <a:t> </a:t>
            </a:r>
            <a:r>
              <a:rPr lang="en-US" sz="2400" spc="-5" dirty="0"/>
              <a:t> </a:t>
            </a:r>
            <a:r>
              <a:rPr lang="en-US" sz="2400" spc="-10" dirty="0"/>
              <a:t>th</a:t>
            </a:r>
            <a:r>
              <a:rPr lang="en-US" sz="2400" spc="-15" dirty="0"/>
              <a:t>e</a:t>
            </a:r>
            <a:r>
              <a:rPr lang="en-US" sz="2400" dirty="0"/>
              <a:t>  </a:t>
            </a:r>
            <a:r>
              <a:rPr lang="en-US" sz="2400" spc="-20" dirty="0" smtClean="0"/>
              <a:t>n</a:t>
            </a:r>
            <a:r>
              <a:rPr lang="en-US" sz="2400" spc="-10" dirty="0" smtClean="0"/>
              <a:t>o</a:t>
            </a:r>
            <a:r>
              <a:rPr lang="en-US" sz="2400" spc="-15" dirty="0" smtClean="0"/>
              <a:t>n regene</a:t>
            </a:r>
            <a:r>
              <a:rPr lang="en-US" sz="2400" spc="-30" dirty="0" smtClean="0"/>
              <a:t>r</a:t>
            </a:r>
            <a:r>
              <a:rPr lang="en-US" sz="2400" spc="-15" dirty="0" smtClean="0"/>
              <a:t>a</a:t>
            </a:r>
            <a:r>
              <a:rPr lang="en-US" sz="2400" spc="-5" dirty="0" smtClean="0"/>
              <a:t>t</a:t>
            </a:r>
            <a:r>
              <a:rPr lang="en-US" sz="2400" spc="-15" dirty="0" smtClean="0"/>
              <a:t>ed</a:t>
            </a:r>
            <a:r>
              <a:rPr lang="en-US" sz="2400" dirty="0" smtClean="0"/>
              <a:t> </a:t>
            </a:r>
            <a:r>
              <a:rPr lang="en-US" sz="2400" spc="5" dirty="0" smtClean="0"/>
              <a:t> </a:t>
            </a:r>
            <a:r>
              <a:rPr lang="en-US" sz="2400" spc="-15" dirty="0"/>
              <a:t>cells</a:t>
            </a:r>
            <a:r>
              <a:rPr lang="en-US" sz="2400" dirty="0"/>
              <a:t> </a:t>
            </a:r>
            <a:r>
              <a:rPr lang="en-US" sz="2400" spc="15" dirty="0"/>
              <a:t> </a:t>
            </a:r>
            <a:r>
              <a:rPr lang="en-US" sz="2400" spc="-55" dirty="0"/>
              <a:t>w</a:t>
            </a:r>
            <a:r>
              <a:rPr lang="en-US" sz="2400" spc="-15" dirty="0"/>
              <a:t>ith conne</a:t>
            </a:r>
            <a:r>
              <a:rPr lang="en-US" sz="2400" spc="-30" dirty="0"/>
              <a:t>c</a:t>
            </a:r>
            <a:r>
              <a:rPr lang="en-US" sz="2400" spc="-10" dirty="0"/>
              <a:t>ti</a:t>
            </a:r>
            <a:r>
              <a:rPr lang="en-US" sz="2400" spc="-5" dirty="0"/>
              <a:t>v</a:t>
            </a:r>
            <a:r>
              <a:rPr lang="en-US" sz="2400" spc="-15" dirty="0"/>
              <a:t>e</a:t>
            </a:r>
            <a:r>
              <a:rPr lang="en-US" sz="2400" dirty="0"/>
              <a:t>  </a:t>
            </a:r>
            <a:r>
              <a:rPr lang="en-US" sz="2400" spc="25" dirty="0"/>
              <a:t> </a:t>
            </a:r>
            <a:r>
              <a:rPr lang="en-US" sz="2400" spc="-10" dirty="0"/>
              <a:t>tis</a:t>
            </a:r>
            <a:r>
              <a:rPr lang="en-US" sz="2400" spc="-15" dirty="0"/>
              <a:t>su</a:t>
            </a:r>
            <a:r>
              <a:rPr lang="en-US" sz="2400" spc="-10" dirty="0"/>
              <a:t>e,</a:t>
            </a:r>
            <a:r>
              <a:rPr lang="en-US" sz="2400" dirty="0"/>
              <a:t>  </a:t>
            </a:r>
            <a:r>
              <a:rPr lang="en-US" sz="2400" spc="25" dirty="0"/>
              <a:t> </a:t>
            </a:r>
            <a:r>
              <a:rPr lang="en-US" sz="2400" spc="-10" dirty="0"/>
              <a:t>o</a:t>
            </a:r>
            <a:r>
              <a:rPr lang="en-US" sz="2400" spc="-15" dirty="0"/>
              <a:t>r</a:t>
            </a:r>
            <a:r>
              <a:rPr lang="en-US" sz="2400" dirty="0"/>
              <a:t>  </a:t>
            </a:r>
            <a:r>
              <a:rPr lang="en-US" sz="2400" spc="15" dirty="0"/>
              <a:t> </a:t>
            </a:r>
            <a:r>
              <a:rPr lang="en-US" sz="2400" spc="-15" dirty="0"/>
              <a:t>by</a:t>
            </a:r>
            <a:r>
              <a:rPr lang="en-US" sz="2400" dirty="0"/>
              <a:t>  </a:t>
            </a:r>
            <a:r>
              <a:rPr lang="en-US" sz="2400" spc="40" dirty="0"/>
              <a:t> </a:t>
            </a:r>
            <a:r>
              <a:rPr lang="en-US" sz="2400" spc="-15" dirty="0"/>
              <a:t>a</a:t>
            </a:r>
            <a:r>
              <a:rPr lang="en-US" sz="2400" dirty="0"/>
              <a:t>  </a:t>
            </a:r>
            <a:r>
              <a:rPr lang="en-US" sz="2400" spc="30" dirty="0"/>
              <a:t> </a:t>
            </a:r>
            <a:r>
              <a:rPr lang="en-US" sz="2400" spc="-20" dirty="0"/>
              <a:t>comb</a:t>
            </a:r>
            <a:r>
              <a:rPr lang="en-US" sz="2400" dirty="0"/>
              <a:t>i</a:t>
            </a:r>
            <a:r>
              <a:rPr lang="en-US" sz="2400" spc="-20" dirty="0"/>
              <a:t>n</a:t>
            </a:r>
            <a:r>
              <a:rPr lang="en-US" sz="2400" spc="-10" dirty="0"/>
              <a:t>ati</a:t>
            </a:r>
            <a:r>
              <a:rPr lang="en-US" sz="2400" spc="-5" dirty="0"/>
              <a:t>o</a:t>
            </a:r>
            <a:r>
              <a:rPr lang="en-US" sz="2400" spc="-20" dirty="0"/>
              <a:t>n</a:t>
            </a:r>
            <a:r>
              <a:rPr lang="en-US" sz="2400" dirty="0"/>
              <a:t>  </a:t>
            </a:r>
            <a:r>
              <a:rPr lang="en-US" sz="2400" spc="35" dirty="0"/>
              <a:t> </a:t>
            </a:r>
            <a:r>
              <a:rPr lang="en-US" sz="2400" spc="-10" dirty="0"/>
              <a:t>of</a:t>
            </a:r>
            <a:r>
              <a:rPr lang="en-US" sz="2400" spc="-5" dirty="0"/>
              <a:t> </a:t>
            </a:r>
            <a:r>
              <a:rPr lang="en-US" sz="2400" spc="-15" dirty="0"/>
              <a:t>r</a:t>
            </a:r>
            <a:r>
              <a:rPr lang="en-US" sz="2400" spc="-30" dirty="0"/>
              <a:t>e</a:t>
            </a:r>
            <a:r>
              <a:rPr lang="en-US" sz="2400" spc="-15" dirty="0"/>
              <a:t>generat</a:t>
            </a:r>
            <a:r>
              <a:rPr lang="en-US" sz="2400" spc="-5" dirty="0"/>
              <a:t>i</a:t>
            </a:r>
            <a:r>
              <a:rPr lang="en-US" sz="2400" spc="-15" dirty="0"/>
              <a:t>on</a:t>
            </a:r>
            <a:r>
              <a:rPr lang="en-US" sz="2400" spc="10" dirty="0"/>
              <a:t> </a:t>
            </a:r>
            <a:r>
              <a:rPr lang="en-US" sz="2400" spc="-10" dirty="0"/>
              <a:t>of</a:t>
            </a:r>
            <a:r>
              <a:rPr lang="en-US" sz="2400" dirty="0"/>
              <a:t> </a:t>
            </a:r>
            <a:r>
              <a:rPr lang="en-US" sz="2400" spc="-15" dirty="0"/>
              <a:t>s</a:t>
            </a:r>
            <a:r>
              <a:rPr lang="en-US" sz="2400" spc="-10" dirty="0"/>
              <a:t>o</a:t>
            </a:r>
            <a:r>
              <a:rPr lang="en-US" sz="2400" spc="-20" dirty="0"/>
              <a:t>me</a:t>
            </a:r>
            <a:r>
              <a:rPr lang="en-US" sz="2400" spc="5" dirty="0"/>
              <a:t> </a:t>
            </a:r>
            <a:r>
              <a:rPr lang="en-US" sz="2400" spc="-15" dirty="0"/>
              <a:t>c</a:t>
            </a:r>
            <a:r>
              <a:rPr lang="en-US" sz="2400" spc="-30" dirty="0"/>
              <a:t>e</a:t>
            </a:r>
            <a:r>
              <a:rPr lang="en-US" sz="2400" spc="-10" dirty="0"/>
              <a:t>lls an</a:t>
            </a:r>
            <a:r>
              <a:rPr lang="en-US" sz="2400" spc="-20" dirty="0"/>
              <a:t>d</a:t>
            </a:r>
            <a:r>
              <a:rPr lang="en-US" sz="2400" spc="15" dirty="0"/>
              <a:t> </a:t>
            </a:r>
            <a:r>
              <a:rPr lang="en-US" sz="2400" spc="-15" dirty="0"/>
              <a:t>scar</a:t>
            </a:r>
            <a:r>
              <a:rPr lang="en-US" sz="2400" spc="-20" dirty="0"/>
              <a:t> </a:t>
            </a:r>
            <a:r>
              <a:rPr lang="en-US" sz="2400" spc="-10" dirty="0"/>
              <a:t>fo</a:t>
            </a:r>
            <a:r>
              <a:rPr lang="en-US" sz="2400" spc="-15" dirty="0"/>
              <a:t>rmati</a:t>
            </a:r>
            <a:r>
              <a:rPr lang="en-US" sz="2400" spc="-5" dirty="0"/>
              <a:t>on</a:t>
            </a:r>
            <a:r>
              <a:rPr lang="en-US" sz="2400" spc="-1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9713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object 192"/>
          <p:cNvSpPr txBox="1"/>
          <p:nvPr/>
        </p:nvSpPr>
        <p:spPr>
          <a:xfrm>
            <a:off x="1524001" y="914401"/>
            <a:ext cx="8984615" cy="371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2870"/>
              </a:lnSpc>
              <a:buFont typeface="Wingdings"/>
              <a:buChar char=""/>
              <a:tabLst>
                <a:tab pos="355600" algn="l"/>
                <a:tab pos="1407160" algn="l"/>
                <a:tab pos="2392045" algn="l"/>
                <a:tab pos="5139690" algn="l"/>
                <a:tab pos="6108065" algn="l"/>
                <a:tab pos="6581775" algn="l"/>
              </a:tabLst>
            </a:pPr>
            <a:r>
              <a:rPr sz="2400" b="1" dirty="0">
                <a:latin typeface="Times New Roman"/>
                <a:cs typeface="Times New Roman"/>
              </a:rPr>
              <a:t>Repair	be</a:t>
            </a:r>
            <a:r>
              <a:rPr sz="2400" b="1" spc="-15" dirty="0">
                <a:latin typeface="Times New Roman"/>
                <a:cs typeface="Times New Roman"/>
              </a:rPr>
              <a:t>g</a:t>
            </a:r>
            <a:r>
              <a:rPr sz="2400" b="1" dirty="0">
                <a:latin typeface="Times New Roman"/>
                <a:cs typeface="Times New Roman"/>
              </a:rPr>
              <a:t>ins	</a:t>
            </a:r>
            <a:r>
              <a:rPr sz="2400" b="1" u="heavy" spc="-20" dirty="0">
                <a:latin typeface="Times New Roman"/>
                <a:cs typeface="Times New Roman"/>
              </a:rPr>
              <a:t>w</a:t>
            </a:r>
            <a:r>
              <a:rPr sz="2400" b="1" u="heavy" dirty="0">
                <a:latin typeface="Times New Roman"/>
                <a:cs typeface="Times New Roman"/>
              </a:rPr>
              <a:t>i</a:t>
            </a:r>
            <a:r>
              <a:rPr sz="2400" b="1" u="heavy" spc="5" dirty="0">
                <a:latin typeface="Times New Roman"/>
                <a:cs typeface="Times New Roman"/>
              </a:rPr>
              <a:t>t</a:t>
            </a:r>
            <a:r>
              <a:rPr sz="2400" b="1" u="heavy" dirty="0">
                <a:latin typeface="Times New Roman"/>
                <a:cs typeface="Times New Roman"/>
              </a:rPr>
              <a:t>hin  24 </a:t>
            </a:r>
            <a:r>
              <a:rPr sz="2400" b="1" u="heavy" spc="1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hours </a:t>
            </a:r>
            <a:r>
              <a:rPr sz="2400" b="1" u="heavy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	injury	</a:t>
            </a:r>
            <a:r>
              <a:rPr sz="2400" b="1" spc="-5" dirty="0">
                <a:latin typeface="Times New Roman"/>
                <a:cs typeface="Times New Roman"/>
              </a:rPr>
              <a:t>b</a:t>
            </a:r>
            <a:r>
              <a:rPr sz="2400" b="1" dirty="0">
                <a:latin typeface="Times New Roman"/>
                <a:cs typeface="Times New Roman"/>
              </a:rPr>
              <a:t>y	</a:t>
            </a:r>
            <a:r>
              <a:rPr sz="2400" b="1" u="heavy" dirty="0">
                <a:latin typeface="Times New Roman"/>
                <a:cs typeface="Times New Roman"/>
              </a:rPr>
              <a:t>the </a:t>
            </a:r>
            <a:r>
              <a:rPr sz="2400" b="1" u="heavy" spc="1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emi</a:t>
            </a:r>
            <a:r>
              <a:rPr sz="2400" b="1" u="heavy" spc="-15" dirty="0">
                <a:latin typeface="Times New Roman"/>
                <a:cs typeface="Times New Roman"/>
              </a:rPr>
              <a:t>g</a:t>
            </a:r>
            <a:r>
              <a:rPr sz="2400" b="1" u="heavy" spc="-10" dirty="0">
                <a:latin typeface="Times New Roman"/>
                <a:cs typeface="Times New Roman"/>
              </a:rPr>
              <a:t>r</a:t>
            </a:r>
            <a:r>
              <a:rPr sz="2400" b="1" u="heavy" dirty="0">
                <a:latin typeface="Times New Roman"/>
                <a:cs typeface="Times New Roman"/>
              </a:rPr>
              <a:t>at</a:t>
            </a:r>
            <a:r>
              <a:rPr sz="2400" b="1" u="heavy" spc="5" dirty="0">
                <a:latin typeface="Times New Roman"/>
                <a:cs typeface="Times New Roman"/>
              </a:rPr>
              <a:t>i</a:t>
            </a:r>
            <a:r>
              <a:rPr sz="2400" b="1" u="heavy" dirty="0">
                <a:latin typeface="Times New Roman"/>
                <a:cs typeface="Times New Roman"/>
              </a:rPr>
              <a:t>on </a:t>
            </a:r>
            <a:r>
              <a:rPr sz="2400" b="1" u="heavy" spc="1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of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1524000" y="1331670"/>
            <a:ext cx="8987790" cy="49167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/>
            <a:r>
              <a:rPr sz="2400" b="1" u="heavy" dirty="0">
                <a:latin typeface="Times New Roman"/>
                <a:cs typeface="Times New Roman"/>
              </a:rPr>
              <a:t>f</a:t>
            </a:r>
            <a:r>
              <a:rPr sz="2400" b="1" u="heavy" spc="5" dirty="0">
                <a:latin typeface="Times New Roman"/>
                <a:cs typeface="Times New Roman"/>
              </a:rPr>
              <a:t>i</a:t>
            </a:r>
            <a:r>
              <a:rPr sz="2400" b="1" u="heavy" dirty="0">
                <a:latin typeface="Times New Roman"/>
                <a:cs typeface="Times New Roman"/>
              </a:rPr>
              <a:t>brobla</a:t>
            </a:r>
            <a:r>
              <a:rPr sz="2400" b="1" u="heavy" spc="-10" dirty="0">
                <a:latin typeface="Times New Roman"/>
                <a:cs typeface="Times New Roman"/>
              </a:rPr>
              <a:t>s</a:t>
            </a:r>
            <a:r>
              <a:rPr sz="2400" b="1" u="heavy" dirty="0">
                <a:latin typeface="Times New Roman"/>
                <a:cs typeface="Times New Roman"/>
              </a:rPr>
              <a:t>ts </a:t>
            </a:r>
            <a:r>
              <a:rPr sz="2400" b="1" u="heavy" spc="-1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and </a:t>
            </a:r>
            <a:r>
              <a:rPr sz="2400" b="1" u="heavy" spc="-3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the </a:t>
            </a:r>
            <a:r>
              <a:rPr sz="2400" b="1" u="heavy" spc="-2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i</a:t>
            </a:r>
            <a:r>
              <a:rPr sz="2400" b="1" u="heavy" spc="10" dirty="0">
                <a:latin typeface="Times New Roman"/>
                <a:cs typeface="Times New Roman"/>
              </a:rPr>
              <a:t>n</a:t>
            </a:r>
            <a:r>
              <a:rPr sz="2400" b="1" u="heavy" dirty="0">
                <a:latin typeface="Times New Roman"/>
                <a:cs typeface="Times New Roman"/>
              </a:rPr>
              <a:t>duction </a:t>
            </a:r>
            <a:r>
              <a:rPr sz="2400" b="1" u="heavy" spc="-2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of </a:t>
            </a:r>
            <a:r>
              <a:rPr sz="2400" b="1" u="heavy" spc="-2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f</a:t>
            </a:r>
            <a:r>
              <a:rPr sz="2400" b="1" u="heavy" spc="5" dirty="0">
                <a:latin typeface="Times New Roman"/>
                <a:cs typeface="Times New Roman"/>
              </a:rPr>
              <a:t>i</a:t>
            </a:r>
            <a:r>
              <a:rPr sz="2400" b="1" u="heavy" dirty="0">
                <a:latin typeface="Times New Roman"/>
                <a:cs typeface="Times New Roman"/>
              </a:rPr>
              <a:t>brobla</a:t>
            </a:r>
            <a:r>
              <a:rPr sz="2400" b="1" u="heavy" spc="-10" dirty="0">
                <a:latin typeface="Times New Roman"/>
                <a:cs typeface="Times New Roman"/>
              </a:rPr>
              <a:t>s</a:t>
            </a:r>
            <a:r>
              <a:rPr sz="2400" b="1" u="heavy" dirty="0">
                <a:latin typeface="Times New Roman"/>
                <a:cs typeface="Times New Roman"/>
              </a:rPr>
              <a:t>t </a:t>
            </a:r>
            <a:r>
              <a:rPr sz="2400" b="1" u="heavy" spc="-1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and </a:t>
            </a:r>
            <a:r>
              <a:rPr sz="2400" b="1" u="heavy" spc="-3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e</a:t>
            </a:r>
            <a:r>
              <a:rPr sz="2400" b="1" u="heavy" spc="5" dirty="0">
                <a:latin typeface="Times New Roman"/>
                <a:cs typeface="Times New Roman"/>
              </a:rPr>
              <a:t>n</a:t>
            </a:r>
            <a:r>
              <a:rPr sz="2400" b="1" u="heavy" dirty="0">
                <a:latin typeface="Times New Roman"/>
                <a:cs typeface="Times New Roman"/>
              </a:rPr>
              <a:t>dot</a:t>
            </a:r>
            <a:r>
              <a:rPr sz="2400" b="1" u="heavy" spc="5" dirty="0">
                <a:latin typeface="Times New Roman"/>
                <a:cs typeface="Times New Roman"/>
              </a:rPr>
              <a:t>h</a:t>
            </a:r>
            <a:r>
              <a:rPr sz="2400" b="1" u="heavy" dirty="0">
                <a:latin typeface="Times New Roman"/>
                <a:cs typeface="Times New Roman"/>
              </a:rPr>
              <a:t>eli</a:t>
            </a:r>
            <a:r>
              <a:rPr sz="2400" b="1" u="heavy" spc="-15" dirty="0">
                <a:latin typeface="Times New Roman"/>
                <a:cs typeface="Times New Roman"/>
              </a:rPr>
              <a:t>a</a:t>
            </a:r>
            <a:r>
              <a:rPr sz="2400" b="1" u="heavy" dirty="0">
                <a:latin typeface="Times New Roman"/>
                <a:cs typeface="Times New Roman"/>
              </a:rPr>
              <a:t>l </a:t>
            </a:r>
            <a:r>
              <a:rPr sz="2400" b="1" u="heavy" spc="-1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ce</a:t>
            </a:r>
            <a:r>
              <a:rPr sz="2400" b="1" u="heavy" spc="-15" dirty="0">
                <a:latin typeface="Times New Roman"/>
                <a:cs typeface="Times New Roman"/>
              </a:rPr>
              <a:t>l</a:t>
            </a:r>
            <a:r>
              <a:rPr sz="2400" b="1" u="heavy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prol</a:t>
            </a:r>
            <a:r>
              <a:rPr sz="2400" b="1" u="heavy" spc="5" dirty="0">
                <a:latin typeface="Times New Roman"/>
                <a:cs typeface="Times New Roman"/>
              </a:rPr>
              <a:t>i</a:t>
            </a:r>
            <a:r>
              <a:rPr sz="2400" b="1" u="heavy" dirty="0">
                <a:latin typeface="Times New Roman"/>
                <a:cs typeface="Times New Roman"/>
              </a:rPr>
              <a:t>ferati</a:t>
            </a:r>
            <a:r>
              <a:rPr sz="2400" b="1" u="heavy" spc="-10" dirty="0">
                <a:latin typeface="Times New Roman"/>
                <a:cs typeface="Times New Roman"/>
              </a:rPr>
              <a:t>o</a:t>
            </a:r>
            <a:r>
              <a:rPr sz="2400" b="1" u="heavy" spc="5" dirty="0">
                <a:latin typeface="Times New Roman"/>
                <a:cs typeface="Times New Roman"/>
              </a:rPr>
              <a:t>n</a:t>
            </a:r>
            <a:r>
              <a:rPr sz="2400" b="1" u="heavy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2875"/>
              </a:lnSpc>
              <a:spcBef>
                <a:spcPts val="575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B</a:t>
            </a:r>
            <a:r>
              <a:rPr sz="2400" b="1" dirty="0">
                <a:latin typeface="Times New Roman"/>
                <a:cs typeface="Times New Roman"/>
              </a:rPr>
              <a:t>y</a:t>
            </a:r>
            <a:r>
              <a:rPr sz="2400" b="1" spc="1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3</a:t>
            </a:r>
            <a:r>
              <a:rPr sz="2400" b="1" spc="10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</a:t>
            </a:r>
            <a:r>
              <a:rPr sz="2400" b="1" spc="10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5</a:t>
            </a:r>
            <a:r>
              <a:rPr sz="2400" b="1" spc="120" dirty="0">
                <a:latin typeface="Times New Roman"/>
                <a:cs typeface="Times New Roman"/>
              </a:rPr>
              <a:t> </a:t>
            </a:r>
            <a:r>
              <a:rPr sz="2400" b="1" spc="5" dirty="0">
                <a:latin typeface="Times New Roman"/>
                <a:cs typeface="Times New Roman"/>
              </a:rPr>
              <a:t>d</a:t>
            </a:r>
            <a:r>
              <a:rPr sz="2400" b="1" dirty="0">
                <a:latin typeface="Times New Roman"/>
                <a:cs typeface="Times New Roman"/>
              </a:rPr>
              <a:t>ays,</a:t>
            </a:r>
            <a:r>
              <a:rPr sz="2400" b="1" spc="114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</a:t>
            </a:r>
            <a:r>
              <a:rPr sz="2400" b="1" spc="105" dirty="0">
                <a:latin typeface="Times New Roman"/>
                <a:cs typeface="Times New Roman"/>
              </a:rPr>
              <a:t> </a:t>
            </a:r>
            <a:r>
              <a:rPr sz="2400" b="1" spc="10" dirty="0">
                <a:latin typeface="Times New Roman"/>
                <a:cs typeface="Times New Roman"/>
              </a:rPr>
              <a:t>s</a:t>
            </a:r>
            <a:r>
              <a:rPr sz="2400" b="1" dirty="0">
                <a:latin typeface="Times New Roman"/>
                <a:cs typeface="Times New Roman"/>
              </a:rPr>
              <a:t>pecia</a:t>
            </a:r>
            <a:r>
              <a:rPr sz="2400" b="1" spc="-1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-20" dirty="0">
                <a:latin typeface="Times New Roman"/>
                <a:cs typeface="Times New Roman"/>
              </a:rPr>
              <a:t>z</a:t>
            </a:r>
            <a:r>
              <a:rPr sz="2400" b="1" dirty="0">
                <a:latin typeface="Times New Roman"/>
                <a:cs typeface="Times New Roman"/>
              </a:rPr>
              <a:t>ed</a:t>
            </a:r>
            <a:r>
              <a:rPr sz="2400" b="1" spc="1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10" dirty="0">
                <a:latin typeface="Times New Roman"/>
                <a:cs typeface="Times New Roman"/>
              </a:rPr>
              <a:t>y</a:t>
            </a:r>
            <a:r>
              <a:rPr sz="2400" b="1" dirty="0">
                <a:latin typeface="Times New Roman"/>
                <a:cs typeface="Times New Roman"/>
              </a:rPr>
              <a:t>pe</a:t>
            </a:r>
            <a:r>
              <a:rPr sz="2400" b="1" spc="1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1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ssue</a:t>
            </a:r>
            <a:r>
              <a:rPr sz="2400" b="1" spc="114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that</a:t>
            </a:r>
            <a:r>
              <a:rPr sz="2400" b="1" spc="114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is</a:t>
            </a:r>
            <a:r>
              <a:rPr sz="2400" b="1" spc="1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characte</a:t>
            </a:r>
            <a:r>
              <a:rPr sz="2400" b="1" spc="-1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ist</a:t>
            </a:r>
            <a:r>
              <a:rPr sz="2400" b="1" spc="-10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c</a:t>
            </a:r>
            <a:r>
              <a:rPr sz="2400" b="1" spc="1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endParaRPr sz="2400" dirty="0">
              <a:latin typeface="Times New Roman"/>
              <a:cs typeface="Times New Roman"/>
            </a:endParaRPr>
          </a:p>
          <a:p>
            <a:pPr marL="355600">
              <a:lnSpc>
                <a:spcPts val="3354"/>
              </a:lnSpc>
            </a:pPr>
            <a:r>
              <a:rPr sz="2400" b="1" dirty="0">
                <a:latin typeface="Times New Roman"/>
                <a:cs typeface="Times New Roman"/>
              </a:rPr>
              <a:t>healing,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called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gr</a:t>
            </a:r>
            <a:r>
              <a:rPr sz="2800" b="1" i="1" spc="-5" dirty="0">
                <a:latin typeface="Times New Roman"/>
                <a:cs typeface="Times New Roman"/>
              </a:rPr>
              <a:t>a</a:t>
            </a:r>
            <a:r>
              <a:rPr sz="2800" b="1" i="1" spc="-20" dirty="0">
                <a:latin typeface="Times New Roman"/>
                <a:cs typeface="Times New Roman"/>
              </a:rPr>
              <a:t>nu</a:t>
            </a:r>
            <a:r>
              <a:rPr sz="2800" b="1" i="1" spc="-5" dirty="0">
                <a:latin typeface="Times New Roman"/>
                <a:cs typeface="Times New Roman"/>
              </a:rPr>
              <a:t>l</a:t>
            </a:r>
            <a:r>
              <a:rPr sz="2800" b="1" i="1" spc="-15" dirty="0">
                <a:latin typeface="Times New Roman"/>
                <a:cs typeface="Times New Roman"/>
              </a:rPr>
              <a:t>at</a:t>
            </a:r>
            <a:r>
              <a:rPr sz="2800" b="1" i="1" spc="-5" dirty="0">
                <a:latin typeface="Times New Roman"/>
                <a:cs typeface="Times New Roman"/>
              </a:rPr>
              <a:t>i</a:t>
            </a:r>
            <a:r>
              <a:rPr sz="2800" b="1" i="1" spc="-15" dirty="0">
                <a:latin typeface="Times New Roman"/>
                <a:cs typeface="Times New Roman"/>
              </a:rPr>
              <a:t>on</a:t>
            </a:r>
            <a:r>
              <a:rPr sz="2800" b="1" i="1" spc="-10" dirty="0">
                <a:latin typeface="Times New Roman"/>
                <a:cs typeface="Times New Roman"/>
              </a:rPr>
              <a:t> tiss</a:t>
            </a:r>
            <a:r>
              <a:rPr sz="2800" b="1" i="1" spc="-15" dirty="0">
                <a:latin typeface="Times New Roman"/>
                <a:cs typeface="Times New Roman"/>
              </a:rPr>
              <a:t>ue</a:t>
            </a:r>
            <a:r>
              <a:rPr sz="2800" b="1" i="1" spc="-114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is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ap</a:t>
            </a:r>
            <a:r>
              <a:rPr sz="2400" b="1" spc="-10" dirty="0">
                <a:latin typeface="Times New Roman"/>
                <a:cs typeface="Times New Roman"/>
              </a:rPr>
              <a:t>p</a:t>
            </a:r>
            <a:r>
              <a:rPr sz="2400" b="1" dirty="0">
                <a:latin typeface="Times New Roman"/>
                <a:cs typeface="Times New Roman"/>
              </a:rPr>
              <a:t>aren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>
              <a:spcBef>
                <a:spcPts val="23"/>
              </a:spcBef>
            </a:pPr>
            <a:endParaRPr sz="3500" dirty="0">
              <a:latin typeface="Times New Roman"/>
              <a:cs typeface="Times New Roman"/>
            </a:endParaRPr>
          </a:p>
          <a:p>
            <a:pPr marL="355600" marR="6350" indent="-342900" algn="just">
              <a:buFont typeface="Wingdings"/>
              <a:buChar char="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dirty="0">
                <a:latin typeface="Times New Roman"/>
                <a:cs typeface="Times New Roman"/>
              </a:rPr>
              <a:t>e</a:t>
            </a:r>
            <a:r>
              <a:rPr sz="2400" b="1" spc="1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term</a:t>
            </a:r>
            <a:r>
              <a:rPr sz="2400" b="1" spc="17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g</a:t>
            </a:r>
            <a:r>
              <a:rPr sz="2400" b="1" dirty="0">
                <a:latin typeface="Times New Roman"/>
                <a:cs typeface="Times New Roman"/>
              </a:rPr>
              <a:t>ranulation</a:t>
            </a:r>
            <a:r>
              <a:rPr sz="2400" b="1" spc="1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ssue</a:t>
            </a:r>
            <a:r>
              <a:rPr sz="2400" b="1" spc="17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de</a:t>
            </a:r>
            <a:r>
              <a:rPr sz="2400" b="1" spc="-1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-10" dirty="0">
                <a:latin typeface="Times New Roman"/>
                <a:cs typeface="Times New Roman"/>
              </a:rPr>
              <a:t>v</a:t>
            </a:r>
            <a:r>
              <a:rPr sz="2400" b="1" dirty="0">
                <a:latin typeface="Times New Roman"/>
                <a:cs typeface="Times New Roman"/>
              </a:rPr>
              <a:t>es</a:t>
            </a:r>
            <a:r>
              <a:rPr sz="2400" b="1" spc="1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from</a:t>
            </a:r>
            <a:r>
              <a:rPr sz="2400" b="1" spc="16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the</a:t>
            </a:r>
            <a:r>
              <a:rPr sz="2400" b="1" u="heavy" spc="16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pin</a:t>
            </a:r>
            <a:r>
              <a:rPr sz="2400" b="1" u="heavy" spc="5" dirty="0">
                <a:latin typeface="Times New Roman"/>
                <a:cs typeface="Times New Roman"/>
              </a:rPr>
              <a:t>k</a:t>
            </a:r>
            <a:r>
              <a:rPr sz="2400" b="1" u="heavy" dirty="0">
                <a:latin typeface="Times New Roman"/>
                <a:cs typeface="Times New Roman"/>
              </a:rPr>
              <a:t>,</a:t>
            </a:r>
            <a:r>
              <a:rPr sz="2400" b="1" u="heavy" spc="17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soft,</a:t>
            </a:r>
            <a:r>
              <a:rPr sz="2400" b="1" u="heavy" spc="16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granular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gross </a:t>
            </a:r>
            <a:r>
              <a:rPr sz="2400" b="1" u="heavy" spc="-16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appearance, </a:t>
            </a:r>
            <a:r>
              <a:rPr sz="2400" b="1" u="heavy" spc="-16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su</a:t>
            </a:r>
            <a:r>
              <a:rPr sz="2400" b="1" u="heavy" spc="-10" dirty="0">
                <a:latin typeface="Times New Roman"/>
                <a:cs typeface="Times New Roman"/>
              </a:rPr>
              <a:t>c</a:t>
            </a:r>
            <a:r>
              <a:rPr sz="2400" b="1" u="heavy" dirty="0">
                <a:latin typeface="Times New Roman"/>
                <a:cs typeface="Times New Roman"/>
              </a:rPr>
              <a:t>h </a:t>
            </a:r>
            <a:r>
              <a:rPr sz="2400" b="1" u="heavy" spc="-17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as </a:t>
            </a:r>
            <a:r>
              <a:rPr sz="2400" b="1" u="heavy" spc="-17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that </a:t>
            </a:r>
            <a:r>
              <a:rPr sz="2400" b="1" u="heavy" spc="-16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seen </a:t>
            </a:r>
            <a:r>
              <a:rPr sz="2400" b="1" u="heavy" spc="-17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benea</a:t>
            </a:r>
            <a:r>
              <a:rPr sz="2400" b="1" u="heavy" spc="-10" dirty="0">
                <a:latin typeface="Times New Roman"/>
                <a:cs typeface="Times New Roman"/>
              </a:rPr>
              <a:t>t</a:t>
            </a:r>
            <a:r>
              <a:rPr sz="2400" b="1" u="heavy" dirty="0">
                <a:latin typeface="Times New Roman"/>
                <a:cs typeface="Times New Roman"/>
              </a:rPr>
              <a:t>h </a:t>
            </a:r>
            <a:r>
              <a:rPr sz="2400" b="1" u="heavy" spc="-17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the </a:t>
            </a:r>
            <a:r>
              <a:rPr sz="2400" b="1" u="heavy" spc="-16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scab </a:t>
            </a:r>
            <a:r>
              <a:rPr sz="2400" b="1" u="heavy" spc="-16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of </a:t>
            </a:r>
            <a:r>
              <a:rPr sz="2400" b="1" u="heavy" spc="-16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a </a:t>
            </a:r>
            <a:r>
              <a:rPr sz="2400" b="1" u="heavy" spc="-17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skin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u="heavy" spc="-20" dirty="0">
                <a:latin typeface="Times New Roman"/>
                <a:cs typeface="Times New Roman"/>
              </a:rPr>
              <a:t>w</a:t>
            </a:r>
            <a:r>
              <a:rPr sz="2400" b="1" u="heavy" dirty="0">
                <a:latin typeface="Times New Roman"/>
                <a:cs typeface="Times New Roman"/>
              </a:rPr>
              <a:t>oun</a:t>
            </a:r>
            <a:r>
              <a:rPr sz="2400" b="1" u="heavy" spc="-10" dirty="0">
                <a:latin typeface="Times New Roman"/>
                <a:cs typeface="Times New Roman"/>
              </a:rPr>
              <a:t>d</a:t>
            </a:r>
            <a:r>
              <a:rPr sz="2400" b="1" u="heavy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>
              <a:spcBef>
                <a:spcPts val="7"/>
              </a:spcBef>
              <a:buClr>
                <a:srgbClr val="FFFFFF"/>
              </a:buClr>
              <a:buFont typeface="Wingdings"/>
              <a:buChar char=""/>
            </a:pPr>
            <a:endParaRPr sz="3500" dirty="0">
              <a:latin typeface="Times New Roman"/>
              <a:cs typeface="Times New Roman"/>
            </a:endParaRPr>
          </a:p>
          <a:p>
            <a:pPr marL="355600" marR="5080" indent="-342900" algn="just">
              <a:buClr>
                <a:schemeClr val="tx1"/>
              </a:buClr>
              <a:buFont typeface="Wingdings"/>
              <a:buChar char="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Its 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microsco</a:t>
            </a:r>
            <a:r>
              <a:rPr sz="2400" b="1" spc="-10" dirty="0">
                <a:latin typeface="Times New Roman"/>
                <a:cs typeface="Times New Roman"/>
              </a:rPr>
              <a:t>p</a:t>
            </a:r>
            <a:r>
              <a:rPr sz="2400" b="1" dirty="0">
                <a:latin typeface="Times New Roman"/>
                <a:cs typeface="Times New Roman"/>
              </a:rPr>
              <a:t>ic 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appearance 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is 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</a:t>
            </a:r>
            <a:r>
              <a:rPr sz="2400" b="1" spc="-15" dirty="0">
                <a:latin typeface="Times New Roman"/>
                <a:cs typeface="Times New Roman"/>
              </a:rPr>
              <a:t>h</a:t>
            </a:r>
            <a:r>
              <a:rPr sz="2400" b="1" dirty="0">
                <a:latin typeface="Times New Roman"/>
                <a:cs typeface="Times New Roman"/>
              </a:rPr>
              <a:t>aracte</a:t>
            </a:r>
            <a:r>
              <a:rPr sz="2400" b="1" spc="-1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-20" dirty="0">
                <a:latin typeface="Times New Roman"/>
                <a:cs typeface="Times New Roman"/>
              </a:rPr>
              <a:t>z</a:t>
            </a:r>
            <a:r>
              <a:rPr sz="2400" b="1" dirty="0">
                <a:latin typeface="Times New Roman"/>
                <a:cs typeface="Times New Roman"/>
              </a:rPr>
              <a:t>ed 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b</a:t>
            </a:r>
            <a:r>
              <a:rPr sz="2400" b="1" dirty="0">
                <a:latin typeface="Times New Roman"/>
                <a:cs typeface="Times New Roman"/>
              </a:rPr>
              <a:t>y 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prol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f</a:t>
            </a:r>
            <a:r>
              <a:rPr sz="2400" b="1" spc="-20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ration 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fibro</a:t>
            </a:r>
            <a:r>
              <a:rPr sz="2400" b="1" spc="-10" dirty="0">
                <a:latin typeface="Times New Roman"/>
                <a:cs typeface="Times New Roman"/>
              </a:rPr>
              <a:t>b</a:t>
            </a:r>
            <a:r>
              <a:rPr sz="2400" b="1" dirty="0">
                <a:latin typeface="Times New Roman"/>
                <a:cs typeface="Times New Roman"/>
              </a:rPr>
              <a:t>la</a:t>
            </a:r>
            <a:r>
              <a:rPr sz="2400" b="1" spc="-10" dirty="0">
                <a:latin typeface="Times New Roman"/>
                <a:cs typeface="Times New Roman"/>
              </a:rPr>
              <a:t>s</a:t>
            </a:r>
            <a:r>
              <a:rPr sz="2400" b="1" dirty="0">
                <a:latin typeface="Times New Roman"/>
                <a:cs typeface="Times New Roman"/>
              </a:rPr>
              <a:t>ts     </a:t>
            </a:r>
            <a:r>
              <a:rPr sz="2400" b="1" spc="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    </a:t>
            </a:r>
            <a:r>
              <a:rPr sz="2400" b="1" spc="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n</a:t>
            </a:r>
            <a:r>
              <a:rPr sz="2400" b="1" spc="5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w     </a:t>
            </a:r>
            <a:r>
              <a:rPr sz="2400" b="1" spc="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thin-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alled,     </a:t>
            </a:r>
            <a:r>
              <a:rPr sz="2400" b="1" spc="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de</a:t>
            </a:r>
            <a:r>
              <a:rPr sz="2400" b="1" spc="-10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icate     </a:t>
            </a:r>
            <a:r>
              <a:rPr sz="2400" b="1" spc="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cap</a:t>
            </a:r>
            <a:r>
              <a:rPr sz="2400" b="1" spc="-1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ll</a:t>
            </a:r>
            <a:r>
              <a:rPr sz="2400" b="1" spc="-15" dirty="0">
                <a:latin typeface="Times New Roman"/>
                <a:cs typeface="Times New Roman"/>
              </a:rPr>
              <a:t>a</a:t>
            </a:r>
            <a:r>
              <a:rPr sz="2400" b="1" spc="-10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ies (angiogenes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s),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 a loose</a:t>
            </a:r>
            <a:r>
              <a:rPr sz="2400" b="1" spc="-5" dirty="0">
                <a:latin typeface="Times New Roman"/>
                <a:cs typeface="Times New Roman"/>
              </a:rPr>
              <a:t> EC</a:t>
            </a:r>
            <a:r>
              <a:rPr sz="2400" b="1" dirty="0">
                <a:latin typeface="Times New Roman"/>
                <a:cs typeface="Times New Roman"/>
              </a:rPr>
              <a:t>M.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79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1727662" y="228601"/>
            <a:ext cx="8351521" cy="11054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Clr>
                <a:srgbClr val="FFFF00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3600" b="1" i="1" dirty="0">
                <a:latin typeface="Times New Roman"/>
                <a:cs typeface="Times New Roman"/>
              </a:rPr>
              <a:t>Repair by connective</a:t>
            </a:r>
            <a:r>
              <a:rPr sz="3600" b="1" i="1" spc="-5" dirty="0">
                <a:latin typeface="Times New Roman"/>
                <a:cs typeface="Times New Roman"/>
              </a:rPr>
              <a:t> </a:t>
            </a:r>
            <a:r>
              <a:rPr sz="3600" b="1" i="1" dirty="0">
                <a:latin typeface="Times New Roman"/>
                <a:cs typeface="Times New Roman"/>
              </a:rPr>
              <a:t>tissue deposit</a:t>
            </a:r>
            <a:r>
              <a:rPr sz="3600" b="1" i="1" spc="-15" dirty="0">
                <a:latin typeface="Times New Roman"/>
                <a:cs typeface="Times New Roman"/>
              </a:rPr>
              <a:t>i</a:t>
            </a:r>
            <a:r>
              <a:rPr sz="3600" b="1" i="1" dirty="0">
                <a:latin typeface="Times New Roman"/>
                <a:cs typeface="Times New Roman"/>
              </a:rPr>
              <a:t>on</a:t>
            </a:r>
            <a:endParaRPr sz="3600" dirty="0">
              <a:latin typeface="Times New Roman"/>
              <a:cs typeface="Times New Roman"/>
            </a:endParaRPr>
          </a:p>
          <a:p>
            <a:pPr marL="355600">
              <a:lnSpc>
                <a:spcPts val="4305"/>
              </a:lnSpc>
            </a:pPr>
            <a:r>
              <a:rPr sz="3600" b="1" i="1" dirty="0">
                <a:latin typeface="Times New Roman"/>
                <a:cs typeface="Times New Roman"/>
              </a:rPr>
              <a:t>consists of four</a:t>
            </a:r>
            <a:r>
              <a:rPr sz="3600" b="1" i="1" spc="-20" dirty="0">
                <a:latin typeface="Times New Roman"/>
                <a:cs typeface="Times New Roman"/>
              </a:rPr>
              <a:t> </a:t>
            </a:r>
            <a:r>
              <a:rPr sz="3600" b="1" i="1" dirty="0">
                <a:latin typeface="Times New Roman"/>
                <a:cs typeface="Times New Roman"/>
              </a:rPr>
              <a:t>sequent</a:t>
            </a:r>
            <a:r>
              <a:rPr sz="3600" b="1" i="1" spc="-15" dirty="0">
                <a:latin typeface="Times New Roman"/>
                <a:cs typeface="Times New Roman"/>
              </a:rPr>
              <a:t>i</a:t>
            </a:r>
            <a:r>
              <a:rPr sz="3600" b="1" i="1" dirty="0">
                <a:latin typeface="Times New Roman"/>
                <a:cs typeface="Times New Roman"/>
              </a:rPr>
              <a:t>al processes: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57401" y="1410846"/>
            <a:ext cx="8349615" cy="46089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200" dirty="0">
                <a:latin typeface="Wingdings"/>
                <a:cs typeface="Wingdings"/>
              </a:rPr>
              <a:t></a:t>
            </a:r>
            <a:r>
              <a:rPr sz="3200" b="1" dirty="0">
                <a:latin typeface="Times New Roman"/>
                <a:cs typeface="Times New Roman"/>
              </a:rPr>
              <a:t>Fo</a:t>
            </a:r>
            <a:r>
              <a:rPr sz="3200" b="1" spc="5" dirty="0">
                <a:latin typeface="Times New Roman"/>
                <a:cs typeface="Times New Roman"/>
              </a:rPr>
              <a:t>r</a:t>
            </a:r>
            <a:r>
              <a:rPr sz="3200" b="1" dirty="0">
                <a:latin typeface="Times New Roman"/>
                <a:cs typeface="Times New Roman"/>
              </a:rPr>
              <a:t>mation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 new </a:t>
            </a:r>
            <a:r>
              <a:rPr sz="3200" b="1" spc="-15" dirty="0">
                <a:latin typeface="Times New Roman"/>
                <a:cs typeface="Times New Roman"/>
              </a:rPr>
              <a:t>b</a:t>
            </a:r>
            <a:r>
              <a:rPr sz="3200" b="1" dirty="0">
                <a:latin typeface="Times New Roman"/>
                <a:cs typeface="Times New Roman"/>
              </a:rPr>
              <a:t>lood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v</a:t>
            </a:r>
            <a:r>
              <a:rPr sz="3200" b="1" spc="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ssels (angio</a:t>
            </a:r>
            <a:r>
              <a:rPr sz="3200" b="1" spc="10" dirty="0">
                <a:latin typeface="Times New Roman"/>
                <a:cs typeface="Times New Roman"/>
              </a:rPr>
              <a:t>g</a:t>
            </a:r>
            <a:r>
              <a:rPr sz="3200" b="1" dirty="0">
                <a:latin typeface="Times New Roman"/>
                <a:cs typeface="Times New Roman"/>
              </a:rPr>
              <a:t>e</a:t>
            </a:r>
            <a:r>
              <a:rPr sz="3200" b="1" spc="-15" dirty="0">
                <a:latin typeface="Times New Roman"/>
                <a:cs typeface="Times New Roman"/>
              </a:rPr>
              <a:t>n</a:t>
            </a:r>
            <a:r>
              <a:rPr sz="3200" b="1" dirty="0">
                <a:latin typeface="Times New Roman"/>
                <a:cs typeface="Times New Roman"/>
              </a:rPr>
              <a:t>esis)</a:t>
            </a:r>
            <a:endParaRPr sz="3200" dirty="0">
              <a:latin typeface="Times New Roman"/>
              <a:cs typeface="Times New Roman"/>
            </a:endParaRPr>
          </a:p>
          <a:p>
            <a:pPr>
              <a:spcBef>
                <a:spcPts val="31"/>
              </a:spcBef>
            </a:pPr>
            <a:endParaRPr sz="4650" dirty="0">
              <a:latin typeface="Times New Roman"/>
              <a:cs typeface="Times New Roman"/>
            </a:endParaRPr>
          </a:p>
          <a:p>
            <a:pPr marL="12700"/>
            <a:r>
              <a:rPr sz="3200" dirty="0">
                <a:latin typeface="Wingdings"/>
                <a:cs typeface="Wingdings"/>
              </a:rPr>
              <a:t></a:t>
            </a:r>
            <a:r>
              <a:rPr sz="3200" b="1" dirty="0">
                <a:latin typeface="Times New Roman"/>
                <a:cs typeface="Times New Roman"/>
              </a:rPr>
              <a:t>Migr</a:t>
            </a:r>
            <a:r>
              <a:rPr sz="3200" b="1" spc="5" dirty="0">
                <a:latin typeface="Times New Roman"/>
                <a:cs typeface="Times New Roman"/>
              </a:rPr>
              <a:t>a</a:t>
            </a:r>
            <a:r>
              <a:rPr sz="3200" b="1" dirty="0">
                <a:latin typeface="Times New Roman"/>
                <a:cs typeface="Times New Roman"/>
              </a:rPr>
              <a:t>tion</a:t>
            </a:r>
            <a:r>
              <a:rPr sz="3200" b="1" spc="-3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and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prolife</a:t>
            </a:r>
            <a:r>
              <a:rPr sz="3200" b="1" spc="5" dirty="0">
                <a:latin typeface="Times New Roman"/>
                <a:cs typeface="Times New Roman"/>
              </a:rPr>
              <a:t>r</a:t>
            </a:r>
            <a:r>
              <a:rPr sz="3200" b="1" dirty="0">
                <a:latin typeface="Times New Roman"/>
                <a:cs typeface="Times New Roman"/>
              </a:rPr>
              <a:t>ation</a:t>
            </a:r>
            <a:r>
              <a:rPr sz="3200" b="1" spc="-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 fibroblasts</a:t>
            </a:r>
            <a:endParaRPr sz="3200" dirty="0">
              <a:latin typeface="Times New Roman"/>
              <a:cs typeface="Times New Roman"/>
            </a:endParaRPr>
          </a:p>
          <a:p>
            <a:pPr>
              <a:spcBef>
                <a:spcPts val="30"/>
              </a:spcBef>
            </a:pPr>
            <a:endParaRPr sz="4650" dirty="0">
              <a:latin typeface="Times New Roman"/>
              <a:cs typeface="Times New Roman"/>
            </a:endParaRPr>
          </a:p>
          <a:p>
            <a:pPr marL="12700"/>
            <a:r>
              <a:rPr sz="3200" spc="-5" dirty="0">
                <a:latin typeface="Wingdings"/>
                <a:cs typeface="Wingdings"/>
              </a:rPr>
              <a:t></a:t>
            </a:r>
            <a:r>
              <a:rPr sz="3200" b="1" dirty="0">
                <a:latin typeface="Times New Roman"/>
                <a:cs typeface="Times New Roman"/>
              </a:rPr>
              <a:t>Deposition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 ECM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(sc</a:t>
            </a:r>
            <a:r>
              <a:rPr sz="3200" b="1" spc="5" dirty="0">
                <a:latin typeface="Times New Roman"/>
                <a:cs typeface="Times New Roman"/>
              </a:rPr>
              <a:t>a</a:t>
            </a:r>
            <a:r>
              <a:rPr sz="3200" b="1" dirty="0">
                <a:latin typeface="Times New Roman"/>
                <a:cs typeface="Times New Roman"/>
              </a:rPr>
              <a:t>r formatio</a:t>
            </a:r>
            <a:r>
              <a:rPr sz="3200" b="1" spc="-20" dirty="0">
                <a:latin typeface="Times New Roman"/>
                <a:cs typeface="Times New Roman"/>
              </a:rPr>
              <a:t>n</a:t>
            </a:r>
            <a:r>
              <a:rPr sz="3200" b="1" dirty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  <a:p>
            <a:pPr>
              <a:spcBef>
                <a:spcPts val="28"/>
              </a:spcBef>
            </a:pPr>
            <a:endParaRPr sz="4650" dirty="0">
              <a:latin typeface="Times New Roman"/>
              <a:cs typeface="Times New Roman"/>
            </a:endParaRPr>
          </a:p>
          <a:p>
            <a:pPr marL="355600" marR="122555" indent="-342900"/>
            <a:r>
              <a:rPr sz="3200" dirty="0">
                <a:latin typeface="Wingdings"/>
                <a:cs typeface="Wingdings"/>
              </a:rPr>
              <a:t></a:t>
            </a:r>
            <a:r>
              <a:rPr sz="3200" b="1" dirty="0">
                <a:latin typeface="Times New Roman"/>
                <a:cs typeface="Times New Roman"/>
              </a:rPr>
              <a:t>Matur</a:t>
            </a:r>
            <a:r>
              <a:rPr sz="3200" b="1" spc="5" dirty="0">
                <a:latin typeface="Times New Roman"/>
                <a:cs typeface="Times New Roman"/>
              </a:rPr>
              <a:t>a</a:t>
            </a:r>
            <a:r>
              <a:rPr sz="3200" b="1" dirty="0">
                <a:latin typeface="Times New Roman"/>
                <a:cs typeface="Times New Roman"/>
              </a:rPr>
              <a:t>tion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and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r</a:t>
            </a:r>
            <a:r>
              <a:rPr sz="3200" b="1" spc="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o</a:t>
            </a:r>
            <a:r>
              <a:rPr sz="3200" b="1" spc="5" dirty="0">
                <a:latin typeface="Times New Roman"/>
                <a:cs typeface="Times New Roman"/>
              </a:rPr>
              <a:t>r</a:t>
            </a:r>
            <a:r>
              <a:rPr sz="3200" b="1" dirty="0">
                <a:latin typeface="Times New Roman"/>
                <a:cs typeface="Times New Roman"/>
              </a:rPr>
              <a:t>g</a:t>
            </a:r>
            <a:r>
              <a:rPr sz="3200" b="1" spc="5" dirty="0">
                <a:latin typeface="Times New Roman"/>
                <a:cs typeface="Times New Roman"/>
              </a:rPr>
              <a:t>a</a:t>
            </a:r>
            <a:r>
              <a:rPr sz="3200" b="1" dirty="0">
                <a:latin typeface="Times New Roman"/>
                <a:cs typeface="Times New Roman"/>
              </a:rPr>
              <a:t>nizat</a:t>
            </a:r>
            <a:r>
              <a:rPr sz="3200" b="1" spc="-10" dirty="0">
                <a:latin typeface="Times New Roman"/>
                <a:cs typeface="Times New Roman"/>
              </a:rPr>
              <a:t>i</a:t>
            </a:r>
            <a:r>
              <a:rPr sz="3200" b="1" dirty="0">
                <a:latin typeface="Times New Roman"/>
                <a:cs typeface="Times New Roman"/>
              </a:rPr>
              <a:t>on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</a:t>
            </a:r>
            <a:r>
              <a:rPr sz="3200" b="1" spc="-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the fi</a:t>
            </a:r>
            <a:r>
              <a:rPr sz="3200" b="1" spc="-20" dirty="0">
                <a:latin typeface="Times New Roman"/>
                <a:cs typeface="Times New Roman"/>
              </a:rPr>
              <a:t>b</a:t>
            </a:r>
            <a:r>
              <a:rPr sz="3200" b="1" dirty="0">
                <a:latin typeface="Times New Roman"/>
                <a:cs typeface="Times New Roman"/>
              </a:rPr>
              <a:t>r</a:t>
            </a:r>
            <a:r>
              <a:rPr sz="3200" b="1" spc="5" dirty="0">
                <a:latin typeface="Times New Roman"/>
                <a:cs typeface="Times New Roman"/>
              </a:rPr>
              <a:t>o</a:t>
            </a:r>
            <a:r>
              <a:rPr sz="3200" b="1" dirty="0">
                <a:latin typeface="Times New Roman"/>
                <a:cs typeface="Times New Roman"/>
              </a:rPr>
              <a:t>us tissue (remodeling)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54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ject 47"/>
          <p:cNvSpPr txBox="1">
            <a:spLocks noGrp="1"/>
          </p:cNvSpPr>
          <p:nvPr>
            <p:ph type="title"/>
          </p:nvPr>
        </p:nvSpPr>
        <p:spPr>
          <a:xfrm>
            <a:off x="1524000" y="27710"/>
            <a:ext cx="8986520" cy="679333"/>
          </a:xfrm>
          <a:prstGeom prst="rect">
            <a:avLst/>
          </a:prstGeom>
        </p:spPr>
        <p:txBody>
          <a:bodyPr vert="horz" wrap="square" lIns="0" tIns="63163" rIns="0" bIns="0" rtlCol="0" anchor="ctr">
            <a:spAutoFit/>
          </a:bodyPr>
          <a:lstStyle/>
          <a:p>
            <a:pPr marL="2678430">
              <a:lnSpc>
                <a:spcPts val="4780"/>
              </a:lnSpc>
            </a:pPr>
            <a:r>
              <a:rPr sz="4000" spc="-30" dirty="0">
                <a:latin typeface="Times New Roman"/>
                <a:cs typeface="Times New Roman"/>
              </a:rPr>
              <a:t>Wound</a:t>
            </a:r>
            <a:r>
              <a:rPr sz="4000" spc="15" dirty="0">
                <a:latin typeface="Times New Roman"/>
                <a:cs typeface="Times New Roman"/>
              </a:rPr>
              <a:t> </a:t>
            </a:r>
            <a:r>
              <a:rPr sz="4000" spc="-20" dirty="0">
                <a:latin typeface="Times New Roman"/>
                <a:cs typeface="Times New Roman"/>
              </a:rPr>
              <a:t>Strength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600200" y="990601"/>
            <a:ext cx="9067800" cy="4662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80035" indent="-342900">
              <a:buFont typeface="Wingdings"/>
              <a:buChar char="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C</a:t>
            </a:r>
            <a:r>
              <a:rPr sz="2400" b="1" spc="-10" dirty="0">
                <a:latin typeface="Times New Roman"/>
                <a:cs typeface="Times New Roman"/>
              </a:rPr>
              <a:t>a</a:t>
            </a:r>
            <a:r>
              <a:rPr sz="2400" b="1" dirty="0">
                <a:latin typeface="Times New Roman"/>
                <a:cs typeface="Times New Roman"/>
              </a:rPr>
              <a:t>reful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y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sutured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ou</a:t>
            </a:r>
            <a:r>
              <a:rPr sz="2400" b="1" spc="-10" dirty="0">
                <a:latin typeface="Times New Roman"/>
                <a:cs typeface="Times New Roman"/>
              </a:rPr>
              <a:t>n</a:t>
            </a:r>
            <a:r>
              <a:rPr sz="2400" b="1" dirty="0">
                <a:latin typeface="Times New Roman"/>
                <a:cs typeface="Times New Roman"/>
              </a:rPr>
              <a:t>ds</a:t>
            </a:r>
            <a:r>
              <a:rPr sz="2400" b="1" spc="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have a</a:t>
            </a:r>
            <a:r>
              <a:rPr sz="2400" b="1" spc="-10" dirty="0">
                <a:latin typeface="Times New Roman"/>
                <a:cs typeface="Times New Roman"/>
              </a:rPr>
              <a:t>p</a:t>
            </a:r>
            <a:r>
              <a:rPr sz="2400" b="1" dirty="0">
                <a:latin typeface="Times New Roman"/>
                <a:cs typeface="Times New Roman"/>
              </a:rPr>
              <a:t>proximate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y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latin typeface="Times New Roman"/>
                <a:cs typeface="Times New Roman"/>
              </a:rPr>
              <a:t>70</a:t>
            </a:r>
            <a:r>
              <a:rPr sz="2400" b="1" u="heavy" dirty="0">
                <a:latin typeface="Times New Roman"/>
                <a:cs typeface="Times New Roman"/>
              </a:rPr>
              <a:t>%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st</a:t>
            </a:r>
            <a:r>
              <a:rPr sz="2400" b="1" spc="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ength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un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oun</a:t>
            </a:r>
            <a:r>
              <a:rPr sz="2400" b="1" spc="-10" dirty="0">
                <a:latin typeface="Times New Roman"/>
                <a:cs typeface="Times New Roman"/>
              </a:rPr>
              <a:t>d</a:t>
            </a:r>
            <a:r>
              <a:rPr sz="2400" b="1" dirty="0">
                <a:latin typeface="Times New Roman"/>
                <a:cs typeface="Times New Roman"/>
              </a:rPr>
              <a:t>ed</a:t>
            </a:r>
            <a:r>
              <a:rPr sz="2400" b="1" spc="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</a:t>
            </a:r>
            <a:r>
              <a:rPr sz="2400" b="1" spc="5" dirty="0">
                <a:latin typeface="Times New Roman"/>
                <a:cs typeface="Times New Roman"/>
              </a:rPr>
              <a:t>k</a:t>
            </a:r>
            <a:r>
              <a:rPr sz="2400" b="1" dirty="0">
                <a:latin typeface="Times New Roman"/>
                <a:cs typeface="Times New Roman"/>
              </a:rPr>
              <a:t>in,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largely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because of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place</a:t>
            </a:r>
            <a:r>
              <a:rPr sz="2400" b="1" spc="5" dirty="0">
                <a:latin typeface="Times New Roman"/>
                <a:cs typeface="Times New Roman"/>
              </a:rPr>
              <a:t>m</a:t>
            </a:r>
            <a:r>
              <a:rPr sz="2400" b="1" dirty="0">
                <a:latin typeface="Times New Roman"/>
                <a:cs typeface="Times New Roman"/>
              </a:rPr>
              <a:t>ent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the sutures.</a:t>
            </a:r>
            <a:endParaRPr sz="2400" dirty="0">
              <a:latin typeface="Times New Roman"/>
              <a:cs typeface="Times New Roman"/>
            </a:endParaRPr>
          </a:p>
          <a:p>
            <a:pPr marL="355600" marR="139065" indent="-342900">
              <a:spcBef>
                <a:spcPts val="575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When sutures a</a:t>
            </a:r>
            <a:r>
              <a:rPr sz="2400" b="1" spc="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re</a:t>
            </a:r>
            <a:r>
              <a:rPr sz="2400" b="1" spc="5" dirty="0">
                <a:latin typeface="Times New Roman"/>
                <a:cs typeface="Times New Roman"/>
              </a:rPr>
              <a:t>m</a:t>
            </a:r>
            <a:r>
              <a:rPr sz="2400" b="1" dirty="0">
                <a:latin typeface="Times New Roman"/>
                <a:cs typeface="Times New Roman"/>
              </a:rPr>
              <a:t>oved,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usually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at</a:t>
            </a:r>
            <a:r>
              <a:rPr sz="2400" b="1" u="heavy" spc="-1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1 </a:t>
            </a:r>
            <a:r>
              <a:rPr sz="2400" b="1" u="heavy" spc="-20" dirty="0">
                <a:latin typeface="Times New Roman"/>
                <a:cs typeface="Times New Roman"/>
              </a:rPr>
              <a:t>w</a:t>
            </a:r>
            <a:r>
              <a:rPr sz="2400" b="1" u="heavy" dirty="0">
                <a:latin typeface="Times New Roman"/>
                <a:cs typeface="Times New Roman"/>
              </a:rPr>
              <a:t>ee</a:t>
            </a:r>
            <a:r>
              <a:rPr sz="2400" b="1" u="heavy" spc="15" dirty="0">
                <a:latin typeface="Times New Roman"/>
                <a:cs typeface="Times New Roman"/>
              </a:rPr>
              <a:t>k</a:t>
            </a:r>
            <a:r>
              <a:rPr sz="2400" b="1" dirty="0">
                <a:latin typeface="Times New Roman"/>
                <a:cs typeface="Times New Roman"/>
              </a:rPr>
              <a:t>,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ound</a:t>
            </a:r>
            <a:r>
              <a:rPr sz="2400" b="1" spc="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st</a:t>
            </a:r>
            <a:r>
              <a:rPr sz="2400" b="1" spc="5" dirty="0">
                <a:latin typeface="Times New Roman"/>
                <a:cs typeface="Times New Roman"/>
              </a:rPr>
              <a:t>r</a:t>
            </a:r>
            <a:r>
              <a:rPr sz="2400" b="1" dirty="0">
                <a:latin typeface="Times New Roman"/>
                <a:cs typeface="Times New Roman"/>
              </a:rPr>
              <a:t>ength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is approxima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ely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10%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that of un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oun</a:t>
            </a:r>
            <a:r>
              <a:rPr sz="2400" b="1" spc="-10" dirty="0">
                <a:latin typeface="Times New Roman"/>
                <a:cs typeface="Times New Roman"/>
              </a:rPr>
              <a:t>d</a:t>
            </a:r>
            <a:r>
              <a:rPr sz="2400" b="1" dirty="0">
                <a:latin typeface="Times New Roman"/>
                <a:cs typeface="Times New Roman"/>
              </a:rPr>
              <a:t>ed</a:t>
            </a:r>
            <a:r>
              <a:rPr sz="2400" b="1" spc="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</a:t>
            </a:r>
            <a:r>
              <a:rPr sz="2400" b="1" spc="5" dirty="0">
                <a:latin typeface="Times New Roman"/>
                <a:cs typeface="Times New Roman"/>
              </a:rPr>
              <a:t>k</a:t>
            </a:r>
            <a:r>
              <a:rPr sz="2400" b="1" dirty="0">
                <a:latin typeface="Times New Roman"/>
                <a:cs typeface="Times New Roman"/>
              </a:rPr>
              <a:t>in,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but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this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increases rapidly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over the next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4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ee</a:t>
            </a:r>
            <a:r>
              <a:rPr sz="2400" b="1" spc="10" dirty="0">
                <a:latin typeface="Times New Roman"/>
                <a:cs typeface="Times New Roman"/>
              </a:rPr>
              <a:t>k</a:t>
            </a:r>
            <a:r>
              <a:rPr sz="2400" b="1" dirty="0">
                <a:latin typeface="Times New Roman"/>
                <a:cs typeface="Times New Roman"/>
              </a:rPr>
              <a:t>s.</a:t>
            </a:r>
            <a:endParaRPr sz="2400" dirty="0">
              <a:latin typeface="Times New Roman"/>
              <a:cs typeface="Times New Roman"/>
            </a:endParaRPr>
          </a:p>
          <a:p>
            <a:pPr marL="355600" marR="58419" indent="-342900">
              <a:spcBef>
                <a:spcPts val="575"/>
              </a:spcBef>
              <a:buFont typeface="Wingdings"/>
              <a:buChar char=""/>
              <a:tabLst>
                <a:tab pos="507365" algn="l"/>
                <a:tab pos="508000" algn="l"/>
              </a:tabLst>
            </a:pPr>
            <a:r>
              <a:rPr sz="2400" b="1" dirty="0">
                <a:latin typeface="Times New Roman"/>
                <a:cs typeface="Times New Roman"/>
              </a:rPr>
              <a:t>Collagen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synthesis </a:t>
            </a:r>
            <a:r>
              <a:rPr sz="2400" b="1" spc="5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xceeding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degradat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on d</a:t>
            </a:r>
            <a:r>
              <a:rPr sz="2400" b="1" spc="-10" dirty="0">
                <a:latin typeface="Times New Roman"/>
                <a:cs typeface="Times New Roman"/>
              </a:rPr>
              <a:t>u</a:t>
            </a:r>
            <a:r>
              <a:rPr sz="2400" b="1" dirty="0">
                <a:latin typeface="Times New Roman"/>
                <a:cs typeface="Times New Roman"/>
              </a:rPr>
              <a:t>ring the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rst</a:t>
            </a:r>
            <a:r>
              <a:rPr sz="2400" b="1" spc="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2 months, and from structural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modif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cations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collagen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(e.g.,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cros</a:t>
            </a:r>
            <a:r>
              <a:rPr sz="2400" b="1" spc="25" dirty="0">
                <a:latin typeface="Times New Roman"/>
                <a:cs typeface="Times New Roman"/>
              </a:rPr>
              <a:t>s</a:t>
            </a:r>
            <a:r>
              <a:rPr sz="2400" b="1" dirty="0">
                <a:latin typeface="Times New Roman"/>
                <a:cs typeface="Times New Roman"/>
              </a:rPr>
              <a:t>- l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nking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ncreased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ber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si</a:t>
            </a:r>
            <a:r>
              <a:rPr sz="2400" b="1" spc="-15" dirty="0">
                <a:latin typeface="Times New Roman"/>
                <a:cs typeface="Times New Roman"/>
              </a:rPr>
              <a:t>z</a:t>
            </a:r>
            <a:r>
              <a:rPr sz="2400" b="1" dirty="0">
                <a:latin typeface="Times New Roman"/>
                <a:cs typeface="Times New Roman"/>
              </a:rPr>
              <a:t>e)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hen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synthesis de</a:t>
            </a:r>
            <a:r>
              <a:rPr sz="2400" b="1" spc="5" dirty="0">
                <a:latin typeface="Times New Roman"/>
                <a:cs typeface="Times New Roman"/>
              </a:rPr>
              <a:t>c</a:t>
            </a:r>
            <a:r>
              <a:rPr sz="2400" b="1" dirty="0">
                <a:latin typeface="Times New Roman"/>
                <a:cs typeface="Times New Roman"/>
              </a:rPr>
              <a:t>l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nes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at 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ater 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mes.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575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b="1" i="1" dirty="0">
                <a:latin typeface="Times New Roman"/>
                <a:cs typeface="Times New Roman"/>
              </a:rPr>
              <a:t>Wound</a:t>
            </a:r>
            <a:r>
              <a:rPr sz="2400" b="1" i="1" spc="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st</a:t>
            </a:r>
            <a:r>
              <a:rPr sz="2400" b="1" i="1" spc="5" dirty="0">
                <a:latin typeface="Times New Roman"/>
                <a:cs typeface="Times New Roman"/>
              </a:rPr>
              <a:t>r</a:t>
            </a:r>
            <a:r>
              <a:rPr sz="2400" b="1" i="1" dirty="0">
                <a:latin typeface="Times New Roman"/>
                <a:cs typeface="Times New Roman"/>
              </a:rPr>
              <a:t>ength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reaches approx</a:t>
            </a:r>
            <a:r>
              <a:rPr sz="2400" b="1" i="1" spc="5" dirty="0">
                <a:latin typeface="Times New Roman"/>
                <a:cs typeface="Times New Roman"/>
              </a:rPr>
              <a:t>i</a:t>
            </a:r>
            <a:r>
              <a:rPr sz="2400" b="1" i="1" dirty="0">
                <a:latin typeface="Times New Roman"/>
                <a:cs typeface="Times New Roman"/>
              </a:rPr>
              <a:t>ma</a:t>
            </a:r>
            <a:r>
              <a:rPr sz="2400" b="1" i="1" spc="5" dirty="0">
                <a:latin typeface="Times New Roman"/>
                <a:cs typeface="Times New Roman"/>
              </a:rPr>
              <a:t>t</a:t>
            </a:r>
            <a:r>
              <a:rPr sz="2400" b="1" i="1" dirty="0">
                <a:latin typeface="Times New Roman"/>
                <a:cs typeface="Times New Roman"/>
              </a:rPr>
              <a:t>ely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7</a:t>
            </a:r>
            <a:r>
              <a:rPr sz="2400" b="1" i="1" spc="-10" dirty="0">
                <a:latin typeface="Times New Roman"/>
                <a:cs typeface="Times New Roman"/>
              </a:rPr>
              <a:t>0</a:t>
            </a:r>
            <a:r>
              <a:rPr sz="2400" b="1" i="1" dirty="0">
                <a:latin typeface="Times New Roman"/>
                <a:cs typeface="Times New Roman"/>
              </a:rPr>
              <a:t>% to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80% of nor</a:t>
            </a:r>
            <a:r>
              <a:rPr sz="2400" b="1" i="1" spc="5" dirty="0">
                <a:latin typeface="Times New Roman"/>
                <a:cs typeface="Times New Roman"/>
              </a:rPr>
              <a:t>m</a:t>
            </a:r>
            <a:r>
              <a:rPr sz="2400" b="1" i="1" dirty="0">
                <a:latin typeface="Times New Roman"/>
                <a:cs typeface="Times New Roman"/>
              </a:rPr>
              <a:t>al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by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3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months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but us</a:t>
            </a:r>
            <a:r>
              <a:rPr sz="2400" b="1" i="1" spc="-10" dirty="0">
                <a:latin typeface="Times New Roman"/>
                <a:cs typeface="Times New Roman"/>
              </a:rPr>
              <a:t>u</a:t>
            </a:r>
            <a:r>
              <a:rPr sz="2400" b="1" i="1" dirty="0">
                <a:latin typeface="Times New Roman"/>
                <a:cs typeface="Times New Roman"/>
              </a:rPr>
              <a:t>ally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does not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substantially</a:t>
            </a:r>
            <a:r>
              <a:rPr sz="2400" b="1" i="1" spc="-3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improve</a:t>
            </a:r>
            <a:r>
              <a:rPr sz="2400" b="1" i="1" spc="-2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beyond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that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poin</a:t>
            </a:r>
            <a:r>
              <a:rPr sz="2400" b="1" i="1" spc="20" dirty="0">
                <a:latin typeface="Times New Roman"/>
                <a:cs typeface="Times New Roman"/>
              </a:rPr>
              <a:t>t</a:t>
            </a:r>
            <a:r>
              <a:rPr sz="2400" i="1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00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2438401" y="762001"/>
            <a:ext cx="7082155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25"/>
              </a:lnSpc>
            </a:pPr>
            <a:r>
              <a:rPr sz="3200" b="1" dirty="0">
                <a:latin typeface="Times New Roman"/>
                <a:cs typeface="Times New Roman"/>
              </a:rPr>
              <a:t>PATHOLO</a:t>
            </a:r>
            <a:r>
              <a:rPr sz="3200" b="1" spc="5" dirty="0">
                <a:latin typeface="Times New Roman"/>
                <a:cs typeface="Times New Roman"/>
              </a:rPr>
              <a:t>G</a:t>
            </a:r>
            <a:r>
              <a:rPr sz="3200" b="1" dirty="0">
                <a:latin typeface="Times New Roman"/>
                <a:cs typeface="Times New Roman"/>
              </a:rPr>
              <a:t>IC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ASPECTS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OF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REPAIR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17618" y="1447801"/>
            <a:ext cx="7564582" cy="3323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buFont typeface="Times New Roman"/>
              <a:buChar char="•"/>
              <a:tabLst>
                <a:tab pos="355600" algn="l"/>
              </a:tabLst>
            </a:pPr>
            <a:r>
              <a:rPr sz="3600" b="1" dirty="0">
                <a:latin typeface="Times New Roman"/>
                <a:cs typeface="Times New Roman"/>
              </a:rPr>
              <a:t>Wound heal</a:t>
            </a:r>
            <a:r>
              <a:rPr sz="3600" b="1" spc="-15" dirty="0">
                <a:latin typeface="Times New Roman"/>
                <a:cs typeface="Times New Roman"/>
              </a:rPr>
              <a:t>i</a:t>
            </a:r>
            <a:r>
              <a:rPr sz="3600" b="1" dirty="0">
                <a:latin typeface="Times New Roman"/>
                <a:cs typeface="Times New Roman"/>
              </a:rPr>
              <a:t>ng may be affected</a:t>
            </a:r>
            <a:r>
              <a:rPr sz="3600" b="1" spc="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by several</a:t>
            </a:r>
            <a:r>
              <a:rPr sz="3600" b="1" spc="-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exte</a:t>
            </a:r>
            <a:r>
              <a:rPr sz="3600" b="1" spc="-15" dirty="0">
                <a:latin typeface="Times New Roman"/>
                <a:cs typeface="Times New Roman"/>
              </a:rPr>
              <a:t>r</a:t>
            </a:r>
            <a:r>
              <a:rPr sz="3600" b="1" dirty="0">
                <a:latin typeface="Times New Roman"/>
                <a:cs typeface="Times New Roman"/>
              </a:rPr>
              <a:t>nal or internal influences that reduce the q</a:t>
            </a:r>
            <a:r>
              <a:rPr sz="3600" b="1" spc="10" dirty="0">
                <a:latin typeface="Times New Roman"/>
                <a:cs typeface="Times New Roman"/>
              </a:rPr>
              <a:t>u</a:t>
            </a:r>
            <a:r>
              <a:rPr sz="3600" b="1" dirty="0">
                <a:latin typeface="Times New Roman"/>
                <a:cs typeface="Times New Roman"/>
              </a:rPr>
              <a:t>ality or adequacy of the reparative process. </a:t>
            </a:r>
            <a:r>
              <a:rPr sz="3600" b="1" i="1" dirty="0">
                <a:latin typeface="Times New Roman"/>
                <a:cs typeface="Times New Roman"/>
              </a:rPr>
              <a:t>Part</a:t>
            </a:r>
            <a:r>
              <a:rPr sz="3600" b="1" i="1" spc="-15" dirty="0">
                <a:latin typeface="Times New Roman"/>
                <a:cs typeface="Times New Roman"/>
              </a:rPr>
              <a:t>i</a:t>
            </a:r>
            <a:r>
              <a:rPr sz="3600" b="1" i="1" dirty="0">
                <a:latin typeface="Times New Roman"/>
                <a:cs typeface="Times New Roman"/>
              </a:rPr>
              <a:t>cular</a:t>
            </a:r>
            <a:r>
              <a:rPr sz="3600" b="1" i="1" spc="-15" dirty="0">
                <a:latin typeface="Times New Roman"/>
                <a:cs typeface="Times New Roman"/>
              </a:rPr>
              <a:t>l</a:t>
            </a:r>
            <a:r>
              <a:rPr sz="3600" b="1" i="1" dirty="0">
                <a:latin typeface="Times New Roman"/>
                <a:cs typeface="Times New Roman"/>
              </a:rPr>
              <a:t>y important</a:t>
            </a:r>
            <a:r>
              <a:rPr sz="3600" b="1" i="1" spc="-10" dirty="0">
                <a:latin typeface="Times New Roman"/>
                <a:cs typeface="Times New Roman"/>
              </a:rPr>
              <a:t> </a:t>
            </a:r>
            <a:r>
              <a:rPr sz="3600" b="1" i="1" dirty="0">
                <a:latin typeface="Times New Roman"/>
                <a:cs typeface="Times New Roman"/>
              </a:rPr>
              <a:t>are</a:t>
            </a:r>
            <a:r>
              <a:rPr sz="3600" b="1" i="1" spc="5" dirty="0">
                <a:latin typeface="Times New Roman"/>
                <a:cs typeface="Times New Roman"/>
              </a:rPr>
              <a:t> </a:t>
            </a:r>
            <a:r>
              <a:rPr sz="3600" b="1" i="1" u="sng" dirty="0">
                <a:latin typeface="Times New Roman"/>
                <a:cs typeface="Times New Roman"/>
              </a:rPr>
              <a:t>infe</a:t>
            </a:r>
            <a:r>
              <a:rPr sz="3600" b="1" i="1" u="sng" spc="-15" dirty="0">
                <a:latin typeface="Times New Roman"/>
                <a:cs typeface="Times New Roman"/>
              </a:rPr>
              <a:t>c</a:t>
            </a:r>
            <a:r>
              <a:rPr sz="3600" b="1" i="1" u="sng" dirty="0">
                <a:latin typeface="Times New Roman"/>
                <a:cs typeface="Times New Roman"/>
              </a:rPr>
              <a:t>t</a:t>
            </a:r>
            <a:r>
              <a:rPr sz="3600" b="1" i="1" u="sng" spc="-15" dirty="0">
                <a:latin typeface="Times New Roman"/>
                <a:cs typeface="Times New Roman"/>
              </a:rPr>
              <a:t>i</a:t>
            </a:r>
            <a:r>
              <a:rPr sz="3600" b="1" i="1" u="sng" dirty="0">
                <a:latin typeface="Times New Roman"/>
                <a:cs typeface="Times New Roman"/>
              </a:rPr>
              <a:t>ons and diabet</a:t>
            </a:r>
            <a:r>
              <a:rPr sz="3600" b="1" i="1" u="sng" spc="-15" dirty="0">
                <a:latin typeface="Times New Roman"/>
                <a:cs typeface="Times New Roman"/>
              </a:rPr>
              <a:t>e</a:t>
            </a:r>
            <a:r>
              <a:rPr sz="3600" b="1" i="1" u="sng" dirty="0">
                <a:latin typeface="Times New Roman"/>
                <a:cs typeface="Times New Roman"/>
              </a:rPr>
              <a:t>s.</a:t>
            </a:r>
            <a:endParaRPr sz="3600" u="sng" dirty="0">
              <a:latin typeface="Times New Roman"/>
              <a:cs typeface="Times New Roman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623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bject 47"/>
          <p:cNvSpPr txBox="1"/>
          <p:nvPr/>
        </p:nvSpPr>
        <p:spPr>
          <a:xfrm>
            <a:off x="2514601" y="1275041"/>
            <a:ext cx="709675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499"/>
              </a:lnSpc>
              <a:buClr>
                <a:srgbClr val="FFFF00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2800" b="1" i="1" spc="-15" dirty="0">
                <a:latin typeface="Times New Roman"/>
                <a:cs typeface="Times New Roman"/>
              </a:rPr>
              <a:t>1.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Infe</a:t>
            </a:r>
            <a:r>
              <a:rPr sz="2800" b="1" i="1" spc="-25" dirty="0">
                <a:latin typeface="Times New Roman"/>
                <a:cs typeface="Times New Roman"/>
              </a:rPr>
              <a:t>c</a:t>
            </a:r>
            <a:r>
              <a:rPr sz="2800" b="1" i="1" spc="-10" dirty="0">
                <a:latin typeface="Times New Roman"/>
                <a:cs typeface="Times New Roman"/>
              </a:rPr>
              <a:t>tio</a:t>
            </a:r>
            <a:r>
              <a:rPr sz="2800" b="1" i="1" spc="-20" dirty="0">
                <a:latin typeface="Times New Roman"/>
                <a:cs typeface="Times New Roman"/>
              </a:rPr>
              <a:t>n</a:t>
            </a:r>
            <a:r>
              <a:rPr sz="2800" b="1" i="1" spc="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is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the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s</a:t>
            </a:r>
            <a:r>
              <a:rPr sz="2000" b="1" spc="-1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ngle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most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i</a:t>
            </a:r>
            <a:r>
              <a:rPr sz="2000" b="1" spc="-10" dirty="0">
                <a:latin typeface="Times New Roman"/>
                <a:cs typeface="Times New Roman"/>
              </a:rPr>
              <a:t>m</a:t>
            </a:r>
            <a:r>
              <a:rPr sz="2000" b="1" dirty="0">
                <a:latin typeface="Times New Roman"/>
                <a:cs typeface="Times New Roman"/>
              </a:rPr>
              <a:t>porta</a:t>
            </a:r>
            <a:r>
              <a:rPr sz="2000" b="1" spc="-10" dirty="0">
                <a:latin typeface="Times New Roman"/>
                <a:cs typeface="Times New Roman"/>
              </a:rPr>
              <a:t>n</a:t>
            </a:r>
            <a:r>
              <a:rPr sz="2000" b="1" dirty="0">
                <a:latin typeface="Times New Roman"/>
                <a:cs typeface="Times New Roman"/>
              </a:rPr>
              <a:t>t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cause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of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de</a:t>
            </a:r>
            <a:r>
              <a:rPr sz="2000" b="1" spc="-10" dirty="0">
                <a:latin typeface="Times New Roman"/>
                <a:cs typeface="Times New Roman"/>
              </a:rPr>
              <a:t>l</a:t>
            </a:r>
            <a:r>
              <a:rPr sz="2000" b="1" dirty="0">
                <a:latin typeface="Times New Roman"/>
                <a:cs typeface="Times New Roman"/>
              </a:rPr>
              <a:t>ay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in healing;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421081" y="2660278"/>
            <a:ext cx="7481570" cy="2554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80975" indent="-342900" algn="just">
              <a:lnSpc>
                <a:spcPct val="100499"/>
              </a:lnSpc>
              <a:buClr>
                <a:srgbClr val="FFFF00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2800" b="1" i="1" spc="-15" dirty="0">
                <a:latin typeface="Times New Roman"/>
                <a:cs typeface="Times New Roman"/>
              </a:rPr>
              <a:t>2.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40" dirty="0">
                <a:latin typeface="Times New Roman"/>
                <a:cs typeface="Times New Roman"/>
              </a:rPr>
              <a:t>N</a:t>
            </a:r>
            <a:r>
              <a:rPr sz="2800" b="1" i="1" spc="-15" dirty="0">
                <a:latin typeface="Times New Roman"/>
                <a:cs typeface="Times New Roman"/>
              </a:rPr>
              <a:t>ut</a:t>
            </a:r>
            <a:r>
              <a:rPr sz="2800" b="1" i="1" spc="-10" dirty="0">
                <a:latin typeface="Times New Roman"/>
                <a:cs typeface="Times New Roman"/>
              </a:rPr>
              <a:t>ritio</a:t>
            </a:r>
            <a:r>
              <a:rPr sz="2800" b="1" i="1" spc="-20" dirty="0">
                <a:latin typeface="Times New Roman"/>
                <a:cs typeface="Times New Roman"/>
              </a:rPr>
              <a:t>n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has p</a:t>
            </a:r>
            <a:r>
              <a:rPr sz="2000" b="1" spc="-10" dirty="0">
                <a:latin typeface="Times New Roman"/>
                <a:cs typeface="Times New Roman"/>
              </a:rPr>
              <a:t>r</a:t>
            </a:r>
            <a:r>
              <a:rPr sz="2000" b="1" dirty="0">
                <a:latin typeface="Times New Roman"/>
                <a:cs typeface="Times New Roman"/>
              </a:rPr>
              <a:t>o</a:t>
            </a:r>
            <a:r>
              <a:rPr sz="2000" b="1" spc="5" dirty="0">
                <a:latin typeface="Times New Roman"/>
                <a:cs typeface="Times New Roman"/>
              </a:rPr>
              <a:t>f</a:t>
            </a:r>
            <a:r>
              <a:rPr sz="2000" b="1" dirty="0">
                <a:latin typeface="Times New Roman"/>
                <a:cs typeface="Times New Roman"/>
              </a:rPr>
              <a:t>ound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effects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on </a:t>
            </a:r>
            <a:r>
              <a:rPr sz="2000" b="1" spc="-15" dirty="0">
                <a:latin typeface="Times New Roman"/>
                <a:cs typeface="Times New Roman"/>
              </a:rPr>
              <a:t>w</a:t>
            </a:r>
            <a:r>
              <a:rPr sz="2000" b="1" dirty="0">
                <a:latin typeface="Times New Roman"/>
                <a:cs typeface="Times New Roman"/>
              </a:rPr>
              <a:t>ound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heal</a:t>
            </a:r>
            <a:r>
              <a:rPr sz="2000" b="1" spc="-1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ng;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pr</a:t>
            </a:r>
            <a:r>
              <a:rPr sz="2000" b="1" i="1" spc="5" dirty="0">
                <a:latin typeface="Times New Roman"/>
                <a:cs typeface="Times New Roman"/>
              </a:rPr>
              <a:t>o</a:t>
            </a:r>
            <a:r>
              <a:rPr sz="2000" b="1" i="1" dirty="0">
                <a:latin typeface="Times New Roman"/>
                <a:cs typeface="Times New Roman"/>
              </a:rPr>
              <a:t>t</a:t>
            </a:r>
            <a:r>
              <a:rPr sz="2000" b="1" i="1" spc="-10" dirty="0">
                <a:latin typeface="Times New Roman"/>
                <a:cs typeface="Times New Roman"/>
              </a:rPr>
              <a:t>e</a:t>
            </a:r>
            <a:r>
              <a:rPr sz="2000" b="1" i="1" dirty="0">
                <a:latin typeface="Times New Roman"/>
                <a:cs typeface="Times New Roman"/>
              </a:rPr>
              <a:t>in de</a:t>
            </a:r>
            <a:r>
              <a:rPr sz="2000" b="1" i="1" spc="5" dirty="0">
                <a:latin typeface="Times New Roman"/>
                <a:cs typeface="Times New Roman"/>
              </a:rPr>
              <a:t>f</a:t>
            </a:r>
            <a:r>
              <a:rPr sz="2000" b="1" i="1" dirty="0">
                <a:latin typeface="Times New Roman"/>
                <a:cs typeface="Times New Roman"/>
              </a:rPr>
              <a:t>i</a:t>
            </a:r>
            <a:r>
              <a:rPr sz="2000" b="1" i="1" spc="-10" dirty="0">
                <a:latin typeface="Times New Roman"/>
                <a:cs typeface="Times New Roman"/>
              </a:rPr>
              <a:t>c</a:t>
            </a:r>
            <a:r>
              <a:rPr sz="2000" b="1" i="1" dirty="0">
                <a:latin typeface="Times New Roman"/>
                <a:cs typeface="Times New Roman"/>
              </a:rPr>
              <a:t>i</a:t>
            </a:r>
            <a:r>
              <a:rPr sz="2000" b="1" i="1" spc="-10" dirty="0">
                <a:latin typeface="Times New Roman"/>
                <a:cs typeface="Times New Roman"/>
              </a:rPr>
              <a:t>e</a:t>
            </a:r>
            <a:r>
              <a:rPr sz="2000" b="1" i="1" dirty="0">
                <a:latin typeface="Times New Roman"/>
                <a:cs typeface="Times New Roman"/>
              </a:rPr>
              <a:t>ncy</a:t>
            </a:r>
            <a:r>
              <a:rPr sz="2000" b="1" i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&amp;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v</a:t>
            </a:r>
            <a:r>
              <a:rPr sz="2000" b="1" i="1" spc="-10" dirty="0">
                <a:latin typeface="Times New Roman"/>
                <a:cs typeface="Times New Roman"/>
              </a:rPr>
              <a:t>i</a:t>
            </a:r>
            <a:r>
              <a:rPr sz="2000" b="1" i="1" dirty="0">
                <a:latin typeface="Times New Roman"/>
                <a:cs typeface="Times New Roman"/>
              </a:rPr>
              <a:t>tamin</a:t>
            </a:r>
            <a:r>
              <a:rPr sz="2000" b="1" i="1" spc="-3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C de</a:t>
            </a:r>
            <a:r>
              <a:rPr sz="2000" b="1" i="1" spc="5" dirty="0">
                <a:latin typeface="Times New Roman"/>
                <a:cs typeface="Times New Roman"/>
              </a:rPr>
              <a:t>f</a:t>
            </a:r>
            <a:r>
              <a:rPr sz="2000" b="1" i="1" dirty="0">
                <a:latin typeface="Times New Roman"/>
                <a:cs typeface="Times New Roman"/>
              </a:rPr>
              <a:t>i</a:t>
            </a:r>
            <a:r>
              <a:rPr sz="2000" b="1" i="1" spc="-10" dirty="0">
                <a:latin typeface="Times New Roman"/>
                <a:cs typeface="Times New Roman"/>
              </a:rPr>
              <a:t>c</a:t>
            </a:r>
            <a:r>
              <a:rPr sz="2000" b="1" i="1" dirty="0">
                <a:latin typeface="Times New Roman"/>
                <a:cs typeface="Times New Roman"/>
              </a:rPr>
              <a:t>i</a:t>
            </a:r>
            <a:r>
              <a:rPr sz="2000" b="1" i="1" spc="-10" dirty="0">
                <a:latin typeface="Times New Roman"/>
                <a:cs typeface="Times New Roman"/>
              </a:rPr>
              <a:t>e</a:t>
            </a:r>
            <a:r>
              <a:rPr sz="2000" b="1" i="1" dirty="0">
                <a:latin typeface="Times New Roman"/>
                <a:cs typeface="Times New Roman"/>
              </a:rPr>
              <a:t>nc</a:t>
            </a:r>
            <a:r>
              <a:rPr sz="2000" b="1" i="1" spc="-5" dirty="0">
                <a:latin typeface="Times New Roman"/>
                <a:cs typeface="Times New Roman"/>
              </a:rPr>
              <a:t>y</a:t>
            </a:r>
            <a:r>
              <a:rPr sz="2000" b="1" dirty="0">
                <a:latin typeface="Times New Roman"/>
                <a:cs typeface="Times New Roman"/>
              </a:rPr>
              <a:t>,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inh</a:t>
            </a:r>
            <a:r>
              <a:rPr sz="2000" b="1" spc="-1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bits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collagen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synthesis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</a:t>
            </a:r>
            <a:r>
              <a:rPr sz="2000" b="1" spc="5" dirty="0">
                <a:latin typeface="Times New Roman"/>
                <a:cs typeface="Times New Roman"/>
              </a:rPr>
              <a:t>n</a:t>
            </a:r>
            <a:r>
              <a:rPr sz="2000" b="1" dirty="0">
                <a:latin typeface="Times New Roman"/>
                <a:cs typeface="Times New Roman"/>
              </a:rPr>
              <a:t>d ret</a:t>
            </a:r>
            <a:r>
              <a:rPr sz="2000" b="1" spc="5" dirty="0">
                <a:latin typeface="Times New Roman"/>
                <a:cs typeface="Times New Roman"/>
              </a:rPr>
              <a:t>a</a:t>
            </a:r>
            <a:r>
              <a:rPr sz="2000" b="1" dirty="0">
                <a:latin typeface="Times New Roman"/>
                <a:cs typeface="Times New Roman"/>
              </a:rPr>
              <a:t>rds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healing.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FFF00"/>
              </a:buClr>
              <a:buFont typeface="Times New Roman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200"/>
              </a:lnSpc>
              <a:spcBef>
                <a:spcPts val="1215"/>
              </a:spcBef>
              <a:buClr>
                <a:srgbClr val="FFFF00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2800" b="1" i="1" spc="-15" dirty="0">
                <a:latin typeface="Times New Roman"/>
                <a:cs typeface="Times New Roman"/>
              </a:rPr>
              <a:t>3.</a:t>
            </a:r>
            <a:r>
              <a:rPr sz="2800" b="1" i="1" spc="-1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Glucocorticoi</a:t>
            </a:r>
            <a:r>
              <a:rPr sz="2800" b="1" i="1" spc="-10" dirty="0">
                <a:latin typeface="Times New Roman"/>
                <a:cs typeface="Times New Roman"/>
              </a:rPr>
              <a:t>d</a:t>
            </a:r>
            <a:r>
              <a:rPr sz="2800" b="1" i="1" spc="-15" dirty="0">
                <a:latin typeface="Times New Roman"/>
                <a:cs typeface="Times New Roman"/>
              </a:rPr>
              <a:t>s</a:t>
            </a:r>
            <a:r>
              <a:rPr sz="2800" b="1" i="1" spc="-2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(</a:t>
            </a:r>
            <a:r>
              <a:rPr sz="2800" b="1" i="1" spc="-15" dirty="0">
                <a:latin typeface="Times New Roman"/>
                <a:cs typeface="Times New Roman"/>
              </a:rPr>
              <a:t>stero</a:t>
            </a:r>
            <a:r>
              <a:rPr sz="2800" b="1" i="1" spc="-5" dirty="0">
                <a:latin typeface="Times New Roman"/>
                <a:cs typeface="Times New Roman"/>
              </a:rPr>
              <a:t>i</a:t>
            </a:r>
            <a:r>
              <a:rPr sz="2800" b="1" i="1" spc="-15" dirty="0">
                <a:latin typeface="Times New Roman"/>
                <a:cs typeface="Times New Roman"/>
              </a:rPr>
              <a:t>d</a:t>
            </a:r>
            <a:r>
              <a:rPr sz="2800" b="1" i="1" spc="-5" dirty="0">
                <a:latin typeface="Times New Roman"/>
                <a:cs typeface="Times New Roman"/>
              </a:rPr>
              <a:t>s</a:t>
            </a:r>
            <a:r>
              <a:rPr sz="2800" b="1" spc="-10" dirty="0">
                <a:latin typeface="Times New Roman"/>
                <a:cs typeface="Times New Roman"/>
              </a:rPr>
              <a:t>)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ha</a:t>
            </a:r>
            <a:r>
              <a:rPr sz="2000" b="1" spc="5" dirty="0">
                <a:latin typeface="Times New Roman"/>
                <a:cs typeface="Times New Roman"/>
              </a:rPr>
              <a:t>v</a:t>
            </a:r>
            <a:r>
              <a:rPr sz="2000" b="1" dirty="0">
                <a:latin typeface="Times New Roman"/>
                <a:cs typeface="Times New Roman"/>
              </a:rPr>
              <a:t>e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an</a:t>
            </a:r>
            <a:r>
              <a:rPr sz="2000" b="1" spc="5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i-in</a:t>
            </a:r>
            <a:r>
              <a:rPr sz="2000" b="1" spc="-15" dirty="0">
                <a:latin typeface="Times New Roman"/>
                <a:cs typeface="Times New Roman"/>
              </a:rPr>
              <a:t>f</a:t>
            </a:r>
            <a:r>
              <a:rPr sz="2000" b="1" dirty="0">
                <a:latin typeface="Times New Roman"/>
                <a:cs typeface="Times New Roman"/>
              </a:rPr>
              <a:t>la</a:t>
            </a:r>
            <a:r>
              <a:rPr sz="2000" b="1" spc="-20" dirty="0">
                <a:latin typeface="Times New Roman"/>
                <a:cs typeface="Times New Roman"/>
              </a:rPr>
              <a:t>m</a:t>
            </a:r>
            <a:r>
              <a:rPr sz="2000" b="1" dirty="0">
                <a:latin typeface="Times New Roman"/>
                <a:cs typeface="Times New Roman"/>
              </a:rPr>
              <a:t>m</a:t>
            </a:r>
            <a:r>
              <a:rPr sz="2000" b="1" spc="-10" dirty="0">
                <a:latin typeface="Times New Roman"/>
                <a:cs typeface="Times New Roman"/>
              </a:rPr>
              <a:t>at</a:t>
            </a:r>
            <a:r>
              <a:rPr sz="2000" b="1" dirty="0">
                <a:latin typeface="Times New Roman"/>
                <a:cs typeface="Times New Roman"/>
              </a:rPr>
              <a:t>o</a:t>
            </a:r>
            <a:r>
              <a:rPr sz="2000" b="1" spc="-10" dirty="0">
                <a:latin typeface="Times New Roman"/>
                <a:cs typeface="Times New Roman"/>
              </a:rPr>
              <a:t>r</a:t>
            </a:r>
            <a:r>
              <a:rPr sz="2000" b="1" dirty="0">
                <a:latin typeface="Times New Roman"/>
                <a:cs typeface="Times New Roman"/>
              </a:rPr>
              <a:t>y ef</a:t>
            </a:r>
            <a:r>
              <a:rPr sz="2000" b="1" spc="5" dirty="0">
                <a:latin typeface="Times New Roman"/>
                <a:cs typeface="Times New Roman"/>
              </a:rPr>
              <a:t>f</a:t>
            </a:r>
            <a:r>
              <a:rPr sz="2000" b="1" dirty="0">
                <a:latin typeface="Times New Roman"/>
                <a:cs typeface="Times New Roman"/>
              </a:rPr>
              <a:t>ects,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</a:t>
            </a:r>
            <a:r>
              <a:rPr sz="2000" b="1" spc="5" dirty="0">
                <a:latin typeface="Times New Roman"/>
                <a:cs typeface="Times New Roman"/>
              </a:rPr>
              <a:t>n</a:t>
            </a:r>
            <a:r>
              <a:rPr sz="2000" b="1" dirty="0">
                <a:latin typeface="Times New Roman"/>
                <a:cs typeface="Times New Roman"/>
              </a:rPr>
              <a:t>d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the</a:t>
            </a:r>
            <a:r>
              <a:rPr sz="2000" b="1" spc="-1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r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</a:t>
            </a:r>
            <a:r>
              <a:rPr sz="2000" b="1" spc="5" dirty="0">
                <a:latin typeface="Times New Roman"/>
                <a:cs typeface="Times New Roman"/>
              </a:rPr>
              <a:t>d</a:t>
            </a:r>
            <a:r>
              <a:rPr sz="2000" b="1" dirty="0">
                <a:latin typeface="Times New Roman"/>
                <a:cs typeface="Times New Roman"/>
              </a:rPr>
              <a:t>m</a:t>
            </a:r>
            <a:r>
              <a:rPr sz="2000" b="1" spc="-1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nistra</a:t>
            </a:r>
            <a:r>
              <a:rPr sz="2000" b="1" spc="-15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ion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may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resu</a:t>
            </a:r>
            <a:r>
              <a:rPr sz="2000" b="1" spc="-10" dirty="0">
                <a:latin typeface="Times New Roman"/>
                <a:cs typeface="Times New Roman"/>
              </a:rPr>
              <a:t>l</a:t>
            </a:r>
            <a:r>
              <a:rPr sz="2000" b="1" dirty="0">
                <a:latin typeface="Times New Roman"/>
                <a:cs typeface="Times New Roman"/>
              </a:rPr>
              <a:t>t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in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p</a:t>
            </a:r>
            <a:r>
              <a:rPr sz="2000" b="1" spc="5" dirty="0">
                <a:latin typeface="Times New Roman"/>
                <a:cs typeface="Times New Roman"/>
              </a:rPr>
              <a:t>o</a:t>
            </a:r>
            <a:r>
              <a:rPr sz="2000" b="1" dirty="0">
                <a:latin typeface="Times New Roman"/>
                <a:cs typeface="Times New Roman"/>
              </a:rPr>
              <a:t>or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w</a:t>
            </a:r>
            <a:r>
              <a:rPr sz="2000" b="1" dirty="0">
                <a:latin typeface="Times New Roman"/>
                <a:cs typeface="Times New Roman"/>
              </a:rPr>
              <a:t>o</a:t>
            </a:r>
            <a:r>
              <a:rPr sz="2000" b="1" spc="5" dirty="0">
                <a:latin typeface="Times New Roman"/>
                <a:cs typeface="Times New Roman"/>
              </a:rPr>
              <a:t>u</a:t>
            </a:r>
            <a:r>
              <a:rPr sz="2000" b="1" dirty="0">
                <a:latin typeface="Times New Roman"/>
                <a:cs typeface="Times New Roman"/>
              </a:rPr>
              <a:t>nd stren</a:t>
            </a:r>
            <a:r>
              <a:rPr sz="2000" b="1" spc="5" dirty="0">
                <a:latin typeface="Times New Roman"/>
                <a:cs typeface="Times New Roman"/>
              </a:rPr>
              <a:t>g</a:t>
            </a:r>
            <a:r>
              <a:rPr sz="2000" b="1" dirty="0">
                <a:latin typeface="Times New Roman"/>
                <a:cs typeface="Times New Roman"/>
              </a:rPr>
              <a:t>th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due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to dim</a:t>
            </a:r>
            <a:r>
              <a:rPr sz="2000" b="1" spc="-1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nished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fibrosis.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10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679464" y="381000"/>
            <a:ext cx="6901815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01345">
              <a:tabLst>
                <a:tab pos="3044190" algn="l"/>
                <a:tab pos="4043045" algn="l"/>
              </a:tabLst>
            </a:pPr>
            <a:r>
              <a:rPr sz="4800" b="1" dirty="0">
                <a:solidFill>
                  <a:srgbClr val="FFFF00"/>
                </a:solidFill>
                <a:latin typeface="Times New Roman"/>
                <a:cs typeface="Times New Roman"/>
              </a:rPr>
              <a:t>REGENER</a:t>
            </a:r>
            <a:r>
              <a:rPr sz="4800" b="1" spc="5" dirty="0">
                <a:solidFill>
                  <a:srgbClr val="FFFF00"/>
                </a:solidFill>
                <a:latin typeface="Times New Roman"/>
                <a:cs typeface="Times New Roman"/>
              </a:rPr>
              <a:t>A</a:t>
            </a:r>
            <a:r>
              <a:rPr sz="4800" b="1" dirty="0">
                <a:solidFill>
                  <a:srgbClr val="FFFF00"/>
                </a:solidFill>
                <a:latin typeface="Times New Roman"/>
                <a:cs typeface="Times New Roman"/>
              </a:rPr>
              <a:t>TION</a:t>
            </a:r>
            <a:r>
              <a:rPr sz="4800" b="1" spc="-3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4800" b="1" dirty="0">
                <a:solidFill>
                  <a:srgbClr val="FFFF00"/>
                </a:solidFill>
                <a:latin typeface="Times New Roman"/>
                <a:cs typeface="Times New Roman"/>
              </a:rPr>
              <a:t>&amp; HEALING	BY	FIBROSIS</a:t>
            </a:r>
            <a:endParaRPr sz="4800" dirty="0">
              <a:latin typeface="Times New Roman"/>
              <a:cs typeface="Times New Roman"/>
            </a:endParaRPr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77078" y="2040834"/>
            <a:ext cx="112643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 Black" panose="020B0A04020102020204" pitchFamily="34" charset="0"/>
              </a:rPr>
              <a:t>Definition of the tissue repair</a:t>
            </a:r>
            <a:r>
              <a:rPr lang="en-US" dirty="0" smtClean="0">
                <a:latin typeface="BookAntiqua"/>
              </a:rPr>
              <a:t>:</a:t>
            </a:r>
            <a:r>
              <a:rPr lang="en-US" b="0" i="0" u="none" strike="noStrike" baseline="0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restoration of tissue architecture and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function after an injury. It occurs by two types of reactions:</a:t>
            </a:r>
          </a:p>
          <a:p>
            <a:r>
              <a:rPr lang="en-US" sz="2400" b="0" i="0" u="none" strike="noStrike" baseline="0" dirty="0" smtClean="0">
                <a:latin typeface="BookAntiqua"/>
              </a:rPr>
              <a:t>1-regeneration of the injured tissue and</a:t>
            </a:r>
          </a:p>
          <a:p>
            <a:r>
              <a:rPr lang="en-US" sz="2400" dirty="0" smtClean="0">
                <a:latin typeface="BookAntiqua"/>
              </a:rPr>
              <a:t>2-</a:t>
            </a:r>
            <a:r>
              <a:rPr lang="en-US" sz="2400" b="0" i="0" u="none" strike="noStrike" baseline="0" dirty="0" smtClean="0">
                <a:latin typeface="BookAntiqua"/>
              </a:rPr>
              <a:t> scar formation by the deposition of connective tissue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808382" y="4134678"/>
            <a:ext cx="10933043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1" u="none" strike="noStrike" baseline="0" dirty="0" smtClean="0">
                <a:latin typeface="BookAntiqua-Italic"/>
              </a:rPr>
              <a:t>1</a:t>
            </a:r>
            <a:r>
              <a:rPr lang="en-US" sz="2800" b="0" i="1" u="none" strike="noStrike" baseline="0" dirty="0" smtClean="0">
                <a:latin typeface="BookAntiqua-Italic"/>
              </a:rPr>
              <a:t>-Regeneration</a:t>
            </a:r>
            <a:r>
              <a:rPr lang="en-US" b="0" i="1" u="none" strike="noStrike" baseline="0" dirty="0" smtClean="0">
                <a:latin typeface="BookAntiqua-Italic"/>
              </a:rPr>
              <a:t>. </a:t>
            </a:r>
            <a:r>
              <a:rPr lang="en-US" sz="2400" b="0" i="0" u="none" strike="noStrike" baseline="0" dirty="0" smtClean="0">
                <a:latin typeface="BookAntiqua"/>
              </a:rPr>
              <a:t>Some tissues are able to replace the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damaged cells and essentially return to a normal state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this process is called regeneration. Regeneration occurs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by proliferation of residual (uninjured) cells that retain the capacity to divide, and by replacement from tissue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stem cells. It is the typical response to injury in the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rapidly dividing epithelia of the skin and intestines, and</a:t>
            </a:r>
          </a:p>
          <a:p>
            <a:r>
              <a:rPr lang="en-US" sz="2400" b="0" i="0" u="none" strike="noStrike" baseline="0" dirty="0" smtClean="0">
                <a:latin typeface="BookAntiqua"/>
              </a:rPr>
              <a:t>some parenchymal organs, notably the liver.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3643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44"/>
          <p:cNvSpPr txBox="1"/>
          <p:nvPr/>
        </p:nvSpPr>
        <p:spPr>
          <a:xfrm>
            <a:off x="2199642" y="948406"/>
            <a:ext cx="7727121" cy="4231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ts val="3345"/>
              </a:lnSpc>
              <a:buClr>
                <a:srgbClr val="FFFF00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2800" b="1" spc="-15" dirty="0">
                <a:latin typeface="Times New Roman"/>
                <a:cs typeface="Times New Roman"/>
              </a:rPr>
              <a:t>4</a:t>
            </a:r>
            <a:r>
              <a:rPr lang="en-US" sz="2800" b="1" spc="-15" dirty="0">
                <a:latin typeface="Times New Roman"/>
                <a:cs typeface="Times New Roman"/>
              </a:rPr>
              <a:t>.</a:t>
            </a:r>
            <a:r>
              <a:rPr sz="2800" b="1" i="1" spc="-25" dirty="0">
                <a:latin typeface="Times New Roman"/>
                <a:cs typeface="Times New Roman"/>
              </a:rPr>
              <a:t>M</a:t>
            </a:r>
            <a:r>
              <a:rPr sz="2800" b="1" i="1" spc="-30" dirty="0">
                <a:latin typeface="Times New Roman"/>
                <a:cs typeface="Times New Roman"/>
              </a:rPr>
              <a:t>e</a:t>
            </a:r>
            <a:r>
              <a:rPr sz="2800" b="1" i="1" spc="-15" dirty="0">
                <a:latin typeface="Times New Roman"/>
                <a:cs typeface="Times New Roman"/>
              </a:rPr>
              <a:t>chan</a:t>
            </a:r>
            <a:r>
              <a:rPr sz="2800" b="1" i="1" spc="-5" dirty="0">
                <a:latin typeface="Times New Roman"/>
                <a:cs typeface="Times New Roman"/>
              </a:rPr>
              <a:t>i</a:t>
            </a:r>
            <a:r>
              <a:rPr sz="2800" b="1" i="1" spc="-15" dirty="0">
                <a:latin typeface="Times New Roman"/>
                <a:cs typeface="Times New Roman"/>
              </a:rPr>
              <a:t>cal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25" dirty="0">
                <a:latin typeface="Times New Roman"/>
                <a:cs typeface="Times New Roman"/>
              </a:rPr>
              <a:t>v</a:t>
            </a:r>
            <a:r>
              <a:rPr sz="2800" b="1" i="1" spc="-15" dirty="0">
                <a:latin typeface="Times New Roman"/>
                <a:cs typeface="Times New Roman"/>
              </a:rPr>
              <a:t>ar</a:t>
            </a:r>
            <a:r>
              <a:rPr sz="2800" b="1" i="1" spc="-5" dirty="0">
                <a:latin typeface="Times New Roman"/>
                <a:cs typeface="Times New Roman"/>
              </a:rPr>
              <a:t>i</a:t>
            </a:r>
            <a:r>
              <a:rPr sz="2800" b="1" i="1" spc="-15" dirty="0">
                <a:latin typeface="Times New Roman"/>
                <a:cs typeface="Times New Roman"/>
              </a:rPr>
              <a:t>a</a:t>
            </a:r>
            <a:r>
              <a:rPr sz="2800" b="1" i="1" spc="-10" dirty="0">
                <a:latin typeface="Times New Roman"/>
                <a:cs typeface="Times New Roman"/>
              </a:rPr>
              <a:t>b</a:t>
            </a:r>
            <a:r>
              <a:rPr sz="2800" b="1" i="1" spc="-15" dirty="0">
                <a:latin typeface="Times New Roman"/>
                <a:cs typeface="Times New Roman"/>
              </a:rPr>
              <a:t>les</a:t>
            </a:r>
            <a:r>
              <a:rPr sz="2800" b="1" i="1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such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as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in</a:t>
            </a:r>
            <a:r>
              <a:rPr sz="2000" b="1" spc="-10" dirty="0">
                <a:latin typeface="Times New Roman"/>
                <a:cs typeface="Times New Roman"/>
              </a:rPr>
              <a:t>c</a:t>
            </a:r>
            <a:r>
              <a:rPr sz="2000" b="1" dirty="0">
                <a:latin typeface="Times New Roman"/>
                <a:cs typeface="Times New Roman"/>
              </a:rPr>
              <a:t>reased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local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pres</a:t>
            </a:r>
            <a:r>
              <a:rPr sz="2000" b="1" spc="-10" dirty="0">
                <a:latin typeface="Times New Roman"/>
                <a:cs typeface="Times New Roman"/>
              </a:rPr>
              <a:t>s</a:t>
            </a:r>
            <a:r>
              <a:rPr sz="2000" b="1" dirty="0">
                <a:latin typeface="Times New Roman"/>
                <a:cs typeface="Times New Roman"/>
              </a:rPr>
              <a:t>ure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312478" y="1371601"/>
            <a:ext cx="7614284" cy="2946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35255"/>
            <a:r>
              <a:rPr sz="2000" b="1" dirty="0">
                <a:latin typeface="Times New Roman"/>
                <a:cs typeface="Times New Roman"/>
              </a:rPr>
              <a:t>or torsion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may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cause</a:t>
            </a:r>
            <a:r>
              <a:rPr sz="2000" b="1" spc="-10" dirty="0">
                <a:latin typeface="Times New Roman"/>
                <a:cs typeface="Times New Roman"/>
              </a:rPr>
              <a:t> w</a:t>
            </a:r>
            <a:r>
              <a:rPr sz="2000" b="1" dirty="0">
                <a:latin typeface="Times New Roman"/>
                <a:cs typeface="Times New Roman"/>
              </a:rPr>
              <a:t>o</a:t>
            </a:r>
            <a:r>
              <a:rPr sz="2000" b="1" spc="5" dirty="0">
                <a:latin typeface="Times New Roman"/>
                <a:cs typeface="Times New Roman"/>
              </a:rPr>
              <a:t>u</a:t>
            </a:r>
            <a:r>
              <a:rPr sz="2000" b="1" dirty="0">
                <a:latin typeface="Times New Roman"/>
                <a:cs typeface="Times New Roman"/>
              </a:rPr>
              <a:t>nds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to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pull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</a:t>
            </a:r>
            <a:r>
              <a:rPr sz="2000" b="1" spc="5" dirty="0">
                <a:latin typeface="Times New Roman"/>
                <a:cs typeface="Times New Roman"/>
              </a:rPr>
              <a:t>p</a:t>
            </a:r>
            <a:r>
              <a:rPr sz="2000" b="1" dirty="0">
                <a:latin typeface="Times New Roman"/>
                <a:cs typeface="Times New Roman"/>
              </a:rPr>
              <a:t>ar</a:t>
            </a:r>
            <a:r>
              <a:rPr sz="2000" b="1" spc="5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,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or</a:t>
            </a:r>
            <a:r>
              <a:rPr sz="2000" b="1" spc="1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dehisce</a:t>
            </a:r>
            <a:r>
              <a:rPr sz="2000" b="1" i="1" spc="-2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i.e.</a:t>
            </a:r>
            <a:r>
              <a:rPr sz="2000" b="1" i="1" spc="-1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o</a:t>
            </a:r>
            <a:r>
              <a:rPr sz="2000" b="1" i="1" spc="10" dirty="0">
                <a:latin typeface="Times New Roman"/>
                <a:cs typeface="Times New Roman"/>
              </a:rPr>
              <a:t>p</a:t>
            </a:r>
            <a:r>
              <a:rPr sz="2000" b="1" i="1" dirty="0">
                <a:latin typeface="Times New Roman"/>
                <a:cs typeface="Times New Roman"/>
              </a:rPr>
              <a:t>en</a:t>
            </a:r>
            <a:r>
              <a:rPr sz="2000" b="1" i="1" spc="-2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o</a:t>
            </a:r>
            <a:r>
              <a:rPr sz="2000" b="1" i="1" spc="5" dirty="0">
                <a:latin typeface="Times New Roman"/>
                <a:cs typeface="Times New Roman"/>
              </a:rPr>
              <a:t>u</a:t>
            </a:r>
            <a:r>
              <a:rPr sz="2000" b="1" i="1" dirty="0">
                <a:latin typeface="Times New Roman"/>
                <a:cs typeface="Times New Roman"/>
              </a:rPr>
              <a:t>t or</a:t>
            </a:r>
            <a:r>
              <a:rPr sz="2000" b="1" i="1" spc="-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g</a:t>
            </a:r>
            <a:r>
              <a:rPr sz="2000" b="1" i="1" spc="10" dirty="0">
                <a:latin typeface="Times New Roman"/>
                <a:cs typeface="Times New Roman"/>
              </a:rPr>
              <a:t>a</a:t>
            </a:r>
            <a:r>
              <a:rPr sz="2000" b="1" i="1" dirty="0">
                <a:latin typeface="Times New Roman"/>
                <a:cs typeface="Times New Roman"/>
              </a:rPr>
              <a:t>pe.</a:t>
            </a:r>
            <a:endParaRPr sz="2000" dirty="0">
              <a:latin typeface="Times New Roman"/>
              <a:cs typeface="Times New Roman"/>
            </a:endParaRPr>
          </a:p>
          <a:p>
            <a:pPr marL="355600" marR="60960" indent="-342900">
              <a:lnSpc>
                <a:spcPct val="100499"/>
              </a:lnSpc>
              <a:spcBef>
                <a:spcPts val="620"/>
              </a:spcBef>
              <a:buClr>
                <a:srgbClr val="FFFF00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2800" b="1" i="1" spc="-10" dirty="0">
                <a:latin typeface="Times New Roman"/>
                <a:cs typeface="Times New Roman"/>
              </a:rPr>
              <a:t>5.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35" dirty="0">
                <a:latin typeface="Times New Roman"/>
                <a:cs typeface="Times New Roman"/>
              </a:rPr>
              <a:t>P</a:t>
            </a:r>
            <a:r>
              <a:rPr sz="2800" b="1" i="1" spc="-15" dirty="0">
                <a:latin typeface="Times New Roman"/>
                <a:cs typeface="Times New Roman"/>
              </a:rPr>
              <a:t>o</a:t>
            </a:r>
            <a:r>
              <a:rPr sz="2800" b="1" i="1" spc="-10" dirty="0">
                <a:latin typeface="Times New Roman"/>
                <a:cs typeface="Times New Roman"/>
              </a:rPr>
              <a:t>o</a:t>
            </a:r>
            <a:r>
              <a:rPr sz="2800" b="1" i="1" spc="-15" dirty="0">
                <a:latin typeface="Times New Roman"/>
                <a:cs typeface="Times New Roman"/>
              </a:rPr>
              <a:t>r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per</a:t>
            </a:r>
            <a:r>
              <a:rPr sz="2800" b="1" i="1" spc="-5" dirty="0">
                <a:latin typeface="Times New Roman"/>
                <a:cs typeface="Times New Roman"/>
              </a:rPr>
              <a:t>f</a:t>
            </a:r>
            <a:r>
              <a:rPr sz="2800" b="1" i="1" spc="-20" dirty="0">
                <a:latin typeface="Times New Roman"/>
                <a:cs typeface="Times New Roman"/>
              </a:rPr>
              <a:t>u</a:t>
            </a:r>
            <a:r>
              <a:rPr sz="2800" b="1" i="1" spc="-10" dirty="0">
                <a:latin typeface="Times New Roman"/>
                <a:cs typeface="Times New Roman"/>
              </a:rPr>
              <a:t>sio</a:t>
            </a:r>
            <a:r>
              <a:rPr sz="2800" b="1" i="1" dirty="0">
                <a:latin typeface="Times New Roman"/>
                <a:cs typeface="Times New Roman"/>
              </a:rPr>
              <a:t>n</a:t>
            </a:r>
            <a:r>
              <a:rPr sz="2000" i="1" dirty="0">
                <a:latin typeface="Times New Roman"/>
                <a:cs typeface="Times New Roman"/>
              </a:rPr>
              <a:t>,</a:t>
            </a:r>
            <a:r>
              <a:rPr sz="2000" i="1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due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e</a:t>
            </a:r>
            <a:r>
              <a:rPr sz="2000" b="1" spc="-1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ther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to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ar</a:t>
            </a:r>
            <a:r>
              <a:rPr sz="2000" b="1" spc="5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er</a:t>
            </a:r>
            <a:r>
              <a:rPr sz="2000" b="1" spc="-1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osc</a:t>
            </a:r>
            <a:r>
              <a:rPr sz="2000" b="1" spc="-10" dirty="0">
                <a:latin typeface="Times New Roman"/>
                <a:cs typeface="Times New Roman"/>
              </a:rPr>
              <a:t>l</a:t>
            </a:r>
            <a:r>
              <a:rPr sz="2000" b="1" dirty="0">
                <a:latin typeface="Times New Roman"/>
                <a:cs typeface="Times New Roman"/>
              </a:rPr>
              <a:t>er</a:t>
            </a:r>
            <a:r>
              <a:rPr sz="2000" b="1" spc="-10" dirty="0">
                <a:latin typeface="Times New Roman"/>
                <a:cs typeface="Times New Roman"/>
              </a:rPr>
              <a:t>o</a:t>
            </a:r>
            <a:r>
              <a:rPr sz="2000" b="1" dirty="0">
                <a:latin typeface="Times New Roman"/>
                <a:cs typeface="Times New Roman"/>
              </a:rPr>
              <a:t>sis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</a:t>
            </a:r>
            <a:r>
              <a:rPr sz="2000" b="1" spc="5" dirty="0">
                <a:latin typeface="Times New Roman"/>
                <a:cs typeface="Times New Roman"/>
              </a:rPr>
              <a:t>n</a:t>
            </a:r>
            <a:r>
              <a:rPr sz="2000" b="1" dirty="0">
                <a:latin typeface="Times New Roman"/>
                <a:cs typeface="Times New Roman"/>
              </a:rPr>
              <a:t>d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diabe</a:t>
            </a:r>
            <a:r>
              <a:rPr sz="2000" b="1" spc="5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es or to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o</a:t>
            </a:r>
            <a:r>
              <a:rPr sz="2000" b="1" spc="5" dirty="0">
                <a:latin typeface="Times New Roman"/>
                <a:cs typeface="Times New Roman"/>
              </a:rPr>
              <a:t>b</a:t>
            </a:r>
            <a:r>
              <a:rPr sz="2000" b="1" dirty="0">
                <a:latin typeface="Times New Roman"/>
                <a:cs typeface="Times New Roman"/>
              </a:rPr>
              <a:t>struc</a:t>
            </a:r>
            <a:r>
              <a:rPr sz="2000" b="1" spc="5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ed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ven</a:t>
            </a:r>
            <a:r>
              <a:rPr sz="2000" b="1" spc="10" dirty="0">
                <a:latin typeface="Times New Roman"/>
                <a:cs typeface="Times New Roman"/>
              </a:rPr>
              <a:t>o</a:t>
            </a:r>
            <a:r>
              <a:rPr sz="2000" b="1" dirty="0">
                <a:latin typeface="Times New Roman"/>
                <a:cs typeface="Times New Roman"/>
              </a:rPr>
              <a:t>us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drain</a:t>
            </a:r>
            <a:r>
              <a:rPr sz="2000" b="1" spc="5" dirty="0">
                <a:latin typeface="Times New Roman"/>
                <a:cs typeface="Times New Roman"/>
              </a:rPr>
              <a:t>a</a:t>
            </a:r>
            <a:r>
              <a:rPr sz="2000" b="1" dirty="0">
                <a:latin typeface="Times New Roman"/>
                <a:cs typeface="Times New Roman"/>
              </a:rPr>
              <a:t>ge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(e.</a:t>
            </a:r>
            <a:r>
              <a:rPr sz="2000" b="1" spc="10" dirty="0">
                <a:latin typeface="Times New Roman"/>
                <a:cs typeface="Times New Roman"/>
              </a:rPr>
              <a:t>g</a:t>
            </a:r>
            <a:r>
              <a:rPr sz="2000" b="1" dirty="0">
                <a:latin typeface="Times New Roman"/>
                <a:cs typeface="Times New Roman"/>
              </a:rPr>
              <a:t>.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in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v</a:t>
            </a:r>
            <a:r>
              <a:rPr sz="2000" b="1" spc="10" dirty="0">
                <a:latin typeface="Times New Roman"/>
                <a:cs typeface="Times New Roman"/>
              </a:rPr>
              <a:t>a</a:t>
            </a:r>
            <a:r>
              <a:rPr sz="2000" b="1" dirty="0">
                <a:latin typeface="Times New Roman"/>
                <a:cs typeface="Times New Roman"/>
              </a:rPr>
              <a:t>r</a:t>
            </a:r>
            <a:r>
              <a:rPr sz="2000" b="1" spc="-1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cose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veins),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also i</a:t>
            </a:r>
            <a:r>
              <a:rPr sz="2000" b="1" spc="-10" dirty="0">
                <a:latin typeface="Times New Roman"/>
                <a:cs typeface="Times New Roman"/>
              </a:rPr>
              <a:t>m</a:t>
            </a:r>
            <a:r>
              <a:rPr sz="2000" b="1" dirty="0">
                <a:latin typeface="Times New Roman"/>
                <a:cs typeface="Times New Roman"/>
              </a:rPr>
              <a:t>p</a:t>
            </a:r>
            <a:r>
              <a:rPr sz="2000" b="1" spc="5" dirty="0">
                <a:latin typeface="Times New Roman"/>
                <a:cs typeface="Times New Roman"/>
              </a:rPr>
              <a:t>a</a:t>
            </a:r>
            <a:r>
              <a:rPr sz="2000" b="1" dirty="0">
                <a:latin typeface="Times New Roman"/>
                <a:cs typeface="Times New Roman"/>
              </a:rPr>
              <a:t>i</a:t>
            </a:r>
            <a:r>
              <a:rPr sz="2000" b="1" spc="-10" dirty="0">
                <a:latin typeface="Times New Roman"/>
                <a:cs typeface="Times New Roman"/>
              </a:rPr>
              <a:t>r</a:t>
            </a:r>
            <a:r>
              <a:rPr sz="2000" b="1" dirty="0">
                <a:latin typeface="Times New Roman"/>
                <a:cs typeface="Times New Roman"/>
              </a:rPr>
              <a:t>s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healing</a:t>
            </a:r>
            <a:endParaRPr sz="2000" dirty="0">
              <a:latin typeface="Times New Roman"/>
              <a:cs typeface="Times New Roman"/>
            </a:endParaRPr>
          </a:p>
          <a:p>
            <a:pPr marL="355600" marR="273685" indent="-342900">
              <a:lnSpc>
                <a:spcPct val="101000"/>
              </a:lnSpc>
              <a:spcBef>
                <a:spcPts val="605"/>
              </a:spcBef>
              <a:buClr>
                <a:srgbClr val="FFFF00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2800" b="1" i="1" spc="-10" dirty="0">
                <a:latin typeface="Times New Roman"/>
                <a:cs typeface="Times New Roman"/>
              </a:rPr>
              <a:t>6.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35" dirty="0">
                <a:latin typeface="Times New Roman"/>
                <a:cs typeface="Times New Roman"/>
              </a:rPr>
              <a:t>F</a:t>
            </a:r>
            <a:r>
              <a:rPr sz="2800" b="1" i="1" spc="-15" dirty="0">
                <a:latin typeface="Times New Roman"/>
                <a:cs typeface="Times New Roman"/>
              </a:rPr>
              <a:t>o</a:t>
            </a:r>
            <a:r>
              <a:rPr sz="2800" b="1" i="1" spc="-10" dirty="0">
                <a:latin typeface="Times New Roman"/>
                <a:cs typeface="Times New Roman"/>
              </a:rPr>
              <a:t>r</a:t>
            </a:r>
            <a:r>
              <a:rPr sz="2800" b="1" i="1" spc="-15" dirty="0">
                <a:latin typeface="Times New Roman"/>
                <a:cs typeface="Times New Roman"/>
              </a:rPr>
              <a:t>eign</a:t>
            </a:r>
            <a:r>
              <a:rPr sz="2800" b="1" i="1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b</a:t>
            </a:r>
            <a:r>
              <a:rPr sz="2800" b="1" i="1" spc="-10" dirty="0">
                <a:latin typeface="Times New Roman"/>
                <a:cs typeface="Times New Roman"/>
              </a:rPr>
              <a:t>o</a:t>
            </a:r>
            <a:r>
              <a:rPr sz="2800" b="1" i="1" spc="-15" dirty="0">
                <a:latin typeface="Times New Roman"/>
                <a:cs typeface="Times New Roman"/>
              </a:rPr>
              <a:t>d</a:t>
            </a:r>
            <a:r>
              <a:rPr sz="2800" b="1" i="1" spc="-5" dirty="0">
                <a:latin typeface="Times New Roman"/>
                <a:cs typeface="Times New Roman"/>
              </a:rPr>
              <a:t>i</a:t>
            </a:r>
            <a:r>
              <a:rPr sz="2800" b="1" i="1" spc="-15" dirty="0">
                <a:latin typeface="Times New Roman"/>
                <a:cs typeface="Times New Roman"/>
              </a:rPr>
              <a:t>es </a:t>
            </a:r>
            <a:r>
              <a:rPr sz="2000" b="1" dirty="0">
                <a:latin typeface="Times New Roman"/>
                <a:cs typeface="Times New Roman"/>
              </a:rPr>
              <a:t>such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as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fr</a:t>
            </a:r>
            <a:r>
              <a:rPr sz="2000" b="1" spc="5" dirty="0">
                <a:latin typeface="Times New Roman"/>
                <a:cs typeface="Times New Roman"/>
              </a:rPr>
              <a:t>a</a:t>
            </a:r>
            <a:r>
              <a:rPr sz="2000" b="1" dirty="0">
                <a:latin typeface="Times New Roman"/>
                <a:cs typeface="Times New Roman"/>
              </a:rPr>
              <a:t>gments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of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steel,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glass,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or </a:t>
            </a:r>
            <a:r>
              <a:rPr sz="2000" b="1" spc="-10" dirty="0">
                <a:latin typeface="Times New Roman"/>
                <a:cs typeface="Times New Roman"/>
              </a:rPr>
              <a:t>e</a:t>
            </a:r>
            <a:r>
              <a:rPr sz="2000" b="1" dirty="0">
                <a:latin typeface="Times New Roman"/>
                <a:cs typeface="Times New Roman"/>
              </a:rPr>
              <a:t>ven b</a:t>
            </a:r>
            <a:r>
              <a:rPr sz="2000" b="1" spc="5" dirty="0">
                <a:latin typeface="Times New Roman"/>
                <a:cs typeface="Times New Roman"/>
              </a:rPr>
              <a:t>o</a:t>
            </a:r>
            <a:r>
              <a:rPr sz="2000" b="1" dirty="0">
                <a:latin typeface="Times New Roman"/>
                <a:cs typeface="Times New Roman"/>
              </a:rPr>
              <a:t>ne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i</a:t>
            </a:r>
            <a:r>
              <a:rPr sz="2000" b="1" spc="-10" dirty="0">
                <a:latin typeface="Times New Roman"/>
                <a:cs typeface="Times New Roman"/>
              </a:rPr>
              <a:t>m</a:t>
            </a:r>
            <a:r>
              <a:rPr sz="2000" b="1" dirty="0">
                <a:latin typeface="Times New Roman"/>
                <a:cs typeface="Times New Roman"/>
              </a:rPr>
              <a:t>pede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healing.</a:t>
            </a:r>
            <a:endParaRPr sz="20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200"/>
              </a:lnSpc>
              <a:spcBef>
                <a:spcPts val="635"/>
              </a:spcBef>
              <a:buClr>
                <a:srgbClr val="FFFF00"/>
              </a:buClr>
              <a:buFont typeface="Times New Roman"/>
              <a:buChar char="•"/>
              <a:tabLst>
                <a:tab pos="355600" algn="l"/>
              </a:tabLst>
            </a:pPr>
            <a:r>
              <a:rPr sz="2000" b="1" smtClean="0">
                <a:latin typeface="Times New Roman"/>
                <a:cs typeface="Times New Roman"/>
              </a:rPr>
              <a:t>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8" name="Footer Placeholder 47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70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 flipV="1">
            <a:off x="363771" y="1165327"/>
            <a:ext cx="11258385" cy="982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63757" y="675861"/>
            <a:ext cx="89849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Q- talk about factor effect wound healing </a:t>
            </a:r>
          </a:p>
          <a:p>
            <a:r>
              <a:rPr lang="en-US" dirty="0" smtClean="0"/>
              <a:t>Q- talk about  causes of </a:t>
            </a:r>
            <a:r>
              <a:rPr lang="en-US" spc="-25" dirty="0"/>
              <a:t>He</a:t>
            </a:r>
            <a:r>
              <a:rPr lang="en-US" spc="-15" dirty="0"/>
              <a:t>a</a:t>
            </a:r>
            <a:r>
              <a:rPr lang="en-US" spc="-5" dirty="0"/>
              <a:t>l</a:t>
            </a:r>
            <a:r>
              <a:rPr lang="en-US" spc="-15" dirty="0"/>
              <a:t>ing</a:t>
            </a:r>
            <a:r>
              <a:rPr lang="en-US" dirty="0"/>
              <a:t>   </a:t>
            </a:r>
            <a:r>
              <a:rPr lang="en-US" spc="-85" dirty="0"/>
              <a:t> </a:t>
            </a:r>
            <a:r>
              <a:rPr lang="en-US" spc="-10" dirty="0"/>
              <a:t>o</a:t>
            </a:r>
            <a:r>
              <a:rPr lang="en-US" spc="-15" dirty="0"/>
              <a:t>r</a:t>
            </a:r>
            <a:r>
              <a:rPr lang="en-US" dirty="0"/>
              <a:t>   </a:t>
            </a:r>
            <a:r>
              <a:rPr lang="en-US" spc="-105" dirty="0"/>
              <a:t> </a:t>
            </a:r>
            <a:r>
              <a:rPr lang="en-US" spc="-15" dirty="0"/>
              <a:t>r</a:t>
            </a:r>
            <a:r>
              <a:rPr lang="en-US" spc="-30" dirty="0"/>
              <a:t>e</a:t>
            </a:r>
            <a:r>
              <a:rPr lang="en-US" spc="-20" dirty="0"/>
              <a:t>p</a:t>
            </a:r>
            <a:r>
              <a:rPr lang="en-US" spc="-10" dirty="0"/>
              <a:t>a</a:t>
            </a:r>
            <a:r>
              <a:rPr lang="en-US" spc="-15" dirty="0"/>
              <a:t>ir</a:t>
            </a:r>
            <a:r>
              <a:rPr lang="en-US" dirty="0"/>
              <a:t>   </a:t>
            </a:r>
            <a:r>
              <a:rPr lang="en-US" spc="-100" dirty="0"/>
              <a:t> </a:t>
            </a:r>
            <a:r>
              <a:rPr lang="en-US" spc="-15" dirty="0"/>
              <a:t>by</a:t>
            </a:r>
            <a:r>
              <a:rPr lang="en-US" dirty="0"/>
              <a:t>   </a:t>
            </a:r>
            <a:r>
              <a:rPr lang="en-US" spc="-95" dirty="0"/>
              <a:t> </a:t>
            </a:r>
            <a:r>
              <a:rPr lang="en-US" spc="-15" dirty="0" smtClean="0"/>
              <a:t>c</a:t>
            </a:r>
            <a:r>
              <a:rPr lang="en-US" spc="-10" dirty="0" smtClean="0"/>
              <a:t>onnective tissue</a:t>
            </a:r>
          </a:p>
          <a:p>
            <a:r>
              <a:rPr lang="en-US" spc="-10" dirty="0" smtClean="0"/>
              <a:t>Q- describe factor triggered wound healing </a:t>
            </a:r>
          </a:p>
          <a:p>
            <a:r>
              <a:rPr lang="en-US" dirty="0" smtClean="0"/>
              <a:t>Q- define regeneration </a:t>
            </a:r>
          </a:p>
          <a:p>
            <a:r>
              <a:rPr lang="en-US" dirty="0" smtClean="0"/>
              <a:t>Q- talk about  proliferative capacity </a:t>
            </a:r>
            <a:r>
              <a:rPr lang="en-US" smtClean="0"/>
              <a:t>of tissue </a:t>
            </a:r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271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25" y="430699"/>
            <a:ext cx="1133060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1" u="none" strike="noStrike" baseline="0" dirty="0" smtClean="0">
                <a:latin typeface="Arial Black" panose="020B0A04020102020204" pitchFamily="34" charset="0"/>
              </a:rPr>
              <a:t>2-Scar formation</a:t>
            </a:r>
            <a:r>
              <a:rPr lang="en-US" b="0" i="1" u="none" strike="noStrike" baseline="0" dirty="0" smtClean="0">
                <a:latin typeface="BookAntiqua-Italic"/>
              </a:rPr>
              <a:t>. </a:t>
            </a:r>
            <a:r>
              <a:rPr lang="en-US" sz="2400" b="0" i="0" u="none" strike="noStrike" baseline="0" dirty="0" smtClean="0">
                <a:latin typeface="BookAntiqua"/>
              </a:rPr>
              <a:t>If the injured tissues are incapable of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regeneration, or if the supporting structures of the tissue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are severely damaged, repair occurs by the laying down of connective (fibrous) tissue, a process that results in scar formation. Although the fibrous scar cannot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perform the function of lost parenchymal cells, it provides enough structural stability that the injured tissue is usually able to function. The term </a:t>
            </a:r>
            <a:r>
              <a:rPr lang="en-US" sz="2400" b="0" i="1" u="none" strike="noStrike" baseline="0" dirty="0" smtClean="0">
                <a:latin typeface="BookAntiqua-Italic"/>
              </a:rPr>
              <a:t>fibrosis </a:t>
            </a:r>
            <a:r>
              <a:rPr lang="en-US" sz="2400" b="0" i="0" u="none" strike="noStrike" baseline="0" dirty="0" smtClean="0">
                <a:latin typeface="BookAntiqua"/>
              </a:rPr>
              <a:t>is most often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used to describe the extensive deposition of collagen that occurs in the lungs, liver, kidney, and other organs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as a consequence of chronic inflammation, or in the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myocardium after extensive ischemic necrosis (infarction).</a:t>
            </a:r>
            <a:r>
              <a:rPr lang="en-US" sz="2400" b="0" i="0" u="none" strike="noStrike" dirty="0" smtClean="0">
                <a:latin typeface="BookAntiqua"/>
              </a:rPr>
              <a:t> </a:t>
            </a:r>
            <a:r>
              <a:rPr lang="en-US" sz="2400" b="0" i="0" u="none" strike="noStrike" baseline="0" dirty="0" smtClean="0">
                <a:latin typeface="BookAntiqu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602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304" y="637602"/>
            <a:ext cx="6216305" cy="465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41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 txBox="1"/>
          <p:nvPr/>
        </p:nvSpPr>
        <p:spPr>
          <a:xfrm>
            <a:off x="2009187" y="847519"/>
            <a:ext cx="8202930" cy="47192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800" b="1" i="1" u="heavy" dirty="0">
                <a:latin typeface="Times New Roman"/>
                <a:cs typeface="Times New Roman"/>
              </a:rPr>
              <a:t>THE CONTROL</a:t>
            </a:r>
            <a:r>
              <a:rPr sz="2800" b="1" i="1" u="heavy" spc="-30" dirty="0">
                <a:latin typeface="Times New Roman"/>
                <a:cs typeface="Times New Roman"/>
              </a:rPr>
              <a:t> </a:t>
            </a:r>
            <a:r>
              <a:rPr sz="2800" b="1" i="1" u="heavy" dirty="0">
                <a:latin typeface="Times New Roman"/>
                <a:cs typeface="Times New Roman"/>
              </a:rPr>
              <a:t>OF CE</a:t>
            </a:r>
            <a:r>
              <a:rPr sz="2800" b="1" i="1" u="heavy" spc="-10" dirty="0">
                <a:latin typeface="Times New Roman"/>
                <a:cs typeface="Times New Roman"/>
              </a:rPr>
              <a:t>L</a:t>
            </a:r>
            <a:r>
              <a:rPr sz="2800" b="1" i="1" u="heavy" dirty="0">
                <a:latin typeface="Times New Roman"/>
                <a:cs typeface="Times New Roman"/>
              </a:rPr>
              <a:t>L</a:t>
            </a:r>
            <a:r>
              <a:rPr sz="2800" b="1" i="1" u="heavy" spc="-10" dirty="0">
                <a:latin typeface="Times New Roman"/>
                <a:cs typeface="Times New Roman"/>
              </a:rPr>
              <a:t> </a:t>
            </a:r>
            <a:r>
              <a:rPr sz="2800" b="1" i="1" u="heavy" dirty="0">
                <a:latin typeface="Times New Roman"/>
                <a:cs typeface="Times New Roman"/>
              </a:rPr>
              <a:t>PROLIFERATION</a:t>
            </a:r>
            <a:endParaRPr sz="2800" dirty="0">
              <a:latin typeface="Times New Roman"/>
              <a:cs typeface="Times New Roman"/>
            </a:endParaRPr>
          </a:p>
          <a:p>
            <a:pPr marL="355600" marR="899794" indent="-342900">
              <a:spcBef>
                <a:spcPts val="765"/>
              </a:spcBef>
            </a:pPr>
            <a:r>
              <a:rPr sz="2800" b="1" dirty="0">
                <a:latin typeface="Times New Roman"/>
                <a:cs typeface="Times New Roman"/>
              </a:rPr>
              <a:t>Sev</a:t>
            </a:r>
            <a:r>
              <a:rPr sz="2800" b="1" spc="5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r</a:t>
            </a:r>
            <a:r>
              <a:rPr sz="2800" b="1" spc="5" dirty="0">
                <a:latin typeface="Times New Roman"/>
                <a:cs typeface="Times New Roman"/>
              </a:rPr>
              <a:t>a</a:t>
            </a:r>
            <a:r>
              <a:rPr sz="2800" b="1" dirty="0">
                <a:latin typeface="Times New Roman"/>
                <a:cs typeface="Times New Roman"/>
              </a:rPr>
              <a:t>l</a:t>
            </a:r>
            <a:r>
              <a:rPr sz="2800" b="1" spc="-3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c</a:t>
            </a:r>
            <a:r>
              <a:rPr sz="2800" b="1" spc="5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ll types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prolife</a:t>
            </a:r>
            <a:r>
              <a:rPr sz="2800" b="1" spc="5" dirty="0">
                <a:latin typeface="Times New Roman"/>
                <a:cs typeface="Times New Roman"/>
              </a:rPr>
              <a:t>r</a:t>
            </a:r>
            <a:r>
              <a:rPr sz="2800" b="1" dirty="0">
                <a:latin typeface="Times New Roman"/>
                <a:cs typeface="Times New Roman"/>
              </a:rPr>
              <a:t>ate</a:t>
            </a:r>
            <a:r>
              <a:rPr sz="2800" b="1" spc="-3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d</a:t>
            </a:r>
            <a:r>
              <a:rPr sz="2800" b="1" spc="-10" dirty="0">
                <a:latin typeface="Times New Roman"/>
                <a:cs typeface="Times New Roman"/>
              </a:rPr>
              <a:t>u</a:t>
            </a:r>
            <a:r>
              <a:rPr sz="2800" b="1" dirty="0">
                <a:latin typeface="Times New Roman"/>
                <a:cs typeface="Times New Roman"/>
              </a:rPr>
              <a:t>ring tissue r</a:t>
            </a:r>
            <a:r>
              <a:rPr sz="2800" b="1" spc="5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pair.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These i</a:t>
            </a:r>
            <a:r>
              <a:rPr sz="2800" b="1" spc="-10" dirty="0">
                <a:latin typeface="Times New Roman"/>
                <a:cs typeface="Times New Roman"/>
              </a:rPr>
              <a:t>n</a:t>
            </a:r>
            <a:r>
              <a:rPr sz="2800" b="1" dirty="0">
                <a:latin typeface="Times New Roman"/>
                <a:cs typeface="Times New Roman"/>
              </a:rPr>
              <a:t>clude</a:t>
            </a:r>
            <a:endParaRPr sz="2800" dirty="0">
              <a:latin typeface="Times New Roman"/>
              <a:cs typeface="Times New Roman"/>
            </a:endParaRPr>
          </a:p>
          <a:p>
            <a:pPr marL="355600" marR="365125" indent="-342900">
              <a:spcBef>
                <a:spcPts val="770"/>
              </a:spcBef>
            </a:pPr>
            <a:r>
              <a:rPr sz="2800" dirty="0">
                <a:latin typeface="Wingdings"/>
                <a:cs typeface="Wingdings"/>
              </a:rPr>
              <a:t></a:t>
            </a:r>
            <a:r>
              <a:rPr sz="2800" b="1" i="1" spc="5" dirty="0">
                <a:latin typeface="Times New Roman"/>
                <a:cs typeface="Times New Roman"/>
              </a:rPr>
              <a:t>1</a:t>
            </a:r>
            <a:r>
              <a:rPr sz="2800" b="1" i="1" dirty="0">
                <a:latin typeface="Times New Roman"/>
                <a:cs typeface="Times New Roman"/>
              </a:rPr>
              <a:t>. T</a:t>
            </a:r>
            <a:r>
              <a:rPr sz="2800" b="1" i="1" spc="-15" dirty="0">
                <a:latin typeface="Times New Roman"/>
                <a:cs typeface="Times New Roman"/>
              </a:rPr>
              <a:t>h</a:t>
            </a:r>
            <a:r>
              <a:rPr sz="2800" b="1" i="1" dirty="0">
                <a:latin typeface="Times New Roman"/>
                <a:cs typeface="Times New Roman"/>
              </a:rPr>
              <a:t>e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re</a:t>
            </a:r>
            <a:r>
              <a:rPr sz="2800" b="1" i="1" spc="5" dirty="0">
                <a:latin typeface="Times New Roman"/>
                <a:cs typeface="Times New Roman"/>
              </a:rPr>
              <a:t>m</a:t>
            </a:r>
            <a:r>
              <a:rPr sz="2800" b="1" i="1" dirty="0">
                <a:latin typeface="Times New Roman"/>
                <a:cs typeface="Times New Roman"/>
              </a:rPr>
              <a:t>nants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of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the in</a:t>
            </a:r>
            <a:r>
              <a:rPr sz="2800" b="1" i="1" spc="-10" dirty="0">
                <a:latin typeface="Times New Roman"/>
                <a:cs typeface="Times New Roman"/>
              </a:rPr>
              <a:t>j</a:t>
            </a:r>
            <a:r>
              <a:rPr sz="2800" b="1" i="1" dirty="0">
                <a:latin typeface="Times New Roman"/>
                <a:cs typeface="Times New Roman"/>
              </a:rPr>
              <a:t>ured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tissue</a:t>
            </a:r>
            <a:r>
              <a:rPr sz="2800" b="1" i="1" spc="1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(which att</a:t>
            </a:r>
            <a:r>
              <a:rPr sz="2800" b="1" spc="5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m</a:t>
            </a:r>
            <a:r>
              <a:rPr sz="2800" b="1" spc="-10" dirty="0">
                <a:latin typeface="Times New Roman"/>
                <a:cs typeface="Times New Roman"/>
              </a:rPr>
              <a:t>p</a:t>
            </a:r>
            <a:r>
              <a:rPr sz="2800" b="1" dirty="0">
                <a:latin typeface="Times New Roman"/>
                <a:cs typeface="Times New Roman"/>
              </a:rPr>
              <a:t>t</a:t>
            </a:r>
            <a:r>
              <a:rPr sz="2800" b="1" spc="-3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to re</a:t>
            </a:r>
            <a:r>
              <a:rPr sz="2800" b="1" spc="5" dirty="0">
                <a:latin typeface="Times New Roman"/>
                <a:cs typeface="Times New Roman"/>
              </a:rPr>
              <a:t>s</a:t>
            </a:r>
            <a:r>
              <a:rPr sz="2800" b="1" dirty="0">
                <a:latin typeface="Times New Roman"/>
                <a:cs typeface="Times New Roman"/>
              </a:rPr>
              <a:t>to</a:t>
            </a:r>
            <a:r>
              <a:rPr sz="2800" b="1" spc="5" dirty="0">
                <a:latin typeface="Times New Roman"/>
                <a:cs typeface="Times New Roman"/>
              </a:rPr>
              <a:t>r</a:t>
            </a:r>
            <a:r>
              <a:rPr sz="2800" b="1" dirty="0">
                <a:latin typeface="Times New Roman"/>
                <a:cs typeface="Times New Roman"/>
              </a:rPr>
              <a:t>e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normal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structur</a:t>
            </a:r>
            <a:r>
              <a:rPr sz="2800" b="1" spc="10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  <a:p>
            <a:pPr marL="355600" marR="534035" indent="-342900">
              <a:spcBef>
                <a:spcPts val="770"/>
              </a:spcBef>
            </a:pPr>
            <a:r>
              <a:rPr sz="2800" spc="-5" dirty="0">
                <a:latin typeface="Wingdings"/>
                <a:cs typeface="Wingdings"/>
              </a:rPr>
              <a:t></a:t>
            </a:r>
            <a:r>
              <a:rPr sz="2800" b="1" i="1" spc="5" dirty="0">
                <a:latin typeface="Times New Roman"/>
                <a:cs typeface="Times New Roman"/>
              </a:rPr>
              <a:t>2</a:t>
            </a:r>
            <a:r>
              <a:rPr sz="2800" b="1" i="1" dirty="0">
                <a:latin typeface="Times New Roman"/>
                <a:cs typeface="Times New Roman"/>
              </a:rPr>
              <a:t>. </a:t>
            </a:r>
            <a:r>
              <a:rPr sz="2800" b="1" i="1" spc="-10" dirty="0">
                <a:latin typeface="Times New Roman"/>
                <a:cs typeface="Times New Roman"/>
              </a:rPr>
              <a:t>V</a:t>
            </a:r>
            <a:r>
              <a:rPr sz="2800" b="1" i="1" dirty="0">
                <a:latin typeface="Times New Roman"/>
                <a:cs typeface="Times New Roman"/>
              </a:rPr>
              <a:t>as</a:t>
            </a:r>
            <a:r>
              <a:rPr sz="2800" b="1" i="1" spc="5" dirty="0">
                <a:latin typeface="Times New Roman"/>
                <a:cs typeface="Times New Roman"/>
              </a:rPr>
              <a:t>c</a:t>
            </a:r>
            <a:r>
              <a:rPr sz="2800" b="1" i="1" dirty="0">
                <a:latin typeface="Times New Roman"/>
                <a:cs typeface="Times New Roman"/>
              </a:rPr>
              <a:t>u</a:t>
            </a:r>
            <a:r>
              <a:rPr sz="2800" b="1" i="1" spc="-10" dirty="0">
                <a:latin typeface="Times New Roman"/>
                <a:cs typeface="Times New Roman"/>
              </a:rPr>
              <a:t>l</a:t>
            </a:r>
            <a:r>
              <a:rPr sz="2800" b="1" i="1" dirty="0">
                <a:latin typeface="Times New Roman"/>
                <a:cs typeface="Times New Roman"/>
              </a:rPr>
              <a:t>ar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endothelial</a:t>
            </a:r>
            <a:r>
              <a:rPr sz="2800" b="1" i="1" spc="-40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cells </a:t>
            </a:r>
            <a:r>
              <a:rPr sz="2800" b="1" dirty="0">
                <a:latin typeface="Times New Roman"/>
                <a:cs typeface="Times New Roman"/>
              </a:rPr>
              <a:t>(to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cr</a:t>
            </a:r>
            <a:r>
              <a:rPr sz="2800" b="1" spc="5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ate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new v</a:t>
            </a:r>
            <a:r>
              <a:rPr sz="2800" b="1" spc="5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ssels that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pro</a:t>
            </a:r>
            <a:r>
              <a:rPr sz="2800" b="1" spc="5" dirty="0">
                <a:latin typeface="Times New Roman"/>
                <a:cs typeface="Times New Roman"/>
              </a:rPr>
              <a:t>v</a:t>
            </a:r>
            <a:r>
              <a:rPr sz="2800" b="1" dirty="0">
                <a:latin typeface="Times New Roman"/>
                <a:cs typeface="Times New Roman"/>
              </a:rPr>
              <a:t>ide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the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n</a:t>
            </a:r>
            <a:r>
              <a:rPr sz="2800" b="1" spc="-10" dirty="0">
                <a:latin typeface="Times New Roman"/>
                <a:cs typeface="Times New Roman"/>
              </a:rPr>
              <a:t>u</a:t>
            </a:r>
            <a:r>
              <a:rPr sz="2800" b="1" dirty="0">
                <a:latin typeface="Times New Roman"/>
                <a:cs typeface="Times New Roman"/>
              </a:rPr>
              <a:t>trients for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the r</a:t>
            </a:r>
            <a:r>
              <a:rPr sz="2800" b="1" spc="5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pair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pro</a:t>
            </a:r>
            <a:r>
              <a:rPr sz="2800" b="1" spc="5" dirty="0">
                <a:latin typeface="Times New Roman"/>
                <a:cs typeface="Times New Roman"/>
              </a:rPr>
              <a:t>c</a:t>
            </a:r>
            <a:r>
              <a:rPr sz="2800" b="1" dirty="0">
                <a:latin typeface="Times New Roman"/>
                <a:cs typeface="Times New Roman"/>
              </a:rPr>
              <a:t>ess)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spcBef>
                <a:spcPts val="770"/>
              </a:spcBef>
            </a:pPr>
            <a:r>
              <a:rPr sz="2800" spc="-5" dirty="0">
                <a:latin typeface="Wingdings"/>
                <a:cs typeface="Wingdings"/>
              </a:rPr>
              <a:t></a:t>
            </a:r>
            <a:r>
              <a:rPr sz="2800" b="1" i="1" spc="5" dirty="0">
                <a:latin typeface="Times New Roman"/>
                <a:cs typeface="Times New Roman"/>
              </a:rPr>
              <a:t>3</a:t>
            </a:r>
            <a:r>
              <a:rPr sz="2800" b="1" i="1" dirty="0">
                <a:latin typeface="Times New Roman"/>
                <a:cs typeface="Times New Roman"/>
              </a:rPr>
              <a:t>. </a:t>
            </a:r>
            <a:r>
              <a:rPr sz="2800" b="1" i="1" spc="-10" dirty="0">
                <a:latin typeface="Times New Roman"/>
                <a:cs typeface="Times New Roman"/>
              </a:rPr>
              <a:t>F</a:t>
            </a:r>
            <a:r>
              <a:rPr sz="2800" b="1" i="1" dirty="0">
                <a:latin typeface="Times New Roman"/>
                <a:cs typeface="Times New Roman"/>
              </a:rPr>
              <a:t>ibro</a:t>
            </a:r>
            <a:r>
              <a:rPr sz="2800" b="1" i="1" spc="5" dirty="0">
                <a:latin typeface="Times New Roman"/>
                <a:cs typeface="Times New Roman"/>
              </a:rPr>
              <a:t>b</a:t>
            </a:r>
            <a:r>
              <a:rPr sz="2800" b="1" i="1" dirty="0">
                <a:latin typeface="Times New Roman"/>
                <a:cs typeface="Times New Roman"/>
              </a:rPr>
              <a:t>lasts</a:t>
            </a:r>
            <a:r>
              <a:rPr sz="2800" b="1" i="1" spc="-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(the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source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of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the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fi</a:t>
            </a:r>
            <a:r>
              <a:rPr sz="2800" b="1" spc="-10" dirty="0">
                <a:latin typeface="Times New Roman"/>
                <a:cs typeface="Times New Roman"/>
              </a:rPr>
              <a:t>b</a:t>
            </a:r>
            <a:r>
              <a:rPr sz="2800" b="1" dirty="0">
                <a:latin typeface="Times New Roman"/>
                <a:cs typeface="Times New Roman"/>
              </a:rPr>
              <a:t>rous tiss</a:t>
            </a:r>
            <a:r>
              <a:rPr sz="2800" b="1" spc="-20" dirty="0">
                <a:latin typeface="Times New Roman"/>
                <a:cs typeface="Times New Roman"/>
              </a:rPr>
              <a:t>u</a:t>
            </a:r>
            <a:r>
              <a:rPr sz="2800" b="1" dirty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355600"/>
            <a:r>
              <a:rPr sz="2800" b="1" dirty="0">
                <a:latin typeface="Times New Roman"/>
                <a:cs typeface="Times New Roman"/>
              </a:rPr>
              <a:t>that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fills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defe</a:t>
            </a:r>
            <a:r>
              <a:rPr sz="2800" b="1" spc="5" dirty="0">
                <a:latin typeface="Times New Roman"/>
                <a:cs typeface="Times New Roman"/>
              </a:rPr>
              <a:t>c</a:t>
            </a:r>
            <a:r>
              <a:rPr sz="2800" b="1" dirty="0">
                <a:latin typeface="Times New Roman"/>
                <a:cs typeface="Times New Roman"/>
              </a:rPr>
              <a:t>ts).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67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 txBox="1"/>
          <p:nvPr/>
        </p:nvSpPr>
        <p:spPr>
          <a:xfrm>
            <a:off x="2437433" y="762000"/>
            <a:ext cx="746252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60"/>
              </a:lnSpc>
            </a:pPr>
            <a:r>
              <a:rPr sz="2400" b="1" i="1" spc="-15" dirty="0">
                <a:latin typeface="Times New Roman"/>
                <a:cs typeface="Times New Roman"/>
              </a:rPr>
              <a:t>4-The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pr</a:t>
            </a:r>
            <a:r>
              <a:rPr sz="2400" b="1" i="1" spc="-5" dirty="0">
                <a:latin typeface="Times New Roman"/>
                <a:cs typeface="Times New Roman"/>
              </a:rPr>
              <a:t>o</a:t>
            </a:r>
            <a:r>
              <a:rPr sz="2400" b="1" i="1" spc="-10" dirty="0">
                <a:latin typeface="Times New Roman"/>
                <a:cs typeface="Times New Roman"/>
              </a:rPr>
              <a:t>liferatio</a:t>
            </a:r>
            <a:r>
              <a:rPr sz="2400" b="1" i="1" spc="-20" dirty="0">
                <a:latin typeface="Times New Roman"/>
                <a:cs typeface="Times New Roman"/>
              </a:rPr>
              <a:t>n</a:t>
            </a:r>
            <a:r>
              <a:rPr sz="2400" b="1" i="1" spc="-40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of</a:t>
            </a:r>
            <a:r>
              <a:rPr sz="2400" b="1" i="1" spc="5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the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latin typeface="Times New Roman"/>
                <a:cs typeface="Times New Roman"/>
              </a:rPr>
              <a:t>a</a:t>
            </a:r>
            <a:r>
              <a:rPr sz="2400" b="1" i="1" spc="-15" dirty="0">
                <a:latin typeface="Times New Roman"/>
                <a:cs typeface="Times New Roman"/>
              </a:rPr>
              <a:t>b</a:t>
            </a:r>
            <a:r>
              <a:rPr sz="2400" b="1" i="1" spc="-10" dirty="0">
                <a:latin typeface="Times New Roman"/>
                <a:cs typeface="Times New Roman"/>
              </a:rPr>
              <a:t>o</a:t>
            </a:r>
            <a:r>
              <a:rPr sz="2400" b="1" i="1" spc="-15" dirty="0">
                <a:latin typeface="Times New Roman"/>
                <a:cs typeface="Times New Roman"/>
              </a:rPr>
              <a:t>ve</a:t>
            </a:r>
            <a:r>
              <a:rPr sz="2400" b="1" i="1" spc="-35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c</a:t>
            </a:r>
            <a:r>
              <a:rPr sz="2400" b="1" i="1" spc="-30" dirty="0">
                <a:latin typeface="Times New Roman"/>
                <a:cs typeface="Times New Roman"/>
              </a:rPr>
              <a:t>e</a:t>
            </a:r>
            <a:r>
              <a:rPr sz="2400" b="1" i="1" spc="-10" dirty="0">
                <a:latin typeface="Times New Roman"/>
                <a:cs typeface="Times New Roman"/>
              </a:rPr>
              <a:t>ll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types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i="1" spc="-10" dirty="0">
                <a:latin typeface="Times New Roman"/>
                <a:cs typeface="Times New Roman"/>
              </a:rPr>
              <a:t>is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b="1" i="1" spc="-15" dirty="0">
                <a:latin typeface="Times New Roman"/>
                <a:cs typeface="Times New Roman"/>
              </a:rPr>
              <a:t>d</a:t>
            </a:r>
            <a:r>
              <a:rPr sz="2400" b="1" i="1" spc="-10" dirty="0">
                <a:latin typeface="Times New Roman"/>
                <a:cs typeface="Times New Roman"/>
              </a:rPr>
              <a:t>r</a:t>
            </a:r>
            <a:r>
              <a:rPr sz="2400" b="1" i="1" spc="-15" dirty="0">
                <a:latin typeface="Times New Roman"/>
                <a:cs typeface="Times New Roman"/>
              </a:rPr>
              <a:t>iv</a:t>
            </a:r>
            <a:r>
              <a:rPr sz="2400" b="1" i="1" spc="-30" dirty="0">
                <a:latin typeface="Times New Roman"/>
                <a:cs typeface="Times New Roman"/>
              </a:rPr>
              <a:t>e</a:t>
            </a:r>
            <a:r>
              <a:rPr sz="2400" b="1" i="1" spc="-20" dirty="0">
                <a:latin typeface="Times New Roman"/>
                <a:cs typeface="Times New Roman"/>
              </a:rPr>
              <a:t>n</a:t>
            </a:r>
            <a:endParaRPr sz="2400" dirty="0">
              <a:latin typeface="Times New Roman"/>
              <a:cs typeface="Times New Roman"/>
            </a:endParaRPr>
          </a:p>
          <a:p>
            <a:pPr marL="355600">
              <a:lnSpc>
                <a:spcPts val="3840"/>
              </a:lnSpc>
            </a:pPr>
            <a:r>
              <a:rPr sz="2400" b="1" i="1" spc="-15" dirty="0">
                <a:latin typeface="Times New Roman"/>
                <a:cs typeface="Times New Roman"/>
              </a:rPr>
              <a:t>by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gr</a:t>
            </a:r>
            <a:r>
              <a:rPr sz="2800" b="1" i="1" spc="5" dirty="0">
                <a:latin typeface="Times New Roman"/>
                <a:cs typeface="Times New Roman"/>
              </a:rPr>
              <a:t>o</a:t>
            </a:r>
            <a:r>
              <a:rPr sz="2800" b="1" i="1" dirty="0">
                <a:latin typeface="Times New Roman"/>
                <a:cs typeface="Times New Roman"/>
              </a:rPr>
              <a:t>wth</a:t>
            </a:r>
            <a:r>
              <a:rPr sz="2800" b="1" i="1" spc="-20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fa</a:t>
            </a:r>
            <a:r>
              <a:rPr sz="2800" b="1" i="1" spc="5" dirty="0">
                <a:latin typeface="Times New Roman"/>
                <a:cs typeface="Times New Roman"/>
              </a:rPr>
              <a:t>c</a:t>
            </a:r>
            <a:r>
              <a:rPr sz="2800" b="1" i="1" dirty="0">
                <a:latin typeface="Times New Roman"/>
                <a:cs typeface="Times New Roman"/>
              </a:rPr>
              <a:t>tor</a:t>
            </a:r>
            <a:r>
              <a:rPr sz="2800" b="1" i="1" spc="15" dirty="0">
                <a:latin typeface="Times New Roman"/>
                <a:cs typeface="Times New Roman"/>
              </a:rPr>
              <a:t>s</a:t>
            </a:r>
            <a:r>
              <a:rPr sz="2800" b="1" i="1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88845" y="1726895"/>
            <a:ext cx="7611109" cy="19364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76530" indent="-342900"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endParaRPr sz="2400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670"/>
              </a:spcBef>
            </a:pPr>
            <a:r>
              <a:rPr sz="2400" b="1" spc="-10" dirty="0">
                <a:latin typeface="Times New Roman"/>
                <a:cs typeface="Times New Roman"/>
              </a:rPr>
              <a:t>5</a:t>
            </a:r>
            <a:r>
              <a:rPr sz="2400" b="1" spc="-5" dirty="0">
                <a:latin typeface="Times New Roman"/>
                <a:cs typeface="Times New Roman"/>
              </a:rPr>
              <a:t>-</a:t>
            </a:r>
            <a:r>
              <a:rPr sz="2400" b="1" spc="-20" dirty="0">
                <a:latin typeface="Times New Roman"/>
                <a:cs typeface="Times New Roman"/>
              </a:rPr>
              <a:t>The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normal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si</a:t>
            </a:r>
            <a:r>
              <a:rPr sz="2400" b="1" spc="-45" dirty="0">
                <a:latin typeface="Times New Roman"/>
                <a:cs typeface="Times New Roman"/>
              </a:rPr>
              <a:t>z</a:t>
            </a:r>
            <a:r>
              <a:rPr sz="2400" b="1" spc="-15" dirty="0">
                <a:latin typeface="Times New Roman"/>
                <a:cs typeface="Times New Roman"/>
              </a:rPr>
              <a:t>e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of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c</a:t>
            </a:r>
            <a:r>
              <a:rPr sz="2400" b="1" spc="-10" dirty="0">
                <a:latin typeface="Times New Roman"/>
                <a:cs typeface="Times New Roman"/>
              </a:rPr>
              <a:t>ell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p</a:t>
            </a:r>
            <a:r>
              <a:rPr sz="2400" b="1" spc="-10" dirty="0">
                <a:latin typeface="Times New Roman"/>
                <a:cs typeface="Times New Roman"/>
              </a:rPr>
              <a:t>o</a:t>
            </a:r>
            <a:r>
              <a:rPr sz="2400" b="1" spc="-20" dirty="0">
                <a:latin typeface="Times New Roman"/>
                <a:cs typeface="Times New Roman"/>
              </a:rPr>
              <a:t>p</a:t>
            </a:r>
            <a:r>
              <a:rPr sz="2400" b="1" spc="-15" dirty="0">
                <a:latin typeface="Times New Roman"/>
                <a:cs typeface="Times New Roman"/>
              </a:rPr>
              <a:t>u</a:t>
            </a:r>
            <a:r>
              <a:rPr sz="2400" b="1" spc="-10" dirty="0">
                <a:latin typeface="Times New Roman"/>
                <a:cs typeface="Times New Roman"/>
              </a:rPr>
              <a:t>lati</a:t>
            </a:r>
            <a:r>
              <a:rPr sz="2400" b="1" spc="-5" dirty="0">
                <a:latin typeface="Times New Roman"/>
                <a:cs typeface="Times New Roman"/>
              </a:rPr>
              <a:t>o</a:t>
            </a:r>
            <a:r>
              <a:rPr sz="2400" b="1" spc="-15" dirty="0">
                <a:latin typeface="Times New Roman"/>
                <a:cs typeface="Times New Roman"/>
              </a:rPr>
              <a:t>ns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in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a</a:t>
            </a:r>
            <a:r>
              <a:rPr sz="2400" b="1" spc="-15" dirty="0">
                <a:latin typeface="Times New Roman"/>
                <a:cs typeface="Times New Roman"/>
              </a:rPr>
              <a:t>ny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gi</a:t>
            </a:r>
            <a:r>
              <a:rPr sz="2400" b="1" spc="-10" dirty="0">
                <a:latin typeface="Times New Roman"/>
                <a:cs typeface="Times New Roman"/>
              </a:rPr>
              <a:t>v</a:t>
            </a:r>
            <a:r>
              <a:rPr sz="2400" b="1" spc="-15" dirty="0">
                <a:latin typeface="Times New Roman"/>
                <a:cs typeface="Times New Roman"/>
              </a:rPr>
              <a:t>en</a:t>
            </a:r>
            <a:r>
              <a:rPr sz="2400" b="1" spc="-10" dirty="0">
                <a:latin typeface="Times New Roman"/>
                <a:cs typeface="Times New Roman"/>
              </a:rPr>
              <a:t> tis</a:t>
            </a:r>
            <a:r>
              <a:rPr sz="2400" b="1" spc="-15" dirty="0">
                <a:latin typeface="Times New Roman"/>
                <a:cs typeface="Times New Roman"/>
              </a:rPr>
              <a:t>sue</a:t>
            </a:r>
            <a:r>
              <a:rPr sz="2400" b="1" spc="-10" dirty="0">
                <a:latin typeface="Times New Roman"/>
                <a:cs typeface="Times New Roman"/>
              </a:rPr>
              <a:t> is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det</a:t>
            </a:r>
            <a:r>
              <a:rPr sz="2400" b="1" spc="-25" dirty="0">
                <a:latin typeface="Times New Roman"/>
                <a:cs typeface="Times New Roman"/>
              </a:rPr>
              <a:t>e</a:t>
            </a:r>
            <a:r>
              <a:rPr sz="2400" b="1" spc="-15" dirty="0">
                <a:latin typeface="Times New Roman"/>
                <a:cs typeface="Times New Roman"/>
              </a:rPr>
              <a:t>rmined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by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a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b</a:t>
            </a:r>
            <a:r>
              <a:rPr sz="2400" b="1" spc="-10" dirty="0">
                <a:latin typeface="Times New Roman"/>
                <a:cs typeface="Times New Roman"/>
              </a:rPr>
              <a:t>ala</a:t>
            </a:r>
            <a:r>
              <a:rPr sz="2400" b="1" spc="-15" dirty="0">
                <a:latin typeface="Times New Roman"/>
                <a:cs typeface="Times New Roman"/>
              </a:rPr>
              <a:t>nce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of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c</a:t>
            </a:r>
            <a:r>
              <a:rPr sz="2400" b="1" spc="-10" dirty="0">
                <a:latin typeface="Times New Roman"/>
                <a:cs typeface="Times New Roman"/>
              </a:rPr>
              <a:t>ell</a:t>
            </a:r>
            <a:r>
              <a:rPr sz="2400" b="1" spc="-15" dirty="0">
                <a:latin typeface="Times New Roman"/>
                <a:cs typeface="Times New Roman"/>
              </a:rPr>
              <a:t> pro</a:t>
            </a:r>
            <a:r>
              <a:rPr sz="2400" b="1" spc="-5" dirty="0">
                <a:latin typeface="Times New Roman"/>
                <a:cs typeface="Times New Roman"/>
              </a:rPr>
              <a:t>l</a:t>
            </a:r>
            <a:r>
              <a:rPr sz="2400" b="1" spc="-15" dirty="0">
                <a:latin typeface="Times New Roman"/>
                <a:cs typeface="Times New Roman"/>
              </a:rPr>
              <a:t>iferat</a:t>
            </a:r>
            <a:r>
              <a:rPr sz="2400" b="1" spc="-5" dirty="0">
                <a:latin typeface="Times New Roman"/>
                <a:cs typeface="Times New Roman"/>
              </a:rPr>
              <a:t>i</a:t>
            </a:r>
            <a:r>
              <a:rPr sz="2400" b="1" spc="-15" dirty="0">
                <a:latin typeface="Times New Roman"/>
                <a:cs typeface="Times New Roman"/>
              </a:rPr>
              <a:t>on</a:t>
            </a:r>
            <a:r>
              <a:rPr sz="2400" b="1" spc="-10" dirty="0">
                <a:latin typeface="Times New Roman"/>
                <a:cs typeface="Times New Roman"/>
              </a:rPr>
              <a:t>,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c</a:t>
            </a:r>
            <a:r>
              <a:rPr sz="2400" b="1" spc="-30" dirty="0">
                <a:latin typeface="Times New Roman"/>
                <a:cs typeface="Times New Roman"/>
              </a:rPr>
              <a:t>e</a:t>
            </a:r>
            <a:r>
              <a:rPr sz="2400" b="1" spc="-10" dirty="0">
                <a:latin typeface="Times New Roman"/>
                <a:cs typeface="Times New Roman"/>
              </a:rPr>
              <a:t>ll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de</a:t>
            </a:r>
            <a:r>
              <a:rPr sz="2400" b="1" spc="-10" dirty="0">
                <a:latin typeface="Times New Roman"/>
                <a:cs typeface="Times New Roman"/>
              </a:rPr>
              <a:t>a</a:t>
            </a:r>
            <a:r>
              <a:rPr sz="2400" b="1" spc="-15" dirty="0">
                <a:latin typeface="Times New Roman"/>
                <a:cs typeface="Times New Roman"/>
              </a:rPr>
              <a:t>th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by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apop</a:t>
            </a:r>
            <a:r>
              <a:rPr sz="2400" b="1" spc="-10" dirty="0">
                <a:latin typeface="Times New Roman"/>
                <a:cs typeface="Times New Roman"/>
              </a:rPr>
              <a:t>tosis,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an</a:t>
            </a:r>
            <a:r>
              <a:rPr sz="2400" b="1" spc="-20" dirty="0">
                <a:latin typeface="Times New Roman"/>
                <a:cs typeface="Times New Roman"/>
              </a:rPr>
              <a:t>d</a:t>
            </a:r>
            <a:r>
              <a:rPr sz="2400" b="1" spc="-15" dirty="0">
                <a:latin typeface="Times New Roman"/>
                <a:cs typeface="Times New Roman"/>
              </a:rPr>
              <a:t> em</a:t>
            </a:r>
            <a:r>
              <a:rPr sz="2400" b="1" spc="-30" dirty="0">
                <a:latin typeface="Times New Roman"/>
                <a:cs typeface="Times New Roman"/>
              </a:rPr>
              <a:t>e</a:t>
            </a:r>
            <a:r>
              <a:rPr sz="2400" b="1" spc="-15" dirty="0">
                <a:latin typeface="Times New Roman"/>
                <a:cs typeface="Times New Roman"/>
              </a:rPr>
              <a:t>rgence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of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new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di</a:t>
            </a:r>
            <a:r>
              <a:rPr sz="2400" b="1" dirty="0">
                <a:latin typeface="Times New Roman"/>
                <a:cs typeface="Times New Roman"/>
              </a:rPr>
              <a:t>f</a:t>
            </a:r>
            <a:r>
              <a:rPr sz="2400" b="1" spc="-15" dirty="0">
                <a:latin typeface="Times New Roman"/>
                <a:cs typeface="Times New Roman"/>
              </a:rPr>
              <a:t>fer</a:t>
            </a:r>
            <a:r>
              <a:rPr sz="2400" b="1" spc="-30" dirty="0">
                <a:latin typeface="Times New Roman"/>
                <a:cs typeface="Times New Roman"/>
              </a:rPr>
              <a:t>e</a:t>
            </a:r>
            <a:r>
              <a:rPr sz="2400" b="1" spc="-20" dirty="0">
                <a:latin typeface="Times New Roman"/>
                <a:cs typeface="Times New Roman"/>
              </a:rPr>
              <a:t>n</a:t>
            </a:r>
            <a:r>
              <a:rPr sz="2400" b="1" spc="-5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ia</a:t>
            </a:r>
            <a:r>
              <a:rPr sz="2400" b="1" spc="-15" dirty="0">
                <a:latin typeface="Times New Roman"/>
                <a:cs typeface="Times New Roman"/>
              </a:rPr>
              <a:t>ted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c</a:t>
            </a:r>
            <a:r>
              <a:rPr sz="2400" b="1" spc="-30" dirty="0">
                <a:latin typeface="Times New Roman"/>
                <a:cs typeface="Times New Roman"/>
              </a:rPr>
              <a:t>e</a:t>
            </a:r>
            <a:r>
              <a:rPr sz="2400" b="1" spc="-10" dirty="0">
                <a:latin typeface="Times New Roman"/>
                <a:cs typeface="Times New Roman"/>
              </a:rPr>
              <a:t>lls </a:t>
            </a:r>
            <a:r>
              <a:rPr sz="2400" b="1" spc="-15" dirty="0">
                <a:latin typeface="Times New Roman"/>
                <a:cs typeface="Times New Roman"/>
              </a:rPr>
              <a:t>from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s</a:t>
            </a:r>
            <a:r>
              <a:rPr sz="2400" b="1" spc="-5" dirty="0">
                <a:latin typeface="Times New Roman"/>
                <a:cs typeface="Times New Roman"/>
              </a:rPr>
              <a:t>t</a:t>
            </a:r>
            <a:r>
              <a:rPr sz="2400" b="1" spc="-20" dirty="0">
                <a:latin typeface="Times New Roman"/>
                <a:cs typeface="Times New Roman"/>
              </a:rPr>
              <a:t>em</a:t>
            </a:r>
            <a:r>
              <a:rPr sz="2400" b="1" spc="-10" dirty="0">
                <a:latin typeface="Times New Roman"/>
                <a:cs typeface="Times New Roman"/>
              </a:rPr>
              <a:t> c</a:t>
            </a:r>
            <a:r>
              <a:rPr sz="2400" b="1" spc="-30" dirty="0">
                <a:latin typeface="Times New Roman"/>
                <a:cs typeface="Times New Roman"/>
              </a:rPr>
              <a:t>e</a:t>
            </a:r>
            <a:r>
              <a:rPr sz="2400" b="1" spc="-10" dirty="0">
                <a:latin typeface="Times New Roman"/>
                <a:cs typeface="Times New Roman"/>
              </a:rPr>
              <a:t>lls 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3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02739" y="2271997"/>
            <a:ext cx="2459990" cy="17235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/>
            <a:r>
              <a:rPr sz="1600" b="1" spc="-10" dirty="0">
                <a:latin typeface="Times New Roman"/>
                <a:cs typeface="Times New Roman"/>
              </a:rPr>
              <a:t>Cell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nu</a:t>
            </a:r>
            <a:r>
              <a:rPr sz="1600" b="1" spc="-40" dirty="0">
                <a:latin typeface="Times New Roman"/>
                <a:cs typeface="Times New Roman"/>
              </a:rPr>
              <a:t>m</a:t>
            </a:r>
            <a:r>
              <a:rPr sz="1600" b="1" spc="-10" dirty="0">
                <a:latin typeface="Times New Roman"/>
                <a:cs typeface="Times New Roman"/>
              </a:rPr>
              <a:t>bers</a:t>
            </a:r>
            <a:r>
              <a:rPr sz="1600" b="1" spc="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can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be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alte</a:t>
            </a:r>
            <a:r>
              <a:rPr sz="1600" b="1" spc="-40" dirty="0">
                <a:latin typeface="Times New Roman"/>
                <a:cs typeface="Times New Roman"/>
              </a:rPr>
              <a:t>r</a:t>
            </a:r>
            <a:r>
              <a:rPr sz="1600" b="1" spc="-10" dirty="0">
                <a:latin typeface="Times New Roman"/>
                <a:cs typeface="Times New Roman"/>
              </a:rPr>
              <a:t>ed by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inc</a:t>
            </a:r>
            <a:r>
              <a:rPr sz="1600" b="1" spc="-40" dirty="0">
                <a:latin typeface="Times New Roman"/>
                <a:cs typeface="Times New Roman"/>
              </a:rPr>
              <a:t>r</a:t>
            </a:r>
            <a:r>
              <a:rPr sz="1600" b="1" spc="-10" dirty="0">
                <a:latin typeface="Times New Roman"/>
                <a:cs typeface="Times New Roman"/>
              </a:rPr>
              <a:t>eased</a:t>
            </a:r>
            <a:r>
              <a:rPr sz="1600" b="1" spc="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or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dec</a:t>
            </a:r>
            <a:r>
              <a:rPr sz="1600" b="1" spc="-40" dirty="0">
                <a:latin typeface="Times New Roman"/>
                <a:cs typeface="Times New Roman"/>
              </a:rPr>
              <a:t>r</a:t>
            </a:r>
            <a:r>
              <a:rPr sz="1600" b="1" spc="-10" dirty="0">
                <a:latin typeface="Times New Roman"/>
                <a:cs typeface="Times New Roman"/>
              </a:rPr>
              <a:t>eased rates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of stem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cell</a:t>
            </a:r>
            <a:r>
              <a:rPr sz="1600" b="1" spc="2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input,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cell death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via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apoptosis,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or changes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in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the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rates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of p</a:t>
            </a:r>
            <a:r>
              <a:rPr sz="1600" b="1" spc="-35" dirty="0">
                <a:latin typeface="Times New Roman"/>
                <a:cs typeface="Times New Roman"/>
              </a:rPr>
              <a:t>r</a:t>
            </a:r>
            <a:r>
              <a:rPr sz="1600" b="1" spc="-10" dirty="0">
                <a:latin typeface="Times New Roman"/>
                <a:cs typeface="Times New Roman"/>
              </a:rPr>
              <a:t>oliferation</a:t>
            </a:r>
            <a:r>
              <a:rPr sz="1600" b="1" spc="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or dif</a:t>
            </a:r>
            <a:r>
              <a:rPr sz="1600" b="1" spc="-20" dirty="0">
                <a:latin typeface="Times New Roman"/>
                <a:cs typeface="Times New Roman"/>
              </a:rPr>
              <a:t>f</a:t>
            </a:r>
            <a:r>
              <a:rPr sz="1600" b="1" spc="-10" dirty="0">
                <a:latin typeface="Times New Roman"/>
                <a:cs typeface="Times New Roman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r</a:t>
            </a:r>
            <a:r>
              <a:rPr sz="1600" b="1" spc="-10" dirty="0">
                <a:latin typeface="Times New Roman"/>
                <a:cs typeface="Times New Roman"/>
              </a:rPr>
              <a:t>entiation.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02739" y="64919"/>
            <a:ext cx="8986520" cy="36933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88023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Mechanisms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egula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ce</a:t>
            </a:r>
            <a:r>
              <a:rPr sz="2400" spc="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pop</a:t>
            </a:r>
            <a:r>
              <a:rPr sz="2400" spc="-10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la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ions.</a:t>
            </a:r>
          </a:p>
        </p:txBody>
      </p:sp>
      <p:sp>
        <p:nvSpPr>
          <p:cNvPr id="6" name="object 6"/>
          <p:cNvSpPr/>
          <p:nvPr/>
        </p:nvSpPr>
        <p:spPr>
          <a:xfrm>
            <a:off x="4406901" y="476249"/>
            <a:ext cx="6261099" cy="63817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1"/>
            <a:ext cx="2926079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Al-Madena Copy           CLS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1"/>
            <a:ext cx="2103120" cy="276999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918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/>
          <p:nvPr/>
        </p:nvSpPr>
        <p:spPr>
          <a:xfrm>
            <a:off x="2337561" y="152401"/>
            <a:ext cx="757555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780"/>
              </a:lnSpc>
            </a:pPr>
            <a:r>
              <a:rPr sz="4000" b="1" spc="-20" dirty="0">
                <a:latin typeface="Times New Roman"/>
                <a:cs typeface="Times New Roman"/>
              </a:rPr>
              <a:t>Prolifer</a:t>
            </a:r>
            <a:r>
              <a:rPr sz="4000" b="1" spc="-10" dirty="0">
                <a:latin typeface="Times New Roman"/>
                <a:cs typeface="Times New Roman"/>
              </a:rPr>
              <a:t>a</a:t>
            </a:r>
            <a:r>
              <a:rPr sz="4000" b="1" spc="-20" dirty="0">
                <a:latin typeface="Times New Roman"/>
                <a:cs typeface="Times New Roman"/>
              </a:rPr>
              <a:t>tive</a:t>
            </a:r>
            <a:r>
              <a:rPr sz="4000" b="1" spc="-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Capacities</a:t>
            </a:r>
            <a:r>
              <a:rPr sz="4000" b="1" spc="1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of</a:t>
            </a:r>
            <a:r>
              <a:rPr sz="4000" b="1" spc="-5" dirty="0">
                <a:latin typeface="Times New Roman"/>
                <a:cs typeface="Times New Roman"/>
              </a:rPr>
              <a:t> </a:t>
            </a:r>
            <a:r>
              <a:rPr sz="4000" b="1" spc="-20" dirty="0">
                <a:latin typeface="Times New Roman"/>
                <a:cs typeface="Times New Roman"/>
              </a:rPr>
              <a:t>Tis</a:t>
            </a:r>
            <a:r>
              <a:rPr sz="4000" b="1" spc="-15" dirty="0">
                <a:latin typeface="Times New Roman"/>
                <a:cs typeface="Times New Roman"/>
              </a:rPr>
              <a:t>s</a:t>
            </a:r>
            <a:r>
              <a:rPr sz="4000" b="1" spc="-20" dirty="0">
                <a:latin typeface="Times New Roman"/>
                <a:cs typeface="Times New Roman"/>
              </a:rPr>
              <a:t>ues: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62353" y="1143001"/>
            <a:ext cx="7350759" cy="4919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16890" indent="-342900"/>
            <a:r>
              <a:rPr sz="2800" b="1" spc="-20" dirty="0">
                <a:latin typeface="Times New Roman"/>
                <a:cs typeface="Times New Roman"/>
              </a:rPr>
              <a:t>The</a:t>
            </a:r>
            <a:r>
              <a:rPr sz="2800" b="1" spc="-5" dirty="0">
                <a:latin typeface="Times New Roman"/>
                <a:cs typeface="Times New Roman"/>
              </a:rPr>
              <a:t> t</a:t>
            </a:r>
            <a:r>
              <a:rPr sz="2800" b="1" spc="-10" dirty="0">
                <a:latin typeface="Times New Roman"/>
                <a:cs typeface="Times New Roman"/>
              </a:rPr>
              <a:t>iss</a:t>
            </a:r>
            <a:r>
              <a:rPr sz="2800" b="1" spc="-15" dirty="0">
                <a:latin typeface="Times New Roman"/>
                <a:cs typeface="Times New Roman"/>
              </a:rPr>
              <a:t>ues of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the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b</a:t>
            </a:r>
            <a:r>
              <a:rPr sz="2800" b="1" spc="-10" dirty="0">
                <a:latin typeface="Times New Roman"/>
                <a:cs typeface="Times New Roman"/>
              </a:rPr>
              <a:t>o</a:t>
            </a:r>
            <a:r>
              <a:rPr sz="2800" b="1" spc="-15" dirty="0">
                <a:latin typeface="Times New Roman"/>
                <a:cs typeface="Times New Roman"/>
              </a:rPr>
              <a:t>dy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are di</a:t>
            </a:r>
            <a:r>
              <a:rPr sz="2800" b="1" spc="-5" dirty="0">
                <a:latin typeface="Times New Roman"/>
                <a:cs typeface="Times New Roman"/>
              </a:rPr>
              <a:t>v</a:t>
            </a:r>
            <a:r>
              <a:rPr sz="2800" b="1" spc="-15" dirty="0">
                <a:latin typeface="Times New Roman"/>
                <a:cs typeface="Times New Roman"/>
              </a:rPr>
              <a:t>ided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in</a:t>
            </a:r>
            <a:r>
              <a:rPr sz="2800" b="1" spc="-15" dirty="0">
                <a:latin typeface="Times New Roman"/>
                <a:cs typeface="Times New Roman"/>
              </a:rPr>
              <a:t>to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three grou</a:t>
            </a:r>
            <a:r>
              <a:rPr sz="2800" b="1" spc="-20" dirty="0">
                <a:latin typeface="Times New Roman"/>
                <a:cs typeface="Times New Roman"/>
              </a:rPr>
              <a:t>p</a:t>
            </a:r>
            <a:r>
              <a:rPr sz="2800" b="1" spc="-10" dirty="0">
                <a:latin typeface="Times New Roman"/>
                <a:cs typeface="Times New Roman"/>
              </a:rPr>
              <a:t>s:</a:t>
            </a:r>
            <a:endParaRPr sz="2800" dirty="0">
              <a:latin typeface="Times New Roman"/>
              <a:cs typeface="Times New Roman"/>
            </a:endParaRPr>
          </a:p>
          <a:p>
            <a:pPr marL="527685" marR="5080" indent="-515620">
              <a:spcBef>
                <a:spcPts val="675"/>
              </a:spcBef>
              <a:tabLst>
                <a:tab pos="527685" algn="l"/>
              </a:tabLst>
            </a:pPr>
            <a:r>
              <a:rPr sz="2800" b="1" i="1" spc="-10" dirty="0">
                <a:latin typeface="Times New Roman"/>
                <a:cs typeface="Times New Roman"/>
              </a:rPr>
              <a:t>1.</a:t>
            </a:r>
            <a:r>
              <a:rPr sz="2800" b="1" i="1" dirty="0">
                <a:latin typeface="Times New Roman"/>
                <a:cs typeface="Times New Roman"/>
              </a:rPr>
              <a:t>	</a:t>
            </a:r>
            <a:r>
              <a:rPr sz="2800" b="1" i="1" u="heavy" spc="-20" dirty="0">
                <a:latin typeface="Times New Roman"/>
                <a:cs typeface="Times New Roman"/>
              </a:rPr>
              <a:t>Con</a:t>
            </a:r>
            <a:r>
              <a:rPr sz="2800" b="1" i="1" u="heavy" spc="-5" dirty="0">
                <a:latin typeface="Times New Roman"/>
                <a:cs typeface="Times New Roman"/>
              </a:rPr>
              <a:t>t</a:t>
            </a:r>
            <a:r>
              <a:rPr sz="2800" b="1" i="1" u="heavy" spc="-15" dirty="0">
                <a:latin typeface="Times New Roman"/>
                <a:cs typeface="Times New Roman"/>
              </a:rPr>
              <a:t>in</a:t>
            </a:r>
            <a:r>
              <a:rPr sz="2800" b="1" i="1" u="heavy" spc="-10" dirty="0">
                <a:latin typeface="Times New Roman"/>
                <a:cs typeface="Times New Roman"/>
              </a:rPr>
              <a:t>u</a:t>
            </a:r>
            <a:r>
              <a:rPr sz="2800" b="1" i="1" u="heavy" spc="-15" dirty="0">
                <a:latin typeface="Times New Roman"/>
                <a:cs typeface="Times New Roman"/>
              </a:rPr>
              <a:t>ously</a:t>
            </a:r>
            <a:r>
              <a:rPr sz="2800" b="1" i="1" u="heavy" spc="-25" dirty="0">
                <a:latin typeface="Times New Roman"/>
                <a:cs typeface="Times New Roman"/>
              </a:rPr>
              <a:t> </a:t>
            </a:r>
            <a:r>
              <a:rPr sz="2800" b="1" i="1" u="heavy" spc="-15" dirty="0">
                <a:latin typeface="Times New Roman"/>
                <a:cs typeface="Times New Roman"/>
              </a:rPr>
              <a:t>Dividing</a:t>
            </a:r>
            <a:r>
              <a:rPr sz="2800" b="1" i="1" u="heavy" spc="-10" dirty="0">
                <a:latin typeface="Times New Roman"/>
                <a:cs typeface="Times New Roman"/>
              </a:rPr>
              <a:t> </a:t>
            </a:r>
            <a:r>
              <a:rPr sz="2800" b="1" i="1" u="heavy" spc="-15" dirty="0">
                <a:latin typeface="Times New Roman"/>
                <a:cs typeface="Times New Roman"/>
              </a:rPr>
              <a:t>Tis</a:t>
            </a:r>
            <a:r>
              <a:rPr sz="2800" b="1" i="1" u="heavy" spc="-10" dirty="0">
                <a:latin typeface="Times New Roman"/>
                <a:cs typeface="Times New Roman"/>
              </a:rPr>
              <a:t>s</a:t>
            </a:r>
            <a:r>
              <a:rPr sz="2800" b="1" i="1" u="heavy" spc="-15" dirty="0">
                <a:latin typeface="Times New Roman"/>
                <a:cs typeface="Times New Roman"/>
              </a:rPr>
              <a:t>ues</a:t>
            </a:r>
            <a:r>
              <a:rPr sz="2800" b="1" i="1" u="heavy" spc="-10" dirty="0">
                <a:latin typeface="Times New Roman"/>
                <a:cs typeface="Times New Roman"/>
              </a:rPr>
              <a:t> (</a:t>
            </a:r>
            <a:r>
              <a:rPr sz="2800" b="1" i="1" u="heavy" spc="-5" dirty="0">
                <a:latin typeface="Times New Roman"/>
                <a:cs typeface="Times New Roman"/>
              </a:rPr>
              <a:t>l</a:t>
            </a:r>
            <a:r>
              <a:rPr sz="2800" b="1" i="1" u="heavy" spc="-15" dirty="0">
                <a:latin typeface="Times New Roman"/>
                <a:cs typeface="Times New Roman"/>
              </a:rPr>
              <a:t>a</a:t>
            </a:r>
            <a:r>
              <a:rPr sz="2800" b="1" i="1" u="heavy" spc="-10" dirty="0">
                <a:latin typeface="Times New Roman"/>
                <a:cs typeface="Times New Roman"/>
              </a:rPr>
              <a:t>bile</a:t>
            </a:r>
            <a:r>
              <a:rPr sz="2800" b="1" i="1" u="heavy" spc="-40" dirty="0">
                <a:latin typeface="Times New Roman"/>
                <a:cs typeface="Times New Roman"/>
              </a:rPr>
              <a:t> </a:t>
            </a:r>
            <a:r>
              <a:rPr sz="2800" b="1" i="1" u="heavy" spc="-10" dirty="0">
                <a:latin typeface="Times New Roman"/>
                <a:cs typeface="Times New Roman"/>
              </a:rPr>
              <a:t>tis</a:t>
            </a:r>
            <a:r>
              <a:rPr sz="2800" b="1" i="1" u="heavy" spc="-15" dirty="0">
                <a:latin typeface="Times New Roman"/>
                <a:cs typeface="Times New Roman"/>
              </a:rPr>
              <a:t>sues):</a:t>
            </a:r>
            <a:r>
              <a:rPr sz="2800" b="1" i="1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c</a:t>
            </a:r>
            <a:r>
              <a:rPr sz="2800" b="1" spc="-30" dirty="0">
                <a:latin typeface="Times New Roman"/>
                <a:cs typeface="Times New Roman"/>
              </a:rPr>
              <a:t>e</a:t>
            </a:r>
            <a:r>
              <a:rPr sz="2800" b="1" spc="-10" dirty="0">
                <a:latin typeface="Times New Roman"/>
                <a:cs typeface="Times New Roman"/>
              </a:rPr>
              <a:t>lls </a:t>
            </a:r>
            <a:r>
              <a:rPr sz="2800" b="1" spc="-15" dirty="0">
                <a:latin typeface="Times New Roman"/>
                <a:cs typeface="Times New Roman"/>
              </a:rPr>
              <a:t>of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these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tis</a:t>
            </a:r>
            <a:r>
              <a:rPr sz="2800" b="1" spc="-15" dirty="0">
                <a:latin typeface="Times New Roman"/>
                <a:cs typeface="Times New Roman"/>
              </a:rPr>
              <a:t>sues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are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con</a:t>
            </a:r>
            <a:r>
              <a:rPr sz="2800" b="1" spc="-10" dirty="0">
                <a:latin typeface="Times New Roman"/>
                <a:cs typeface="Times New Roman"/>
              </a:rPr>
              <a:t>tin</a:t>
            </a:r>
            <a:r>
              <a:rPr sz="2800" b="1" spc="-20" dirty="0">
                <a:latin typeface="Times New Roman"/>
                <a:cs typeface="Times New Roman"/>
              </a:rPr>
              <a:t>u</a:t>
            </a:r>
            <a:r>
              <a:rPr sz="2800" b="1" spc="-10" dirty="0">
                <a:latin typeface="Times New Roman"/>
                <a:cs typeface="Times New Roman"/>
              </a:rPr>
              <a:t>o</a:t>
            </a:r>
            <a:r>
              <a:rPr sz="2800" b="1" spc="-20" dirty="0">
                <a:latin typeface="Times New Roman"/>
                <a:cs typeface="Times New Roman"/>
              </a:rPr>
              <a:t>u</a:t>
            </a:r>
            <a:r>
              <a:rPr sz="2800" b="1" spc="-10" dirty="0">
                <a:latin typeface="Times New Roman"/>
                <a:cs typeface="Times New Roman"/>
              </a:rPr>
              <a:t>s</a:t>
            </a:r>
            <a:r>
              <a:rPr sz="2800" b="1" spc="-15" dirty="0">
                <a:latin typeface="Times New Roman"/>
                <a:cs typeface="Times New Roman"/>
              </a:rPr>
              <a:t>ly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being</a:t>
            </a:r>
            <a:r>
              <a:rPr sz="2800" b="1" spc="-10" dirty="0">
                <a:latin typeface="Times New Roman"/>
                <a:cs typeface="Times New Roman"/>
              </a:rPr>
              <a:t> lo</a:t>
            </a:r>
            <a:r>
              <a:rPr sz="2800" b="1" spc="-15" dirty="0">
                <a:latin typeface="Times New Roman"/>
                <a:cs typeface="Times New Roman"/>
              </a:rPr>
              <a:t>st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an</a:t>
            </a:r>
            <a:r>
              <a:rPr sz="2800" b="1" spc="-20" dirty="0">
                <a:latin typeface="Times New Roman"/>
                <a:cs typeface="Times New Roman"/>
              </a:rPr>
              <a:t>d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r</a:t>
            </a:r>
            <a:r>
              <a:rPr sz="2800" b="1" spc="-30" dirty="0">
                <a:latin typeface="Times New Roman"/>
                <a:cs typeface="Times New Roman"/>
              </a:rPr>
              <a:t>e</a:t>
            </a:r>
            <a:r>
              <a:rPr sz="2800" b="1" spc="-15" dirty="0">
                <a:latin typeface="Times New Roman"/>
                <a:cs typeface="Times New Roman"/>
              </a:rPr>
              <a:t>pl</a:t>
            </a:r>
            <a:r>
              <a:rPr sz="2800" b="1" spc="-5" dirty="0">
                <a:latin typeface="Times New Roman"/>
                <a:cs typeface="Times New Roman"/>
              </a:rPr>
              <a:t>a</a:t>
            </a:r>
            <a:r>
              <a:rPr sz="2800" b="1" spc="-15" dirty="0">
                <a:latin typeface="Times New Roman"/>
                <a:cs typeface="Times New Roman"/>
              </a:rPr>
              <a:t>c</a:t>
            </a:r>
            <a:r>
              <a:rPr sz="2800" b="1" spc="-30" dirty="0">
                <a:latin typeface="Times New Roman"/>
                <a:cs typeface="Times New Roman"/>
              </a:rPr>
              <a:t>e</a:t>
            </a:r>
            <a:r>
              <a:rPr sz="2800" b="1" spc="-20" dirty="0">
                <a:latin typeface="Times New Roman"/>
                <a:cs typeface="Times New Roman"/>
              </a:rPr>
              <a:t>d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by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mat</a:t>
            </a:r>
            <a:r>
              <a:rPr sz="2800" b="1" spc="-15" dirty="0">
                <a:latin typeface="Times New Roman"/>
                <a:cs typeface="Times New Roman"/>
              </a:rPr>
              <a:t>urati</a:t>
            </a:r>
            <a:r>
              <a:rPr sz="2800" b="1" spc="-5" dirty="0">
                <a:latin typeface="Times New Roman"/>
                <a:cs typeface="Times New Roman"/>
              </a:rPr>
              <a:t>o</a:t>
            </a:r>
            <a:r>
              <a:rPr sz="2800" b="1" spc="-20" dirty="0">
                <a:latin typeface="Times New Roman"/>
                <a:cs typeface="Times New Roman"/>
              </a:rPr>
              <a:t>n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from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s</a:t>
            </a:r>
            <a:r>
              <a:rPr sz="2800" b="1" spc="-5" dirty="0">
                <a:latin typeface="Times New Roman"/>
                <a:cs typeface="Times New Roman"/>
              </a:rPr>
              <a:t>t</a:t>
            </a:r>
            <a:r>
              <a:rPr sz="2800" b="1" spc="-20" dirty="0">
                <a:latin typeface="Times New Roman"/>
                <a:cs typeface="Times New Roman"/>
              </a:rPr>
              <a:t>em</a:t>
            </a:r>
            <a:r>
              <a:rPr sz="2800" b="1" spc="-10" dirty="0">
                <a:latin typeface="Times New Roman"/>
                <a:cs typeface="Times New Roman"/>
              </a:rPr>
              <a:t> c</a:t>
            </a:r>
            <a:r>
              <a:rPr sz="2800" b="1" spc="-30" dirty="0">
                <a:latin typeface="Times New Roman"/>
                <a:cs typeface="Times New Roman"/>
              </a:rPr>
              <a:t>e</a:t>
            </a:r>
            <a:r>
              <a:rPr sz="2800" b="1" spc="-10" dirty="0">
                <a:latin typeface="Times New Roman"/>
                <a:cs typeface="Times New Roman"/>
              </a:rPr>
              <a:t>lls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and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by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proliferati</a:t>
            </a:r>
            <a:r>
              <a:rPr sz="2800" b="1" spc="-10" dirty="0">
                <a:latin typeface="Times New Roman"/>
                <a:cs typeface="Times New Roman"/>
              </a:rPr>
              <a:t>o</a:t>
            </a:r>
            <a:r>
              <a:rPr sz="2800" b="1" spc="-20" dirty="0">
                <a:latin typeface="Times New Roman"/>
                <a:cs typeface="Times New Roman"/>
              </a:rPr>
              <a:t>n</a:t>
            </a:r>
            <a:r>
              <a:rPr sz="2800" b="1" spc="-15" dirty="0">
                <a:latin typeface="Times New Roman"/>
                <a:cs typeface="Times New Roman"/>
              </a:rPr>
              <a:t> of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mature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c</a:t>
            </a:r>
            <a:r>
              <a:rPr sz="2800" b="1" spc="-30" dirty="0">
                <a:latin typeface="Times New Roman"/>
                <a:cs typeface="Times New Roman"/>
              </a:rPr>
              <a:t>e</a:t>
            </a:r>
            <a:r>
              <a:rPr sz="2800" b="1" spc="-10" dirty="0">
                <a:latin typeface="Times New Roman"/>
                <a:cs typeface="Times New Roman"/>
              </a:rPr>
              <a:t>lls.</a:t>
            </a:r>
            <a:endParaRPr sz="2800" dirty="0">
              <a:latin typeface="Times New Roman"/>
              <a:cs typeface="Times New Roman"/>
            </a:endParaRPr>
          </a:p>
          <a:p>
            <a:pPr marL="527685" marR="86995" indent="-515620">
              <a:spcBef>
                <a:spcPts val="670"/>
              </a:spcBef>
            </a:pPr>
            <a:r>
              <a:rPr sz="2800" b="1" spc="-20" dirty="0">
                <a:latin typeface="Times New Roman"/>
                <a:cs typeface="Times New Roman"/>
              </a:rPr>
              <a:t>Lab</a:t>
            </a:r>
            <a:r>
              <a:rPr sz="2800" b="1" spc="-5" dirty="0">
                <a:latin typeface="Times New Roman"/>
                <a:cs typeface="Times New Roman"/>
              </a:rPr>
              <a:t>i</a:t>
            </a:r>
            <a:r>
              <a:rPr sz="2800" b="1" spc="-15" dirty="0">
                <a:latin typeface="Times New Roman"/>
                <a:cs typeface="Times New Roman"/>
              </a:rPr>
              <a:t>le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30" dirty="0">
                <a:latin typeface="Times New Roman"/>
                <a:cs typeface="Times New Roman"/>
              </a:rPr>
              <a:t>c</a:t>
            </a:r>
            <a:r>
              <a:rPr sz="2800" b="1" spc="-10" dirty="0">
                <a:latin typeface="Times New Roman"/>
                <a:cs typeface="Times New Roman"/>
              </a:rPr>
              <a:t>ells</a:t>
            </a:r>
            <a:r>
              <a:rPr sz="2800" b="1" spc="-15" dirty="0">
                <a:latin typeface="Times New Roman"/>
                <a:cs typeface="Times New Roman"/>
              </a:rPr>
              <a:t> include:</a:t>
            </a:r>
            <a:r>
              <a:rPr sz="2800" b="1" spc="2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hemat</a:t>
            </a:r>
            <a:r>
              <a:rPr sz="2800" b="1" i="1" spc="-10" dirty="0">
                <a:latin typeface="Times New Roman"/>
                <a:cs typeface="Times New Roman"/>
              </a:rPr>
              <a:t>o</a:t>
            </a:r>
            <a:r>
              <a:rPr sz="2800" b="1" i="1" spc="-15" dirty="0">
                <a:latin typeface="Times New Roman"/>
                <a:cs typeface="Times New Roman"/>
              </a:rPr>
              <a:t>p</a:t>
            </a:r>
            <a:r>
              <a:rPr sz="2800" b="1" i="1" spc="-10" dirty="0">
                <a:latin typeface="Times New Roman"/>
                <a:cs typeface="Times New Roman"/>
              </a:rPr>
              <a:t>oietic</a:t>
            </a:r>
            <a:r>
              <a:rPr sz="2800" b="1" i="1" spc="-3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c</a:t>
            </a:r>
            <a:r>
              <a:rPr sz="2800" b="1" i="1" spc="-30" dirty="0">
                <a:latin typeface="Times New Roman"/>
                <a:cs typeface="Times New Roman"/>
              </a:rPr>
              <a:t>e</a:t>
            </a:r>
            <a:r>
              <a:rPr sz="2800" b="1" i="1" spc="-10" dirty="0">
                <a:latin typeface="Times New Roman"/>
                <a:cs typeface="Times New Roman"/>
              </a:rPr>
              <a:t>lls </a:t>
            </a:r>
            <a:r>
              <a:rPr sz="2800" b="1" i="1" spc="-15" dirty="0">
                <a:latin typeface="Times New Roman"/>
                <a:cs typeface="Times New Roman"/>
              </a:rPr>
              <a:t>in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th</a:t>
            </a:r>
            <a:r>
              <a:rPr sz="2800" b="1" i="1" spc="-15" dirty="0">
                <a:latin typeface="Times New Roman"/>
                <a:cs typeface="Times New Roman"/>
              </a:rPr>
              <a:t>e b</a:t>
            </a:r>
            <a:r>
              <a:rPr sz="2800" b="1" i="1" spc="-10" dirty="0">
                <a:latin typeface="Times New Roman"/>
                <a:cs typeface="Times New Roman"/>
              </a:rPr>
              <a:t>o</a:t>
            </a:r>
            <a:r>
              <a:rPr sz="2800" b="1" i="1" spc="-15" dirty="0">
                <a:latin typeface="Times New Roman"/>
                <a:cs typeface="Times New Roman"/>
              </a:rPr>
              <a:t>ne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20" dirty="0">
                <a:latin typeface="Times New Roman"/>
                <a:cs typeface="Times New Roman"/>
              </a:rPr>
              <a:t>mar</a:t>
            </a:r>
            <a:r>
              <a:rPr sz="2800" b="1" i="1" spc="-10" dirty="0">
                <a:latin typeface="Times New Roman"/>
                <a:cs typeface="Times New Roman"/>
              </a:rPr>
              <a:t>r</a:t>
            </a:r>
            <a:r>
              <a:rPr sz="2800" b="1" i="1" spc="-20" dirty="0">
                <a:latin typeface="Times New Roman"/>
                <a:cs typeface="Times New Roman"/>
              </a:rPr>
              <a:t>ow</a:t>
            </a:r>
            <a:r>
              <a:rPr sz="2800" b="1" i="1" spc="-15" dirty="0">
                <a:latin typeface="Times New Roman"/>
                <a:cs typeface="Times New Roman"/>
              </a:rPr>
              <a:t> and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t</a:t>
            </a:r>
            <a:r>
              <a:rPr sz="2800" b="1" i="1" spc="-15" dirty="0">
                <a:latin typeface="Times New Roman"/>
                <a:cs typeface="Times New Roman"/>
              </a:rPr>
              <a:t>he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20" dirty="0">
                <a:latin typeface="Times New Roman"/>
                <a:cs typeface="Times New Roman"/>
              </a:rPr>
              <a:t>ma</a:t>
            </a:r>
            <a:r>
              <a:rPr sz="2800" b="1" i="1" spc="-5" dirty="0">
                <a:latin typeface="Times New Roman"/>
                <a:cs typeface="Times New Roman"/>
              </a:rPr>
              <a:t>j</a:t>
            </a:r>
            <a:r>
              <a:rPr sz="2800" b="1" i="1" spc="-15" dirty="0">
                <a:latin typeface="Times New Roman"/>
                <a:cs typeface="Times New Roman"/>
              </a:rPr>
              <a:t>o</a:t>
            </a:r>
            <a:r>
              <a:rPr sz="2800" b="1" i="1" spc="-10" dirty="0">
                <a:latin typeface="Times New Roman"/>
                <a:cs typeface="Times New Roman"/>
              </a:rPr>
              <a:t>rity</a:t>
            </a:r>
            <a:r>
              <a:rPr sz="2800" b="1" i="1" spc="-3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of</a:t>
            </a:r>
            <a:r>
              <a:rPr sz="2800" b="1" i="1" spc="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su</a:t>
            </a:r>
            <a:r>
              <a:rPr sz="2800" b="1" i="1" spc="-10" dirty="0">
                <a:latin typeface="Times New Roman"/>
                <a:cs typeface="Times New Roman"/>
              </a:rPr>
              <a:t>rfa</a:t>
            </a:r>
            <a:r>
              <a:rPr sz="2800" b="1" i="1" spc="-15" dirty="0">
                <a:latin typeface="Times New Roman"/>
                <a:cs typeface="Times New Roman"/>
              </a:rPr>
              <a:t>ce epitheli</a:t>
            </a:r>
            <a:r>
              <a:rPr sz="2800" b="1" i="1" spc="-10" dirty="0">
                <a:latin typeface="Times New Roman"/>
                <a:cs typeface="Times New Roman"/>
              </a:rPr>
              <a:t>a.</a:t>
            </a:r>
            <a:r>
              <a:rPr sz="2800" b="1" i="1" spc="-15" dirty="0">
                <a:latin typeface="Times New Roman"/>
                <a:cs typeface="Times New Roman"/>
              </a:rPr>
              <a:t> These</a:t>
            </a:r>
            <a:r>
              <a:rPr sz="2800" b="1" i="1" spc="-10" dirty="0">
                <a:latin typeface="Times New Roman"/>
                <a:cs typeface="Times New Roman"/>
              </a:rPr>
              <a:t> tiss</a:t>
            </a:r>
            <a:r>
              <a:rPr sz="2800" b="1" i="1" spc="-15" dirty="0">
                <a:latin typeface="Times New Roman"/>
                <a:cs typeface="Times New Roman"/>
              </a:rPr>
              <a:t>ues can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readi</a:t>
            </a:r>
            <a:r>
              <a:rPr sz="2800" b="1" i="1" spc="-5" dirty="0">
                <a:latin typeface="Times New Roman"/>
                <a:cs typeface="Times New Roman"/>
              </a:rPr>
              <a:t>l</a:t>
            </a:r>
            <a:r>
              <a:rPr sz="2800" b="1" i="1" spc="-15" dirty="0">
                <a:latin typeface="Times New Roman"/>
                <a:cs typeface="Times New Roman"/>
              </a:rPr>
              <a:t>y</a:t>
            </a:r>
            <a:r>
              <a:rPr sz="2800" b="1" i="1" spc="-2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regenerate a</a:t>
            </a:r>
            <a:r>
              <a:rPr sz="2800" b="1" i="1" spc="-5" dirty="0">
                <a:latin typeface="Times New Roman"/>
                <a:cs typeface="Times New Roman"/>
              </a:rPr>
              <a:t>f</a:t>
            </a:r>
            <a:r>
              <a:rPr sz="2800" b="1" i="1" spc="-15" dirty="0">
                <a:latin typeface="Times New Roman"/>
                <a:cs typeface="Times New Roman"/>
              </a:rPr>
              <a:t>ter in</a:t>
            </a:r>
            <a:r>
              <a:rPr sz="2800" b="1" i="1" spc="-5" dirty="0">
                <a:latin typeface="Times New Roman"/>
                <a:cs typeface="Times New Roman"/>
              </a:rPr>
              <a:t>j</a:t>
            </a:r>
            <a:r>
              <a:rPr sz="2800" b="1" i="1" spc="-20" dirty="0">
                <a:latin typeface="Times New Roman"/>
                <a:cs typeface="Times New Roman"/>
              </a:rPr>
              <a:t>u</a:t>
            </a:r>
            <a:r>
              <a:rPr sz="2800" b="1" i="1" spc="-10" dirty="0">
                <a:latin typeface="Times New Roman"/>
                <a:cs typeface="Times New Roman"/>
              </a:rPr>
              <a:t>r</a:t>
            </a:r>
            <a:r>
              <a:rPr sz="2800" b="1" i="1" spc="-15" dirty="0">
                <a:latin typeface="Times New Roman"/>
                <a:cs typeface="Times New Roman"/>
              </a:rPr>
              <a:t>y</a:t>
            </a:r>
            <a:r>
              <a:rPr sz="2800" b="1" i="1" spc="-1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p</a:t>
            </a:r>
            <a:r>
              <a:rPr sz="2800" b="1" i="1" spc="-10" dirty="0">
                <a:latin typeface="Times New Roman"/>
                <a:cs typeface="Times New Roman"/>
              </a:rPr>
              <a:t>r</a:t>
            </a:r>
            <a:r>
              <a:rPr sz="2800" b="1" i="1" spc="-15" dirty="0">
                <a:latin typeface="Times New Roman"/>
                <a:cs typeface="Times New Roman"/>
              </a:rPr>
              <a:t>ovi</a:t>
            </a:r>
            <a:r>
              <a:rPr sz="2800" b="1" i="1" spc="-10" dirty="0">
                <a:latin typeface="Times New Roman"/>
                <a:cs typeface="Times New Roman"/>
              </a:rPr>
              <a:t>d</a:t>
            </a:r>
            <a:r>
              <a:rPr sz="2800" b="1" i="1" spc="-15" dirty="0">
                <a:latin typeface="Times New Roman"/>
                <a:cs typeface="Times New Roman"/>
              </a:rPr>
              <a:t>ed the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p</a:t>
            </a:r>
            <a:r>
              <a:rPr sz="2800" b="1" i="1" spc="-10" dirty="0">
                <a:latin typeface="Times New Roman"/>
                <a:cs typeface="Times New Roman"/>
              </a:rPr>
              <a:t>o</a:t>
            </a:r>
            <a:r>
              <a:rPr sz="2800" b="1" i="1" spc="-15" dirty="0">
                <a:latin typeface="Times New Roman"/>
                <a:cs typeface="Times New Roman"/>
              </a:rPr>
              <a:t>ol</a:t>
            </a:r>
            <a:r>
              <a:rPr sz="2800" b="1" i="1" spc="-1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of</a:t>
            </a:r>
            <a:r>
              <a:rPr sz="2800" b="1" i="1" spc="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stem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30" dirty="0">
                <a:latin typeface="Times New Roman"/>
                <a:cs typeface="Times New Roman"/>
              </a:rPr>
              <a:t>c</a:t>
            </a:r>
            <a:r>
              <a:rPr sz="2800" b="1" i="1" spc="-10" dirty="0">
                <a:latin typeface="Times New Roman"/>
                <a:cs typeface="Times New Roman"/>
              </a:rPr>
              <a:t>ells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is</a:t>
            </a:r>
            <a:r>
              <a:rPr sz="2800" b="1" i="1" spc="-15" dirty="0">
                <a:latin typeface="Times New Roman"/>
                <a:cs typeface="Times New Roman"/>
              </a:rPr>
              <a:t> p</a:t>
            </a:r>
            <a:r>
              <a:rPr sz="2800" b="1" i="1" spc="-10" dirty="0">
                <a:latin typeface="Times New Roman"/>
                <a:cs typeface="Times New Roman"/>
              </a:rPr>
              <a:t>r</a:t>
            </a:r>
            <a:r>
              <a:rPr sz="2800" b="1" i="1" spc="-15" dirty="0">
                <a:latin typeface="Times New Roman"/>
                <a:cs typeface="Times New Roman"/>
              </a:rPr>
              <a:t>eserv</a:t>
            </a:r>
            <a:r>
              <a:rPr sz="2800" b="1" i="1" spc="-30" dirty="0">
                <a:latin typeface="Times New Roman"/>
                <a:cs typeface="Times New Roman"/>
              </a:rPr>
              <a:t>e</a:t>
            </a:r>
            <a:r>
              <a:rPr sz="2800" b="1" i="1" spc="-15" dirty="0">
                <a:latin typeface="Times New Roman"/>
                <a:cs typeface="Times New Roman"/>
              </a:rPr>
              <a:t>d.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51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 txBox="1"/>
          <p:nvPr/>
        </p:nvSpPr>
        <p:spPr>
          <a:xfrm>
            <a:off x="2604514" y="514408"/>
            <a:ext cx="2951480" cy="433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800" b="1" i="1" u="heavy" dirty="0">
                <a:latin typeface="Times New Roman"/>
                <a:cs typeface="Times New Roman"/>
              </a:rPr>
              <a:t>2. </a:t>
            </a:r>
            <a:r>
              <a:rPr sz="2800" b="1" i="1" u="heavy" spc="-15" dirty="0">
                <a:latin typeface="Times New Roman"/>
                <a:cs typeface="Times New Roman"/>
              </a:rPr>
              <a:t>S</a:t>
            </a:r>
            <a:r>
              <a:rPr sz="2800" b="1" i="1" u="heavy" dirty="0">
                <a:latin typeface="Times New Roman"/>
                <a:cs typeface="Times New Roman"/>
              </a:rPr>
              <a:t>table</a:t>
            </a:r>
            <a:r>
              <a:rPr sz="2800" b="1" i="1" u="heavy" spc="-15" dirty="0">
                <a:latin typeface="Times New Roman"/>
                <a:cs typeface="Times New Roman"/>
              </a:rPr>
              <a:t> </a:t>
            </a:r>
            <a:r>
              <a:rPr sz="2800" b="1" i="1" u="heavy" dirty="0">
                <a:latin typeface="Times New Roman"/>
                <a:cs typeface="Times New Roman"/>
              </a:rPr>
              <a:t>Tiss</a:t>
            </a:r>
            <a:r>
              <a:rPr sz="2800" b="1" i="1" u="heavy" spc="-15" dirty="0">
                <a:latin typeface="Times New Roman"/>
                <a:cs typeface="Times New Roman"/>
              </a:rPr>
              <a:t>u</a:t>
            </a:r>
            <a:r>
              <a:rPr sz="2800" b="1" i="1" u="heavy" dirty="0">
                <a:latin typeface="Times New Roman"/>
                <a:cs typeface="Times New Roman"/>
              </a:rPr>
              <a:t>es: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361374" y="1066801"/>
            <a:ext cx="7569834" cy="4662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382905" indent="-342900"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Cells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hese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ssues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are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quiesc</a:t>
            </a:r>
            <a:r>
              <a:rPr sz="2400" b="1" spc="5" dirty="0">
                <a:latin typeface="Times New Roman"/>
                <a:cs typeface="Times New Roman"/>
              </a:rPr>
              <a:t>e</a:t>
            </a:r>
            <a:r>
              <a:rPr sz="2400" b="1" dirty="0">
                <a:latin typeface="Times New Roman"/>
                <a:cs typeface="Times New Roman"/>
              </a:rPr>
              <a:t>nt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(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n the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25" dirty="0">
                <a:latin typeface="Times New Roman"/>
                <a:cs typeface="Times New Roman"/>
              </a:rPr>
              <a:t>G</a:t>
            </a:r>
            <a:r>
              <a:rPr sz="2400" b="1" spc="-15" baseline="-20833" dirty="0">
                <a:latin typeface="Times New Roman"/>
                <a:cs typeface="Times New Roman"/>
              </a:rPr>
              <a:t>0</a:t>
            </a:r>
            <a:r>
              <a:rPr sz="2400" b="1" spc="284" baseline="-20833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stage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the cell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cyc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e)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have on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y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m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nimal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replicative activity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 their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normal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state.</a:t>
            </a:r>
            <a:endParaRPr sz="2400" dirty="0">
              <a:latin typeface="Times New Roman"/>
              <a:cs typeface="Times New Roman"/>
            </a:endParaRPr>
          </a:p>
          <a:p>
            <a:pPr marL="355600" marR="302895" indent="-342900">
              <a:spcBef>
                <a:spcPts val="5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dirty="0">
                <a:latin typeface="Times New Roman"/>
                <a:cs typeface="Times New Roman"/>
              </a:rPr>
              <a:t>ese ce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ls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are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capable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pro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5" dirty="0">
                <a:latin typeface="Times New Roman"/>
                <a:cs typeface="Times New Roman"/>
              </a:rPr>
              <a:t>f</a:t>
            </a:r>
            <a:r>
              <a:rPr sz="2400" b="1" dirty="0">
                <a:latin typeface="Times New Roman"/>
                <a:cs typeface="Times New Roman"/>
              </a:rPr>
              <a:t>erating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 response to injury or loss of 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ssue mass.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spcBef>
                <a:spcPts val="5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b="1" i="1" dirty="0">
                <a:latin typeface="Times New Roman"/>
                <a:cs typeface="Times New Roman"/>
              </a:rPr>
              <a:t>Stable</a:t>
            </a:r>
            <a:r>
              <a:rPr sz="2400" b="1" i="1" spc="-2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ce</a:t>
            </a:r>
            <a:r>
              <a:rPr sz="2400" b="1" i="1" spc="5" dirty="0">
                <a:latin typeface="Times New Roman"/>
                <a:cs typeface="Times New Roman"/>
              </a:rPr>
              <a:t>l</a:t>
            </a:r>
            <a:r>
              <a:rPr sz="2400" b="1" i="1" dirty="0">
                <a:latin typeface="Times New Roman"/>
                <a:cs typeface="Times New Roman"/>
              </a:rPr>
              <a:t>ls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consti</a:t>
            </a:r>
            <a:r>
              <a:rPr sz="2400" b="1" i="1" spc="5" dirty="0">
                <a:latin typeface="Times New Roman"/>
                <a:cs typeface="Times New Roman"/>
              </a:rPr>
              <a:t>t</a:t>
            </a:r>
            <a:r>
              <a:rPr sz="2400" b="1" i="1" dirty="0">
                <a:latin typeface="Times New Roman"/>
                <a:cs typeface="Times New Roman"/>
              </a:rPr>
              <a:t>ute</a:t>
            </a:r>
            <a:r>
              <a:rPr sz="2400" b="1" i="1" spc="-3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the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parenchy</a:t>
            </a:r>
            <a:r>
              <a:rPr sz="2400" b="1" i="1" spc="5" dirty="0">
                <a:latin typeface="Times New Roman"/>
                <a:cs typeface="Times New Roman"/>
              </a:rPr>
              <a:t>m</a:t>
            </a:r>
            <a:r>
              <a:rPr sz="2400" b="1" i="1" dirty="0">
                <a:latin typeface="Times New Roman"/>
                <a:cs typeface="Times New Roman"/>
              </a:rPr>
              <a:t>a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of </a:t>
            </a:r>
            <a:r>
              <a:rPr sz="2400" b="1" i="1" spc="5" dirty="0">
                <a:latin typeface="Times New Roman"/>
                <a:cs typeface="Times New Roman"/>
              </a:rPr>
              <a:t>m</a:t>
            </a:r>
            <a:r>
              <a:rPr sz="2400" b="1" i="1" dirty="0">
                <a:latin typeface="Times New Roman"/>
                <a:cs typeface="Times New Roman"/>
              </a:rPr>
              <a:t>ost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sol</a:t>
            </a:r>
            <a:r>
              <a:rPr sz="2400" b="1" i="1" spc="5" dirty="0">
                <a:latin typeface="Times New Roman"/>
                <a:cs typeface="Times New Roman"/>
              </a:rPr>
              <a:t>i</a:t>
            </a:r>
            <a:r>
              <a:rPr sz="2400" b="1" i="1" dirty="0">
                <a:latin typeface="Times New Roman"/>
                <a:cs typeface="Times New Roman"/>
              </a:rPr>
              <a:t>d</a:t>
            </a:r>
            <a:endParaRPr sz="2400" dirty="0">
              <a:latin typeface="Times New Roman"/>
              <a:cs typeface="Times New Roman"/>
            </a:endParaRPr>
          </a:p>
          <a:p>
            <a:pPr marL="355600"/>
            <a:r>
              <a:rPr sz="2400" b="1" i="1" dirty="0">
                <a:latin typeface="Times New Roman"/>
                <a:cs typeface="Times New Roman"/>
              </a:rPr>
              <a:t>tissues,</a:t>
            </a:r>
            <a:r>
              <a:rPr sz="2400" b="1" i="1" spc="-1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such as </a:t>
            </a:r>
            <a:r>
              <a:rPr sz="2400" b="1" i="1" spc="5" dirty="0">
                <a:latin typeface="Times New Roman"/>
                <a:cs typeface="Times New Roman"/>
              </a:rPr>
              <a:t>l</a:t>
            </a:r>
            <a:r>
              <a:rPr sz="2400" b="1" i="1" dirty="0">
                <a:latin typeface="Times New Roman"/>
                <a:cs typeface="Times New Roman"/>
              </a:rPr>
              <a:t>iver</a:t>
            </a:r>
            <a:r>
              <a:rPr sz="2400" b="1" i="1" spc="-3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&amp;</a:t>
            </a:r>
            <a:r>
              <a:rPr sz="2400" b="1" i="1" spc="-1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kidne</a:t>
            </a:r>
            <a:r>
              <a:rPr sz="2400" b="1" i="1" spc="15" dirty="0">
                <a:latin typeface="Times New Roman"/>
                <a:cs typeface="Times New Roman"/>
              </a:rPr>
              <a:t>y</a:t>
            </a:r>
            <a:r>
              <a:rPr sz="2400" b="1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575"/>
              </a:spcBef>
              <a:buClr>
                <a:srgbClr val="FFFFFF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T</a:t>
            </a:r>
            <a:r>
              <a:rPr sz="2400" b="1" spc="-10" dirty="0">
                <a:latin typeface="Times New Roman"/>
                <a:cs typeface="Times New Roman"/>
              </a:rPr>
              <a:t>h</a:t>
            </a:r>
            <a:r>
              <a:rPr sz="2400" b="1" dirty="0">
                <a:latin typeface="Times New Roman"/>
                <a:cs typeface="Times New Roman"/>
              </a:rPr>
              <a:t>ey also include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endothelial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ce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ls,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f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broblas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s,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 smooth muscle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ce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ls;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</a:t>
            </a:r>
            <a:r>
              <a:rPr sz="2400" b="1" spc="-10" dirty="0">
                <a:latin typeface="Times New Roman"/>
                <a:cs typeface="Times New Roman"/>
              </a:rPr>
              <a:t>p</a:t>
            </a:r>
            <a:r>
              <a:rPr sz="2400" b="1" dirty="0">
                <a:latin typeface="Times New Roman"/>
                <a:cs typeface="Times New Roman"/>
              </a:rPr>
              <a:t>roli</a:t>
            </a:r>
            <a:r>
              <a:rPr sz="2400" b="1" spc="5" dirty="0">
                <a:latin typeface="Times New Roman"/>
                <a:cs typeface="Times New Roman"/>
              </a:rPr>
              <a:t>f</a:t>
            </a:r>
            <a:r>
              <a:rPr sz="2400" b="1" dirty="0">
                <a:latin typeface="Times New Roman"/>
                <a:cs typeface="Times New Roman"/>
              </a:rPr>
              <a:t>era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-10" dirty="0">
                <a:latin typeface="Times New Roman"/>
                <a:cs typeface="Times New Roman"/>
              </a:rPr>
              <a:t>o</a:t>
            </a:r>
            <a:r>
              <a:rPr sz="2400" b="1" dirty="0">
                <a:latin typeface="Times New Roman"/>
                <a:cs typeface="Times New Roman"/>
              </a:rPr>
              <a:t>n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hese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ce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ls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is part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cular</a:t>
            </a:r>
            <a:r>
              <a:rPr sz="2400" b="1" spc="5" dirty="0">
                <a:latin typeface="Times New Roman"/>
                <a:cs typeface="Times New Roman"/>
              </a:rPr>
              <a:t>l</a:t>
            </a:r>
            <a:r>
              <a:rPr sz="2400" b="1" dirty="0">
                <a:latin typeface="Times New Roman"/>
                <a:cs typeface="Times New Roman"/>
              </a:rPr>
              <a:t>y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</a:t>
            </a:r>
            <a:r>
              <a:rPr sz="2400" b="1" spc="5" dirty="0">
                <a:latin typeface="Times New Roman"/>
                <a:cs typeface="Times New Roman"/>
              </a:rPr>
              <a:t>m</a:t>
            </a:r>
            <a:r>
              <a:rPr sz="2400" b="1" dirty="0">
                <a:latin typeface="Times New Roman"/>
                <a:cs typeface="Times New Roman"/>
              </a:rPr>
              <a:t>portant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w</a:t>
            </a:r>
            <a:r>
              <a:rPr sz="2400" b="1" dirty="0">
                <a:latin typeface="Times New Roman"/>
                <a:cs typeface="Times New Roman"/>
              </a:rPr>
              <a:t>ound</a:t>
            </a:r>
            <a:r>
              <a:rPr sz="2400" b="1" spc="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heal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dirty="0">
                <a:latin typeface="Times New Roman"/>
                <a:cs typeface="Times New Roman"/>
              </a:rPr>
              <a:t>ng.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With</a:t>
            </a:r>
            <a:r>
              <a:rPr sz="2400" b="1" i="1" u="heavy" spc="-10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the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except</a:t>
            </a:r>
            <a:r>
              <a:rPr sz="2400" b="1" i="1" u="heavy" spc="5" dirty="0">
                <a:latin typeface="Times New Roman"/>
                <a:cs typeface="Times New Roman"/>
              </a:rPr>
              <a:t>i</a:t>
            </a:r>
            <a:r>
              <a:rPr sz="2400" b="1" i="1" u="heavy" dirty="0">
                <a:latin typeface="Times New Roman"/>
                <a:cs typeface="Times New Roman"/>
              </a:rPr>
              <a:t>on</a:t>
            </a:r>
            <a:r>
              <a:rPr sz="2400" b="1" i="1" u="heavy" spc="-45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of l</a:t>
            </a:r>
            <a:r>
              <a:rPr sz="2400" b="1" i="1" u="heavy" spc="5" dirty="0">
                <a:latin typeface="Times New Roman"/>
                <a:cs typeface="Times New Roman"/>
              </a:rPr>
              <a:t>i</a:t>
            </a:r>
            <a:r>
              <a:rPr sz="2400" b="1" i="1" u="heavy" dirty="0">
                <a:latin typeface="Times New Roman"/>
                <a:cs typeface="Times New Roman"/>
              </a:rPr>
              <a:t>ver,</a:t>
            </a:r>
            <a:r>
              <a:rPr sz="2400" b="1" i="1" u="heavy" spc="-25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stable</a:t>
            </a:r>
            <a:r>
              <a:rPr sz="2400" b="1" i="1" u="heavy" spc="-25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tissues</a:t>
            </a:r>
            <a:r>
              <a:rPr sz="2400" b="1" i="1" u="heavy" spc="-10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have</a:t>
            </a:r>
            <a:r>
              <a:rPr sz="2400" b="1" i="1" u="heavy" spc="-15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a li</a:t>
            </a:r>
            <a:r>
              <a:rPr sz="2400" b="1" i="1" u="heavy" spc="5" dirty="0">
                <a:latin typeface="Times New Roman"/>
                <a:cs typeface="Times New Roman"/>
              </a:rPr>
              <a:t>m</a:t>
            </a:r>
            <a:r>
              <a:rPr sz="2400" b="1" i="1" u="heavy" dirty="0">
                <a:latin typeface="Times New Roman"/>
                <a:cs typeface="Times New Roman"/>
              </a:rPr>
              <a:t>ited</a:t>
            </a:r>
            <a:r>
              <a:rPr sz="2400" b="1" i="1" u="heavy" spc="-45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capacity</a:t>
            </a:r>
            <a:r>
              <a:rPr sz="2400" b="1" i="1" u="heavy" spc="-40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to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regenerate</a:t>
            </a:r>
            <a:r>
              <a:rPr sz="2400" b="1" i="1" u="heavy" spc="-25" dirty="0">
                <a:latin typeface="Times New Roman"/>
                <a:cs typeface="Times New Roman"/>
              </a:rPr>
              <a:t> </a:t>
            </a:r>
            <a:r>
              <a:rPr sz="2400" b="1" i="1" u="heavy" dirty="0">
                <a:latin typeface="Times New Roman"/>
                <a:cs typeface="Times New Roman"/>
              </a:rPr>
              <a:t>af</a:t>
            </a:r>
            <a:r>
              <a:rPr sz="2400" b="1" i="1" u="heavy" spc="5" dirty="0">
                <a:latin typeface="Times New Roman"/>
                <a:cs typeface="Times New Roman"/>
              </a:rPr>
              <a:t>t</a:t>
            </a:r>
            <a:r>
              <a:rPr sz="2400" b="1" i="1" u="heavy" dirty="0">
                <a:latin typeface="Times New Roman"/>
                <a:cs typeface="Times New Roman"/>
              </a:rPr>
              <a:t>er injury.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4632961" y="6377940"/>
            <a:ext cx="2926079" cy="342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Al-Madena Copy           CLS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07680" y="6377940"/>
            <a:ext cx="2103120" cy="34290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24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1357</Words>
  <Application>Microsoft Office PowerPoint</Application>
  <PresentationFormat>Widescreen</PresentationFormat>
  <Paragraphs>131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Arial Black</vt:lpstr>
      <vt:lpstr>Berlin Sans FB Demi</vt:lpstr>
      <vt:lpstr>BookAntiqua</vt:lpstr>
      <vt:lpstr>BookAntiqua-Italic</vt:lpstr>
      <vt:lpstr>Calibri</vt:lpstr>
      <vt:lpstr>Calibri Light</vt:lpstr>
      <vt:lpstr>Showcard Gothic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Mechanisms regulating cell populations.</vt:lpstr>
      <vt:lpstr>PowerPoint Presentation</vt:lpstr>
      <vt:lpstr>PowerPoint Presentation</vt:lpstr>
      <vt:lpstr>PowerPoint Presentation</vt:lpstr>
      <vt:lpstr>Stem Cells: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Wound Strength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Ahmed</cp:lastModifiedBy>
  <cp:revision>19</cp:revision>
  <dcterms:created xsi:type="dcterms:W3CDTF">2020-12-17T10:32:52Z</dcterms:created>
  <dcterms:modified xsi:type="dcterms:W3CDTF">2020-12-22T07:27:06Z</dcterms:modified>
</cp:coreProperties>
</file>