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0"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07/03/1438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iq/url?url=http://www.mustaqbal-college.com/&amp;rct=j&amp;frm=1&amp;q=&amp;esrc=s&amp;sa=U&amp;ved=0ahUKEwjdi--L3tLQAhVCtxoKHcVBB7oQwW4IGTAB&amp;usg=AFQjCNFb6XHYMTf4i8-7CEshImGPfJ1CW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4" y="0"/>
            <a:ext cx="3857652" cy="2214554"/>
          </a:xfrm>
        </p:spPr>
        <p:txBody>
          <a:bodyPr>
            <a:normAutofit/>
          </a:bodyPr>
          <a:lstStyle/>
          <a:p>
            <a:pPr algn="r"/>
            <a:r>
              <a:rPr lang="ar-SA" sz="2000" b="1" dirty="0" smtClean="0"/>
              <a:t>جمهورية العراق</a:t>
            </a:r>
            <a:r>
              <a:rPr lang="en-US" sz="2000" dirty="0" smtClean="0"/>
              <a:t/>
            </a:r>
            <a:br>
              <a:rPr lang="en-US" sz="2000" dirty="0" smtClean="0"/>
            </a:br>
            <a:r>
              <a:rPr lang="ar-SA" sz="2000" b="1" dirty="0" smtClean="0"/>
              <a:t>وزارة التعليم العالي والبحث العلمي</a:t>
            </a:r>
            <a:r>
              <a:rPr lang="en-US" sz="2000" dirty="0" smtClean="0"/>
              <a:t/>
            </a:r>
            <a:br>
              <a:rPr lang="en-US" sz="2000" dirty="0" smtClean="0"/>
            </a:br>
            <a:r>
              <a:rPr lang="ar-SA" sz="2000" b="1" dirty="0" smtClean="0"/>
              <a:t>كلية المستقبل الجامعة </a:t>
            </a:r>
            <a:r>
              <a:rPr lang="en-US" sz="2000" dirty="0" smtClean="0"/>
              <a:t/>
            </a:r>
            <a:br>
              <a:rPr lang="en-US" sz="2000" dirty="0" smtClean="0"/>
            </a:br>
            <a:r>
              <a:rPr lang="ar-SA" sz="2000" b="1" dirty="0" smtClean="0"/>
              <a:t>قسم الهندسة المدنية</a:t>
            </a:r>
            <a:endParaRPr lang="ar-IQ" sz="2000" dirty="0"/>
          </a:p>
        </p:txBody>
      </p:sp>
      <p:sp>
        <p:nvSpPr>
          <p:cNvPr id="3" name="عنوان فرعي 2"/>
          <p:cNvSpPr>
            <a:spLocks noGrp="1"/>
          </p:cNvSpPr>
          <p:nvPr>
            <p:ph type="subTitle" idx="1"/>
          </p:nvPr>
        </p:nvSpPr>
        <p:spPr>
          <a:xfrm>
            <a:off x="1643042" y="2000240"/>
            <a:ext cx="6400800" cy="1285884"/>
          </a:xfrm>
          <a:noFill/>
        </p:spPr>
        <p:txBody>
          <a:bodyPr>
            <a:normAutofit/>
          </a:bodyPr>
          <a:lstStyle/>
          <a:p>
            <a:r>
              <a:rPr lang="ar-IQ" sz="2800" b="1" dirty="0" smtClean="0">
                <a:solidFill>
                  <a:schemeClr val="tx1"/>
                </a:solidFill>
              </a:rPr>
              <a:t>الخرسانة</a:t>
            </a:r>
          </a:p>
          <a:p>
            <a:r>
              <a:rPr lang="en-US" sz="2800" b="1" dirty="0" smtClean="0">
                <a:solidFill>
                  <a:schemeClr val="tx1"/>
                </a:solidFill>
                <a:latin typeface="Times New Roman" pitchFamily="18" charset="0"/>
                <a:cs typeface="Times New Roman" pitchFamily="18" charset="0"/>
              </a:rPr>
              <a:t>concrete</a:t>
            </a:r>
            <a:endParaRPr lang="en-US" sz="2800" dirty="0">
              <a:solidFill>
                <a:schemeClr val="tx1"/>
              </a:solidFill>
              <a:latin typeface="Times New Roman" pitchFamily="18" charset="0"/>
              <a:cs typeface="Times New Roman" pitchFamily="18" charset="0"/>
            </a:endParaRPr>
          </a:p>
        </p:txBody>
      </p:sp>
      <p:sp>
        <p:nvSpPr>
          <p:cNvPr id="4" name="مربع نص 3"/>
          <p:cNvSpPr txBox="1"/>
          <p:nvPr/>
        </p:nvSpPr>
        <p:spPr>
          <a:xfrm>
            <a:off x="1857356" y="3429000"/>
            <a:ext cx="5786478" cy="954107"/>
          </a:xfrm>
          <a:prstGeom prst="rect">
            <a:avLst/>
          </a:prstGeom>
          <a:noFill/>
        </p:spPr>
        <p:txBody>
          <a:bodyPr wrap="square" rtlCol="1">
            <a:spAutoFit/>
          </a:bodyPr>
          <a:lstStyle/>
          <a:p>
            <a:pPr algn="ctr"/>
            <a:r>
              <a:rPr lang="ar-IQ" sz="2800" b="1" dirty="0" smtClean="0">
                <a:solidFill>
                  <a:schemeClr val="tx2"/>
                </a:solidFill>
              </a:rPr>
              <a:t>تكنولوجيا الخرسانة</a:t>
            </a:r>
            <a:endParaRPr lang="en-US" sz="2800" dirty="0" smtClean="0">
              <a:solidFill>
                <a:schemeClr val="tx2"/>
              </a:solidFill>
            </a:endParaRPr>
          </a:p>
          <a:p>
            <a:pPr algn="ctr"/>
            <a:r>
              <a:rPr lang="ar-IQ" sz="2800" b="1" dirty="0" smtClean="0">
                <a:solidFill>
                  <a:schemeClr val="tx2"/>
                </a:solidFill>
              </a:rPr>
              <a:t>المرحلة الثانية</a:t>
            </a:r>
            <a:endParaRPr lang="ar-IQ" sz="2800" dirty="0">
              <a:solidFill>
                <a:schemeClr val="tx2"/>
              </a:solidFill>
            </a:endParaRPr>
          </a:p>
        </p:txBody>
      </p:sp>
      <p:sp>
        <p:nvSpPr>
          <p:cNvPr id="5" name="مربع نص 4"/>
          <p:cNvSpPr txBox="1"/>
          <p:nvPr/>
        </p:nvSpPr>
        <p:spPr>
          <a:xfrm>
            <a:off x="2500298" y="4572008"/>
            <a:ext cx="4572032" cy="1292662"/>
          </a:xfrm>
          <a:prstGeom prst="rect">
            <a:avLst/>
          </a:prstGeom>
          <a:noFill/>
        </p:spPr>
        <p:txBody>
          <a:bodyPr wrap="square" rtlCol="1">
            <a:spAutoFit/>
          </a:bodyPr>
          <a:lstStyle/>
          <a:p>
            <a:pPr algn="ctr"/>
            <a:r>
              <a:rPr lang="ar-IQ" sz="2000" b="1" dirty="0" smtClean="0"/>
              <a:t>إعداد</a:t>
            </a:r>
            <a:endParaRPr lang="en-US" sz="2000" dirty="0" smtClean="0"/>
          </a:p>
          <a:p>
            <a:pPr algn="ctr"/>
            <a:r>
              <a:rPr lang="ar-IQ" sz="2000" b="1" dirty="0" smtClean="0"/>
              <a:t>م.</a:t>
            </a:r>
            <a:r>
              <a:rPr lang="ar-IQ" sz="2000" b="1" dirty="0" err="1" smtClean="0"/>
              <a:t>م</a:t>
            </a:r>
            <a:r>
              <a:rPr lang="ar-IQ" sz="2000" b="1" dirty="0" smtClean="0"/>
              <a:t>. </a:t>
            </a:r>
            <a:r>
              <a:rPr lang="ar-IQ" sz="2000" b="1" dirty="0" err="1" smtClean="0"/>
              <a:t>مرزه</a:t>
            </a:r>
            <a:r>
              <a:rPr lang="ar-IQ" sz="2000" b="1" dirty="0" smtClean="0"/>
              <a:t> كريم عمران الصالحي</a:t>
            </a:r>
            <a:endParaRPr lang="en-US" sz="2000" dirty="0" smtClean="0"/>
          </a:p>
          <a:p>
            <a:pPr algn="ctr"/>
            <a:r>
              <a:rPr lang="ar-IQ" sz="2000" b="1" dirty="0" smtClean="0"/>
              <a:t>العام الدراسي (2016-2017)</a:t>
            </a:r>
            <a:endParaRPr lang="en-US" sz="2000" dirty="0" smtClean="0"/>
          </a:p>
          <a:p>
            <a:endParaRPr lang="ar-IQ" dirty="0"/>
          </a:p>
        </p:txBody>
      </p:sp>
      <p:pic>
        <p:nvPicPr>
          <p:cNvPr id="3074" name="Picture 2" descr="نتيجة بحث الصور عن شعار كلية المستقبل">
            <a:hlinkClick r:id="rId2"/>
          </p:cNvPr>
          <p:cNvPicPr>
            <a:picLocks noChangeAspect="1" noChangeArrowheads="1"/>
          </p:cNvPicPr>
          <p:nvPr/>
        </p:nvPicPr>
        <p:blipFill>
          <a:blip r:embed="rId3"/>
          <a:srcRect/>
          <a:stretch>
            <a:fillRect/>
          </a:stretch>
        </p:blipFill>
        <p:spPr bwMode="auto">
          <a:xfrm>
            <a:off x="428596" y="357166"/>
            <a:ext cx="1296995" cy="13573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down)">
                                      <p:cBhvr>
                                        <p:cTn id="3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allAtOnce"/>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2"/>
          <a:srcRect/>
          <a:stretch>
            <a:fillRect/>
          </a:stretch>
        </p:blipFill>
        <p:spPr bwMode="auto">
          <a:xfrm>
            <a:off x="428596" y="500042"/>
            <a:ext cx="8249112" cy="4643470"/>
          </a:xfrm>
          <a:prstGeom prst="rect">
            <a:avLst/>
          </a:prstGeom>
          <a:noFill/>
          <a:ln w="38100">
            <a:solidFill>
              <a:srgbClr val="000000"/>
            </a:solidFill>
            <a:miter lim="800000"/>
            <a:headEnd/>
            <a:tailEnd/>
          </a:ln>
        </p:spPr>
      </p:pic>
      <p:sp>
        <p:nvSpPr>
          <p:cNvPr id="5" name="مربع نص 4"/>
          <p:cNvSpPr txBox="1"/>
          <p:nvPr/>
        </p:nvSpPr>
        <p:spPr>
          <a:xfrm>
            <a:off x="2786050" y="5357826"/>
            <a:ext cx="3500462" cy="369332"/>
          </a:xfrm>
          <a:prstGeom prst="rect">
            <a:avLst/>
          </a:prstGeom>
          <a:noFill/>
        </p:spPr>
        <p:txBody>
          <a:bodyPr wrap="square" rtlCol="1">
            <a:spAutoFit/>
          </a:bodyPr>
          <a:lstStyle/>
          <a:p>
            <a:pPr algn="ctr"/>
            <a:r>
              <a:rPr lang="ar-IQ" dirty="0" smtClean="0"/>
              <a:t>شكل رقم (2) </a:t>
            </a:r>
            <a:r>
              <a:rPr lang="ar-IQ" dirty="0" err="1" smtClean="0"/>
              <a:t>الية</a:t>
            </a:r>
            <a:r>
              <a:rPr lang="ar-IQ" dirty="0" smtClean="0"/>
              <a:t> نقل الخرسانة</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2"/>
          <a:srcRect/>
          <a:stretch>
            <a:fillRect/>
          </a:stretch>
        </p:blipFill>
        <p:spPr bwMode="auto">
          <a:xfrm>
            <a:off x="357158" y="357166"/>
            <a:ext cx="8474588" cy="4572032"/>
          </a:xfrm>
          <a:prstGeom prst="rect">
            <a:avLst/>
          </a:prstGeom>
          <a:noFill/>
          <a:ln w="38100">
            <a:solidFill>
              <a:srgbClr val="000000"/>
            </a:solidFill>
            <a:miter lim="800000"/>
            <a:headEnd/>
            <a:tailEnd/>
          </a:ln>
        </p:spPr>
      </p:pic>
      <p:sp>
        <p:nvSpPr>
          <p:cNvPr id="5" name="مربع نص 4"/>
          <p:cNvSpPr txBox="1"/>
          <p:nvPr/>
        </p:nvSpPr>
        <p:spPr>
          <a:xfrm>
            <a:off x="2428860" y="5143512"/>
            <a:ext cx="4071966" cy="369332"/>
          </a:xfrm>
          <a:prstGeom prst="rect">
            <a:avLst/>
          </a:prstGeom>
          <a:noFill/>
        </p:spPr>
        <p:txBody>
          <a:bodyPr wrap="square" rtlCol="1">
            <a:spAutoFit/>
          </a:bodyPr>
          <a:lstStyle/>
          <a:p>
            <a:pPr algn="ctr"/>
            <a:r>
              <a:rPr lang="ar-IQ" dirty="0" smtClean="0"/>
              <a:t>شكل رقم (3) مضخة دفع الخرسانة لارتفاعات عالية</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0034" y="642918"/>
            <a:ext cx="8072494" cy="5893921"/>
          </a:xfrm>
          <a:prstGeom prst="rect">
            <a:avLst/>
          </a:prstGeom>
          <a:noFill/>
        </p:spPr>
        <p:txBody>
          <a:bodyPr wrap="square" rtlCol="1">
            <a:spAutoFit/>
          </a:bodyPr>
          <a:lstStyle/>
          <a:p>
            <a:pPr algn="justLow">
              <a:buFont typeface="Arial" pitchFamily="34" charset="0"/>
              <a:buChar char="•"/>
            </a:pPr>
            <a:r>
              <a:rPr lang="ar-IQ" sz="2000" dirty="0" smtClean="0"/>
              <a:t> </a:t>
            </a:r>
            <a:r>
              <a:rPr lang="ar-SA" sz="2000" dirty="0" smtClean="0"/>
              <a:t>يجب صب الخرسانة بعد تمام خلطها مباشرة مع مراعاة تجنب </a:t>
            </a:r>
            <a:r>
              <a:rPr lang="ar-SA" sz="2000" dirty="0" err="1" smtClean="0"/>
              <a:t>إنفصال</a:t>
            </a:r>
            <a:r>
              <a:rPr lang="ar-SA" sz="2000" dirty="0" smtClean="0"/>
              <a:t> مكوناتها على </a:t>
            </a:r>
            <a:r>
              <a:rPr lang="ar-SA" sz="2000" dirty="0" err="1" smtClean="0"/>
              <a:t>ان</a:t>
            </a:r>
            <a:r>
              <a:rPr lang="ar-SA" sz="2000" dirty="0" smtClean="0"/>
              <a:t> لا تزيد المدة مابين </a:t>
            </a:r>
            <a:r>
              <a:rPr lang="ar-SA" sz="2000" dirty="0" err="1" smtClean="0"/>
              <a:t>اضافة</a:t>
            </a:r>
            <a:r>
              <a:rPr lang="ar-SA" sz="2000" dirty="0" smtClean="0"/>
              <a:t> ماء الخلط وصب الخرسانة على 30 دقيقه في الجو العادي </a:t>
            </a:r>
            <a:r>
              <a:rPr lang="ar-SA" sz="2000" dirty="0" err="1" smtClean="0"/>
              <a:t>و</a:t>
            </a:r>
            <a:r>
              <a:rPr lang="ar-SA" sz="2000" dirty="0" smtClean="0"/>
              <a:t> 20 دقيقه في الجو الحار , أما إذا استلزم </a:t>
            </a:r>
            <a:r>
              <a:rPr lang="ar-SA" sz="2000" dirty="0" err="1" smtClean="0"/>
              <a:t>الامر</a:t>
            </a:r>
            <a:r>
              <a:rPr lang="ar-SA" sz="2000" dirty="0" smtClean="0"/>
              <a:t> زيادة  الفترات السابقة فانه يلزم </a:t>
            </a:r>
            <a:r>
              <a:rPr lang="ar-SA" sz="2000" dirty="0" err="1" smtClean="0"/>
              <a:t>اضافة</a:t>
            </a:r>
            <a:r>
              <a:rPr lang="ar-SA" sz="2000" dirty="0" smtClean="0"/>
              <a:t> مؤجلات للتجمد عن الخلط بعد موافقة المهندس الاستشاري للمشروع وذلك لكي لا تجف الخرسانة </a:t>
            </a:r>
            <a:r>
              <a:rPr lang="ar-SA" sz="2000" dirty="0" err="1" smtClean="0"/>
              <a:t>او</a:t>
            </a:r>
            <a:r>
              <a:rPr lang="ar-SA" sz="2000" dirty="0" smtClean="0"/>
              <a:t> يحدث لها تصلب ابتدائي وخاصة في </a:t>
            </a:r>
            <a:r>
              <a:rPr lang="ar-SA" sz="2000" dirty="0" err="1" smtClean="0"/>
              <a:t>الاماكن</a:t>
            </a:r>
            <a:r>
              <a:rPr lang="ar-SA" sz="2000" dirty="0" smtClean="0"/>
              <a:t> الحارة.</a:t>
            </a:r>
            <a:endParaRPr lang="ar-IQ" sz="2000" dirty="0" smtClean="0"/>
          </a:p>
          <a:p>
            <a:pPr lvl="0">
              <a:buFont typeface="Arial" pitchFamily="34" charset="0"/>
              <a:buChar char="•"/>
            </a:pPr>
            <a:r>
              <a:rPr lang="ar-IQ" sz="2000" dirty="0" smtClean="0"/>
              <a:t> </a:t>
            </a:r>
            <a:r>
              <a:rPr lang="ar-SA" sz="2000" dirty="0" smtClean="0"/>
              <a:t>كذلك يجب عدم حدوث اهتزازات للخرسانة إثناء النقل.</a:t>
            </a:r>
            <a:endParaRPr lang="en-US" sz="2000" dirty="0" smtClean="0"/>
          </a:p>
          <a:p>
            <a:pPr lvl="0">
              <a:buFont typeface="Arial" pitchFamily="34" charset="0"/>
              <a:buChar char="•"/>
            </a:pPr>
            <a:r>
              <a:rPr lang="ar-IQ" sz="2000" dirty="0" smtClean="0"/>
              <a:t> </a:t>
            </a:r>
            <a:r>
              <a:rPr lang="ar-SA" sz="2000" dirty="0" smtClean="0"/>
              <a:t>تتم عملية الصب في القوالب الخاصة </a:t>
            </a:r>
            <a:r>
              <a:rPr lang="ar-SA" sz="2000" dirty="0" err="1" smtClean="0"/>
              <a:t>بها</a:t>
            </a:r>
            <a:r>
              <a:rPr lang="ar-SA" sz="2000" dirty="0" smtClean="0"/>
              <a:t> .</a:t>
            </a:r>
            <a:endParaRPr lang="en-US" sz="2000" dirty="0" smtClean="0"/>
          </a:p>
          <a:p>
            <a:pPr lvl="0">
              <a:buFont typeface="Arial" pitchFamily="34" charset="0"/>
              <a:buChar char="•"/>
            </a:pPr>
            <a:r>
              <a:rPr lang="ar-IQ" sz="2000" dirty="0" smtClean="0"/>
              <a:t> </a:t>
            </a:r>
            <a:r>
              <a:rPr lang="ar-SA" sz="2000" dirty="0" smtClean="0"/>
              <a:t>بعد الصب تتم عملية الرص لغرض تقليل الفراغات والفجوات داخل الخرسانة والتأكد من تمام </a:t>
            </a:r>
            <a:r>
              <a:rPr lang="ar-SA" sz="2000" dirty="0" err="1" smtClean="0"/>
              <a:t>أنسياب</a:t>
            </a:r>
            <a:r>
              <a:rPr lang="ar-SA" sz="2000" dirty="0" smtClean="0"/>
              <a:t> الخلطة </a:t>
            </a:r>
            <a:r>
              <a:rPr lang="ar-SA" sz="2000" dirty="0" err="1" smtClean="0"/>
              <a:t>الخرسانية</a:t>
            </a:r>
            <a:r>
              <a:rPr lang="ar-SA" sz="2000" dirty="0" smtClean="0"/>
              <a:t> حول حديد التسليح </a:t>
            </a:r>
            <a:r>
              <a:rPr lang="ar-SA" sz="2000" dirty="0" err="1" smtClean="0"/>
              <a:t>وملىء</a:t>
            </a:r>
            <a:r>
              <a:rPr lang="ar-SA" sz="2000" dirty="0" smtClean="0"/>
              <a:t> القالب تماما إلى المنسوب المطلوب . وطرق الرص هي :</a:t>
            </a:r>
            <a:endParaRPr lang="ar-IQ" sz="2000" dirty="0" smtClean="0"/>
          </a:p>
          <a:p>
            <a:pPr lvl="0">
              <a:buFont typeface="Arial" pitchFamily="34" charset="0"/>
              <a:buChar char="•"/>
            </a:pPr>
            <a:r>
              <a:rPr lang="ar-IQ" sz="2000" dirty="0" smtClean="0"/>
              <a:t> </a:t>
            </a:r>
            <a:r>
              <a:rPr lang="ar-SA" sz="2000" dirty="0" smtClean="0"/>
              <a:t>رص يدوي باستخدام قضيب الرص.</a:t>
            </a:r>
            <a:endParaRPr lang="en-US" sz="2000" dirty="0" smtClean="0"/>
          </a:p>
          <a:p>
            <a:pPr>
              <a:buFont typeface="Arial" pitchFamily="34" charset="0"/>
              <a:buChar char="•"/>
            </a:pPr>
            <a:r>
              <a:rPr lang="ar-IQ" sz="2000" dirty="0" smtClean="0"/>
              <a:t> </a:t>
            </a:r>
            <a:r>
              <a:rPr lang="ar-SA" sz="2000" dirty="0" smtClean="0"/>
              <a:t>رص ميكانيكي باستخدام هزازات</a:t>
            </a:r>
            <a:endParaRPr lang="ar-IQ" sz="2000" dirty="0" smtClean="0"/>
          </a:p>
          <a:p>
            <a:pPr>
              <a:buFont typeface="Arial" pitchFamily="34" charset="0"/>
              <a:buChar char="•"/>
            </a:pPr>
            <a:endParaRPr lang="ar-IQ" sz="2000" dirty="0" smtClean="0"/>
          </a:p>
          <a:p>
            <a:pPr lvl="0">
              <a:buFont typeface="Wingdings" pitchFamily="2" charset="2"/>
              <a:buChar char="v"/>
            </a:pPr>
            <a:r>
              <a:rPr lang="ar-IQ" sz="2000" dirty="0" smtClean="0"/>
              <a:t> </a:t>
            </a:r>
            <a:r>
              <a:rPr lang="ar-SA" sz="2000" dirty="0" err="1" smtClean="0"/>
              <a:t>الانهاءات</a:t>
            </a:r>
            <a:r>
              <a:rPr lang="ar-SA" sz="2000" dirty="0" smtClean="0"/>
              <a:t> يتم تشطيب السطح للحصول على سطح معماري ناعم وذلك باستخدام ألواح ذات أسطح مستوية وملساء.</a:t>
            </a:r>
            <a:endParaRPr lang="en-US" sz="2000" dirty="0" smtClean="0"/>
          </a:p>
          <a:p>
            <a:pPr>
              <a:buFont typeface="Arial" pitchFamily="34" charset="0"/>
              <a:buChar char="•"/>
            </a:pPr>
            <a:endParaRPr lang="en-US" sz="2000" dirty="0" smtClean="0"/>
          </a:p>
          <a:p>
            <a:pPr>
              <a:lnSpc>
                <a:spcPct val="150000"/>
              </a:lnSpc>
              <a:buFont typeface="Arial" pitchFamily="34" charset="0"/>
              <a:buChar char="•"/>
            </a:pPr>
            <a:endParaRPr lang="en-US" sz="2000" dirty="0" smtClean="0"/>
          </a:p>
          <a:p>
            <a:pPr lvl="0">
              <a:lnSpc>
                <a:spcPct val="150000"/>
              </a:lnSpc>
              <a:buFont typeface="Arial" pitchFamily="34" charset="0"/>
              <a:buChar char="•"/>
            </a:pP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71472" y="357166"/>
            <a:ext cx="8072494" cy="6247864"/>
          </a:xfrm>
          <a:prstGeom prst="rect">
            <a:avLst/>
          </a:prstGeom>
          <a:noFill/>
        </p:spPr>
        <p:txBody>
          <a:bodyPr wrap="square" rtlCol="1">
            <a:spAutoFit/>
          </a:bodyPr>
          <a:lstStyle/>
          <a:p>
            <a:pPr lvl="0"/>
            <a:r>
              <a:rPr lang="ar-IQ" sz="2000" b="1" dirty="0" smtClean="0">
                <a:solidFill>
                  <a:srgbClr val="C00000"/>
                </a:solidFill>
              </a:rPr>
              <a:t>مرحلة </a:t>
            </a:r>
            <a:r>
              <a:rPr lang="ar-IQ" sz="2000" b="1" dirty="0" err="1" smtClean="0">
                <a:solidFill>
                  <a:srgbClr val="C00000"/>
                </a:solidFill>
              </a:rPr>
              <a:t>مابعد</a:t>
            </a:r>
            <a:r>
              <a:rPr lang="ar-IQ" sz="2000" b="1" dirty="0" smtClean="0">
                <a:solidFill>
                  <a:srgbClr val="C00000"/>
                </a:solidFill>
              </a:rPr>
              <a:t> الصب :</a:t>
            </a:r>
            <a:endParaRPr lang="en-US" sz="2000" b="1" dirty="0" smtClean="0">
              <a:solidFill>
                <a:srgbClr val="C00000"/>
              </a:solidFill>
            </a:endParaRPr>
          </a:p>
          <a:p>
            <a:r>
              <a:rPr lang="ar-SA" sz="2000" dirty="0" smtClean="0"/>
              <a:t>إن مقاومة الخرسانة للضغط وقوة </a:t>
            </a:r>
            <a:r>
              <a:rPr lang="ar-SA" sz="2000" dirty="0" err="1" smtClean="0"/>
              <a:t>إحتمالها</a:t>
            </a:r>
            <a:r>
              <a:rPr lang="ar-SA" sz="2000" dirty="0" smtClean="0"/>
              <a:t> ومقاومتها لنفاذ الماء وثبات حجمها يزداد بمرور الوقت بشرط </a:t>
            </a:r>
            <a:r>
              <a:rPr lang="ar-SA" sz="2000" dirty="0" err="1" smtClean="0"/>
              <a:t>ان</a:t>
            </a:r>
            <a:r>
              <a:rPr lang="ar-SA" sz="2000" dirty="0" smtClean="0"/>
              <a:t> تكون الظروف </a:t>
            </a:r>
            <a:r>
              <a:rPr lang="ar-SA" sz="2000" dirty="0" err="1" smtClean="0"/>
              <a:t>مهيئة</a:t>
            </a:r>
            <a:r>
              <a:rPr lang="ar-SA" sz="2000" dirty="0" smtClean="0"/>
              <a:t> لاستمرار التفاعل </a:t>
            </a:r>
            <a:r>
              <a:rPr lang="ar-SA" sz="2000" dirty="0" err="1" smtClean="0"/>
              <a:t>الكيمياوي</a:t>
            </a:r>
            <a:r>
              <a:rPr lang="ar-SA" sz="2000" dirty="0" smtClean="0"/>
              <a:t> بين الماء والاسمنت وذلك بحفظ درجة معينة ومناسبة من </a:t>
            </a:r>
            <a:r>
              <a:rPr lang="ar-SA" sz="2000" dirty="0" err="1" smtClean="0"/>
              <a:t>الرطوبه</a:t>
            </a:r>
            <a:r>
              <a:rPr lang="ar-SA" sz="2000" dirty="0" smtClean="0"/>
              <a:t> </a:t>
            </a:r>
            <a:r>
              <a:rPr lang="ar-SA" sz="2000" dirty="0" err="1" smtClean="0"/>
              <a:t>او</a:t>
            </a:r>
            <a:r>
              <a:rPr lang="ar-SA" sz="2000" dirty="0" smtClean="0"/>
              <a:t> منع الماء من التبخر والمعالجة </a:t>
            </a:r>
            <a:r>
              <a:rPr lang="ar-SA" sz="2000" dirty="0" err="1" smtClean="0"/>
              <a:t>بإختصار</a:t>
            </a:r>
            <a:r>
              <a:rPr lang="ar-SA" sz="2000" dirty="0" smtClean="0"/>
              <a:t> تتم عن طريق :</a:t>
            </a:r>
            <a:endParaRPr lang="ar-IQ" sz="2000" dirty="0" smtClean="0"/>
          </a:p>
          <a:p>
            <a:endParaRPr lang="en-US" sz="2000" b="1" dirty="0" smtClean="0"/>
          </a:p>
          <a:p>
            <a:pPr marL="457200" lvl="0" indent="-457200">
              <a:buFont typeface="+mj-lt"/>
              <a:buAutoNum type="arabicPeriod"/>
            </a:pPr>
            <a:r>
              <a:rPr lang="ar-SA" sz="2000" dirty="0" smtClean="0"/>
              <a:t>إما منع تبخر ماء الخرسانة بتغطيتها أو قفل مسامها بعمل غشاء أو طبقة مانعة للتبخر.</a:t>
            </a:r>
            <a:endParaRPr lang="en-US" sz="2000" b="1" dirty="0" smtClean="0"/>
          </a:p>
          <a:p>
            <a:pPr marL="457200" lvl="0" indent="-457200">
              <a:buFont typeface="+mj-lt"/>
              <a:buAutoNum type="arabicPeriod"/>
            </a:pPr>
            <a:r>
              <a:rPr lang="ar-SA" sz="2000" dirty="0" smtClean="0"/>
              <a:t>إضافة الماء </a:t>
            </a:r>
            <a:r>
              <a:rPr lang="ar-SA" sz="2000" dirty="0" err="1" smtClean="0"/>
              <a:t>بإستمرار</a:t>
            </a:r>
            <a:r>
              <a:rPr lang="ar-SA" sz="2000" dirty="0" smtClean="0"/>
              <a:t> للتعويض عن الماء الذي يتبخر.</a:t>
            </a:r>
            <a:endParaRPr lang="en-US" sz="2000" b="1" dirty="0" smtClean="0"/>
          </a:p>
          <a:p>
            <a:r>
              <a:rPr lang="ar-SA" sz="2000" dirty="0" smtClean="0"/>
              <a:t>ومن المواد المستعملة في المعالجة:</a:t>
            </a:r>
            <a:endParaRPr lang="en-US" sz="2000" b="1" dirty="0" smtClean="0"/>
          </a:p>
          <a:p>
            <a:pPr marL="457200" lvl="0" indent="-457200">
              <a:buFont typeface="+mj-lt"/>
              <a:buAutoNum type="arabicPeriod"/>
            </a:pPr>
            <a:r>
              <a:rPr lang="ar-SA" sz="2000" dirty="0" smtClean="0"/>
              <a:t>الماء.</a:t>
            </a:r>
            <a:endParaRPr lang="en-US" sz="2000" b="1" dirty="0" smtClean="0"/>
          </a:p>
          <a:p>
            <a:pPr marL="457200" lvl="0" indent="-457200">
              <a:buFont typeface="+mj-lt"/>
              <a:buAutoNum type="arabicPeriod"/>
            </a:pPr>
            <a:r>
              <a:rPr lang="ar-SA" sz="2000" dirty="0" smtClean="0"/>
              <a:t>الأغشية المانعة للتسرب مثل : لفائف البلاستيك والورق المانع لتسرب الماء.</a:t>
            </a:r>
            <a:endParaRPr lang="en-US" sz="2000" b="1" dirty="0" smtClean="0"/>
          </a:p>
          <a:p>
            <a:pPr marL="457200" lvl="0" indent="-457200">
              <a:buFont typeface="+mj-lt"/>
              <a:buAutoNum type="arabicPeriod"/>
            </a:pPr>
            <a:r>
              <a:rPr lang="ar-SA" sz="2000" dirty="0" smtClean="0"/>
              <a:t>مركبات أو إضافات المعالجة والتي تعمل على سد مسام الخرسانة.</a:t>
            </a:r>
            <a:endParaRPr lang="en-US" sz="2000" b="1" dirty="0" smtClean="0"/>
          </a:p>
          <a:p>
            <a:pPr marL="457200" lvl="0" indent="-457200">
              <a:buFont typeface="+mj-lt"/>
              <a:buAutoNum type="arabicPeriod"/>
            </a:pPr>
            <a:r>
              <a:rPr lang="ar-SA" sz="2000" dirty="0" smtClean="0"/>
              <a:t>مواد أخرى مثل الرمل الطبيعي والتبن والقش ونشارة الخشن والركام الناعم.</a:t>
            </a:r>
            <a:endParaRPr lang="en-US" sz="2000" b="1" dirty="0" smtClean="0"/>
          </a:p>
          <a:p>
            <a:endParaRPr lang="ar-IQ" sz="2000" dirty="0" smtClean="0"/>
          </a:p>
          <a:p>
            <a:r>
              <a:rPr lang="ar-SA" sz="2000" dirty="0" smtClean="0">
                <a:solidFill>
                  <a:schemeClr val="accent1">
                    <a:lumMod val="50000"/>
                  </a:schemeClr>
                </a:solidFill>
              </a:rPr>
              <a:t>وطرق المعالجة كثيرة نذكر منها :</a:t>
            </a:r>
            <a:endParaRPr lang="en-US" sz="2000" b="1" dirty="0" smtClean="0">
              <a:solidFill>
                <a:schemeClr val="accent1">
                  <a:lumMod val="50000"/>
                </a:schemeClr>
              </a:solidFill>
            </a:endParaRPr>
          </a:p>
          <a:p>
            <a:pPr marL="457200" lvl="0" indent="-457200">
              <a:buFont typeface="+mj-lt"/>
              <a:buAutoNum type="arabicPeriod"/>
            </a:pPr>
            <a:r>
              <a:rPr lang="ar-SA" sz="2000" dirty="0" smtClean="0"/>
              <a:t>الغمر بالماء على شكل برك.</a:t>
            </a:r>
            <a:endParaRPr lang="en-US" sz="2000" b="1" dirty="0" smtClean="0"/>
          </a:p>
          <a:p>
            <a:pPr marL="457200" lvl="0" indent="-457200">
              <a:buFont typeface="+mj-lt"/>
              <a:buAutoNum type="arabicPeriod"/>
            </a:pPr>
            <a:r>
              <a:rPr lang="ar-SA" sz="2000" dirty="0" smtClean="0"/>
              <a:t>الرش بالماء ( حفظ السطح رطبا بين مواعيد الرش مع عدم السماح له بالجفاف).</a:t>
            </a:r>
            <a:endParaRPr lang="en-US" sz="2000" b="1" dirty="0" smtClean="0"/>
          </a:p>
          <a:p>
            <a:pPr marL="457200" lvl="0" indent="-457200">
              <a:buFont typeface="+mj-lt"/>
              <a:buAutoNum type="arabicPeriod"/>
            </a:pPr>
            <a:r>
              <a:rPr lang="ar-SA" sz="2000" dirty="0" smtClean="0"/>
              <a:t>التغطية بالخيش الرطب.</a:t>
            </a:r>
            <a:endParaRPr lang="en-US" sz="2000" b="1" dirty="0" smtClean="0"/>
          </a:p>
          <a:p>
            <a:pPr marL="457200" lvl="0" indent="-457200">
              <a:buFont typeface="+mj-lt"/>
              <a:buAutoNum type="arabicPeriod"/>
            </a:pPr>
            <a:r>
              <a:rPr lang="ar-SA" sz="2000" dirty="0" smtClean="0"/>
              <a:t>التغطية باللفائف المانعة لتسرب الماء.</a:t>
            </a:r>
            <a:endParaRPr lang="en-US" sz="2000" b="1" dirty="0" smtClean="0"/>
          </a:p>
          <a:p>
            <a:pPr marL="457200" lvl="0" indent="-457200">
              <a:buFont typeface="+mj-lt"/>
              <a:buAutoNum type="arabicPeriod"/>
            </a:pPr>
            <a:r>
              <a:rPr lang="ar-SA" sz="2000" dirty="0" smtClean="0"/>
              <a:t>المعالجة </a:t>
            </a:r>
            <a:r>
              <a:rPr lang="ar-SA" sz="2000" dirty="0" err="1" smtClean="0"/>
              <a:t>بإستعمال</a:t>
            </a:r>
            <a:r>
              <a:rPr lang="ar-SA" sz="2000" dirty="0" smtClean="0"/>
              <a:t> المركبات </a:t>
            </a:r>
            <a:r>
              <a:rPr lang="ar-SA" sz="2000" dirty="0" err="1" smtClean="0"/>
              <a:t>الكيمياوية</a:t>
            </a:r>
            <a:r>
              <a:rPr lang="ar-SA" sz="2000" dirty="0" smtClean="0"/>
              <a:t>.</a:t>
            </a:r>
            <a:endParaRPr lang="ar-IQ" sz="2000" dirty="0" smtClean="0"/>
          </a:p>
          <a:p>
            <a:pPr marL="457200" lvl="0" indent="-457200">
              <a:buFont typeface="+mj-lt"/>
              <a:buAutoNum type="arabicPeriod"/>
            </a:pPr>
            <a:r>
              <a:rPr lang="ar-SA" sz="2000" dirty="0" smtClean="0"/>
              <a:t>المعالجة بالبخار </a:t>
            </a:r>
            <a:r>
              <a:rPr lang="en-US" sz="2000" dirty="0" smtClean="0"/>
              <a:t>Steam Curing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71472" y="445827"/>
            <a:ext cx="8072494" cy="2862322"/>
          </a:xfrm>
          <a:prstGeom prst="rect">
            <a:avLst/>
          </a:prstGeom>
          <a:noFill/>
        </p:spPr>
        <p:txBody>
          <a:bodyPr wrap="square" rtlCol="1">
            <a:spAutoFit/>
          </a:bodyPr>
          <a:lstStyle/>
          <a:p>
            <a:r>
              <a:rPr lang="ar-SA" sz="2000" dirty="0" smtClean="0">
                <a:solidFill>
                  <a:schemeClr val="accent1">
                    <a:lumMod val="50000"/>
                  </a:schemeClr>
                </a:solidFill>
              </a:rPr>
              <a:t>المعالجة بالبخار </a:t>
            </a:r>
            <a:r>
              <a:rPr lang="en-US" sz="2000" dirty="0" smtClean="0"/>
              <a:t>Steam Curing </a:t>
            </a:r>
            <a:r>
              <a:rPr lang="ar-IQ" sz="2000" dirty="0" smtClean="0"/>
              <a:t>:</a:t>
            </a:r>
          </a:p>
          <a:p>
            <a:pPr lvl="0"/>
            <a:endParaRPr lang="ar-IQ" sz="2000" dirty="0" smtClean="0"/>
          </a:p>
          <a:p>
            <a:pPr lvl="0">
              <a:buFont typeface="Wingdings" pitchFamily="2" charset="2"/>
              <a:buChar char="v"/>
            </a:pPr>
            <a:r>
              <a:rPr lang="ar-IQ" sz="2000" dirty="0" smtClean="0"/>
              <a:t>  تحت ضغط عادي (ضغط جوي) وتستغرق 10-16 ساعة.</a:t>
            </a:r>
            <a:endParaRPr lang="en-US" sz="2000" b="1" dirty="0" smtClean="0"/>
          </a:p>
          <a:p>
            <a:pPr lvl="0">
              <a:buFont typeface="Wingdings" pitchFamily="2" charset="2"/>
              <a:buChar char="v"/>
            </a:pPr>
            <a:r>
              <a:rPr lang="ar-IQ" sz="2000" dirty="0" smtClean="0"/>
              <a:t>  تحت ضغط عالي وتستغرق 7-8 ساعات.</a:t>
            </a:r>
            <a:endParaRPr lang="en-US" sz="2000" b="1" dirty="0" smtClean="0"/>
          </a:p>
          <a:p>
            <a:endParaRPr lang="ar-IQ" sz="2000" dirty="0" smtClean="0"/>
          </a:p>
          <a:p>
            <a:r>
              <a:rPr lang="ar-SA" sz="2000" dirty="0" smtClean="0"/>
              <a:t>والمعالجة بالبخار تستخدم في مصانع الخرسانة الجاهزة وهي عملية معقدة ومكلفة ولكنها تؤدي إلى السرعة في عملية </a:t>
            </a:r>
            <a:r>
              <a:rPr lang="ar-SA" sz="2000" dirty="0" err="1" smtClean="0"/>
              <a:t>الإماهة</a:t>
            </a:r>
            <a:r>
              <a:rPr lang="ar-SA" sz="2000" dirty="0" smtClean="0"/>
              <a:t> </a:t>
            </a:r>
            <a:r>
              <a:rPr lang="ar-SA" sz="2000" dirty="0" err="1" smtClean="0"/>
              <a:t>والتصلد</a:t>
            </a:r>
            <a:r>
              <a:rPr lang="ar-SA" sz="2000" dirty="0" smtClean="0"/>
              <a:t> للإسراع من الإنتاج وتجنب مشاكل التخزين وتفيد في عمل خلطات ذات محتوى ماء قليل فتزيد المقاومة وتقل نسبة </a:t>
            </a:r>
            <a:r>
              <a:rPr lang="ar-SA" sz="2000" dirty="0" err="1" smtClean="0"/>
              <a:t>الإنكماش</a:t>
            </a:r>
            <a:r>
              <a:rPr lang="ar-SA" sz="2000" dirty="0" smtClean="0"/>
              <a:t> وتكون ذات مقاومة أعلى للكبريتات.</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357166"/>
            <a:ext cx="8229600" cy="4525963"/>
          </a:xfrm>
        </p:spPr>
        <p:txBody>
          <a:bodyPr/>
          <a:lstStyle/>
          <a:p>
            <a:r>
              <a:rPr lang="ar-SA" b="1" u="sng" dirty="0" smtClean="0">
                <a:solidFill>
                  <a:srgbClr val="FF0000"/>
                </a:solidFill>
              </a:rPr>
              <a:t>التقييم:-</a:t>
            </a:r>
            <a:endParaRPr lang="en-US" dirty="0" smtClean="0">
              <a:solidFill>
                <a:srgbClr val="FF0000"/>
              </a:solidFill>
            </a:endParaRPr>
          </a:p>
          <a:p>
            <a:r>
              <a:rPr lang="ar-SA" dirty="0" smtClean="0"/>
              <a:t>1- ما المقصود بالخرسانة؟</a:t>
            </a:r>
            <a:endParaRPr lang="en-US" dirty="0" smtClean="0"/>
          </a:p>
          <a:p>
            <a:r>
              <a:rPr lang="ar-SA" dirty="0" smtClean="0"/>
              <a:t>2- ما هي المواد الأولية الداخلة في صناعة الخرسانة؟</a:t>
            </a:r>
            <a:endParaRPr lang="en-US" dirty="0" smtClean="0"/>
          </a:p>
          <a:p>
            <a:r>
              <a:rPr lang="ar-SA" dirty="0" smtClean="0"/>
              <a:t>3- يتطلب رص الخرسانة إثناء عملية الصب </a:t>
            </a:r>
            <a:r>
              <a:rPr lang="ar-SA" dirty="0" err="1" smtClean="0"/>
              <a:t>ماهو</a:t>
            </a:r>
            <a:r>
              <a:rPr lang="ar-SA" dirty="0" smtClean="0"/>
              <a:t> التفسير العلمي لذلك؟ </a:t>
            </a:r>
            <a:endParaRPr lang="en-US" dirty="0" smtClean="0"/>
          </a:p>
          <a:p>
            <a:r>
              <a:rPr lang="ar-SA" dirty="0" smtClean="0"/>
              <a:t>4- عدد طرق إنضاج الخرسانة ؟ </a:t>
            </a:r>
            <a:endParaRPr lang="en-US" dirty="0" smtClean="0"/>
          </a:p>
          <a:p>
            <a:pPr>
              <a:buNone/>
            </a:pP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txBox="1">
            <a:spLocks noGrp="1"/>
          </p:cNvSpPr>
          <p:nvPr>
            <p:ph idx="1"/>
          </p:nvPr>
        </p:nvSpPr>
        <p:spPr>
          <a:xfrm>
            <a:off x="428596" y="428604"/>
            <a:ext cx="8229600" cy="3330142"/>
          </a:xfrm>
          <a:prstGeom prst="rect">
            <a:avLst/>
          </a:prstGeom>
          <a:noFill/>
        </p:spPr>
        <p:txBody>
          <a:bodyPr wrap="square" rtlCol="1">
            <a:spAutoFit/>
          </a:bodyPr>
          <a:lstStyle/>
          <a:p>
            <a:r>
              <a:rPr lang="ar-SA" b="1" u="sng" dirty="0" smtClean="0">
                <a:solidFill>
                  <a:srgbClr val="FF0000"/>
                </a:solidFill>
              </a:rPr>
              <a:t>المصادر:- </a:t>
            </a:r>
            <a:endParaRPr lang="ar-IQ" b="1" u="sng" dirty="0" smtClean="0">
              <a:solidFill>
                <a:srgbClr val="FF0000"/>
              </a:solidFill>
            </a:endParaRPr>
          </a:p>
          <a:p>
            <a:pPr>
              <a:buNone/>
            </a:pPr>
            <a:endParaRPr lang="en-US" sz="2000" dirty="0" smtClean="0">
              <a:solidFill>
                <a:srgbClr val="FF0000"/>
              </a:solidFill>
            </a:endParaRPr>
          </a:p>
          <a:p>
            <a:pPr marL="342900" lvl="0" indent="-342900">
              <a:buFont typeface="+mj-lt"/>
              <a:buAutoNum type="arabicPeriod"/>
            </a:pPr>
            <a:r>
              <a:rPr lang="ar-SA" sz="2000" dirty="0" smtClean="0"/>
              <a:t>تكنولوجيا الخرسانة , </a:t>
            </a:r>
            <a:r>
              <a:rPr lang="ar-SA" sz="2000" dirty="0" err="1" smtClean="0"/>
              <a:t>د</a:t>
            </a:r>
            <a:r>
              <a:rPr lang="ar-SA" sz="2000" dirty="0" smtClean="0"/>
              <a:t>.مؤيد نوري الخلف , هناء عبد يوسف.</a:t>
            </a:r>
            <a:endParaRPr lang="en-US" sz="2000" dirty="0" smtClean="0"/>
          </a:p>
          <a:p>
            <a:pPr marL="342900" lvl="0" indent="-342900">
              <a:buFont typeface="+mj-lt"/>
              <a:buAutoNum type="arabicPeriod"/>
            </a:pPr>
            <a:r>
              <a:rPr lang="ar-SA" sz="2000" dirty="0" smtClean="0"/>
              <a:t>تكنولوجيا الخرسانة , </a:t>
            </a:r>
            <a:r>
              <a:rPr lang="ar-SA" sz="2000" dirty="0" err="1" smtClean="0"/>
              <a:t>د</a:t>
            </a:r>
            <a:r>
              <a:rPr lang="ar-SA" sz="2000" dirty="0" smtClean="0"/>
              <a:t>.محمود إمام .جامعة المنصورة – كلية الهندسة.</a:t>
            </a:r>
            <a:endParaRPr lang="en-US" sz="2000" dirty="0" smtClean="0"/>
          </a:p>
          <a:p>
            <a:pPr algn="l"/>
            <a:r>
              <a:rPr lang="en-US" sz="2000" dirty="0" smtClean="0"/>
              <a:t>3- Concrete Technology .A.M, Neville and J.J Brooks 2</a:t>
            </a:r>
            <a:r>
              <a:rPr lang="en-US" sz="2000" baseline="30000" dirty="0" smtClean="0"/>
              <a:t>nd</a:t>
            </a:r>
            <a:r>
              <a:rPr lang="en-US" sz="2000" dirty="0" smtClean="0"/>
              <a:t> Edition,2010</a:t>
            </a:r>
          </a:p>
          <a:p>
            <a:pPr algn="l"/>
            <a:r>
              <a:rPr lang="en-US" sz="2000" dirty="0" smtClean="0"/>
              <a:t>4- Concrete Technology Theory and practice .M.S </a:t>
            </a:r>
            <a:r>
              <a:rPr lang="en-US" sz="2000" dirty="0" err="1" smtClean="0"/>
              <a:t>Shetty,S</a:t>
            </a:r>
            <a:r>
              <a:rPr lang="en-US" sz="2000" dirty="0" smtClean="0"/>
              <a:t> .</a:t>
            </a:r>
            <a:r>
              <a:rPr lang="en-US" sz="2000" dirty="0" err="1" smtClean="0"/>
              <a:t>Chand</a:t>
            </a:r>
            <a:r>
              <a:rPr lang="en-US" sz="2000" dirty="0" smtClean="0"/>
              <a:t> &amp;Company LTD New Delhi,2000</a:t>
            </a: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714348" y="357166"/>
          <a:ext cx="7718742" cy="1755462"/>
        </p:xfrm>
        <a:graphic>
          <a:graphicData uri="http://schemas.openxmlformats.org/drawingml/2006/table">
            <a:tbl>
              <a:tblPr rtl="1" firstRow="1" bandRow="1">
                <a:tableStyleId>{F5AB1C69-6EDB-4FF4-983F-18BD219EF322}</a:tableStyleId>
              </a:tblPr>
              <a:tblGrid>
                <a:gridCol w="3654742"/>
                <a:gridCol w="2032000"/>
                <a:gridCol w="2032000"/>
              </a:tblGrid>
              <a:tr h="642942">
                <a:tc>
                  <a:txBody>
                    <a:bodyPr/>
                    <a:lstStyle/>
                    <a:p>
                      <a:pPr algn="r" rtl="1">
                        <a:lnSpc>
                          <a:spcPct val="115000"/>
                        </a:lnSpc>
                        <a:spcAft>
                          <a:spcPts val="0"/>
                        </a:spcAft>
                      </a:pPr>
                      <a:r>
                        <a:rPr lang="ar-IQ" sz="1400" dirty="0"/>
                        <a:t>اليوم: </a:t>
                      </a:r>
                      <a:r>
                        <a:rPr lang="ar-IQ" sz="1400" dirty="0" smtClean="0"/>
                        <a:t>الأربعاء</a:t>
                      </a:r>
                    </a:p>
                    <a:p>
                      <a:pPr algn="r" rtl="1">
                        <a:lnSpc>
                          <a:spcPct val="115000"/>
                        </a:lnSpc>
                        <a:spcAft>
                          <a:spcPts val="0"/>
                        </a:spcAft>
                      </a:pPr>
                      <a:r>
                        <a:rPr lang="ar-IQ" sz="1800" kern="1200" dirty="0" smtClean="0"/>
                        <a:t>التاريخ:   7 \  12 \2016 </a:t>
                      </a:r>
                      <a:endParaRPr lang="en-US" sz="1100" dirty="0">
                        <a:latin typeface="Calibri"/>
                        <a:ea typeface="Times New Roman"/>
                        <a:cs typeface="Arial"/>
                      </a:endParaRPr>
                    </a:p>
                  </a:txBody>
                  <a:tcPr marL="114300" marR="114300" marT="0" marB="0"/>
                </a:tc>
                <a:tc>
                  <a:txBody>
                    <a:bodyPr/>
                    <a:lstStyle/>
                    <a:p>
                      <a:pPr algn="ctr" rtl="1"/>
                      <a:r>
                        <a:rPr lang="ar-IQ" sz="1800" kern="1200" dirty="0" smtClean="0"/>
                        <a:t>المادة: تكنولوجيا الخرسانة</a:t>
                      </a:r>
                      <a:endParaRPr lang="ar-IQ" dirty="0"/>
                    </a:p>
                  </a:txBody>
                  <a:tcPr/>
                </a:tc>
                <a:tc>
                  <a:txBody>
                    <a:bodyPr/>
                    <a:lstStyle/>
                    <a:p>
                      <a:pPr rtl="1"/>
                      <a:r>
                        <a:rPr lang="ar-SA" sz="1800" kern="1200" dirty="0" smtClean="0"/>
                        <a:t>رمز المقرر: ھ.مد 832</a:t>
                      </a:r>
                      <a:endParaRPr lang="ar-IQ" dirty="0"/>
                    </a:p>
                  </a:txBody>
                  <a:tcPr/>
                </a:tc>
              </a:tr>
              <a:tr h="370840">
                <a:tc>
                  <a:txBody>
                    <a:bodyPr/>
                    <a:lstStyle/>
                    <a:p>
                      <a:pPr rtl="1"/>
                      <a:r>
                        <a:rPr lang="ar-IQ" sz="1800" kern="1200" dirty="0" smtClean="0"/>
                        <a:t>الموضوع: الخرسانة</a:t>
                      </a:r>
                      <a:endParaRPr lang="ar-IQ" dirty="0"/>
                    </a:p>
                  </a:txBody>
                  <a:tcPr/>
                </a:tc>
                <a:tc>
                  <a:txBody>
                    <a:bodyPr/>
                    <a:lstStyle/>
                    <a:p>
                      <a:pPr rtl="1"/>
                      <a:r>
                        <a:rPr lang="ar-IQ" sz="1800" kern="1200" dirty="0" smtClean="0"/>
                        <a:t>المرحلة: الثانية</a:t>
                      </a:r>
                      <a:endParaRPr lang="ar-IQ" dirty="0"/>
                    </a:p>
                  </a:txBody>
                  <a:tcPr/>
                </a:tc>
                <a:tc>
                  <a:txBody>
                    <a:bodyPr/>
                    <a:lstStyle/>
                    <a:p>
                      <a:pPr rtl="1"/>
                      <a:r>
                        <a:rPr lang="ar-IQ" sz="1800" kern="1200" dirty="0" smtClean="0"/>
                        <a:t>القسم: الهندسة المدنية</a:t>
                      </a:r>
                      <a:endParaRPr lang="ar-IQ" dirty="0"/>
                    </a:p>
                  </a:txBody>
                  <a:tcPr/>
                </a:tc>
              </a:tr>
              <a:tr h="370840">
                <a:tc>
                  <a:txBody>
                    <a:bodyPr/>
                    <a:lstStyle/>
                    <a:p>
                      <a:pPr rtl="1"/>
                      <a:r>
                        <a:rPr lang="ar-IQ" sz="1800" kern="1200" dirty="0" smtClean="0"/>
                        <a:t>وقت المحاضرة: 9:00</a:t>
                      </a:r>
                      <a:endParaRPr lang="ar-IQ" dirty="0"/>
                    </a:p>
                  </a:txBody>
                  <a:tcPr/>
                </a:tc>
                <a:tc gridSpan="2">
                  <a:txBody>
                    <a:bodyPr/>
                    <a:lstStyle/>
                    <a:p>
                      <a:pPr rtl="1"/>
                      <a:r>
                        <a:rPr lang="ar-IQ" sz="1800" kern="1200" dirty="0" smtClean="0"/>
                        <a:t>مكان إلقاء المحاضرة: قاعه رقم (1) القسم المدني</a:t>
                      </a:r>
                      <a:endParaRPr lang="ar-IQ" dirty="0"/>
                    </a:p>
                  </a:txBody>
                  <a:tcPr/>
                </a:tc>
                <a:tc hMerge="1">
                  <a:txBody>
                    <a:bodyPr/>
                    <a:lstStyle/>
                    <a:p>
                      <a:pPr rtl="1"/>
                      <a:endParaRPr lang="ar-IQ"/>
                    </a:p>
                  </a:txBody>
                  <a:tcPr/>
                </a:tc>
              </a:tr>
              <a:tr h="370840">
                <a:tc>
                  <a:txBody>
                    <a:bodyPr/>
                    <a:lstStyle/>
                    <a:p>
                      <a:pPr rtl="1"/>
                      <a:r>
                        <a:rPr lang="ar-IQ" sz="1800" kern="1200" dirty="0" smtClean="0"/>
                        <a:t>اسم التدريسي: م.</a:t>
                      </a:r>
                      <a:r>
                        <a:rPr lang="ar-IQ" sz="1800" kern="1200" dirty="0" err="1" smtClean="0"/>
                        <a:t>م</a:t>
                      </a:r>
                      <a:r>
                        <a:rPr lang="ar-IQ" sz="1800" kern="1200" dirty="0" smtClean="0"/>
                        <a:t>.</a:t>
                      </a:r>
                      <a:r>
                        <a:rPr lang="ar-IQ" sz="1800" kern="1200" dirty="0" err="1" smtClean="0"/>
                        <a:t>مرزه</a:t>
                      </a:r>
                      <a:r>
                        <a:rPr lang="ar-IQ" sz="1800" kern="1200" dirty="0" smtClean="0"/>
                        <a:t> كريم عمران الصالحي</a:t>
                      </a:r>
                      <a:endParaRPr lang="ar-IQ" dirty="0"/>
                    </a:p>
                  </a:txBody>
                  <a:tcPr/>
                </a:tc>
                <a:tc gridSpan="2">
                  <a:txBody>
                    <a:bodyPr/>
                    <a:lstStyle/>
                    <a:p>
                      <a:pPr rtl="1"/>
                      <a:r>
                        <a:rPr lang="ar-IQ" sz="1800" kern="1200" dirty="0" smtClean="0"/>
                        <a:t>الدرجة العلمية: مدرس مساعد</a:t>
                      </a:r>
                      <a:endParaRPr lang="ar-IQ" dirty="0"/>
                    </a:p>
                  </a:txBody>
                  <a:tcPr/>
                </a:tc>
                <a:tc hMerge="1">
                  <a:txBody>
                    <a:bodyPr/>
                    <a:lstStyle/>
                    <a:p>
                      <a:pPr rtl="1"/>
                      <a:endParaRPr lang="ar-IQ"/>
                    </a:p>
                  </a:txBody>
                  <a:tcPr/>
                </a:tc>
              </a:tr>
            </a:tbl>
          </a:graphicData>
        </a:graphic>
      </p:graphicFrame>
      <p:sp>
        <p:nvSpPr>
          <p:cNvPr id="6" name="مربع نص 5"/>
          <p:cNvSpPr txBox="1"/>
          <p:nvPr/>
        </p:nvSpPr>
        <p:spPr>
          <a:xfrm>
            <a:off x="428596" y="2214554"/>
            <a:ext cx="8072494" cy="2523768"/>
          </a:xfrm>
          <a:prstGeom prst="rect">
            <a:avLst/>
          </a:prstGeom>
          <a:noFill/>
        </p:spPr>
        <p:txBody>
          <a:bodyPr wrap="square" rtlCol="1">
            <a:spAutoFit/>
          </a:bodyPr>
          <a:lstStyle/>
          <a:p>
            <a:r>
              <a:rPr lang="ar-IQ" sz="2000" dirty="0" smtClean="0"/>
              <a:t>أولا: الأهداف العامة :</a:t>
            </a:r>
            <a:endParaRPr lang="en-US" sz="2000" dirty="0" smtClean="0"/>
          </a:p>
          <a:p>
            <a:r>
              <a:rPr lang="ar-IQ" sz="2000" dirty="0" smtClean="0"/>
              <a:t>       أن:-</a:t>
            </a:r>
            <a:endParaRPr lang="en-US" sz="2000" dirty="0" smtClean="0"/>
          </a:p>
          <a:p>
            <a:pPr marL="457200" lvl="0" indent="-457200">
              <a:buFont typeface="+mj-lt"/>
              <a:buAutoNum type="arabicPeriod"/>
            </a:pPr>
            <a:r>
              <a:rPr lang="ar-IQ" sz="2000" dirty="0" smtClean="0"/>
              <a:t>يعرف الطالب مفهوم الخرسانة.</a:t>
            </a:r>
            <a:endParaRPr lang="en-US" sz="2000" dirty="0" smtClean="0"/>
          </a:p>
          <a:p>
            <a:pPr marL="457200" lvl="0" indent="-457200">
              <a:buFont typeface="+mj-lt"/>
              <a:buAutoNum type="arabicPeriod"/>
            </a:pPr>
            <a:r>
              <a:rPr lang="ar-IQ" sz="2000" dirty="0" smtClean="0"/>
              <a:t>يفهم الطالب طريقة اختيار نوع الخرسانة.</a:t>
            </a:r>
            <a:endParaRPr lang="en-US" sz="2000" dirty="0" smtClean="0"/>
          </a:p>
          <a:p>
            <a:pPr marL="457200" lvl="0" indent="-457200">
              <a:buFont typeface="+mj-lt"/>
              <a:buAutoNum type="arabicPeriod"/>
            </a:pPr>
            <a:r>
              <a:rPr lang="ar-IQ" sz="2000" dirty="0" smtClean="0"/>
              <a:t>يفرق الطالب بين أنواع الخلطات الخرسانية.</a:t>
            </a:r>
            <a:endParaRPr lang="en-US" sz="2000" dirty="0" smtClean="0"/>
          </a:p>
          <a:p>
            <a:pPr marL="457200" lvl="0" indent="-457200">
              <a:buFont typeface="+mj-lt"/>
              <a:buAutoNum type="arabicPeriod"/>
            </a:pPr>
            <a:r>
              <a:rPr lang="ar-IQ" sz="2000" dirty="0" smtClean="0"/>
              <a:t>يستوعب الطالب المواد الاوليه الداخلة بصناعة الخرسانة.</a:t>
            </a:r>
            <a:endParaRPr lang="en-US" sz="2000" dirty="0" smtClean="0"/>
          </a:p>
          <a:p>
            <a:pPr marL="457200" lvl="0" indent="-457200">
              <a:buFont typeface="+mj-lt"/>
              <a:buAutoNum type="arabicPeriod"/>
            </a:pPr>
            <a:r>
              <a:rPr lang="ar-IQ" sz="2000" dirty="0" smtClean="0"/>
              <a:t>يتمكن الطالب من فهم تأثير كل مادة من مواد الخرسانة.</a:t>
            </a:r>
            <a:endParaRPr lang="en-US" sz="2000" dirty="0" smtClean="0"/>
          </a:p>
          <a:p>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71480"/>
            <a:ext cx="8229600" cy="2500330"/>
          </a:xfrm>
        </p:spPr>
        <p:txBody>
          <a:bodyPr>
            <a:normAutofit/>
          </a:bodyPr>
          <a:lstStyle/>
          <a:p>
            <a:pPr lvl="0" algn="r"/>
            <a:r>
              <a:rPr lang="ar-IQ" sz="2000" dirty="0" smtClean="0">
                <a:solidFill>
                  <a:srgbClr val="C00000"/>
                </a:solidFill>
              </a:rPr>
              <a:t>ثانيا: الأهداف الخاصة:</a:t>
            </a:r>
            <a:br>
              <a:rPr lang="ar-IQ" sz="2000" dirty="0" smtClean="0">
                <a:solidFill>
                  <a:srgbClr val="C00000"/>
                </a:solidFill>
              </a:rPr>
            </a:br>
            <a:r>
              <a:rPr lang="ar-IQ" sz="2000" dirty="0" smtClean="0"/>
              <a:t/>
            </a:r>
            <a:br>
              <a:rPr lang="ar-IQ" sz="2000" dirty="0" smtClean="0"/>
            </a:br>
            <a:r>
              <a:rPr lang="ar-IQ" sz="2000" dirty="0" smtClean="0"/>
              <a:t>1-أن يعرف الطالب مفهوم الخرسانة</a:t>
            </a:r>
            <a:r>
              <a:rPr lang="en-US" sz="2000" dirty="0" smtClean="0"/>
              <a:t/>
            </a:r>
            <a:br>
              <a:rPr lang="en-US" sz="2000" dirty="0" smtClean="0"/>
            </a:br>
            <a:r>
              <a:rPr lang="ar-IQ" sz="2000" dirty="0" smtClean="0"/>
              <a:t>2- أن يشرح الطالب بلغته الخاصة (شفهيا أو كتابه) طرق صناعة الخرسانة.</a:t>
            </a:r>
            <a:r>
              <a:rPr lang="en-US" sz="2000" dirty="0" smtClean="0"/>
              <a:t/>
            </a:r>
            <a:br>
              <a:rPr lang="en-US" sz="2000" dirty="0" smtClean="0"/>
            </a:br>
            <a:r>
              <a:rPr lang="ar-IQ" sz="2000" dirty="0" smtClean="0"/>
              <a:t>3-أن يقارن الطالب بين طرق معالجة الخرسانة.</a:t>
            </a:r>
            <a:r>
              <a:rPr lang="en-US" sz="2000" dirty="0" smtClean="0"/>
              <a:t/>
            </a:r>
            <a:br>
              <a:rPr lang="en-US" sz="2000" dirty="0" smtClean="0"/>
            </a:br>
            <a:endParaRPr lang="ar-IQ" sz="2000" dirty="0"/>
          </a:p>
        </p:txBody>
      </p:sp>
      <p:sp>
        <p:nvSpPr>
          <p:cNvPr id="9" name="مربع نص 8"/>
          <p:cNvSpPr txBox="1"/>
          <p:nvPr/>
        </p:nvSpPr>
        <p:spPr>
          <a:xfrm>
            <a:off x="1000100" y="3571876"/>
            <a:ext cx="7715304" cy="984885"/>
          </a:xfrm>
          <a:prstGeom prst="rect">
            <a:avLst/>
          </a:prstGeom>
          <a:noFill/>
        </p:spPr>
        <p:txBody>
          <a:bodyPr wrap="square" rtlCol="1">
            <a:spAutoFit/>
          </a:bodyPr>
          <a:lstStyle/>
          <a:p>
            <a:r>
              <a:rPr lang="ar-IQ" sz="2000" dirty="0" smtClean="0">
                <a:solidFill>
                  <a:srgbClr val="C00000"/>
                </a:solidFill>
              </a:rPr>
              <a:t>ثالثا: الوسائل التعليمية </a:t>
            </a:r>
            <a:r>
              <a:rPr lang="ar-IQ" sz="2000" dirty="0" smtClean="0"/>
              <a:t>:</a:t>
            </a:r>
            <a:endParaRPr lang="en-US" sz="2000" dirty="0" smtClean="0"/>
          </a:p>
          <a:p>
            <a:r>
              <a:rPr lang="ar-IQ" sz="2000" dirty="0" smtClean="0"/>
              <a:t>سوف نستعمل في هذه المحاضرة السبورة </a:t>
            </a:r>
            <a:r>
              <a:rPr lang="ar-IQ" sz="2000" dirty="0" smtClean="0"/>
              <a:t>وشاشة العرض.</a:t>
            </a:r>
            <a:endParaRPr lang="en-US" sz="2000" dirty="0" smtClean="0"/>
          </a:p>
          <a:p>
            <a:endParaRPr lang="ar-IQ" dirty="0"/>
          </a:p>
        </p:txBody>
      </p:sp>
      <p:sp>
        <p:nvSpPr>
          <p:cNvPr id="13" name="مربع نص 12"/>
          <p:cNvSpPr txBox="1"/>
          <p:nvPr/>
        </p:nvSpPr>
        <p:spPr>
          <a:xfrm>
            <a:off x="2786050" y="4857760"/>
            <a:ext cx="6000792" cy="1015663"/>
          </a:xfrm>
          <a:prstGeom prst="rect">
            <a:avLst/>
          </a:prstGeom>
          <a:noFill/>
        </p:spPr>
        <p:txBody>
          <a:bodyPr wrap="square" rtlCol="1">
            <a:spAutoFit/>
          </a:bodyPr>
          <a:lstStyle/>
          <a:p>
            <a:r>
              <a:rPr lang="ar-IQ" sz="2000" dirty="0" smtClean="0">
                <a:solidFill>
                  <a:srgbClr val="C00000"/>
                </a:solidFill>
              </a:rPr>
              <a:t>رابعا: طرائق التدريس المعتمدة لتنفيذ المحاضرة:</a:t>
            </a:r>
            <a:endParaRPr lang="en-US" sz="2000" dirty="0" smtClean="0">
              <a:solidFill>
                <a:srgbClr val="C00000"/>
              </a:solidFill>
            </a:endParaRPr>
          </a:p>
          <a:p>
            <a:pPr marL="457200" lvl="0" indent="-457200">
              <a:buFont typeface="+mj-lt"/>
              <a:buAutoNum type="arabicPeriod"/>
            </a:pPr>
            <a:r>
              <a:rPr lang="ar-IQ" sz="2000" dirty="0" smtClean="0"/>
              <a:t>ألطريقه الحوارية (طريقة المناقشة)</a:t>
            </a:r>
            <a:endParaRPr lang="en-US" sz="2000" dirty="0" smtClean="0"/>
          </a:p>
          <a:p>
            <a:pPr marL="457200" indent="-457200">
              <a:buFont typeface="+mj-lt"/>
              <a:buAutoNum type="arabicPeriod"/>
            </a:pPr>
            <a:r>
              <a:rPr lang="ar-IQ" sz="2000" dirty="0" smtClean="0"/>
              <a:t>طريقة حل المشكلات</a:t>
            </a:r>
            <a:endParaRPr lang="ar-IQ"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42910" y="571480"/>
            <a:ext cx="7858180" cy="3477875"/>
          </a:xfrm>
          <a:prstGeom prst="rect">
            <a:avLst/>
          </a:prstGeom>
          <a:noFill/>
        </p:spPr>
        <p:txBody>
          <a:bodyPr wrap="square" rtlCol="1">
            <a:spAutoFit/>
          </a:bodyPr>
          <a:lstStyle/>
          <a:p>
            <a:pPr lvl="0"/>
            <a:r>
              <a:rPr lang="ar-IQ" sz="2000" b="1" u="sng" dirty="0" smtClean="0">
                <a:solidFill>
                  <a:srgbClr val="C00000"/>
                </a:solidFill>
              </a:rPr>
              <a:t>الخرسانة : </a:t>
            </a:r>
            <a:endParaRPr lang="en-US" sz="2000" u="sng" dirty="0" smtClean="0">
              <a:solidFill>
                <a:srgbClr val="C00000"/>
              </a:solidFill>
            </a:endParaRPr>
          </a:p>
          <a:p>
            <a:r>
              <a:rPr lang="ar-SA" sz="2000" dirty="0" smtClean="0"/>
              <a:t>هي مادة تتكون من </a:t>
            </a:r>
            <a:r>
              <a:rPr lang="ar-IQ" sz="2000" dirty="0" smtClean="0"/>
              <a:t>الاسمنت والرمل </a:t>
            </a:r>
            <a:r>
              <a:rPr lang="ar-SA" sz="2000" dirty="0" smtClean="0"/>
              <a:t>والماء مع إضافة نوع من </a:t>
            </a:r>
            <a:r>
              <a:rPr lang="ar-IQ" sz="2000" u="sng" dirty="0" smtClean="0"/>
              <a:t>الركام.</a:t>
            </a:r>
            <a:r>
              <a:rPr lang="ar-SA" sz="2000" dirty="0" smtClean="0"/>
              <a:t> تعد الخرسانة من أهم مواد البناء في العصر الحديث خصوصاً مع تدعيمها بالحديد لتصبح </a:t>
            </a:r>
            <a:r>
              <a:rPr lang="ar-IQ" sz="2000" u="sng" dirty="0" smtClean="0"/>
              <a:t>خرسانة مسلحة</a:t>
            </a:r>
            <a:r>
              <a:rPr lang="en-US" sz="2000" dirty="0" smtClean="0"/>
              <a:t>.</a:t>
            </a:r>
          </a:p>
          <a:p>
            <a:r>
              <a:rPr lang="ar-SA" sz="2000" dirty="0" smtClean="0"/>
              <a:t>يعتبر </a:t>
            </a:r>
            <a:r>
              <a:rPr lang="ar-IQ" sz="2000" dirty="0" smtClean="0"/>
              <a:t>الرومان </a:t>
            </a:r>
            <a:r>
              <a:rPr lang="ar-SA" sz="2000" dirty="0" smtClean="0"/>
              <a:t>أول من استعمل الخرسانة العادية في التاريخ، منذ حوالي ألفي عام. وقد استعملت في معظم مبانيهم لسهولة تشكيلها وإمكان تنفيذها بعمالة مدربة تدريباً بسيطا.ً</a:t>
            </a:r>
            <a:r>
              <a:rPr lang="en-US" sz="2000" dirty="0" smtClean="0"/>
              <a:t>.</a:t>
            </a:r>
          </a:p>
          <a:p>
            <a:r>
              <a:rPr lang="ar-SA" sz="2000" dirty="0" smtClean="0"/>
              <a:t>الخرسانة هي مخلوط من مواد أولية مكونة من الرمل والحصى (</a:t>
            </a:r>
            <a:r>
              <a:rPr lang="ar-SA" sz="2000" dirty="0" err="1" smtClean="0"/>
              <a:t>كسرالأحجار</a:t>
            </a:r>
            <a:r>
              <a:rPr lang="ar-SA" sz="2000" dirty="0" smtClean="0"/>
              <a:t>) والأسمنت مع </a:t>
            </a:r>
            <a:r>
              <a:rPr lang="ar-IQ" sz="2000" dirty="0" smtClean="0"/>
              <a:t>    </a:t>
            </a:r>
            <a:r>
              <a:rPr lang="ar-SA" sz="2000" dirty="0" smtClean="0"/>
              <a:t>     إضافة الماء إليهما. وعند خلطها جيداً تتم عملية تماسك بينها تسمى زمن الشك .</a:t>
            </a:r>
            <a:endParaRPr lang="en-US" sz="2000" dirty="0" smtClean="0"/>
          </a:p>
          <a:p>
            <a:r>
              <a:rPr lang="ar-IQ" sz="2000" dirty="0" smtClean="0"/>
              <a:t>و</a:t>
            </a:r>
            <a:r>
              <a:rPr lang="en-US" sz="2000" dirty="0" smtClean="0"/>
              <a:t> </a:t>
            </a:r>
            <a:r>
              <a:rPr lang="ar-SA" sz="2000" dirty="0" smtClean="0"/>
              <a:t>للخرسانة خصائص كثيرة تمتاز </a:t>
            </a:r>
            <a:r>
              <a:rPr lang="ar-SA" sz="2000" dirty="0" err="1" smtClean="0"/>
              <a:t>بها</a:t>
            </a:r>
            <a:r>
              <a:rPr lang="ar-SA" sz="2000" dirty="0" smtClean="0"/>
              <a:t> عن المواد الأخرى  ، فهي تأخذ شكلاً صلد </a:t>
            </a:r>
            <a:r>
              <a:rPr lang="ar-SA" sz="2000" dirty="0" err="1" smtClean="0"/>
              <a:t>اًو</a:t>
            </a:r>
            <a:r>
              <a:rPr lang="ar-SA" sz="2000" dirty="0" smtClean="0"/>
              <a:t> متينا مع الزمن تدريجياً،وتبدأ بالشك الابتدائي وتنتهي بالشك النهائي . كذلك فهي شديدة المقاومة الإجهاد الناتج عن ضغطها ولكنها في نفس الوقت ضعيفة جدا في مقاومتها للشد لذلك فالخرسانة العادية (غير المسلحة) </a:t>
            </a:r>
            <a:endParaRPr lang="ar-IQ" sz="2000" dirty="0"/>
          </a:p>
        </p:txBody>
      </p:sp>
      <p:pic>
        <p:nvPicPr>
          <p:cNvPr id="16386" name="Picture 1"/>
          <p:cNvPicPr>
            <a:picLocks noChangeAspect="1" noChangeArrowheads="1"/>
          </p:cNvPicPr>
          <p:nvPr/>
        </p:nvPicPr>
        <p:blipFill>
          <a:blip r:embed="rId2"/>
          <a:srcRect/>
          <a:stretch>
            <a:fillRect/>
          </a:stretch>
        </p:blipFill>
        <p:spPr bwMode="auto">
          <a:xfrm>
            <a:off x="1785918" y="4071942"/>
            <a:ext cx="5557838"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42910" y="642918"/>
            <a:ext cx="7858180" cy="3139321"/>
          </a:xfrm>
          <a:prstGeom prst="rect">
            <a:avLst/>
          </a:prstGeom>
          <a:noFill/>
        </p:spPr>
        <p:txBody>
          <a:bodyPr wrap="square" rtlCol="1">
            <a:spAutoFit/>
          </a:bodyPr>
          <a:lstStyle/>
          <a:p>
            <a:pPr lvl="0"/>
            <a:r>
              <a:rPr lang="ar-SA" sz="2000" dirty="0" smtClean="0"/>
              <a:t>ومن أهم عيوب الخرسانة أن مقاومتها للشد ضعيفة نسبيا ولهذا فعند استعمالها في الأغراض الإنشائية فإنه يتم استعمالها مع قضبان الحديد التي تقوم بمقاومة قوى الشد.</a:t>
            </a:r>
            <a:endParaRPr lang="en-US" sz="2000" dirty="0" smtClean="0"/>
          </a:p>
          <a:p>
            <a:pPr lvl="0"/>
            <a:r>
              <a:rPr lang="ar-SA" sz="2000" dirty="0" smtClean="0"/>
              <a:t>ومن عيوب الخرسانة كذلك الحركة الناتجة من الانكماش بالجفاف أو من الرطوبة والتي تسبب تشققات شعرية دقيقة يلزم لملاقاة وجودها وضع حديد التسليح المناسب أو عمل وصلات </a:t>
            </a:r>
            <a:r>
              <a:rPr lang="en-US" sz="2000" dirty="0" smtClean="0"/>
              <a:t>Joints </a:t>
            </a:r>
            <a:r>
              <a:rPr lang="ar-SA" sz="2000" dirty="0" smtClean="0"/>
              <a:t>بالخرسانة على مسافات متباعدة.</a:t>
            </a:r>
            <a:endParaRPr lang="en-US" sz="2000" dirty="0" smtClean="0"/>
          </a:p>
          <a:p>
            <a:pPr lvl="0"/>
            <a:r>
              <a:rPr lang="ar-SA" sz="2000" dirty="0" smtClean="0"/>
              <a:t>كما أن الخرسانة ليست مصمتة تماماً وإنما تسمح بنفاذ السوائل والغازات بدرجات متفاوتة تعتمد على جودة الخرسانة ونسبة الفراغات </a:t>
            </a:r>
            <a:r>
              <a:rPr lang="ar-SA" sz="2000" dirty="0" err="1" smtClean="0"/>
              <a:t>بها</a:t>
            </a:r>
            <a:r>
              <a:rPr lang="ar-SA" sz="2000" dirty="0" smtClean="0"/>
              <a:t>.</a:t>
            </a:r>
            <a:endParaRPr lang="en-US" sz="2000" dirty="0" smtClean="0"/>
          </a:p>
          <a:p>
            <a:pPr lvl="0"/>
            <a:r>
              <a:rPr lang="ar-SA" sz="2000" dirty="0" smtClean="0"/>
              <a:t>نفاذ الرطوبة في الخرسانة المسلحة يعمل على صدأ الحديد وتآكله وأيضا ينتج عنه </a:t>
            </a:r>
            <a:r>
              <a:rPr lang="ar-IQ" sz="2000" dirty="0" smtClean="0"/>
              <a:t>بقع على</a:t>
            </a:r>
            <a:r>
              <a:rPr lang="ar-SA" sz="2000" dirty="0" smtClean="0"/>
              <a:t> سطح الخرسانة وتلفها .</a:t>
            </a:r>
            <a:endParaRPr lang="en-US" sz="2000" dirty="0" smtClean="0"/>
          </a:p>
          <a:p>
            <a:endParaRPr lang="ar-IQ" dirty="0"/>
          </a:p>
        </p:txBody>
      </p:sp>
      <p:sp>
        <p:nvSpPr>
          <p:cNvPr id="5" name="مربع نص 4"/>
          <p:cNvSpPr txBox="1"/>
          <p:nvPr/>
        </p:nvSpPr>
        <p:spPr>
          <a:xfrm>
            <a:off x="714348" y="3714752"/>
            <a:ext cx="7643866" cy="2831544"/>
          </a:xfrm>
          <a:prstGeom prst="rect">
            <a:avLst/>
          </a:prstGeom>
          <a:noFill/>
        </p:spPr>
        <p:txBody>
          <a:bodyPr wrap="square" rtlCol="1">
            <a:spAutoFit/>
          </a:bodyPr>
          <a:lstStyle/>
          <a:p>
            <a:r>
              <a:rPr lang="ar-SA" sz="2000" b="1" u="sng" dirty="0" smtClean="0">
                <a:solidFill>
                  <a:srgbClr val="C00000"/>
                </a:solidFill>
              </a:rPr>
              <a:t>- أنواع الخرسانة</a:t>
            </a:r>
            <a:r>
              <a:rPr lang="ar-SA" sz="2000" b="1" u="sng" dirty="0" smtClean="0"/>
              <a:t>:</a:t>
            </a:r>
            <a:endParaRPr lang="en-US" sz="2000" dirty="0" smtClean="0"/>
          </a:p>
          <a:p>
            <a:pPr rtl="0"/>
            <a:r>
              <a:rPr lang="ar-SA" sz="2000" dirty="0" smtClean="0"/>
              <a:t>تعددت أنواع الخرسانة كثيراً في وقتنا الحاضر نتيجة مكوناتها نذكر منها على سبيل المثال:</a:t>
            </a:r>
            <a:endParaRPr lang="en-US" sz="2000" dirty="0" smtClean="0"/>
          </a:p>
          <a:p>
            <a:r>
              <a:rPr lang="ar-SA" sz="2000" dirty="0" smtClean="0"/>
              <a:t>1-خرسانة  عادية: وقد تسمى خرسانة نظافة تستعمل كخرسانة تعمية لتعديل مستوى الأسس والمماشي البسيطة . </a:t>
            </a:r>
            <a:endParaRPr lang="en-US" sz="2000" dirty="0" smtClean="0"/>
          </a:p>
          <a:p>
            <a:r>
              <a:rPr lang="ar-SA" sz="2000" dirty="0" smtClean="0"/>
              <a:t>2-خرسانة مسلحة :هي خرسانة تسمى مسلحة لأنها تصب مع قضبان حديدية لها أشكال خاصة يحددها مهندسون متخصصون بالتصميم لجعل الجسم المصبوب من هذه الخرسانة مع الحديد أكثر قوة وقادر على تحمل أوزان كثيرة مثل (الجسور، الأسقف، المباني العالية، وغيرها).</a:t>
            </a:r>
            <a:endParaRPr lang="en-US" sz="2000" dirty="0" smtClean="0"/>
          </a:p>
          <a:p>
            <a:r>
              <a:rPr lang="ar-SA" sz="2000" dirty="0" smtClean="0"/>
              <a:t>وهناك أنواع أخرى من الخرسانة يتم دراستها في وقت لاحق.</a:t>
            </a:r>
            <a:endParaRPr lang="en-US" sz="2000" dirty="0" smtClean="0"/>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643042" y="357166"/>
            <a:ext cx="6643734" cy="2831544"/>
          </a:xfrm>
          <a:prstGeom prst="rect">
            <a:avLst/>
          </a:prstGeom>
          <a:noFill/>
        </p:spPr>
        <p:txBody>
          <a:bodyPr wrap="square" rtlCol="1">
            <a:spAutoFit/>
          </a:bodyPr>
          <a:lstStyle/>
          <a:p>
            <a:r>
              <a:rPr lang="ar-SA" sz="2000" b="1" u="sng" dirty="0" smtClean="0">
                <a:solidFill>
                  <a:srgbClr val="C00000"/>
                </a:solidFill>
              </a:rPr>
              <a:t>صناعة الخرسانة:</a:t>
            </a:r>
            <a:endParaRPr lang="en-US" sz="2000" b="1" dirty="0" smtClean="0">
              <a:solidFill>
                <a:srgbClr val="C00000"/>
              </a:solidFill>
            </a:endParaRPr>
          </a:p>
          <a:p>
            <a:r>
              <a:rPr lang="ar-SA" sz="2000" dirty="0" smtClean="0"/>
              <a:t>يمكن تقسيم المراحل التي تمر </a:t>
            </a:r>
            <a:r>
              <a:rPr lang="ar-SA" sz="2000" dirty="0" err="1" smtClean="0"/>
              <a:t>بها</a:t>
            </a:r>
            <a:r>
              <a:rPr lang="ar-SA" sz="2000" dirty="0" smtClean="0"/>
              <a:t> صناعة الخرسانة </a:t>
            </a:r>
            <a:r>
              <a:rPr lang="ar-SA" sz="2000" dirty="0" err="1" smtClean="0"/>
              <a:t>الى</a:t>
            </a:r>
            <a:r>
              <a:rPr lang="ar-SA" sz="2000" dirty="0" smtClean="0"/>
              <a:t> ثلاث مراحل رئيسية وهي:</a:t>
            </a:r>
            <a:endParaRPr lang="en-US" sz="2000" b="1" dirty="0" smtClean="0"/>
          </a:p>
          <a:p>
            <a:pPr lvl="0"/>
            <a:r>
              <a:rPr lang="ar-IQ" sz="2000" dirty="0" smtClean="0"/>
              <a:t>1. </a:t>
            </a:r>
            <a:r>
              <a:rPr lang="ar-SA" sz="2000" dirty="0" smtClean="0">
                <a:solidFill>
                  <a:schemeClr val="accent1">
                    <a:lumMod val="50000"/>
                  </a:schemeClr>
                </a:solidFill>
              </a:rPr>
              <a:t>مرحلة </a:t>
            </a:r>
            <a:r>
              <a:rPr lang="ar-SA" sz="2000" dirty="0" err="1" smtClean="0">
                <a:solidFill>
                  <a:schemeClr val="accent1">
                    <a:lumMod val="50000"/>
                  </a:schemeClr>
                </a:solidFill>
              </a:rPr>
              <a:t>ماقبل</a:t>
            </a:r>
            <a:r>
              <a:rPr lang="ar-SA" sz="2000" dirty="0" smtClean="0">
                <a:solidFill>
                  <a:schemeClr val="accent1">
                    <a:lumMod val="50000"/>
                  </a:schemeClr>
                </a:solidFill>
              </a:rPr>
              <a:t> الصب (الإعداد)</a:t>
            </a:r>
            <a:r>
              <a:rPr lang="en-US" sz="2000" dirty="0" smtClean="0">
                <a:solidFill>
                  <a:schemeClr val="accent1">
                    <a:lumMod val="50000"/>
                  </a:schemeClr>
                </a:solidFill>
              </a:rPr>
              <a:t>preparation</a:t>
            </a:r>
            <a:r>
              <a:rPr lang="en-US" sz="2000" dirty="0" smtClean="0"/>
              <a:t> </a:t>
            </a:r>
            <a:endParaRPr lang="en-US" sz="2000" b="1" dirty="0" smtClean="0"/>
          </a:p>
          <a:p>
            <a:pPr lvl="1"/>
            <a:r>
              <a:rPr lang="ar-IQ" sz="2000" dirty="0" smtClean="0"/>
              <a:t>ا. اختيار المكونات وتصميم الخلطات.</a:t>
            </a:r>
            <a:endParaRPr lang="en-US" sz="2000" b="1" dirty="0" smtClean="0"/>
          </a:p>
          <a:p>
            <a:pPr lvl="1"/>
            <a:r>
              <a:rPr lang="ar-IQ" sz="2000" dirty="0" smtClean="0"/>
              <a:t>ب. تنظيف المواد.</a:t>
            </a:r>
            <a:endParaRPr lang="en-US" sz="2000" b="1" dirty="0" smtClean="0"/>
          </a:p>
          <a:p>
            <a:pPr lvl="1"/>
            <a:r>
              <a:rPr lang="ar-IQ" sz="2000" dirty="0" smtClean="0"/>
              <a:t>ج. تحضير الكميات والعبوات.</a:t>
            </a:r>
            <a:endParaRPr lang="en-US" sz="2000" b="1" dirty="0" smtClean="0"/>
          </a:p>
          <a:p>
            <a:pPr lvl="1"/>
            <a:r>
              <a:rPr lang="ar-IQ" sz="2000" dirty="0" smtClean="0"/>
              <a:t>د. تهيئة قوالب الصب.</a:t>
            </a:r>
            <a:endParaRPr lang="en-US" sz="2000" b="1" dirty="0" smtClean="0"/>
          </a:p>
          <a:p>
            <a:endParaRPr lang="ar-IQ" dirty="0"/>
          </a:p>
        </p:txBody>
      </p:sp>
      <p:sp>
        <p:nvSpPr>
          <p:cNvPr id="5" name="مربع نص 4"/>
          <p:cNvSpPr txBox="1"/>
          <p:nvPr/>
        </p:nvSpPr>
        <p:spPr>
          <a:xfrm>
            <a:off x="1643042" y="2928934"/>
            <a:ext cx="6715172" cy="1631216"/>
          </a:xfrm>
          <a:prstGeom prst="rect">
            <a:avLst/>
          </a:prstGeom>
          <a:noFill/>
        </p:spPr>
        <p:txBody>
          <a:bodyPr wrap="square" rtlCol="1">
            <a:spAutoFit/>
          </a:bodyPr>
          <a:lstStyle/>
          <a:p>
            <a:pPr lvl="0"/>
            <a:r>
              <a:rPr lang="ar-IQ" dirty="0" smtClean="0"/>
              <a:t>2</a:t>
            </a:r>
            <a:r>
              <a:rPr lang="ar-IQ" sz="2000" dirty="0" smtClean="0">
                <a:solidFill>
                  <a:schemeClr val="accent1">
                    <a:lumMod val="50000"/>
                  </a:schemeClr>
                </a:solidFill>
              </a:rPr>
              <a:t>. مرحلة الصب </a:t>
            </a:r>
            <a:r>
              <a:rPr lang="en-US" sz="2000" dirty="0" smtClean="0">
                <a:solidFill>
                  <a:schemeClr val="accent1">
                    <a:lumMod val="50000"/>
                  </a:schemeClr>
                </a:solidFill>
              </a:rPr>
              <a:t>Fresh Concrete</a:t>
            </a:r>
            <a:endParaRPr lang="en-US" sz="2000" b="1" dirty="0" smtClean="0">
              <a:solidFill>
                <a:schemeClr val="accent1">
                  <a:lumMod val="50000"/>
                </a:schemeClr>
              </a:solidFill>
            </a:endParaRPr>
          </a:p>
          <a:p>
            <a:pPr lvl="1"/>
            <a:r>
              <a:rPr lang="ar-IQ" sz="2000" dirty="0" smtClean="0"/>
              <a:t>ا. الخلط.</a:t>
            </a:r>
            <a:endParaRPr lang="en-US" sz="2000" b="1" dirty="0" smtClean="0"/>
          </a:p>
          <a:p>
            <a:pPr lvl="1"/>
            <a:r>
              <a:rPr lang="ar-IQ" sz="2000" dirty="0" smtClean="0"/>
              <a:t>ب. النقل.</a:t>
            </a:r>
            <a:endParaRPr lang="en-US" sz="2000" b="1" dirty="0" smtClean="0"/>
          </a:p>
          <a:p>
            <a:pPr lvl="1"/>
            <a:r>
              <a:rPr lang="ar-IQ" sz="2000" dirty="0" smtClean="0"/>
              <a:t>ج. الصب.</a:t>
            </a:r>
            <a:endParaRPr lang="en-US" sz="2000" b="1" dirty="0" smtClean="0"/>
          </a:p>
          <a:p>
            <a:pPr lvl="1"/>
            <a:r>
              <a:rPr lang="ar-IQ" sz="2000" dirty="0" smtClean="0"/>
              <a:t>د. الرص</a:t>
            </a:r>
            <a:endParaRPr lang="ar-IQ" sz="2000" dirty="0"/>
          </a:p>
        </p:txBody>
      </p:sp>
      <p:sp>
        <p:nvSpPr>
          <p:cNvPr id="6" name="مربع نص 5"/>
          <p:cNvSpPr txBox="1"/>
          <p:nvPr/>
        </p:nvSpPr>
        <p:spPr>
          <a:xfrm>
            <a:off x="2571736" y="4643446"/>
            <a:ext cx="5857916" cy="1600438"/>
          </a:xfrm>
          <a:prstGeom prst="rect">
            <a:avLst/>
          </a:prstGeom>
          <a:noFill/>
        </p:spPr>
        <p:txBody>
          <a:bodyPr wrap="square" rtlCol="1">
            <a:spAutoFit/>
          </a:bodyPr>
          <a:lstStyle/>
          <a:p>
            <a:pPr lvl="0"/>
            <a:r>
              <a:rPr lang="ar-IQ" dirty="0" smtClean="0"/>
              <a:t>3</a:t>
            </a:r>
            <a:r>
              <a:rPr lang="ar-IQ" sz="2000" dirty="0" smtClean="0"/>
              <a:t>. </a:t>
            </a:r>
            <a:r>
              <a:rPr lang="ar-IQ" sz="2000" dirty="0" smtClean="0">
                <a:solidFill>
                  <a:schemeClr val="accent1">
                    <a:lumMod val="50000"/>
                  </a:schemeClr>
                </a:solidFill>
              </a:rPr>
              <a:t>مرحلة </a:t>
            </a:r>
            <a:r>
              <a:rPr lang="ar-IQ" sz="2000" dirty="0" err="1" smtClean="0">
                <a:solidFill>
                  <a:schemeClr val="accent1">
                    <a:lumMod val="50000"/>
                  </a:schemeClr>
                </a:solidFill>
              </a:rPr>
              <a:t>مابعد</a:t>
            </a:r>
            <a:r>
              <a:rPr lang="ar-IQ" sz="2000" dirty="0" smtClean="0">
                <a:solidFill>
                  <a:schemeClr val="accent1">
                    <a:lumMod val="50000"/>
                  </a:schemeClr>
                </a:solidFill>
              </a:rPr>
              <a:t> الصب </a:t>
            </a:r>
            <a:r>
              <a:rPr lang="en-US" sz="2000" dirty="0" smtClean="0">
                <a:solidFill>
                  <a:schemeClr val="accent1">
                    <a:lumMod val="50000"/>
                  </a:schemeClr>
                </a:solidFill>
              </a:rPr>
              <a:t>Green Concrete</a:t>
            </a:r>
            <a:endParaRPr lang="en-US" sz="2000" b="1" dirty="0" smtClean="0">
              <a:solidFill>
                <a:schemeClr val="accent1">
                  <a:lumMod val="50000"/>
                </a:schemeClr>
              </a:solidFill>
            </a:endParaRPr>
          </a:p>
          <a:p>
            <a:pPr lvl="1"/>
            <a:r>
              <a:rPr lang="ar-IQ" sz="2000" dirty="0" smtClean="0"/>
              <a:t>ا. فتح القوالب.</a:t>
            </a:r>
            <a:endParaRPr lang="en-US" sz="2000" b="1" dirty="0" smtClean="0"/>
          </a:p>
          <a:p>
            <a:pPr lvl="1"/>
            <a:r>
              <a:rPr lang="ar-IQ" sz="2000" dirty="0" smtClean="0"/>
              <a:t>ب. المعالجة.</a:t>
            </a:r>
            <a:endParaRPr lang="en-US" sz="2000" b="1" dirty="0" smtClean="0"/>
          </a:p>
          <a:p>
            <a:pPr lvl="1"/>
            <a:r>
              <a:rPr lang="ar-IQ" sz="2000" dirty="0" smtClean="0"/>
              <a:t>ج. الترميم والبياض.</a:t>
            </a:r>
            <a:endParaRPr lang="en-US" sz="2000" b="1" dirty="0" smtClean="0"/>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28596" y="571480"/>
            <a:ext cx="8072494" cy="1938992"/>
          </a:xfrm>
          <a:prstGeom prst="rect">
            <a:avLst/>
          </a:prstGeom>
          <a:noFill/>
        </p:spPr>
        <p:txBody>
          <a:bodyPr wrap="square" rtlCol="1">
            <a:spAutoFit/>
          </a:bodyPr>
          <a:lstStyle/>
          <a:p>
            <a:pPr lvl="0"/>
            <a:r>
              <a:rPr lang="ar-IQ" sz="2000" dirty="0" smtClean="0">
                <a:solidFill>
                  <a:srgbClr val="C00000"/>
                </a:solidFill>
              </a:rPr>
              <a:t>مرحلة الإعداد (قبل الصب)</a:t>
            </a:r>
            <a:endParaRPr lang="en-US" sz="2000" dirty="0" smtClean="0">
              <a:solidFill>
                <a:srgbClr val="C00000"/>
              </a:solidFill>
            </a:endParaRPr>
          </a:p>
          <a:p>
            <a:pPr lvl="1" indent="457200" algn="justLow">
              <a:buFont typeface="Wingdings" pitchFamily="2" charset="2"/>
              <a:buChar char="v"/>
            </a:pPr>
            <a:r>
              <a:rPr lang="ar-IQ" sz="2000" dirty="0" smtClean="0"/>
              <a:t>في هذه المرحلة يتم تحديد واختيار النوع المناسب من كل مادة فمثلا نوع الاسمنت المناسب للعملية (بورتلاندي عادي أم مقاوم للكبريتات </a:t>
            </a:r>
            <a:r>
              <a:rPr lang="ar-IQ" sz="2000" dirty="0" err="1" smtClean="0"/>
              <a:t>او</a:t>
            </a:r>
            <a:r>
              <a:rPr lang="ar-IQ" sz="2000" dirty="0" smtClean="0"/>
              <a:t> منخفض الحرارة ...الخ) وكذلك نوع الرمل المناسب (ناعم أو خشن أو ....) وليس المقصود بكلمة المناسب هنا فقط الناحية الفنية وإنما جميع النواحي الأخرى مثل الناحية الاقتصادية مثلا.</a:t>
            </a:r>
          </a:p>
          <a:p>
            <a:pPr lvl="1" indent="457200" algn="justLow">
              <a:buFont typeface="Wingdings" pitchFamily="2" charset="2"/>
              <a:buChar char="v"/>
            </a:pPr>
            <a:endParaRPr lang="ar-IQ" sz="2000" dirty="0"/>
          </a:p>
        </p:txBody>
      </p:sp>
      <p:sp>
        <p:nvSpPr>
          <p:cNvPr id="5" name="مربع نص 4"/>
          <p:cNvSpPr txBox="1"/>
          <p:nvPr/>
        </p:nvSpPr>
        <p:spPr>
          <a:xfrm>
            <a:off x="500034" y="2357430"/>
            <a:ext cx="7500990" cy="677108"/>
          </a:xfrm>
          <a:prstGeom prst="rect">
            <a:avLst/>
          </a:prstGeom>
          <a:noFill/>
        </p:spPr>
        <p:txBody>
          <a:bodyPr wrap="square" rtlCol="1">
            <a:spAutoFit/>
          </a:bodyPr>
          <a:lstStyle/>
          <a:p>
            <a:pPr lvl="0" indent="457200">
              <a:buFont typeface="Wingdings" pitchFamily="2" charset="2"/>
              <a:buChar char="v"/>
            </a:pPr>
            <a:r>
              <a:rPr lang="ar-IQ" sz="2000" dirty="0" smtClean="0"/>
              <a:t>كذلك يتم تحديد المقاس المناسب للركام (الناعم والخشن).</a:t>
            </a:r>
            <a:endParaRPr lang="en-US" sz="2000" b="1" dirty="0" smtClean="0"/>
          </a:p>
          <a:p>
            <a:endParaRPr lang="ar-IQ" dirty="0"/>
          </a:p>
        </p:txBody>
      </p:sp>
      <p:sp>
        <p:nvSpPr>
          <p:cNvPr id="6" name="مربع نص 5"/>
          <p:cNvSpPr txBox="1"/>
          <p:nvPr/>
        </p:nvSpPr>
        <p:spPr>
          <a:xfrm>
            <a:off x="571472" y="2857496"/>
            <a:ext cx="7429552" cy="3785652"/>
          </a:xfrm>
          <a:prstGeom prst="rect">
            <a:avLst/>
          </a:prstGeom>
          <a:noFill/>
        </p:spPr>
        <p:txBody>
          <a:bodyPr wrap="square" rtlCol="1">
            <a:spAutoFit/>
          </a:bodyPr>
          <a:lstStyle/>
          <a:p>
            <a:pPr lvl="0" indent="457200">
              <a:lnSpc>
                <a:spcPct val="150000"/>
              </a:lnSpc>
              <a:buFont typeface="Wingdings" pitchFamily="2" charset="2"/>
              <a:buChar char="v"/>
            </a:pPr>
            <a:r>
              <a:rPr lang="ar-IQ" sz="2000" dirty="0" smtClean="0"/>
              <a:t>إمكانية استخدام بعض المضافات أم لا وفي </a:t>
            </a:r>
            <a:r>
              <a:rPr lang="ar-IQ" sz="2000" dirty="0" err="1" smtClean="0"/>
              <a:t>اي</a:t>
            </a:r>
            <a:r>
              <a:rPr lang="ar-IQ" sz="2000" dirty="0" smtClean="0"/>
              <a:t> مرحلة من الصب.</a:t>
            </a:r>
            <a:endParaRPr lang="en-US" sz="2000" b="1" dirty="0" smtClean="0"/>
          </a:p>
          <a:p>
            <a:pPr lvl="0" indent="457200">
              <a:lnSpc>
                <a:spcPct val="150000"/>
              </a:lnSpc>
              <a:buFont typeface="Wingdings" pitchFamily="2" charset="2"/>
              <a:buChar char="v"/>
            </a:pPr>
            <a:r>
              <a:rPr lang="ar-IQ" sz="2000" dirty="0" smtClean="0"/>
              <a:t>عمل تصميم للخلطة الخرسانيه المطلوبة وتحديد الكميات اللازمة من كل مادة بالوزن والحجم حيث هناك طريقتين للتصميم أما حسب الطريقة الأمريكية أو ألطريقه البريطانية.</a:t>
            </a:r>
            <a:endParaRPr lang="en-US" sz="2000" b="1" dirty="0" smtClean="0"/>
          </a:p>
          <a:p>
            <a:pPr lvl="0" indent="457200">
              <a:lnSpc>
                <a:spcPct val="150000"/>
              </a:lnSpc>
              <a:buFont typeface="Wingdings" pitchFamily="2" charset="2"/>
              <a:buChar char="v"/>
            </a:pPr>
            <a:r>
              <a:rPr lang="ar-IQ" sz="2000" dirty="0" smtClean="0"/>
              <a:t>تنظيف الركام من الشوائب والأطيان العالقة </a:t>
            </a:r>
            <a:r>
              <a:rPr lang="ar-IQ" sz="2000" dirty="0" err="1" smtClean="0"/>
              <a:t>به</a:t>
            </a:r>
            <a:r>
              <a:rPr lang="ar-IQ" sz="2000" dirty="0" smtClean="0"/>
              <a:t>.</a:t>
            </a:r>
            <a:endParaRPr lang="en-US" sz="2000" b="1" dirty="0" smtClean="0"/>
          </a:p>
          <a:p>
            <a:pPr lvl="0" indent="457200">
              <a:lnSpc>
                <a:spcPct val="150000"/>
              </a:lnSpc>
              <a:buFont typeface="Wingdings" pitchFamily="2" charset="2"/>
              <a:buChar char="v"/>
            </a:pPr>
            <a:r>
              <a:rPr lang="ar-IQ" sz="2000" dirty="0" smtClean="0"/>
              <a:t>تهيئة القوالب الخاصة لعملية الصب سواء كانت قوالب صب خشبية أو قوالب صب حديديه.</a:t>
            </a:r>
            <a:endParaRPr lang="en-US" sz="2000" b="1" dirty="0" smtClean="0"/>
          </a:p>
          <a:p>
            <a:pPr indent="457200">
              <a:lnSpc>
                <a:spcPct val="150000"/>
              </a:lnSpc>
              <a:buFont typeface="Wingdings" pitchFamily="2" charset="2"/>
              <a:buChar char="v"/>
            </a:pPr>
            <a:r>
              <a:rPr lang="ar-IQ" sz="2000" dirty="0" smtClean="0"/>
              <a:t>يجب أن تكون القالب محكمة لمنع تسرب الماء من الخلطة وكذلك يجب أن تكون أبعادها ثابتة </a:t>
            </a:r>
            <a:endParaRPr lang="ar-IQ"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0034" y="642918"/>
            <a:ext cx="8072494" cy="2369880"/>
          </a:xfrm>
          <a:prstGeom prst="rect">
            <a:avLst/>
          </a:prstGeom>
          <a:noFill/>
        </p:spPr>
        <p:txBody>
          <a:bodyPr wrap="square" rtlCol="1">
            <a:spAutoFit/>
          </a:bodyPr>
          <a:lstStyle/>
          <a:p>
            <a:pPr lvl="0">
              <a:lnSpc>
                <a:spcPct val="150000"/>
              </a:lnSpc>
            </a:pPr>
            <a:r>
              <a:rPr lang="ar-IQ" sz="2000" b="1" u="sng" dirty="0" smtClean="0">
                <a:solidFill>
                  <a:srgbClr val="C00000"/>
                </a:solidFill>
              </a:rPr>
              <a:t>مرحلة الصب</a:t>
            </a:r>
            <a:endParaRPr lang="en-US" sz="2000" b="1" u="sng" dirty="0" smtClean="0">
              <a:solidFill>
                <a:srgbClr val="C00000"/>
              </a:solidFill>
            </a:endParaRPr>
          </a:p>
          <a:p>
            <a:pPr lvl="0"/>
            <a:r>
              <a:rPr lang="ar-IQ" sz="2000" dirty="0" smtClean="0"/>
              <a:t>في هذه المرحلة تتم عملية خلط مكونات الخرسانة مع بعضها لإنتاج الخرسانة المطلوبة قبل خلط مواد الخرسانة يجب التأكد من نظافة الرمل والحصى ولذلك يجب تنظيفها من أي مواد عضوية عالقة </a:t>
            </a:r>
            <a:r>
              <a:rPr lang="ar-IQ" sz="2000" dirty="0" err="1" smtClean="0"/>
              <a:t>بها</a:t>
            </a:r>
            <a:r>
              <a:rPr lang="ar-IQ" sz="2000" dirty="0" smtClean="0"/>
              <a:t> وذلك بهزها في المنخل</a:t>
            </a:r>
            <a:r>
              <a:rPr lang="en-US" sz="2000" dirty="0" smtClean="0"/>
              <a:t> Sieve </a:t>
            </a:r>
            <a:r>
              <a:rPr lang="ar-IQ" sz="2000" dirty="0" smtClean="0"/>
              <a:t>وغسلها بالماء قبل استعمالها، لأن وجود نسب كبيرة من الطين أو المواد العضوية أو الأملاح </a:t>
            </a:r>
            <a:r>
              <a:rPr lang="ar-IQ" sz="2000" dirty="0" err="1" smtClean="0"/>
              <a:t>او</a:t>
            </a:r>
            <a:r>
              <a:rPr lang="ar-IQ" sz="2000" dirty="0" smtClean="0"/>
              <a:t> الفوسفات في الخرسانة يسبب تأكل وصدى الحديد الموجود فيها ويضعف من قوتها. ويتم خلط المواد الأولية للخرسانة عموما بطريقتين رئيسيتين</a:t>
            </a:r>
            <a:r>
              <a:rPr lang="en-US" sz="2000" dirty="0" smtClean="0"/>
              <a:t>:</a:t>
            </a:r>
          </a:p>
          <a:p>
            <a:endParaRPr lang="ar-IQ" dirty="0"/>
          </a:p>
        </p:txBody>
      </p:sp>
      <p:sp>
        <p:nvSpPr>
          <p:cNvPr id="6" name="مربع نص 5"/>
          <p:cNvSpPr txBox="1"/>
          <p:nvPr/>
        </p:nvSpPr>
        <p:spPr>
          <a:xfrm>
            <a:off x="500034" y="2857496"/>
            <a:ext cx="8072494" cy="2831544"/>
          </a:xfrm>
          <a:prstGeom prst="rect">
            <a:avLst/>
          </a:prstGeom>
          <a:noFill/>
        </p:spPr>
        <p:txBody>
          <a:bodyPr wrap="square" rtlCol="1">
            <a:spAutoFit/>
          </a:bodyPr>
          <a:lstStyle/>
          <a:p>
            <a:pPr lvl="0">
              <a:buFont typeface="Wingdings" pitchFamily="2" charset="2"/>
              <a:buChar char="v"/>
            </a:pPr>
            <a:r>
              <a:rPr lang="ar-IQ" sz="2000" dirty="0" smtClean="0"/>
              <a:t>  خلط في الموقع ويكون نوعين خلط يدوي </a:t>
            </a:r>
            <a:r>
              <a:rPr lang="ar-IQ" sz="2000" dirty="0" err="1" smtClean="0"/>
              <a:t>او</a:t>
            </a:r>
            <a:r>
              <a:rPr lang="ar-IQ" sz="2000" dirty="0" smtClean="0"/>
              <a:t> ميكانيكي</a:t>
            </a:r>
          </a:p>
          <a:p>
            <a:pPr lvl="0">
              <a:buFont typeface="Wingdings" pitchFamily="2" charset="2"/>
              <a:buChar char="v"/>
            </a:pPr>
            <a:r>
              <a:rPr lang="ar-IQ" sz="2000" dirty="0" smtClean="0"/>
              <a:t>  خلط </a:t>
            </a:r>
            <a:r>
              <a:rPr lang="ar-IQ" sz="2000" dirty="0" err="1" smtClean="0"/>
              <a:t>اثناء</a:t>
            </a:r>
            <a:r>
              <a:rPr lang="ar-IQ" sz="2000" dirty="0" smtClean="0"/>
              <a:t> النقل ويكون خلط ميكانيكي (عربة الخلط).</a:t>
            </a:r>
            <a:endParaRPr lang="en-US" sz="2000" b="1" dirty="0" smtClean="0"/>
          </a:p>
          <a:p>
            <a:pPr lvl="0">
              <a:buFont typeface="Wingdings" pitchFamily="2" charset="2"/>
              <a:buChar char="v"/>
            </a:pPr>
            <a:r>
              <a:rPr lang="ar-IQ" sz="2000" dirty="0" smtClean="0"/>
              <a:t>  خلط في محطة مركزية بعيد عن الموقع ويكون خلط ميكانيكي.</a:t>
            </a:r>
          </a:p>
          <a:p>
            <a:pPr lvl="0"/>
            <a:endParaRPr lang="en-US" sz="2000" b="1" dirty="0" smtClean="0"/>
          </a:p>
          <a:p>
            <a:pPr lvl="0">
              <a:buFont typeface="Arial" pitchFamily="34" charset="0"/>
              <a:buChar char="•"/>
            </a:pPr>
            <a:r>
              <a:rPr lang="ar-IQ" sz="2000" dirty="0" smtClean="0"/>
              <a:t> زمن الخلط يجب أن لا يقل زمن الخلط عن دقيقتين بعد وضع الاسمنت والركام </a:t>
            </a:r>
            <a:r>
              <a:rPr lang="ar-IQ" sz="2000" dirty="0" err="1" smtClean="0"/>
              <a:t>او</a:t>
            </a:r>
            <a:r>
              <a:rPr lang="ar-IQ" sz="2000" dirty="0" smtClean="0"/>
              <a:t> لا يقل عن دقيقة واحدة بعد إضافة الماء. وذلك حتى يصبح الخليط متجانس في اللون والقوام مع مراعاة عدم زيادة سرعة الخياطة عن السرعة المحددة له حتى لا يحدث انفصال حبيبي كذلك لا يجب زيادة زمن الخلط عن 5 دقائق لنفس السبب.</a:t>
            </a:r>
            <a:endParaRPr lang="en-US" sz="2000" b="1" dirty="0" smtClean="0"/>
          </a:p>
          <a:p>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srcRect/>
          <a:stretch>
            <a:fillRect/>
          </a:stretch>
        </p:blipFill>
        <p:spPr bwMode="auto">
          <a:xfrm>
            <a:off x="357158" y="357166"/>
            <a:ext cx="8455322" cy="5000660"/>
          </a:xfrm>
          <a:prstGeom prst="rect">
            <a:avLst/>
          </a:prstGeom>
          <a:noFill/>
          <a:ln w="38100">
            <a:solidFill>
              <a:srgbClr val="000000"/>
            </a:solidFill>
            <a:miter lim="800000"/>
            <a:headEnd/>
            <a:tailEnd/>
          </a:ln>
        </p:spPr>
      </p:pic>
      <p:sp>
        <p:nvSpPr>
          <p:cNvPr id="5" name="مربع نص 4"/>
          <p:cNvSpPr txBox="1"/>
          <p:nvPr/>
        </p:nvSpPr>
        <p:spPr>
          <a:xfrm>
            <a:off x="2285984" y="5572140"/>
            <a:ext cx="3500462" cy="369332"/>
          </a:xfrm>
          <a:prstGeom prst="rect">
            <a:avLst/>
          </a:prstGeom>
          <a:noFill/>
        </p:spPr>
        <p:txBody>
          <a:bodyPr wrap="square" rtlCol="1">
            <a:spAutoFit/>
          </a:bodyPr>
          <a:lstStyle/>
          <a:p>
            <a:pPr algn="ctr"/>
            <a:r>
              <a:rPr lang="ar-IQ" dirty="0" smtClean="0"/>
              <a:t>شكل رقم (1) </a:t>
            </a:r>
            <a:r>
              <a:rPr lang="ar-IQ" dirty="0" err="1" smtClean="0"/>
              <a:t>الخباطة</a:t>
            </a:r>
            <a:r>
              <a:rPr lang="ar-IQ" dirty="0" smtClean="0"/>
              <a:t> المركزية للخرسانة</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1394</Words>
  <PresentationFormat>عرض على الشاشة (3:4)‏</PresentationFormat>
  <Paragraphs>124</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سمة Office</vt:lpstr>
      <vt:lpstr>جمهورية العراق وزارة التعليم العالي والبحث العلمي كلية المستقبل الجامعة  قسم الهندسة المدنية</vt:lpstr>
      <vt:lpstr>الشريحة 2</vt:lpstr>
      <vt:lpstr>ثانيا: الأهداف الخاصة:  1-أن يعرف الطالب مفهوم الخرسانة 2- أن يشرح الطالب بلغته الخاصة (شفهيا أو كتابه) طرق صناعة الخرسانة. 3-أن يقارن الطالب بين طرق معالجة الخرسانة.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جمهورية العراق وزارة التعليم العالي والبحث العلمي كلية المستقبل الجامعة  قسم الهندسة المدنية</dc:title>
  <dc:creator>hp</dc:creator>
  <cp:lastModifiedBy>After Format 2014</cp:lastModifiedBy>
  <cp:revision>23</cp:revision>
  <dcterms:created xsi:type="dcterms:W3CDTF">2016-12-01T06:16:28Z</dcterms:created>
  <dcterms:modified xsi:type="dcterms:W3CDTF">2016-12-06T08:33:07Z</dcterms:modified>
</cp:coreProperties>
</file>