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DC4A-AB35-450E-AF08-8E3F356B089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2720-45BC-4D5F-8AEB-6CBE94940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8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2856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6162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4477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0257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4605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7160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012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9945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4910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3662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7217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660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4978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8933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632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3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6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7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3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8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5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6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5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B2496-9FAA-4682-8E32-0E4141F3D8E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83965-B318-4C82-92CC-D5AD952C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2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10958" y="1992997"/>
            <a:ext cx="5567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/>
            <a:r>
              <a:rPr lang="en-US" sz="3600" b="1" dirty="0">
                <a:latin typeface="Times New Roman"/>
                <a:cs typeface="Times New Roman"/>
              </a:rPr>
              <a:t>Hype</a:t>
            </a:r>
            <a:r>
              <a:rPr lang="en-US" sz="3600" b="1" spc="-55" dirty="0">
                <a:latin typeface="Times New Roman"/>
                <a:cs typeface="Times New Roman"/>
              </a:rPr>
              <a:t>r</a:t>
            </a:r>
            <a:r>
              <a:rPr lang="en-US" sz="3600" b="1" dirty="0">
                <a:latin typeface="Times New Roman"/>
                <a:cs typeface="Times New Roman"/>
              </a:rPr>
              <a:t>em</a:t>
            </a:r>
            <a:r>
              <a:rPr lang="en-US" sz="3600" b="1" spc="-10" dirty="0">
                <a:latin typeface="Times New Roman"/>
                <a:cs typeface="Times New Roman"/>
              </a:rPr>
              <a:t>i</a:t>
            </a:r>
            <a:r>
              <a:rPr lang="en-US" sz="3600" b="1" dirty="0">
                <a:latin typeface="Times New Roman"/>
                <a:cs typeface="Times New Roman"/>
              </a:rPr>
              <a:t>a</a:t>
            </a:r>
            <a:r>
              <a:rPr lang="en-US" sz="3600" b="1" spc="25" dirty="0">
                <a:latin typeface="Times New Roman"/>
                <a:cs typeface="Times New Roman"/>
              </a:rPr>
              <a:t> </a:t>
            </a:r>
            <a:r>
              <a:rPr lang="en-US" sz="3600" b="1" dirty="0">
                <a:latin typeface="Times New Roman"/>
                <a:cs typeface="Times New Roman"/>
              </a:rPr>
              <a:t>and</a:t>
            </a:r>
            <a:r>
              <a:rPr lang="en-US" sz="3600" b="1" spc="-20" dirty="0">
                <a:latin typeface="Times New Roman"/>
                <a:cs typeface="Times New Roman"/>
              </a:rPr>
              <a:t> </a:t>
            </a:r>
            <a:r>
              <a:rPr lang="en-US" sz="3600" b="1" dirty="0">
                <a:latin typeface="Times New Roman"/>
                <a:cs typeface="Times New Roman"/>
              </a:rPr>
              <a:t>Congestion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365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40" y="160468"/>
            <a:ext cx="8735695" cy="461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500" b="1" spc="-15" dirty="0">
                <a:latin typeface="Times New Roman"/>
                <a:cs typeface="Times New Roman"/>
              </a:rPr>
              <a:t>Cardiac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</a:t>
            </a:r>
            <a:r>
              <a:rPr sz="2500" b="1" spc="-1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Ar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e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ial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5" dirty="0">
                <a:latin typeface="Times New Roman"/>
                <a:cs typeface="Times New Roman"/>
              </a:rPr>
              <a:t>h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ombosis: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25" dirty="0">
                <a:latin typeface="Times New Roman"/>
                <a:cs typeface="Times New Roman"/>
              </a:rPr>
              <a:t>ma</a:t>
            </a:r>
            <a:r>
              <a:rPr sz="2500" b="1" spc="-15" dirty="0">
                <a:latin typeface="Times New Roman"/>
                <a:cs typeface="Times New Roman"/>
              </a:rPr>
              <a:t>jor</a:t>
            </a:r>
            <a:r>
              <a:rPr sz="2500" b="1" spc="-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initiator</a:t>
            </a:r>
            <a:r>
              <a:rPr sz="2500" b="1" spc="-15" dirty="0">
                <a:latin typeface="Times New Roman"/>
                <a:cs typeface="Times New Roman"/>
              </a:rPr>
              <a:t> of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art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rial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ombos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s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15" dirty="0">
                <a:latin typeface="Times New Roman"/>
                <a:cs typeface="Times New Roman"/>
              </a:rPr>
              <a:t>Athe</a:t>
            </a:r>
            <a:r>
              <a:rPr sz="2500" b="1" spc="-7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oscle</a:t>
            </a:r>
            <a:r>
              <a:rPr sz="2500" b="1" spc="-75" dirty="0">
                <a:latin typeface="Times New Roman"/>
                <a:cs typeface="Times New Roman"/>
              </a:rPr>
              <a:t>r</a:t>
            </a:r>
            <a:r>
              <a:rPr sz="2500" b="1" spc="-5" dirty="0">
                <a:latin typeface="Times New Roman"/>
                <a:cs typeface="Times New Roman"/>
              </a:rPr>
              <a:t>o</a:t>
            </a:r>
            <a:r>
              <a:rPr sz="2500" b="1" spc="-10" dirty="0">
                <a:latin typeface="Times New Roman"/>
                <a:cs typeface="Times New Roman"/>
              </a:rPr>
              <a:t>sis.</a:t>
            </a:r>
            <a:r>
              <a:rPr sz="2500" b="1" spc="6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Because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it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associated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with:</a:t>
            </a:r>
            <a:endParaRPr sz="2500" dirty="0">
              <a:latin typeface="Times New Roman"/>
              <a:cs typeface="Times New Roman"/>
            </a:endParaRPr>
          </a:p>
          <a:p>
            <a:pPr marL="12700" marR="106299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Loss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of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endothelial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integrit</a:t>
            </a:r>
            <a:r>
              <a:rPr sz="2500" b="1" spc="-155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.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Abnormal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vascular</a:t>
            </a:r>
            <a:r>
              <a:rPr sz="2500" b="1" spc="-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flo</a:t>
            </a:r>
            <a:r>
              <a:rPr sz="2500" b="1" spc="-155" dirty="0">
                <a:latin typeface="Times New Roman"/>
                <a:cs typeface="Times New Roman"/>
              </a:rPr>
              <a:t>w</a:t>
            </a:r>
            <a:r>
              <a:rPr sz="2500" b="1" spc="-10" dirty="0">
                <a:latin typeface="Times New Roman"/>
                <a:cs typeface="Times New Roman"/>
              </a:rPr>
              <a:t>.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major</a:t>
            </a:r>
            <a:r>
              <a:rPr sz="2500" b="1" spc="-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i</a:t>
            </a:r>
            <a:r>
              <a:rPr sz="2500" b="1" spc="-10" dirty="0">
                <a:latin typeface="Times New Roman"/>
                <a:cs typeface="Times New Roman"/>
              </a:rPr>
              <a:t>tiator</a:t>
            </a:r>
            <a:r>
              <a:rPr sz="2500" b="1" spc="-15" dirty="0">
                <a:latin typeface="Times New Roman"/>
                <a:cs typeface="Times New Roman"/>
              </a:rPr>
              <a:t> of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diac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mural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ombi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is: </a:t>
            </a:r>
            <a:r>
              <a:rPr sz="2500" b="1" spc="-25" dirty="0">
                <a:latin typeface="Times New Roman"/>
                <a:cs typeface="Times New Roman"/>
              </a:rPr>
              <a:t>My</a:t>
            </a:r>
            <a:r>
              <a:rPr sz="2500" b="1" spc="-15" dirty="0">
                <a:latin typeface="Times New Roman"/>
                <a:cs typeface="Times New Roman"/>
              </a:rPr>
              <a:t>oc</a:t>
            </a:r>
            <a:r>
              <a:rPr sz="2500" b="1" spc="-25" dirty="0">
                <a:latin typeface="Times New Roman"/>
                <a:cs typeface="Times New Roman"/>
              </a:rPr>
              <a:t>a</a:t>
            </a:r>
            <a:r>
              <a:rPr sz="2500" b="1" spc="-15" dirty="0">
                <a:latin typeface="Times New Roman"/>
                <a:cs typeface="Times New Roman"/>
              </a:rPr>
              <a:t>rdial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infa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c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0" dirty="0">
                <a:latin typeface="Times New Roman"/>
                <a:cs typeface="Times New Roman"/>
              </a:rPr>
              <a:t>ion.</a:t>
            </a:r>
            <a:r>
              <a:rPr sz="2500" b="1" spc="5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Be</a:t>
            </a:r>
            <a:r>
              <a:rPr sz="2500" b="1" spc="-25" dirty="0">
                <a:latin typeface="Times New Roman"/>
                <a:cs typeface="Times New Roman"/>
              </a:rPr>
              <a:t>c</a:t>
            </a:r>
            <a:r>
              <a:rPr sz="2500" b="1" spc="-15" dirty="0">
                <a:latin typeface="Times New Roman"/>
                <a:cs typeface="Times New Roman"/>
              </a:rPr>
              <a:t>ause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it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associa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ed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with:</a:t>
            </a:r>
            <a:endParaRPr sz="2500" dirty="0">
              <a:latin typeface="Times New Roman"/>
              <a:cs typeface="Times New Roman"/>
            </a:endParaRPr>
          </a:p>
          <a:p>
            <a:pPr marL="12700" marR="29083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Dyski</a:t>
            </a:r>
            <a:r>
              <a:rPr sz="2500" b="1" spc="-10" dirty="0">
                <a:latin typeface="Times New Roman"/>
                <a:cs typeface="Times New Roman"/>
              </a:rPr>
              <a:t>netic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myoca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dial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contra</a:t>
            </a:r>
            <a:r>
              <a:rPr sz="2500" b="1" spc="-30" dirty="0">
                <a:latin typeface="Times New Roman"/>
                <a:cs typeface="Times New Roman"/>
              </a:rPr>
              <a:t>c</a:t>
            </a:r>
            <a:r>
              <a:rPr sz="2500" b="1" spc="-10" dirty="0">
                <a:latin typeface="Times New Roman"/>
                <a:cs typeface="Times New Roman"/>
              </a:rPr>
              <a:t>tion.</a:t>
            </a:r>
            <a:r>
              <a:rPr sz="2500" b="1" spc="70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Damage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to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adjacent endocardium.</a:t>
            </a:r>
            <a:endParaRPr sz="2500" dirty="0">
              <a:latin typeface="Times New Roman"/>
              <a:cs typeface="Times New Roman"/>
            </a:endParaRPr>
          </a:p>
          <a:p>
            <a:pPr marL="12700" marR="3916045"/>
            <a:r>
              <a:rPr sz="2500" b="1" spc="-15" dirty="0">
                <a:latin typeface="Times New Roman"/>
                <a:cs typeface="Times New Roman"/>
              </a:rPr>
              <a:t>Rheumatic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heart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disease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can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cause: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At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ial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mural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ombi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d</a:t>
            </a:r>
            <a:r>
              <a:rPr sz="2500" b="1" spc="-10" dirty="0">
                <a:latin typeface="Times New Roman"/>
                <a:cs typeface="Times New Roman"/>
              </a:rPr>
              <a:t>u</a:t>
            </a:r>
            <a:r>
              <a:rPr sz="2500" b="1" spc="-15" dirty="0">
                <a:latin typeface="Times New Roman"/>
                <a:cs typeface="Times New Roman"/>
              </a:rPr>
              <a:t>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to:</a:t>
            </a:r>
            <a:endParaRPr sz="2500" dirty="0">
              <a:latin typeface="Times New Roman"/>
              <a:cs typeface="Times New Roman"/>
            </a:endParaRPr>
          </a:p>
          <a:p>
            <a:pPr marL="12700" marR="53213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Mit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al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valve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stenosi</a:t>
            </a:r>
            <a:r>
              <a:rPr sz="2500" b="1" dirty="0">
                <a:latin typeface="Times New Roman"/>
                <a:cs typeface="Times New Roman"/>
              </a:rPr>
              <a:t>s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followed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by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Left</a:t>
            </a:r>
            <a:r>
              <a:rPr sz="2500" b="1" spc="-1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At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ial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Dilation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 concur</a:t>
            </a:r>
            <a:r>
              <a:rPr sz="2500" b="1" spc="-7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ent</a:t>
            </a:r>
            <a:r>
              <a:rPr sz="2500" b="1" spc="45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At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ial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Fibrillation</a:t>
            </a:r>
            <a:r>
              <a:rPr sz="2500" b="1" spc="-10" dirty="0" smtClean="0">
                <a:latin typeface="Times New Roman"/>
                <a:cs typeface="Times New Roman"/>
              </a:rPr>
              <a:t>.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13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39" y="164005"/>
            <a:ext cx="8677910" cy="66479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700" b="1" dirty="0">
                <a:latin typeface="Times New Roman"/>
                <a:cs typeface="Times New Roman"/>
              </a:rPr>
              <a:t>Embol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sm</a:t>
            </a:r>
            <a:endParaRPr sz="2700">
              <a:latin typeface="Times New Roman"/>
              <a:cs typeface="Times New Roman"/>
            </a:endParaRPr>
          </a:p>
          <a:p>
            <a:pPr marL="12700"/>
            <a:r>
              <a:rPr sz="2700" b="1" dirty="0">
                <a:latin typeface="Times New Roman"/>
                <a:cs typeface="Times New Roman"/>
              </a:rPr>
              <a:t>An</a:t>
            </a:r>
            <a:r>
              <a:rPr sz="2700" b="1" spc="-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em</a:t>
            </a:r>
            <a:r>
              <a:rPr sz="2700" b="1" spc="-15" dirty="0">
                <a:latin typeface="Times New Roman"/>
                <a:cs typeface="Times New Roman"/>
              </a:rPr>
              <a:t>b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us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i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:</a:t>
            </a:r>
            <a:endParaRPr sz="2700">
              <a:latin typeface="Times New Roman"/>
              <a:cs typeface="Times New Roman"/>
            </a:endParaRPr>
          </a:p>
          <a:p>
            <a:pPr marL="12700" marR="5080"/>
            <a:r>
              <a:rPr sz="2700" b="1" dirty="0">
                <a:latin typeface="Times New Roman"/>
                <a:cs typeface="Times New Roman"/>
              </a:rPr>
              <a:t>A</a:t>
            </a:r>
            <a:r>
              <a:rPr sz="2700" b="1" spc="-15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detached intr</a:t>
            </a:r>
            <a:r>
              <a:rPr sz="2700" b="1" spc="10" dirty="0">
                <a:latin typeface="Times New Roman"/>
                <a:cs typeface="Times New Roman"/>
              </a:rPr>
              <a:t>a</a:t>
            </a:r>
            <a:r>
              <a:rPr sz="2700" b="1" dirty="0">
                <a:latin typeface="Times New Roman"/>
                <a:cs typeface="Times New Roman"/>
              </a:rPr>
              <a:t>v</a:t>
            </a:r>
            <a:r>
              <a:rPr sz="2700" b="1" spc="5" dirty="0">
                <a:latin typeface="Times New Roman"/>
                <a:cs typeface="Times New Roman"/>
              </a:rPr>
              <a:t>a</a:t>
            </a:r>
            <a:r>
              <a:rPr sz="2700" b="1" dirty="0">
                <a:latin typeface="Times New Roman"/>
                <a:cs typeface="Times New Roman"/>
              </a:rPr>
              <a:t>scu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ar</a:t>
            </a:r>
            <a:r>
              <a:rPr sz="2700" b="1" spc="-8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s</a:t>
            </a:r>
            <a:r>
              <a:rPr sz="2700" b="1" spc="5" dirty="0">
                <a:latin typeface="Times New Roman"/>
                <a:cs typeface="Times New Roman"/>
              </a:rPr>
              <a:t>o</a:t>
            </a:r>
            <a:r>
              <a:rPr sz="2700" b="1" dirty="0">
                <a:latin typeface="Times New Roman"/>
                <a:cs typeface="Times New Roman"/>
              </a:rPr>
              <a:t>l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d,</a:t>
            </a:r>
            <a:r>
              <a:rPr sz="2700" b="1" spc="-3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l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quid,</a:t>
            </a:r>
            <a:r>
              <a:rPr sz="2700" b="1" spc="-2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or</a:t>
            </a:r>
            <a:r>
              <a:rPr sz="2700" b="1" spc="-4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g</a:t>
            </a:r>
            <a:r>
              <a:rPr sz="2700" b="1" spc="5" dirty="0">
                <a:latin typeface="Times New Roman"/>
                <a:cs typeface="Times New Roman"/>
              </a:rPr>
              <a:t>a</a:t>
            </a:r>
            <a:r>
              <a:rPr sz="2700" b="1" dirty="0">
                <a:latin typeface="Times New Roman"/>
                <a:cs typeface="Times New Roman"/>
              </a:rPr>
              <a:t>se</a:t>
            </a:r>
            <a:r>
              <a:rPr sz="2700" b="1" spc="10" dirty="0">
                <a:latin typeface="Times New Roman"/>
                <a:cs typeface="Times New Roman"/>
              </a:rPr>
              <a:t>o</a:t>
            </a:r>
            <a:r>
              <a:rPr sz="2700" b="1" dirty="0">
                <a:latin typeface="Times New Roman"/>
                <a:cs typeface="Times New Roman"/>
              </a:rPr>
              <a:t>us</a:t>
            </a:r>
            <a:r>
              <a:rPr sz="2700" b="1" spc="-2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mass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that is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ca</a:t>
            </a:r>
            <a:r>
              <a:rPr sz="2700" b="1" spc="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ried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by the</a:t>
            </a:r>
            <a:r>
              <a:rPr sz="2700" b="1" spc="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bl</a:t>
            </a:r>
            <a:r>
              <a:rPr sz="2700" b="1" spc="5" dirty="0">
                <a:latin typeface="Times New Roman"/>
                <a:cs typeface="Times New Roman"/>
              </a:rPr>
              <a:t>o</a:t>
            </a:r>
            <a:r>
              <a:rPr sz="2700" b="1" dirty="0">
                <a:latin typeface="Times New Roman"/>
                <a:cs typeface="Times New Roman"/>
              </a:rPr>
              <a:t>od</a:t>
            </a:r>
            <a:r>
              <a:rPr sz="2700" b="1" spc="-2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to a</a:t>
            </a:r>
            <a:r>
              <a:rPr sz="2700" b="1" spc="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si</a:t>
            </a:r>
            <a:r>
              <a:rPr sz="2700" b="1" spc="5" dirty="0">
                <a:latin typeface="Times New Roman"/>
                <a:cs typeface="Times New Roman"/>
              </a:rPr>
              <a:t>t</a:t>
            </a:r>
            <a:r>
              <a:rPr sz="2700" b="1" dirty="0">
                <a:latin typeface="Times New Roman"/>
                <a:cs typeface="Times New Roman"/>
              </a:rPr>
              <a:t>e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di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tant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f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om its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po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nt</a:t>
            </a:r>
            <a:r>
              <a:rPr sz="2700" b="1" spc="-2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or</a:t>
            </a:r>
            <a:r>
              <a:rPr sz="2700" b="1" spc="10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g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n.</a:t>
            </a:r>
            <a:endParaRPr sz="2700">
              <a:latin typeface="Times New Roman"/>
              <a:cs typeface="Times New Roman"/>
            </a:endParaRPr>
          </a:p>
          <a:p>
            <a:pPr marL="12700"/>
            <a:r>
              <a:rPr sz="2700" b="1" dirty="0">
                <a:latin typeface="Times New Roman"/>
                <a:cs typeface="Times New Roman"/>
              </a:rPr>
              <a:t>Forms of embo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i</a:t>
            </a:r>
            <a:endParaRPr sz="2700">
              <a:latin typeface="Times New Roman"/>
              <a:cs typeface="Times New Roman"/>
            </a:endParaRPr>
          </a:p>
          <a:p>
            <a:pPr marL="12700" marR="259715">
              <a:buClr>
                <a:srgbClr val="66FF66"/>
              </a:buClr>
              <a:buFont typeface="Times New Roman"/>
              <a:buAutoNum type="arabicPeriod"/>
              <a:tabLst>
                <a:tab pos="349885" algn="l"/>
              </a:tabLst>
            </a:pPr>
            <a:r>
              <a:rPr sz="2700" b="1" dirty="0">
                <a:latin typeface="Times New Roman"/>
                <a:cs typeface="Times New Roman"/>
              </a:rPr>
              <a:t>Th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omboembo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i:</a:t>
            </a:r>
            <a:r>
              <a:rPr sz="2700" b="1" spc="-5" dirty="0">
                <a:latin typeface="Times New Roman"/>
                <a:cs typeface="Times New Roman"/>
              </a:rPr>
              <a:t> 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ep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es</a:t>
            </a:r>
            <a:r>
              <a:rPr sz="2700" b="1" spc="5" dirty="0">
                <a:latin typeface="Times New Roman"/>
                <a:cs typeface="Times New Roman"/>
              </a:rPr>
              <a:t>e</a:t>
            </a:r>
            <a:r>
              <a:rPr sz="2700" b="1" dirty="0">
                <a:latin typeface="Times New Roman"/>
                <a:cs typeface="Times New Roman"/>
              </a:rPr>
              <a:t>nting</a:t>
            </a:r>
            <a:r>
              <a:rPr sz="2700" b="1" spc="-2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a di</a:t>
            </a:r>
            <a:r>
              <a:rPr sz="2700" b="1" spc="10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l</a:t>
            </a:r>
            <a:r>
              <a:rPr sz="2700" b="1" spc="5" dirty="0">
                <a:latin typeface="Times New Roman"/>
                <a:cs typeface="Times New Roman"/>
              </a:rPr>
              <a:t>o</a:t>
            </a:r>
            <a:r>
              <a:rPr sz="2700" b="1" dirty="0">
                <a:latin typeface="Times New Roman"/>
                <a:cs typeface="Times New Roman"/>
              </a:rPr>
              <a:t>dged</a:t>
            </a:r>
            <a:r>
              <a:rPr sz="2700" b="1" spc="-2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th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ombus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or part </a:t>
            </a:r>
            <a:r>
              <a:rPr sz="2700" b="1" spc="5" dirty="0">
                <a:latin typeface="Times New Roman"/>
                <a:cs typeface="Times New Roman"/>
              </a:rPr>
              <a:t>o</a:t>
            </a:r>
            <a:r>
              <a:rPr sz="2700" b="1" dirty="0">
                <a:latin typeface="Times New Roman"/>
                <a:cs typeface="Times New Roman"/>
              </a:rPr>
              <a:t>f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it.</a:t>
            </a:r>
            <a:endParaRPr sz="2700">
              <a:latin typeface="Times New Roman"/>
              <a:cs typeface="Times New Roman"/>
            </a:endParaRPr>
          </a:p>
          <a:p>
            <a:pPr marL="12700"/>
            <a:r>
              <a:rPr sz="2700" b="1" dirty="0">
                <a:latin typeface="Times New Roman"/>
                <a:cs typeface="Times New Roman"/>
              </a:rPr>
              <a:t>Ra</a:t>
            </a:r>
            <a:r>
              <a:rPr sz="2700" b="1" spc="-5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e forms of e</a:t>
            </a:r>
            <a:r>
              <a:rPr sz="2700" b="1" spc="-15" dirty="0">
                <a:latin typeface="Times New Roman"/>
                <a:cs typeface="Times New Roman"/>
              </a:rPr>
              <a:t>m</a:t>
            </a:r>
            <a:r>
              <a:rPr sz="2700" b="1" dirty="0">
                <a:latin typeface="Times New Roman"/>
                <a:cs typeface="Times New Roman"/>
              </a:rPr>
              <a:t>boli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include</a:t>
            </a:r>
            <a:endParaRPr sz="2700">
              <a:latin typeface="Times New Roman"/>
              <a:cs typeface="Times New Roman"/>
            </a:endParaRPr>
          </a:p>
          <a:p>
            <a:pPr marL="356235" indent="-343535">
              <a:buClr>
                <a:srgbClr val="66FF66"/>
              </a:buClr>
              <a:buFont typeface="Times New Roman"/>
              <a:buAutoNum type="arabicPeriod" startAt="2"/>
              <a:tabLst>
                <a:tab pos="356870" algn="l"/>
              </a:tabLst>
            </a:pPr>
            <a:r>
              <a:rPr sz="2700" b="1" spc="-15" dirty="0">
                <a:latin typeface="Times New Roman"/>
                <a:cs typeface="Times New Roman"/>
              </a:rPr>
              <a:t>F</a:t>
            </a:r>
            <a:r>
              <a:rPr sz="2700" b="1" dirty="0">
                <a:latin typeface="Times New Roman"/>
                <a:cs typeface="Times New Roman"/>
              </a:rPr>
              <a:t>at embo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i:</a:t>
            </a:r>
            <a:r>
              <a:rPr sz="2700" b="1" spc="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con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i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ting</a:t>
            </a:r>
            <a:r>
              <a:rPr sz="2700" b="1" spc="-3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f</a:t>
            </a:r>
            <a:r>
              <a:rPr sz="2700" b="1" spc="5" dirty="0">
                <a:latin typeface="Times New Roman"/>
                <a:cs typeface="Times New Roman"/>
              </a:rPr>
              <a:t>a</a:t>
            </a:r>
            <a:r>
              <a:rPr sz="2700" b="1" dirty="0">
                <a:latin typeface="Times New Roman"/>
                <a:cs typeface="Times New Roman"/>
              </a:rPr>
              <a:t>t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d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op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ets.</a:t>
            </a:r>
            <a:endParaRPr sz="2700">
              <a:latin typeface="Times New Roman"/>
              <a:cs typeface="Times New Roman"/>
            </a:endParaRPr>
          </a:p>
          <a:p>
            <a:pPr marL="336550" indent="-323850">
              <a:buClr>
                <a:srgbClr val="66FF66"/>
              </a:buClr>
              <a:buFont typeface="Times New Roman"/>
              <a:buAutoNum type="arabicPeriod" startAt="2"/>
              <a:tabLst>
                <a:tab pos="337185" algn="l"/>
              </a:tabLst>
            </a:pPr>
            <a:r>
              <a:rPr sz="2700" b="1" dirty="0">
                <a:latin typeface="Times New Roman"/>
                <a:cs typeface="Times New Roman"/>
              </a:rPr>
              <a:t>Air</a:t>
            </a:r>
            <a:r>
              <a:rPr sz="2700" b="1" spc="-5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em</a:t>
            </a:r>
            <a:r>
              <a:rPr sz="2700" b="1" spc="-10" dirty="0">
                <a:latin typeface="Times New Roman"/>
                <a:cs typeface="Times New Roman"/>
              </a:rPr>
              <a:t>b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i:</a:t>
            </a:r>
            <a:r>
              <a:rPr sz="2700" b="1" spc="-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con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i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ting</a:t>
            </a:r>
            <a:r>
              <a:rPr sz="2700" b="1" spc="-3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bubbles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</a:t>
            </a:r>
            <a:r>
              <a:rPr sz="2700" b="1" spc="5" dirty="0">
                <a:latin typeface="Times New Roman"/>
                <a:cs typeface="Times New Roman"/>
              </a:rPr>
              <a:t>a</a:t>
            </a:r>
            <a:r>
              <a:rPr sz="2700" b="1" dirty="0">
                <a:latin typeface="Times New Roman"/>
                <a:cs typeface="Times New Roman"/>
              </a:rPr>
              <a:t>ir</a:t>
            </a:r>
            <a:r>
              <a:rPr sz="2700" b="1" spc="-6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or</a:t>
            </a:r>
            <a:r>
              <a:rPr sz="2700" b="1" spc="-4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nit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5" dirty="0">
                <a:latin typeface="Times New Roman"/>
                <a:cs typeface="Times New Roman"/>
              </a:rPr>
              <a:t>g</a:t>
            </a:r>
            <a:r>
              <a:rPr sz="2700" b="1" dirty="0">
                <a:latin typeface="Times New Roman"/>
                <a:cs typeface="Times New Roman"/>
              </a:rPr>
              <a:t>en.</a:t>
            </a:r>
            <a:endParaRPr sz="2700">
              <a:latin typeface="Times New Roman"/>
              <a:cs typeface="Times New Roman"/>
            </a:endParaRPr>
          </a:p>
          <a:p>
            <a:pPr marL="337185" indent="-324485">
              <a:buClr>
                <a:srgbClr val="66FF66"/>
              </a:buClr>
              <a:buFont typeface="Times New Roman"/>
              <a:buAutoNum type="arabicPeriod" startAt="2"/>
              <a:tabLst>
                <a:tab pos="337820" algn="l"/>
              </a:tabLst>
            </a:pPr>
            <a:r>
              <a:rPr sz="2700" b="1" dirty="0">
                <a:latin typeface="Times New Roman"/>
                <a:cs typeface="Times New Roman"/>
              </a:rPr>
              <a:t>At</a:t>
            </a:r>
            <a:r>
              <a:rPr sz="2700" b="1" spc="-15" dirty="0">
                <a:latin typeface="Times New Roman"/>
                <a:cs typeface="Times New Roman"/>
              </a:rPr>
              <a:t>h</a:t>
            </a:r>
            <a:r>
              <a:rPr sz="2700" b="1" dirty="0">
                <a:latin typeface="Times New Roman"/>
                <a:cs typeface="Times New Roman"/>
              </a:rPr>
              <a:t>e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cle</a:t>
            </a:r>
            <a:r>
              <a:rPr sz="2700" b="1" spc="-4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ot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c</a:t>
            </a:r>
            <a:r>
              <a:rPr sz="2700" b="1" spc="-3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em</a:t>
            </a:r>
            <a:r>
              <a:rPr sz="2700" b="1" spc="-15" dirty="0">
                <a:latin typeface="Times New Roman"/>
                <a:cs typeface="Times New Roman"/>
              </a:rPr>
              <a:t>b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i: (chole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te</a:t>
            </a:r>
            <a:r>
              <a:rPr sz="2700" b="1" spc="-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ol</a:t>
            </a:r>
            <a:r>
              <a:rPr sz="2700" b="1" spc="-2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em</a:t>
            </a:r>
            <a:r>
              <a:rPr sz="2700" b="1" spc="-15" dirty="0">
                <a:latin typeface="Times New Roman"/>
                <a:cs typeface="Times New Roman"/>
              </a:rPr>
              <a:t>b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i)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cons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st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ng</a:t>
            </a:r>
            <a:r>
              <a:rPr sz="2700" b="1" spc="-4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</a:t>
            </a:r>
            <a:endParaRPr sz="2700">
              <a:latin typeface="Times New Roman"/>
              <a:cs typeface="Times New Roman"/>
            </a:endParaRPr>
          </a:p>
          <a:p>
            <a:pPr marL="12700"/>
            <a:r>
              <a:rPr sz="2700" b="1" dirty="0">
                <a:latin typeface="Times New Roman"/>
                <a:cs typeface="Times New Roman"/>
              </a:rPr>
              <a:t>athe</a:t>
            </a:r>
            <a:r>
              <a:rPr sz="2700" b="1" spc="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matous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debri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 marL="434340" indent="-421640">
              <a:buClr>
                <a:srgbClr val="66FF66"/>
              </a:buClr>
              <a:buFont typeface="Times New Roman"/>
              <a:buAutoNum type="arabicPeriod" startAt="5"/>
              <a:tabLst>
                <a:tab pos="434975" algn="l"/>
              </a:tabLst>
            </a:pPr>
            <a:r>
              <a:rPr sz="2700" b="1" spc="-254" dirty="0">
                <a:latin typeface="Times New Roman"/>
                <a:cs typeface="Times New Roman"/>
              </a:rPr>
              <a:t>T</a:t>
            </a:r>
            <a:r>
              <a:rPr sz="2700" b="1" dirty="0">
                <a:latin typeface="Times New Roman"/>
                <a:cs typeface="Times New Roman"/>
              </a:rPr>
              <a:t>umor</a:t>
            </a:r>
            <a:r>
              <a:rPr sz="2700" b="1" spc="-4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embol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: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made up of fra</a:t>
            </a:r>
            <a:r>
              <a:rPr sz="2700" b="1" spc="5" dirty="0">
                <a:latin typeface="Times New Roman"/>
                <a:cs typeface="Times New Roman"/>
              </a:rPr>
              <a:t>g</a:t>
            </a:r>
            <a:r>
              <a:rPr sz="2700" b="1" dirty="0">
                <a:latin typeface="Times New Roman"/>
                <a:cs typeface="Times New Roman"/>
              </a:rPr>
              <a:t>ments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a</a:t>
            </a:r>
            <a:r>
              <a:rPr sz="2700" b="1" spc="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tu</a:t>
            </a:r>
            <a:r>
              <a:rPr sz="2700" b="1" spc="-10" dirty="0">
                <a:latin typeface="Times New Roman"/>
                <a:cs typeface="Times New Roman"/>
              </a:rPr>
              <a:t>m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-250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 marL="356235" indent="-343535">
              <a:buClr>
                <a:srgbClr val="66FF66"/>
              </a:buClr>
              <a:buFont typeface="Times New Roman"/>
              <a:buAutoNum type="arabicPeriod" startAt="5"/>
              <a:tabLst>
                <a:tab pos="356870" algn="l"/>
              </a:tabLst>
            </a:pPr>
            <a:r>
              <a:rPr sz="2700" b="1" dirty="0">
                <a:latin typeface="Times New Roman"/>
                <a:cs typeface="Times New Roman"/>
              </a:rPr>
              <a:t>Bone </a:t>
            </a:r>
            <a:r>
              <a:rPr sz="2700" b="1" spc="-10" dirty="0">
                <a:latin typeface="Times New Roman"/>
                <a:cs typeface="Times New Roman"/>
              </a:rPr>
              <a:t>m</a:t>
            </a:r>
            <a:r>
              <a:rPr sz="2700" b="1" dirty="0">
                <a:latin typeface="Times New Roman"/>
                <a:cs typeface="Times New Roman"/>
              </a:rPr>
              <a:t>ar</a:t>
            </a:r>
            <a:r>
              <a:rPr sz="2700" b="1" spc="-4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ow embol</a:t>
            </a:r>
            <a:r>
              <a:rPr sz="2700" b="1" spc="10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:</a:t>
            </a:r>
            <a:r>
              <a:rPr sz="2700" b="1" spc="-1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con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i</a:t>
            </a:r>
            <a:r>
              <a:rPr sz="2700" b="1" spc="5" dirty="0">
                <a:latin typeface="Times New Roman"/>
                <a:cs typeface="Times New Roman"/>
              </a:rPr>
              <a:t>s</a:t>
            </a:r>
            <a:r>
              <a:rPr sz="2700" b="1" dirty="0">
                <a:latin typeface="Times New Roman"/>
                <a:cs typeface="Times New Roman"/>
              </a:rPr>
              <a:t>ting</a:t>
            </a:r>
            <a:r>
              <a:rPr sz="2700" b="1" spc="-3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b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ts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of b</a:t>
            </a:r>
            <a:r>
              <a:rPr sz="2700" b="1" spc="5" dirty="0">
                <a:latin typeface="Times New Roman"/>
                <a:cs typeface="Times New Roman"/>
              </a:rPr>
              <a:t>o</a:t>
            </a:r>
            <a:r>
              <a:rPr sz="2700" b="1" dirty="0">
                <a:latin typeface="Times New Roman"/>
                <a:cs typeface="Times New Roman"/>
              </a:rPr>
              <a:t>ne </a:t>
            </a:r>
            <a:r>
              <a:rPr sz="2700" b="1" spc="-10" dirty="0">
                <a:latin typeface="Times New Roman"/>
                <a:cs typeface="Times New Roman"/>
              </a:rPr>
              <a:t>m</a:t>
            </a:r>
            <a:r>
              <a:rPr sz="2700" b="1" dirty="0">
                <a:latin typeface="Times New Roman"/>
                <a:cs typeface="Times New Roman"/>
              </a:rPr>
              <a:t>ar</a:t>
            </a:r>
            <a:r>
              <a:rPr sz="2700" b="1" spc="-4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-145" dirty="0">
                <a:latin typeface="Times New Roman"/>
                <a:cs typeface="Times New Roman"/>
              </a:rPr>
              <a:t>w</a:t>
            </a:r>
            <a:r>
              <a:rPr sz="2700" b="1" dirty="0"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 marL="356235" indent="-343535">
              <a:buClr>
                <a:srgbClr val="66FF66"/>
              </a:buClr>
              <a:buFont typeface="Times New Roman"/>
              <a:buAutoNum type="arabicPeriod" startAt="5"/>
              <a:tabLst>
                <a:tab pos="356870" algn="l"/>
              </a:tabLst>
            </a:pPr>
            <a:r>
              <a:rPr sz="2700" b="1" spc="-15" dirty="0">
                <a:latin typeface="Times New Roman"/>
                <a:cs typeface="Times New Roman"/>
              </a:rPr>
              <a:t>F</a:t>
            </a:r>
            <a:r>
              <a:rPr sz="2700" b="1" dirty="0">
                <a:latin typeface="Times New Roman"/>
                <a:cs typeface="Times New Roman"/>
              </a:rPr>
              <a:t>o</a:t>
            </a:r>
            <a:r>
              <a:rPr sz="2700" b="1" spc="-45" dirty="0">
                <a:latin typeface="Times New Roman"/>
                <a:cs typeface="Times New Roman"/>
              </a:rPr>
              <a:t>r</a:t>
            </a:r>
            <a:r>
              <a:rPr sz="2700" b="1" dirty="0">
                <a:latin typeface="Times New Roman"/>
                <a:cs typeface="Times New Roman"/>
              </a:rPr>
              <a:t>ei</a:t>
            </a:r>
            <a:r>
              <a:rPr sz="2700" b="1" spc="10" dirty="0">
                <a:latin typeface="Times New Roman"/>
                <a:cs typeface="Times New Roman"/>
              </a:rPr>
              <a:t>g</a:t>
            </a:r>
            <a:r>
              <a:rPr sz="2700" b="1" dirty="0">
                <a:latin typeface="Times New Roman"/>
                <a:cs typeface="Times New Roman"/>
              </a:rPr>
              <a:t>n</a:t>
            </a:r>
            <a:r>
              <a:rPr sz="2700" b="1" spc="-2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body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embol</a:t>
            </a:r>
            <a:r>
              <a:rPr sz="2700" b="1" spc="5" dirty="0">
                <a:latin typeface="Times New Roman"/>
                <a:cs typeface="Times New Roman"/>
              </a:rPr>
              <a:t>i</a:t>
            </a:r>
            <a:r>
              <a:rPr sz="2700" b="1" dirty="0">
                <a:latin typeface="Times New Roman"/>
                <a:cs typeface="Times New Roman"/>
              </a:rPr>
              <a:t>:</a:t>
            </a:r>
            <a:r>
              <a:rPr sz="2700" b="1" spc="5" dirty="0">
                <a:latin typeface="Times New Roman"/>
                <a:cs typeface="Times New Roman"/>
              </a:rPr>
              <a:t> a</a:t>
            </a:r>
            <a:r>
              <a:rPr sz="2700" b="1" dirty="0">
                <a:latin typeface="Times New Roman"/>
                <a:cs typeface="Times New Roman"/>
              </a:rPr>
              <a:t>s</a:t>
            </a:r>
            <a:r>
              <a:rPr sz="2700" b="1" spc="-10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bul</a:t>
            </a:r>
            <a:r>
              <a:rPr sz="2700" b="1" spc="5" dirty="0">
                <a:latin typeface="Times New Roman"/>
                <a:cs typeface="Times New Roman"/>
              </a:rPr>
              <a:t>l</a:t>
            </a:r>
            <a:r>
              <a:rPr sz="2700" b="1" dirty="0">
                <a:latin typeface="Times New Roman"/>
                <a:cs typeface="Times New Roman"/>
              </a:rPr>
              <a:t>ets or</a:t>
            </a:r>
            <a:r>
              <a:rPr sz="2700" b="1" spc="-65" dirty="0">
                <a:latin typeface="Times New Roman"/>
                <a:cs typeface="Times New Roman"/>
              </a:rPr>
              <a:t> </a:t>
            </a:r>
            <a:r>
              <a:rPr sz="2700" b="1" dirty="0">
                <a:latin typeface="Times New Roman"/>
                <a:cs typeface="Times New Roman"/>
              </a:rPr>
              <a:t>shr</a:t>
            </a:r>
            <a:r>
              <a:rPr sz="2700" b="1" spc="5" dirty="0">
                <a:latin typeface="Times New Roman"/>
                <a:cs typeface="Times New Roman"/>
              </a:rPr>
              <a:t>a</a:t>
            </a:r>
            <a:r>
              <a:rPr sz="2700" b="1" dirty="0">
                <a:latin typeface="Times New Roman"/>
                <a:cs typeface="Times New Roman"/>
              </a:rPr>
              <a:t>pnel.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1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141" y="161623"/>
            <a:ext cx="8420735" cy="63991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383405"/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5" dirty="0">
                <a:latin typeface="Times New Roman"/>
                <a:cs typeface="Times New Roman"/>
              </a:rPr>
              <a:t>y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emic</a:t>
            </a:r>
            <a:r>
              <a:rPr sz="2600" b="1" spc="-7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</a:t>
            </a:r>
            <a:r>
              <a:rPr sz="2600" b="1" spc="-4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b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bol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sm This 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f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to 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mb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li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in:  The arte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ial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culation.</a:t>
            </a:r>
            <a:endParaRPr sz="2600">
              <a:latin typeface="Times New Roman"/>
              <a:cs typeface="Times New Roman"/>
            </a:endParaRPr>
          </a:p>
          <a:p>
            <a:pPr marL="12700"/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u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inc</a:t>
            </a:r>
            <a:r>
              <a:rPr sz="2600" b="1" spc="-10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u</a:t>
            </a:r>
            <a:r>
              <a:rPr sz="2600" b="1" spc="5" dirty="0">
                <a:latin typeface="Times New Roman"/>
                <a:cs typeface="Times New Roman"/>
              </a:rPr>
              <a:t>d</a:t>
            </a:r>
            <a:r>
              <a:rPr sz="2600" b="1" dirty="0">
                <a:latin typeface="Times New Roman"/>
                <a:cs typeface="Times New Roman"/>
              </a:rPr>
              <a:t>e:</a:t>
            </a:r>
            <a:endParaRPr sz="2600">
              <a:latin typeface="Times New Roman"/>
              <a:cs typeface="Times New Roman"/>
            </a:endParaRPr>
          </a:p>
          <a:p>
            <a:pPr marL="12700"/>
            <a:r>
              <a:rPr sz="2600" b="1" spc="5" dirty="0">
                <a:latin typeface="Times New Roman"/>
                <a:cs typeface="Times New Roman"/>
              </a:rPr>
              <a:t>1</a:t>
            </a:r>
            <a:r>
              <a:rPr sz="2600" b="1" dirty="0">
                <a:latin typeface="Times New Roman"/>
                <a:cs typeface="Times New Roman"/>
              </a:rPr>
              <a:t>. 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ntracardiac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mur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bi</a:t>
            </a:r>
            <a:r>
              <a:rPr sz="2600" b="1" spc="-5" dirty="0">
                <a:latin typeface="Times New Roman"/>
                <a:cs typeface="Times New Roman"/>
              </a:rPr>
              <a:t> (</a:t>
            </a:r>
            <a:r>
              <a:rPr sz="2600" b="1" spc="5" dirty="0">
                <a:latin typeface="Times New Roman"/>
                <a:cs typeface="Times New Roman"/>
              </a:rPr>
              <a:t>80</a:t>
            </a:r>
            <a:r>
              <a:rPr sz="2600" b="1" spc="-60" dirty="0">
                <a:latin typeface="Times New Roman"/>
                <a:cs typeface="Times New Roman"/>
              </a:rPr>
              <a:t>%</a:t>
            </a:r>
            <a:r>
              <a:rPr sz="2600" b="1" dirty="0">
                <a:latin typeface="Times New Roman"/>
                <a:cs typeface="Times New Roman"/>
              </a:rPr>
              <a:t>)</a:t>
            </a:r>
            <a:r>
              <a:rPr sz="2600" b="1" spc="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that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com</a:t>
            </a:r>
            <a:r>
              <a:rPr sz="2600" b="1" spc="5" dirty="0">
                <a:latin typeface="Times New Roman"/>
                <a:cs typeface="Times New Roman"/>
              </a:rPr>
              <a:t>p</a:t>
            </a:r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cate:</a:t>
            </a:r>
            <a:endParaRPr sz="2600">
              <a:latin typeface="Times New Roman"/>
              <a:cs typeface="Times New Roman"/>
            </a:endParaRPr>
          </a:p>
          <a:p>
            <a:pPr marL="12700">
              <a:buClr>
                <a:srgbClr val="FFFFFF"/>
              </a:buClr>
              <a:buFont typeface="Times New Roman"/>
              <a:buAutoNum type="alphaUcPeriod"/>
              <a:tabLst>
                <a:tab pos="417195" algn="l"/>
              </a:tabLst>
            </a:pPr>
            <a:r>
              <a:rPr sz="2600" b="1" dirty="0">
                <a:latin typeface="Times New Roman"/>
                <a:cs typeface="Times New Roman"/>
              </a:rPr>
              <a:t>Infa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ct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on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 the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ft </a:t>
            </a:r>
            <a:r>
              <a:rPr sz="2600" b="1" spc="5" dirty="0">
                <a:latin typeface="Times New Roman"/>
                <a:cs typeface="Times New Roman"/>
              </a:rPr>
              <a:t>v</a:t>
            </a:r>
            <a:r>
              <a:rPr sz="2600" b="1" dirty="0">
                <a:latin typeface="Times New Roman"/>
                <a:cs typeface="Times New Roman"/>
              </a:rPr>
              <a:t>entr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cular</a:t>
            </a:r>
            <a:r>
              <a:rPr sz="2600" b="1" spc="-75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Times New Roman"/>
                <a:cs typeface="Times New Roman"/>
              </a:rPr>
              <a:t>w</a:t>
            </a:r>
            <a:r>
              <a:rPr sz="2600" b="1" dirty="0">
                <a:latin typeface="Times New Roman"/>
                <a:cs typeface="Times New Roman"/>
              </a:rPr>
              <a:t>all </a:t>
            </a:r>
            <a:r>
              <a:rPr sz="2600" b="1" spc="10" dirty="0">
                <a:latin typeface="Times New Roman"/>
                <a:cs typeface="Times New Roman"/>
              </a:rPr>
              <a:t>(</a:t>
            </a:r>
            <a:r>
              <a:rPr sz="2600" b="1" spc="5" dirty="0">
                <a:latin typeface="Times New Roman"/>
                <a:cs typeface="Times New Roman"/>
              </a:rPr>
              <a:t>70</a:t>
            </a:r>
            <a:r>
              <a:rPr sz="2600" b="1" spc="-60" dirty="0">
                <a:latin typeface="Times New Roman"/>
                <a:cs typeface="Times New Roman"/>
              </a:rPr>
              <a:t>%</a:t>
            </a:r>
            <a:r>
              <a:rPr sz="2600" b="1" dirty="0">
                <a:latin typeface="Times New Roman"/>
                <a:cs typeface="Times New Roman"/>
              </a:rPr>
              <a:t>).</a:t>
            </a:r>
            <a:endParaRPr sz="2600">
              <a:latin typeface="Times New Roman"/>
              <a:cs typeface="Times New Roman"/>
            </a:endParaRPr>
          </a:p>
          <a:p>
            <a:pPr marL="12700" marR="104775">
              <a:buClr>
                <a:srgbClr val="FFFFFF"/>
              </a:buClr>
              <a:buFont typeface="Times New Roman"/>
              <a:buAutoNum type="alphaUcPeriod"/>
              <a:tabLst>
                <a:tab pos="398780" algn="l"/>
              </a:tabLst>
            </a:pPr>
            <a:r>
              <a:rPr sz="2600" b="1" dirty="0">
                <a:latin typeface="Times New Roman"/>
                <a:cs typeface="Times New Roman"/>
              </a:rPr>
              <a:t>Dilat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ft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atria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(e</a:t>
            </a:r>
            <a:r>
              <a:rPr sz="2600" b="1" spc="-15" dirty="0">
                <a:latin typeface="Times New Roman"/>
                <a:cs typeface="Times New Roman"/>
              </a:rPr>
              <a:t>.</a:t>
            </a:r>
            <a:r>
              <a:rPr sz="2600" b="1" dirty="0">
                <a:latin typeface="Times New Roman"/>
                <a:cs typeface="Times New Roman"/>
              </a:rPr>
              <a:t>g., </a:t>
            </a:r>
            <a:r>
              <a:rPr sz="2600" b="1" spc="-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0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ry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to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mit</a:t>
            </a:r>
            <a:r>
              <a:rPr sz="2600" b="1" spc="-1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al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v</a:t>
            </a:r>
            <a:r>
              <a:rPr sz="2600" b="1" spc="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lve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dis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ase) </a:t>
            </a:r>
            <a:r>
              <a:rPr sz="2600" b="1" spc="-5" dirty="0">
                <a:latin typeface="Times New Roman"/>
                <a:cs typeface="Times New Roman"/>
              </a:rPr>
              <a:t>(</a:t>
            </a:r>
            <a:r>
              <a:rPr sz="2600" b="1" spc="5" dirty="0">
                <a:latin typeface="Times New Roman"/>
                <a:cs typeface="Times New Roman"/>
              </a:rPr>
              <a:t>25</a:t>
            </a:r>
            <a:r>
              <a:rPr sz="2600" b="1" spc="-60" dirty="0">
                <a:latin typeface="Times New Roman"/>
                <a:cs typeface="Times New Roman"/>
              </a:rPr>
              <a:t>%</a:t>
            </a:r>
            <a:r>
              <a:rPr sz="2600" b="1" dirty="0">
                <a:latin typeface="Times New Roman"/>
                <a:cs typeface="Times New Roman"/>
              </a:rPr>
              <a:t>).</a:t>
            </a:r>
            <a:endParaRPr sz="2600">
              <a:latin typeface="Times New Roman"/>
              <a:cs typeface="Times New Roman"/>
            </a:endParaRPr>
          </a:p>
          <a:p>
            <a:pPr marL="12700"/>
            <a:r>
              <a:rPr sz="2600" b="1" dirty="0">
                <a:latin typeface="Times New Roman"/>
                <a:cs typeface="Times New Roman"/>
              </a:rPr>
              <a:t>The </a:t>
            </a:r>
            <a:r>
              <a:rPr sz="2600" b="1" spc="-6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emainder</a:t>
            </a:r>
            <a:r>
              <a:rPr sz="2600" b="1" spc="-8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(</a:t>
            </a:r>
            <a:r>
              <a:rPr sz="2600" b="1" dirty="0">
                <a:latin typeface="Times New Roman"/>
                <a:cs typeface="Times New Roman"/>
              </a:rPr>
              <a:t>5</a:t>
            </a:r>
            <a:r>
              <a:rPr sz="2600" b="1" spc="-65" dirty="0">
                <a:latin typeface="Times New Roman"/>
                <a:cs typeface="Times New Roman"/>
              </a:rPr>
              <a:t>%</a:t>
            </a:r>
            <a:r>
              <a:rPr sz="2600" b="1" dirty="0">
                <a:latin typeface="Times New Roman"/>
                <a:cs typeface="Times New Roman"/>
              </a:rPr>
              <a:t>)</a:t>
            </a:r>
            <a:r>
              <a:rPr sz="2600" b="1" spc="4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originates</a:t>
            </a:r>
            <a:r>
              <a:rPr sz="2600" b="1" spc="-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f</a:t>
            </a:r>
            <a:r>
              <a:rPr sz="2600" b="1" spc="-6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om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om</a:t>
            </a:r>
            <a:r>
              <a:rPr sz="2600" b="1" spc="5" dirty="0">
                <a:latin typeface="Times New Roman"/>
                <a:cs typeface="Times New Roman"/>
              </a:rPr>
              <a:t>b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compli</a:t>
            </a:r>
            <a:r>
              <a:rPr sz="2600" b="1" spc="-15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ating:</a:t>
            </a:r>
            <a:endParaRPr sz="2600">
              <a:latin typeface="Times New Roman"/>
              <a:cs typeface="Times New Roman"/>
            </a:endParaRPr>
          </a:p>
          <a:p>
            <a:pPr marL="324485" indent="-311785">
              <a:buClr>
                <a:srgbClr val="66FF66"/>
              </a:buClr>
              <a:buFont typeface="Times New Roman"/>
              <a:buAutoNum type="arabicPeriod" startAt="2"/>
              <a:tabLst>
                <a:tab pos="325120" algn="l"/>
              </a:tabLst>
            </a:pP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rt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eurysms.</a:t>
            </a:r>
            <a:endParaRPr sz="2600">
              <a:latin typeface="Times New Roman"/>
              <a:cs typeface="Times New Roman"/>
            </a:endParaRPr>
          </a:p>
          <a:p>
            <a:pPr marL="344170" indent="-331470">
              <a:buClr>
                <a:srgbClr val="66FF66"/>
              </a:buClr>
              <a:buFont typeface="Times New Roman"/>
              <a:buAutoNum type="arabicPeriod" startAt="2"/>
              <a:tabLst>
                <a:tab pos="344170" algn="l"/>
              </a:tabLst>
            </a:pPr>
            <a:r>
              <a:rPr sz="2600" b="1" dirty="0">
                <a:latin typeface="Times New Roman"/>
                <a:cs typeface="Times New Roman"/>
              </a:rPr>
              <a:t>Ul</a:t>
            </a:r>
            <a:r>
              <a:rPr sz="2600" b="1" spc="-15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ated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athe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oscl</a:t>
            </a:r>
            <a:r>
              <a:rPr sz="2600" b="1" spc="-15" dirty="0">
                <a:latin typeface="Times New Roman"/>
                <a:cs typeface="Times New Roman"/>
              </a:rPr>
              <a:t>e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otic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pla</a:t>
            </a:r>
            <a:r>
              <a:rPr sz="2600" b="1" spc="5" dirty="0">
                <a:latin typeface="Times New Roman"/>
                <a:cs typeface="Times New Roman"/>
              </a:rPr>
              <a:t>q</a:t>
            </a:r>
            <a:r>
              <a:rPr sz="2600" b="1" dirty="0">
                <a:latin typeface="Times New Roman"/>
                <a:cs typeface="Times New Roman"/>
              </a:rPr>
              <a:t>ues.</a:t>
            </a:r>
            <a:endParaRPr sz="2600">
              <a:latin typeface="Times New Roman"/>
              <a:cs typeface="Times New Roman"/>
            </a:endParaRPr>
          </a:p>
          <a:p>
            <a:pPr marL="337185" indent="-324485">
              <a:buClr>
                <a:srgbClr val="66FF66"/>
              </a:buClr>
              <a:buFont typeface="Times New Roman"/>
              <a:buAutoNum type="arabicPeriod" startAt="2"/>
              <a:tabLst>
                <a:tab pos="337820" algn="l"/>
              </a:tabLst>
            </a:pPr>
            <a:r>
              <a:rPr sz="2600" b="1" spc="-240" dirty="0">
                <a:latin typeface="Times New Roman"/>
                <a:cs typeface="Times New Roman"/>
              </a:rPr>
              <a:t>V</a:t>
            </a:r>
            <a:r>
              <a:rPr sz="2600" b="1" dirty="0">
                <a:latin typeface="Times New Roman"/>
                <a:cs typeface="Times New Roman"/>
              </a:rPr>
              <a:t>al</a:t>
            </a:r>
            <a:r>
              <a:rPr sz="2600" b="1" spc="5" dirty="0">
                <a:latin typeface="Times New Roman"/>
                <a:cs typeface="Times New Roman"/>
              </a:rPr>
              <a:t>v</a:t>
            </a:r>
            <a:r>
              <a:rPr sz="2600" b="1" dirty="0">
                <a:latin typeface="Times New Roman"/>
                <a:cs typeface="Times New Roman"/>
              </a:rPr>
              <a:t>ular</a:t>
            </a:r>
            <a:r>
              <a:rPr sz="2600" b="1" spc="-7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ve</a:t>
            </a:r>
            <a:r>
              <a:rPr sz="2600" b="1" spc="5" dirty="0">
                <a:latin typeface="Times New Roman"/>
                <a:cs typeface="Times New Roman"/>
              </a:rPr>
              <a:t>g</a:t>
            </a:r>
            <a:r>
              <a:rPr sz="2600" b="1" dirty="0">
                <a:latin typeface="Times New Roman"/>
                <a:cs typeface="Times New Roman"/>
              </a:rPr>
              <a:t>etat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s.</a:t>
            </a:r>
            <a:endParaRPr sz="2600">
              <a:latin typeface="Times New Roman"/>
              <a:cs typeface="Times New Roman"/>
            </a:endParaRPr>
          </a:p>
          <a:p>
            <a:pPr marL="12700" marR="227965"/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-16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very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small </a:t>
            </a:r>
            <a:r>
              <a:rPr sz="2600" b="1" spc="-15" dirty="0">
                <a:latin typeface="Times New Roman"/>
                <a:cs typeface="Times New Roman"/>
              </a:rPr>
              <a:t>f</a:t>
            </a:r>
            <a:r>
              <a:rPr sz="2600" b="1" dirty="0">
                <a:latin typeface="Times New Roman"/>
                <a:cs typeface="Times New Roman"/>
              </a:rPr>
              <a:t>ract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on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 syst</a:t>
            </a:r>
            <a:r>
              <a:rPr sz="2600" b="1" spc="-15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mic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emb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li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5" dirty="0">
                <a:latin typeface="Times New Roman"/>
                <a:cs typeface="Times New Roman"/>
              </a:rPr>
              <a:t>p</a:t>
            </a:r>
            <a:r>
              <a:rPr sz="2600" b="1" dirty="0">
                <a:latin typeface="Times New Roman"/>
                <a:cs typeface="Times New Roman"/>
              </a:rPr>
              <a:t>pear</a:t>
            </a:r>
            <a:r>
              <a:rPr sz="2600" b="1" spc="-6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to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arise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 veins but 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nd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up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 the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arte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ial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culation, th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gh inte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ventri</a:t>
            </a:r>
            <a:r>
              <a:rPr sz="2600" b="1" spc="-15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ular</a:t>
            </a:r>
            <a:r>
              <a:rPr sz="2600" b="1" spc="-7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defe</a:t>
            </a:r>
            <a:r>
              <a:rPr sz="2600" b="1" spc="-15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These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call</a:t>
            </a:r>
            <a:r>
              <a:rPr sz="2600" b="1" spc="-15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d:</a:t>
            </a:r>
            <a:endParaRPr sz="2600">
              <a:latin typeface="Times New Roman"/>
              <a:cs typeface="Times New Roman"/>
            </a:endParaRPr>
          </a:p>
          <a:p>
            <a:pPr marL="344170" indent="-331470">
              <a:lnSpc>
                <a:spcPts val="3060"/>
              </a:lnSpc>
              <a:buClr>
                <a:srgbClr val="66FF66"/>
              </a:buClr>
              <a:buFont typeface="Times New Roman"/>
              <a:buAutoNum type="arabicPeriod" startAt="5"/>
              <a:tabLst>
                <a:tab pos="344805" algn="l"/>
              </a:tabLst>
            </a:pPr>
            <a:r>
              <a:rPr sz="2600" b="1" dirty="0">
                <a:latin typeface="Times New Roman"/>
                <a:cs typeface="Times New Roman"/>
              </a:rPr>
              <a:t>Parad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x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cal</a:t>
            </a:r>
            <a:r>
              <a:rPr sz="2600" b="1" spc="-4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emboli.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27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40" y="191583"/>
            <a:ext cx="8386445" cy="492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005330"/>
            <a:r>
              <a:rPr sz="4000" b="1" spc="-25" dirty="0">
                <a:latin typeface="Times New Roman"/>
                <a:cs typeface="Times New Roman"/>
              </a:rPr>
              <a:t>The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5" dirty="0">
                <a:latin typeface="Times New Roman"/>
                <a:cs typeface="Times New Roman"/>
              </a:rPr>
              <a:t>maj</a:t>
            </a:r>
            <a:r>
              <a:rPr sz="4000" b="1" spc="-10" dirty="0">
                <a:latin typeface="Times New Roman"/>
                <a:cs typeface="Times New Roman"/>
              </a:rPr>
              <a:t>o</a:t>
            </a:r>
            <a:r>
              <a:rPr sz="4000" b="1" spc="-20" dirty="0">
                <a:latin typeface="Times New Roman"/>
                <a:cs typeface="Times New Roman"/>
              </a:rPr>
              <a:t>r</a:t>
            </a:r>
            <a:r>
              <a:rPr sz="4000" b="1" spc="-7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s</a:t>
            </a:r>
            <a:r>
              <a:rPr sz="4000" b="1" spc="-15" dirty="0">
                <a:latin typeface="Times New Roman"/>
                <a:cs typeface="Times New Roman"/>
              </a:rPr>
              <a:t>ites</a:t>
            </a:r>
            <a:r>
              <a:rPr sz="4000" b="1" spc="5" dirty="0">
                <a:latin typeface="Times New Roman"/>
                <a:cs typeface="Times New Roman"/>
              </a:rPr>
              <a:t> </a:t>
            </a:r>
            <a:r>
              <a:rPr sz="4000" b="1" spc="-15" dirty="0">
                <a:latin typeface="Times New Roman"/>
                <a:cs typeface="Times New Roman"/>
              </a:rPr>
              <a:t>f</a:t>
            </a:r>
            <a:r>
              <a:rPr sz="4000" b="1" spc="-10" dirty="0">
                <a:latin typeface="Times New Roman"/>
                <a:cs typeface="Times New Roman"/>
              </a:rPr>
              <a:t>o</a:t>
            </a:r>
            <a:r>
              <a:rPr sz="4000" b="1" spc="-20" dirty="0">
                <a:latin typeface="Times New Roman"/>
                <a:cs typeface="Times New Roman"/>
              </a:rPr>
              <a:t>r</a:t>
            </a:r>
            <a:r>
              <a:rPr sz="4000" b="1" spc="-7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arter</a:t>
            </a:r>
            <a:r>
              <a:rPr sz="4000" b="1" spc="-5" dirty="0">
                <a:latin typeface="Times New Roman"/>
                <a:cs typeface="Times New Roman"/>
              </a:rPr>
              <a:t>i</a:t>
            </a:r>
            <a:r>
              <a:rPr sz="4000" b="1" spc="-20" dirty="0">
                <a:latin typeface="Times New Roman"/>
                <a:cs typeface="Times New Roman"/>
              </a:rPr>
              <a:t>ol</a:t>
            </a:r>
            <a:r>
              <a:rPr sz="4000" b="1" spc="-10" dirty="0">
                <a:latin typeface="Times New Roman"/>
                <a:cs typeface="Times New Roman"/>
              </a:rPr>
              <a:t>a</a:t>
            </a:r>
            <a:r>
              <a:rPr sz="4000" b="1" spc="-20" dirty="0">
                <a:latin typeface="Times New Roman"/>
                <a:cs typeface="Times New Roman"/>
              </a:rPr>
              <a:t>r emboli</a:t>
            </a:r>
            <a:r>
              <a:rPr sz="4000" b="1" spc="-15" dirty="0">
                <a:latin typeface="Times New Roman"/>
                <a:cs typeface="Times New Roman"/>
              </a:rPr>
              <a:t>z</a:t>
            </a:r>
            <a:r>
              <a:rPr sz="4000" b="1" spc="-20" dirty="0">
                <a:latin typeface="Times New Roman"/>
                <a:cs typeface="Times New Roman"/>
              </a:rPr>
              <a:t>at</a:t>
            </a:r>
            <a:r>
              <a:rPr sz="4000" b="1" spc="-10" dirty="0">
                <a:latin typeface="Times New Roman"/>
                <a:cs typeface="Times New Roman"/>
              </a:rPr>
              <a:t>i</a:t>
            </a:r>
            <a:r>
              <a:rPr sz="4000" b="1" spc="-25" dirty="0">
                <a:latin typeface="Times New Roman"/>
                <a:cs typeface="Times New Roman"/>
              </a:rPr>
              <a:t>on</a:t>
            </a:r>
            <a:r>
              <a:rPr sz="4000" b="1" spc="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a</a:t>
            </a:r>
            <a:r>
              <a:rPr sz="4000" b="1" spc="-85" dirty="0">
                <a:latin typeface="Times New Roman"/>
                <a:cs typeface="Times New Roman"/>
              </a:rPr>
              <a:t>r</a:t>
            </a:r>
            <a:r>
              <a:rPr sz="4000" b="1" spc="-20" dirty="0">
                <a:latin typeface="Times New Roman"/>
                <a:cs typeface="Times New Roman"/>
              </a:rPr>
              <a:t>e:</a:t>
            </a:r>
            <a:endParaRPr sz="4000">
              <a:latin typeface="Times New Roman"/>
              <a:cs typeface="Times New Roman"/>
            </a:endParaRPr>
          </a:p>
          <a:p>
            <a:pPr marL="12700">
              <a:buClr>
                <a:srgbClr val="66FF66"/>
              </a:buClr>
              <a:buFont typeface="Times New Roman"/>
              <a:buAutoNum type="arabicPeriod"/>
              <a:tabLst>
                <a:tab pos="511175" algn="l"/>
              </a:tabLst>
            </a:pPr>
            <a:r>
              <a:rPr sz="4000" b="1" spc="-25" dirty="0">
                <a:latin typeface="Times New Roman"/>
                <a:cs typeface="Times New Roman"/>
              </a:rPr>
              <a:t>The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l</a:t>
            </a:r>
            <a:r>
              <a:rPr sz="4000" b="1" spc="-25" dirty="0">
                <a:latin typeface="Times New Roman"/>
                <a:cs typeface="Times New Roman"/>
              </a:rPr>
              <a:t>ower</a:t>
            </a:r>
            <a:r>
              <a:rPr sz="4000" b="1" spc="-70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ext</a:t>
            </a:r>
            <a:r>
              <a:rPr sz="4000" b="1" spc="-85" dirty="0">
                <a:latin typeface="Times New Roman"/>
                <a:cs typeface="Times New Roman"/>
              </a:rPr>
              <a:t>r</a:t>
            </a:r>
            <a:r>
              <a:rPr sz="4000" b="1" spc="-20" dirty="0">
                <a:latin typeface="Times New Roman"/>
                <a:cs typeface="Times New Roman"/>
              </a:rPr>
              <a:t>emities</a:t>
            </a:r>
            <a:r>
              <a:rPr sz="4000" b="1" spc="10" dirty="0">
                <a:latin typeface="Times New Roman"/>
                <a:cs typeface="Times New Roman"/>
              </a:rPr>
              <a:t> (</a:t>
            </a:r>
            <a:r>
              <a:rPr sz="4000" b="1" spc="-15" dirty="0">
                <a:latin typeface="Times New Roman"/>
                <a:cs typeface="Times New Roman"/>
              </a:rPr>
              <a:t>75</a:t>
            </a:r>
            <a:r>
              <a:rPr sz="4000" b="1" spc="-25" dirty="0">
                <a:latin typeface="Times New Roman"/>
                <a:cs typeface="Times New Roman"/>
              </a:rPr>
              <a:t>%).</a:t>
            </a:r>
            <a:endParaRPr sz="4000">
              <a:latin typeface="Times New Roman"/>
              <a:cs typeface="Times New Roman"/>
            </a:endParaRPr>
          </a:p>
          <a:p>
            <a:pPr marL="510540" indent="-497840">
              <a:buClr>
                <a:srgbClr val="66FF66"/>
              </a:buClr>
              <a:buFont typeface="Times New Roman"/>
              <a:buAutoNum type="arabicPeriod"/>
              <a:tabLst>
                <a:tab pos="511175" algn="l"/>
              </a:tabLst>
            </a:pPr>
            <a:r>
              <a:rPr sz="4000" b="1" spc="-25" dirty="0">
                <a:latin typeface="Times New Roman"/>
                <a:cs typeface="Times New Roman"/>
              </a:rPr>
              <a:t>The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brain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(</a:t>
            </a:r>
            <a:r>
              <a:rPr sz="4000" b="1" spc="-25" dirty="0">
                <a:latin typeface="Times New Roman"/>
                <a:cs typeface="Times New Roman"/>
              </a:rPr>
              <a:t>10%).</a:t>
            </a:r>
            <a:endParaRPr sz="4000">
              <a:latin typeface="Times New Roman"/>
              <a:cs typeface="Times New Roman"/>
            </a:endParaRPr>
          </a:p>
          <a:p>
            <a:pPr marL="510540" indent="-497840">
              <a:buClr>
                <a:srgbClr val="66FF66"/>
              </a:buClr>
              <a:buFont typeface="Times New Roman"/>
              <a:buAutoNum type="arabicPeriod"/>
              <a:tabLst>
                <a:tab pos="511175" algn="l"/>
              </a:tabLst>
            </a:pPr>
            <a:r>
              <a:rPr sz="4000" b="1" spc="-25" dirty="0">
                <a:latin typeface="Times New Roman"/>
                <a:cs typeface="Times New Roman"/>
              </a:rPr>
              <a:t>The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i</a:t>
            </a:r>
            <a:r>
              <a:rPr sz="4000" b="1" spc="-20" dirty="0">
                <a:latin typeface="Times New Roman"/>
                <a:cs typeface="Times New Roman"/>
              </a:rPr>
              <a:t>ntest</a:t>
            </a:r>
            <a:r>
              <a:rPr sz="4000" b="1" spc="-10" dirty="0">
                <a:latin typeface="Times New Roman"/>
                <a:cs typeface="Times New Roman"/>
              </a:rPr>
              <a:t>i</a:t>
            </a:r>
            <a:r>
              <a:rPr sz="4000" b="1" spc="-20" dirty="0">
                <a:latin typeface="Times New Roman"/>
                <a:cs typeface="Times New Roman"/>
              </a:rPr>
              <a:t>nes</a:t>
            </a:r>
            <a:r>
              <a:rPr sz="4000" b="1" spc="20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(mesenter</a:t>
            </a:r>
            <a:r>
              <a:rPr sz="4000" b="1" spc="-5" dirty="0">
                <a:latin typeface="Times New Roman"/>
                <a:cs typeface="Times New Roman"/>
              </a:rPr>
              <a:t>i</a:t>
            </a:r>
            <a:r>
              <a:rPr sz="4000" b="1" spc="-15" dirty="0">
                <a:latin typeface="Times New Roman"/>
                <a:cs typeface="Times New Roman"/>
              </a:rPr>
              <a:t>c),</a:t>
            </a:r>
            <a:r>
              <a:rPr sz="4000" b="1" spc="2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kidney</a:t>
            </a:r>
            <a:r>
              <a:rPr sz="4000" b="1" spc="-15" dirty="0">
                <a:latin typeface="Times New Roman"/>
                <a:cs typeface="Times New Roman"/>
              </a:rPr>
              <a:t>s</a:t>
            </a:r>
            <a:r>
              <a:rPr sz="4000" b="1" spc="-10" dirty="0">
                <a:latin typeface="Times New Roman"/>
                <a:cs typeface="Times New Roman"/>
              </a:rPr>
              <a:t>,</a:t>
            </a:r>
            <a:endParaRPr sz="4000">
              <a:latin typeface="Times New Roman"/>
              <a:cs typeface="Times New Roman"/>
            </a:endParaRPr>
          </a:p>
          <a:p>
            <a:pPr marL="12700"/>
            <a:r>
              <a:rPr sz="4000" b="1" spc="-25" dirty="0">
                <a:latin typeface="Times New Roman"/>
                <a:cs typeface="Times New Roman"/>
              </a:rPr>
              <a:t>and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sp</a:t>
            </a:r>
            <a:r>
              <a:rPr sz="4000" b="1" spc="-10" dirty="0">
                <a:latin typeface="Times New Roman"/>
                <a:cs typeface="Times New Roman"/>
              </a:rPr>
              <a:t>l</a:t>
            </a:r>
            <a:r>
              <a:rPr sz="4000" b="1" spc="-20" dirty="0">
                <a:latin typeface="Times New Roman"/>
                <a:cs typeface="Times New Roman"/>
              </a:rPr>
              <a:t>een.</a:t>
            </a:r>
            <a:endParaRPr sz="4000">
              <a:latin typeface="Times New Roman"/>
              <a:cs typeface="Times New Roman"/>
            </a:endParaRPr>
          </a:p>
          <a:p>
            <a:pPr marL="12700" marR="1548130">
              <a:buClr>
                <a:srgbClr val="66FF66"/>
              </a:buClr>
              <a:buFont typeface="Times New Roman"/>
              <a:buAutoNum type="arabicPeriod" startAt="4"/>
              <a:tabLst>
                <a:tab pos="511175" algn="l"/>
              </a:tabLst>
            </a:pPr>
            <a:r>
              <a:rPr sz="4000" b="1" spc="-25" dirty="0">
                <a:latin typeface="Times New Roman"/>
                <a:cs typeface="Times New Roman"/>
              </a:rPr>
              <a:t>The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5" dirty="0">
                <a:latin typeface="Times New Roman"/>
                <a:cs typeface="Times New Roman"/>
              </a:rPr>
              <a:t>upper</a:t>
            </a:r>
            <a:r>
              <a:rPr sz="4000" b="1" spc="-7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l</a:t>
            </a:r>
            <a:r>
              <a:rPr sz="4000" b="1" spc="-25" dirty="0">
                <a:latin typeface="Times New Roman"/>
                <a:cs typeface="Times New Roman"/>
              </a:rPr>
              <a:t>imbs</a:t>
            </a:r>
            <a:r>
              <a:rPr sz="4000" b="1" spc="1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a</a:t>
            </a:r>
            <a:r>
              <a:rPr sz="4000" b="1" spc="-85" dirty="0">
                <a:latin typeface="Times New Roman"/>
                <a:cs typeface="Times New Roman"/>
              </a:rPr>
              <a:t>r</a:t>
            </a:r>
            <a:r>
              <a:rPr sz="4000" b="1" spc="-20" dirty="0">
                <a:latin typeface="Times New Roman"/>
                <a:cs typeface="Times New Roman"/>
              </a:rPr>
              <a:t>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the</a:t>
            </a:r>
            <a:r>
              <a:rPr sz="4000" b="1" spc="-5" dirty="0">
                <a:latin typeface="Times New Roman"/>
                <a:cs typeface="Times New Roman"/>
              </a:rPr>
              <a:t> l</a:t>
            </a:r>
            <a:r>
              <a:rPr sz="4000" b="1" spc="-20" dirty="0">
                <a:latin typeface="Times New Roman"/>
                <a:cs typeface="Times New Roman"/>
              </a:rPr>
              <a:t>ea</a:t>
            </a:r>
            <a:r>
              <a:rPr sz="4000" b="1" spc="-15" dirty="0">
                <a:latin typeface="Times New Roman"/>
                <a:cs typeface="Times New Roman"/>
              </a:rPr>
              <a:t>st</a:t>
            </a:r>
            <a:r>
              <a:rPr sz="4000" b="1" spc="-25" dirty="0">
                <a:latin typeface="Times New Roman"/>
                <a:cs typeface="Times New Roman"/>
              </a:rPr>
              <a:t> common</a:t>
            </a:r>
            <a:r>
              <a:rPr sz="4000" b="1" spc="15" dirty="0">
                <a:latin typeface="Times New Roman"/>
                <a:cs typeface="Times New Roman"/>
              </a:rPr>
              <a:t> </a:t>
            </a:r>
            <a:r>
              <a:rPr sz="4000" b="1" spc="-15" dirty="0">
                <a:latin typeface="Times New Roman"/>
                <a:cs typeface="Times New Roman"/>
              </a:rPr>
              <a:t>si</a:t>
            </a:r>
            <a:r>
              <a:rPr sz="4000" b="1" spc="-10" dirty="0">
                <a:latin typeface="Times New Roman"/>
                <a:cs typeface="Times New Roman"/>
              </a:rPr>
              <a:t>t</a:t>
            </a:r>
            <a:r>
              <a:rPr sz="4000" b="1" spc="-15" dirty="0">
                <a:latin typeface="Times New Roman"/>
                <a:cs typeface="Times New Roman"/>
              </a:rPr>
              <a:t>es.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20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40" y="158087"/>
            <a:ext cx="8814435" cy="66479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/>
            <a:r>
              <a:rPr sz="2400" b="1" dirty="0">
                <a:latin typeface="Times New Roman"/>
                <a:cs typeface="Times New Roman"/>
              </a:rPr>
              <a:t>Fat &amp;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bone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mar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ow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embolism: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Mic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oscopic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fat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globules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can be found in the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ci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culat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after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frac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u</a:t>
            </a:r>
            <a:r>
              <a:rPr sz="2400" b="1" spc="-5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long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bo</a:t>
            </a:r>
            <a:r>
              <a:rPr sz="2400" b="1" spc="-1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es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spc="-15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hich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contain fa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ty mar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af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er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sof</a:t>
            </a:r>
            <a:r>
              <a:rPr sz="2400" b="1" spc="1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-t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 trauma.</a:t>
            </a:r>
            <a:endParaRPr sz="2400">
              <a:latin typeface="Times New Roman"/>
              <a:cs typeface="Times New Roman"/>
            </a:endParaRPr>
          </a:p>
          <a:p>
            <a:pPr marL="12700" marR="932180"/>
            <a:r>
              <a:rPr sz="2400" b="1" dirty="0">
                <a:latin typeface="Times New Roman"/>
                <a:cs typeface="Times New Roman"/>
              </a:rPr>
              <a:t>Fat enters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ci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cula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ruptu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ar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ow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vascular sinuso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ds 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ruptu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of venules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inju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ed 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ssues.</a:t>
            </a:r>
            <a:endParaRPr sz="2400">
              <a:latin typeface="Times New Roman"/>
              <a:cs typeface="Times New Roman"/>
            </a:endParaRPr>
          </a:p>
          <a:p>
            <a:pPr marL="12700" marR="6350"/>
            <a:r>
              <a:rPr sz="2400" b="1" dirty="0">
                <a:latin typeface="Times New Roman"/>
                <a:cs typeface="Times New Roman"/>
              </a:rPr>
              <a:t>Air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Em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oli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m: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Gas bu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bles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ithin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ci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culat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can o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struct vascular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ow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Times New Roman"/>
                <a:cs typeface="Times New Roman"/>
              </a:rPr>
              <a:t>ause ische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ic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injur</a:t>
            </a:r>
            <a:r>
              <a:rPr sz="2400" b="1" spc="-125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r>
              <a:rPr sz="2400" b="1" spc="-1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Air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may enter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ci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cula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during obste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ric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ocedu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es or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as a consequence of chest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all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injur</a:t>
            </a:r>
            <a:r>
              <a:rPr sz="2400" b="1" spc="-125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marR="924560"/>
            <a:r>
              <a:rPr sz="2400" b="1" dirty="0">
                <a:latin typeface="Times New Roman"/>
                <a:cs typeface="Times New Roman"/>
              </a:rPr>
              <a:t>General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spc="-135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mo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than </a:t>
            </a:r>
            <a:r>
              <a:rPr sz="2400" b="1" spc="-5" dirty="0">
                <a:latin typeface="Times New Roman"/>
                <a:cs typeface="Times New Roman"/>
              </a:rPr>
              <a:t>10</a:t>
            </a:r>
            <a:r>
              <a:rPr sz="2400" b="1" dirty="0">
                <a:latin typeface="Times New Roman"/>
                <a:cs typeface="Times New Roman"/>
              </a:rPr>
              <a:t>0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ml of air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equi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od</a:t>
            </a:r>
            <a:r>
              <a:rPr sz="2400" b="1" spc="-10" dirty="0">
                <a:latin typeface="Times New Roman"/>
                <a:cs typeface="Times New Roman"/>
              </a:rPr>
              <a:t>u</a:t>
            </a:r>
            <a:r>
              <a:rPr sz="2400" b="1" dirty="0">
                <a:latin typeface="Times New Roman"/>
                <a:cs typeface="Times New Roman"/>
              </a:rPr>
              <a:t>ce a clinical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effect;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bu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bles </a:t>
            </a:r>
            <a:r>
              <a:rPr sz="2400" b="1" spc="5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Times New Roman"/>
                <a:cs typeface="Times New Roman"/>
              </a:rPr>
              <a:t>an coalesce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orm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othy masses suf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iciently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large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occlude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</a:t>
            </a:r>
            <a:r>
              <a:rPr sz="2400" b="1" spc="5" dirty="0">
                <a:latin typeface="Times New Roman"/>
                <a:cs typeface="Times New Roman"/>
              </a:rPr>
              <a:t>j</a:t>
            </a:r>
            <a:r>
              <a:rPr sz="2400" b="1" dirty="0">
                <a:latin typeface="Times New Roman"/>
                <a:cs typeface="Times New Roman"/>
              </a:rPr>
              <a:t>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vessels.</a:t>
            </a:r>
            <a:endParaRPr sz="2400">
              <a:latin typeface="Times New Roman"/>
              <a:cs typeface="Times New Roman"/>
            </a:endParaRPr>
          </a:p>
          <a:p>
            <a:pPr marL="12700" marR="438784"/>
            <a:r>
              <a:rPr sz="2400" b="1" dirty="0">
                <a:latin typeface="Times New Roman"/>
                <a:cs typeface="Times New Roman"/>
              </a:rPr>
              <a:t>Amniotic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Fluid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Embolism: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er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ying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cause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entry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amniot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uid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into the ma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ernal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ci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cula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via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 tear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the placental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membranes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luid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gaining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access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into ru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tu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ed uterine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veins.</a:t>
            </a:r>
            <a:endParaRPr sz="2400">
              <a:latin typeface="Times New Roman"/>
              <a:cs typeface="Times New Roman"/>
            </a:endParaRPr>
          </a:p>
          <a:p>
            <a:pPr marL="12700" marR="139065"/>
            <a:r>
              <a:rPr sz="2400" b="1" dirty="0">
                <a:latin typeface="Times New Roman"/>
                <a:cs typeface="Times New Roman"/>
              </a:rPr>
              <a:t>Class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call</a:t>
            </a:r>
            <a:r>
              <a:rPr sz="2400" b="1" spc="-130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is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mar</a:t>
            </a:r>
            <a:r>
              <a:rPr sz="2400" b="1" spc="5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pulmonary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edema and 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fuse alveolar damage.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74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39" y="161624"/>
            <a:ext cx="8708390" cy="6401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600" b="1" dirty="0">
                <a:latin typeface="Times New Roman"/>
                <a:cs typeface="Times New Roman"/>
              </a:rPr>
              <a:t>Infa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ct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on</a:t>
            </a:r>
            <a:endParaRPr sz="2600">
              <a:latin typeface="Times New Roman"/>
              <a:cs typeface="Times New Roman"/>
            </a:endParaRPr>
          </a:p>
          <a:p>
            <a:pPr marL="12700"/>
            <a:r>
              <a:rPr sz="2600" b="1" dirty="0">
                <a:latin typeface="Times New Roman"/>
                <a:cs typeface="Times New Roman"/>
              </a:rPr>
              <a:t>This is</a:t>
            </a:r>
            <a:r>
              <a:rPr sz="2600" b="1" spc="-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def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ned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as:</a:t>
            </a:r>
            <a:endParaRPr sz="2600">
              <a:latin typeface="Times New Roman"/>
              <a:cs typeface="Times New Roman"/>
            </a:endParaRPr>
          </a:p>
          <a:p>
            <a:pPr marL="12700" marR="427990"/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cali</a:t>
            </a:r>
            <a:r>
              <a:rPr sz="2600" b="1" spc="-25" dirty="0">
                <a:latin typeface="Times New Roman"/>
                <a:cs typeface="Times New Roman"/>
              </a:rPr>
              <a:t>z</a:t>
            </a:r>
            <a:r>
              <a:rPr sz="2600" b="1" dirty="0">
                <a:latin typeface="Times New Roman"/>
                <a:cs typeface="Times New Roman"/>
              </a:rPr>
              <a:t>ed a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ea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chemic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15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ll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nec</a:t>
            </a:r>
            <a:r>
              <a:rPr sz="2600" b="1" spc="-6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osis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ving</a:t>
            </a:r>
            <a:r>
              <a:rPr sz="2600" b="1" spc="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org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n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or ti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sue,</a:t>
            </a:r>
            <a:r>
              <a:rPr sz="2600" b="1" spc="-5" dirty="0">
                <a:latin typeface="Times New Roman"/>
                <a:cs typeface="Times New Roman"/>
              </a:rPr>
              <a:t> 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ulting m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st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often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f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12700" marR="1642745">
              <a:tabLst>
                <a:tab pos="5181600" algn="l"/>
              </a:tabLst>
            </a:pP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5" dirty="0">
                <a:latin typeface="Times New Roman"/>
                <a:cs typeface="Times New Roman"/>
              </a:rPr>
              <a:t>d</a:t>
            </a:r>
            <a:r>
              <a:rPr sz="2600" b="1" dirty="0">
                <a:latin typeface="Times New Roman"/>
                <a:cs typeface="Times New Roman"/>
              </a:rPr>
              <a:t>en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eduction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or</a:t>
            </a:r>
            <a:r>
              <a:rPr sz="2600" b="1" spc="-6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ation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its	blo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d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suppl</a:t>
            </a:r>
            <a:r>
              <a:rPr sz="2600" b="1" spc="-140" dirty="0">
                <a:latin typeface="Times New Roman"/>
                <a:cs typeface="Times New Roman"/>
              </a:rPr>
              <a:t>y</a:t>
            </a:r>
            <a:r>
              <a:rPr sz="2600" b="1" dirty="0">
                <a:latin typeface="Times New Roman"/>
                <a:cs typeface="Times New Roman"/>
              </a:rPr>
              <a:t>. C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uses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 v</a:t>
            </a:r>
            <a:r>
              <a:rPr sz="2600" b="1" spc="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5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ular</a:t>
            </a:r>
            <a:r>
              <a:rPr sz="2600" b="1" spc="-7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b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ruct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12700" marR="209550">
              <a:buClr>
                <a:srgbClr val="66FF66"/>
              </a:buClr>
              <a:buFont typeface="Times New Roman"/>
              <a:buAutoNum type="arabicPeriod"/>
              <a:tabLst>
                <a:tab pos="344170" algn="l"/>
              </a:tabLst>
            </a:pPr>
            <a:r>
              <a:rPr sz="2600" b="1" dirty="0">
                <a:latin typeface="Times New Roman"/>
                <a:cs typeface="Times New Roman"/>
              </a:rPr>
              <a:t>Near</a:t>
            </a:r>
            <a:r>
              <a:rPr sz="2600" b="1" spc="-10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y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spc="5" dirty="0">
                <a:latin typeface="Times New Roman"/>
                <a:cs typeface="Times New Roman"/>
              </a:rPr>
              <a:t>99</a:t>
            </a:r>
            <a:r>
              <a:rPr sz="2600" b="1" dirty="0">
                <a:latin typeface="Times New Roman"/>
                <a:cs typeface="Times New Roman"/>
              </a:rPr>
              <a:t>%</a:t>
            </a:r>
            <a:r>
              <a:rPr sz="2600" b="1" spc="-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 all 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nfa</a:t>
            </a:r>
            <a:r>
              <a:rPr sz="2600" b="1" spc="-4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cts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ult </a:t>
            </a:r>
            <a:r>
              <a:rPr sz="2600" b="1" spc="-10" dirty="0">
                <a:latin typeface="Times New Roman"/>
                <a:cs typeface="Times New Roman"/>
              </a:rPr>
              <a:t>f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om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b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tic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or emb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l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events,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d alm</a:t>
            </a:r>
            <a:r>
              <a:rPr sz="2600" b="1" spc="10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st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all </a:t>
            </a:r>
            <a:r>
              <a:rPr sz="2600" b="1" spc="-4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ult </a:t>
            </a:r>
            <a:r>
              <a:rPr sz="2600" b="1" spc="-10" dirty="0">
                <a:latin typeface="Times New Roman"/>
                <a:cs typeface="Times New Roman"/>
              </a:rPr>
              <a:t>f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om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arte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ial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occlus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. Uncommon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caus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inc</a:t>
            </a:r>
            <a:r>
              <a:rPr sz="2600" b="1" spc="-15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ude:</a:t>
            </a:r>
            <a:endParaRPr sz="2600">
              <a:latin typeface="Times New Roman"/>
              <a:cs typeface="Times New Roman"/>
            </a:endParaRPr>
          </a:p>
          <a:p>
            <a:pPr marL="12700" marR="1156335">
              <a:buClr>
                <a:srgbClr val="66FF66"/>
              </a:buClr>
              <a:buFont typeface="Times New Roman"/>
              <a:buAutoNum type="arabicPeriod"/>
              <a:tabLst>
                <a:tab pos="344170" algn="l"/>
              </a:tabLst>
            </a:pPr>
            <a:r>
              <a:rPr sz="2600" b="1" dirty="0">
                <a:latin typeface="Times New Roman"/>
                <a:cs typeface="Times New Roman"/>
              </a:rPr>
              <a:t>Exp</a:t>
            </a:r>
            <a:r>
              <a:rPr sz="2600" b="1" spc="10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nsion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athe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atous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pla</a:t>
            </a:r>
            <a:r>
              <a:rPr sz="2600" b="1" spc="5" dirty="0">
                <a:latin typeface="Times New Roman"/>
                <a:cs typeface="Times New Roman"/>
              </a:rPr>
              <a:t>q</a:t>
            </a:r>
            <a:r>
              <a:rPr sz="2600" b="1" dirty="0">
                <a:latin typeface="Times New Roman"/>
                <a:cs typeface="Times New Roman"/>
              </a:rPr>
              <a:t>ues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by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int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5" dirty="0">
                <a:latin typeface="Times New Roman"/>
                <a:cs typeface="Times New Roman"/>
              </a:rPr>
              <a:t>p</a:t>
            </a:r>
            <a:r>
              <a:rPr sz="2600" b="1" dirty="0">
                <a:latin typeface="Times New Roman"/>
                <a:cs typeface="Times New Roman"/>
              </a:rPr>
              <a:t>laq</a:t>
            </a:r>
            <a:r>
              <a:rPr sz="2600" b="1" spc="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e hem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r</a:t>
            </a:r>
            <a:r>
              <a:rPr sz="2600" b="1" spc="-1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h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g</a:t>
            </a:r>
            <a:r>
              <a:rPr sz="2600" b="1" spc="-15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344170" indent="-331470">
              <a:buClr>
                <a:srgbClr val="66FF66"/>
              </a:buClr>
              <a:buFont typeface="Times New Roman"/>
              <a:buAutoNum type="arabicPeriod"/>
              <a:tabLst>
                <a:tab pos="344170" algn="l"/>
              </a:tabLst>
            </a:pPr>
            <a:r>
              <a:rPr sz="2600" b="1" dirty="0">
                <a:latin typeface="Times New Roman"/>
                <a:cs typeface="Times New Roman"/>
              </a:rPr>
              <a:t>Sp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sm</a:t>
            </a:r>
            <a:r>
              <a:rPr sz="2600" b="1" spc="-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 co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ary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arte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10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s.</a:t>
            </a:r>
            <a:endParaRPr sz="2600">
              <a:latin typeface="Times New Roman"/>
              <a:cs typeface="Times New Roman"/>
            </a:endParaRPr>
          </a:p>
          <a:p>
            <a:pPr marL="12700" marR="924560">
              <a:buClr>
                <a:srgbClr val="66FF66"/>
              </a:buClr>
              <a:buFont typeface="Times New Roman"/>
              <a:buAutoNum type="arabicPeriod"/>
              <a:tabLst>
                <a:tab pos="344170" algn="l"/>
              </a:tabLst>
            </a:pPr>
            <a:r>
              <a:rPr sz="2600" b="1" dirty="0">
                <a:latin typeface="Times New Roman"/>
                <a:cs typeface="Times New Roman"/>
              </a:rPr>
              <a:t>P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su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on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ves</a:t>
            </a:r>
            <a:r>
              <a:rPr sz="2600" b="1" spc="-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el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f</a:t>
            </a:r>
            <a:r>
              <a:rPr sz="2600" b="1" spc="-6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om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ide: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●</a:t>
            </a:r>
            <a:r>
              <a:rPr sz="2600" b="1" spc="-240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um</a:t>
            </a:r>
            <a:r>
              <a:rPr sz="2600" b="1" spc="10" dirty="0">
                <a:latin typeface="Times New Roman"/>
                <a:cs typeface="Times New Roman"/>
              </a:rPr>
              <a:t>o</a:t>
            </a:r>
            <a:r>
              <a:rPr sz="2600" b="1" spc="-24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●Fib</a:t>
            </a:r>
            <a:r>
              <a:rPr sz="2600" b="1" spc="-5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u</a:t>
            </a:r>
            <a:r>
              <a:rPr sz="2600" b="1" dirty="0">
                <a:latin typeface="Times New Roman"/>
                <a:cs typeface="Times New Roman"/>
              </a:rPr>
              <a:t>s a</a:t>
            </a:r>
            <a:r>
              <a:rPr sz="2600" b="1" spc="5" dirty="0">
                <a:latin typeface="Times New Roman"/>
                <a:cs typeface="Times New Roman"/>
              </a:rPr>
              <a:t>d</a:t>
            </a:r>
            <a:r>
              <a:rPr sz="2600" b="1" dirty="0">
                <a:latin typeface="Times New Roman"/>
                <a:cs typeface="Times New Roman"/>
              </a:rPr>
              <a:t>hes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n</a:t>
            </a:r>
            <a:r>
              <a:rPr sz="2600" b="1" dirty="0">
                <a:latin typeface="Times New Roman"/>
                <a:cs typeface="Times New Roman"/>
              </a:rPr>
              <a:t>s.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●</a:t>
            </a:r>
            <a:r>
              <a:rPr sz="2600" b="1" dirty="0">
                <a:latin typeface="Times New Roman"/>
                <a:cs typeface="Times New Roman"/>
              </a:rPr>
              <a:t>N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r</a:t>
            </a:r>
            <a:r>
              <a:rPr sz="2600" b="1" spc="-60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ow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hernial 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ac.</a:t>
            </a:r>
            <a:endParaRPr sz="2600">
              <a:latin typeface="Times New Roman"/>
              <a:cs typeface="Times New Roman"/>
            </a:endParaRPr>
          </a:p>
          <a:p>
            <a:pPr marL="337185" indent="-324485">
              <a:buClr>
                <a:srgbClr val="66FF66"/>
              </a:buClr>
              <a:buFont typeface="Times New Roman"/>
              <a:buAutoNum type="arabicPeriod"/>
              <a:tabLst>
                <a:tab pos="337820" algn="l"/>
              </a:tabLst>
            </a:pPr>
            <a:r>
              <a:rPr sz="2600" b="1" spc="-190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w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10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ting (tor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ion)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the pedi</a:t>
            </a:r>
            <a:r>
              <a:rPr sz="2600" b="1" spc="-15" dirty="0">
                <a:latin typeface="Times New Roman"/>
                <a:cs typeface="Times New Roman"/>
              </a:rPr>
              <a:t>c</a:t>
            </a:r>
            <a:r>
              <a:rPr sz="2600" b="1" dirty="0">
                <a:latin typeface="Times New Roman"/>
                <a:cs typeface="Times New Roman"/>
              </a:rPr>
              <a:t>le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 mo</a:t>
            </a:r>
            <a:r>
              <a:rPr sz="2600" b="1" spc="5" dirty="0">
                <a:latin typeface="Times New Roman"/>
                <a:cs typeface="Times New Roman"/>
              </a:rPr>
              <a:t>b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10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or</a:t>
            </a:r>
            <a:r>
              <a:rPr sz="2600" b="1" spc="5" dirty="0">
                <a:latin typeface="Times New Roman"/>
                <a:cs typeface="Times New Roman"/>
              </a:rPr>
              <a:t>g</a:t>
            </a:r>
            <a:r>
              <a:rPr sz="2600" b="1" dirty="0">
                <a:latin typeface="Times New Roman"/>
                <a:cs typeface="Times New Roman"/>
              </a:rPr>
              <a:t>an e.g.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lo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p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endParaRPr sz="2600">
              <a:latin typeface="Times New Roman"/>
              <a:cs typeface="Times New Roman"/>
            </a:endParaRPr>
          </a:p>
          <a:p>
            <a:pPr marL="12700"/>
            <a:r>
              <a:rPr sz="2600" b="1" dirty="0">
                <a:latin typeface="Times New Roman"/>
                <a:cs typeface="Times New Roman"/>
              </a:rPr>
              <a:t>small</a:t>
            </a:r>
            <a:r>
              <a:rPr sz="2600" b="1" spc="-10" dirty="0">
                <a:latin typeface="Times New Roman"/>
                <a:cs typeface="Times New Roman"/>
              </a:rPr>
              <a:t> i</a:t>
            </a:r>
            <a:r>
              <a:rPr sz="2600" b="1" dirty="0">
                <a:latin typeface="Times New Roman"/>
                <a:cs typeface="Times New Roman"/>
              </a:rPr>
              <a:t>nte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0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ne </a:t>
            </a:r>
            <a:r>
              <a:rPr sz="2600" b="1" spc="-15" dirty="0">
                <a:latin typeface="Times New Roman"/>
                <a:cs typeface="Times New Roman"/>
              </a:rPr>
              <a:t>(</a:t>
            </a:r>
            <a:r>
              <a:rPr sz="2600" b="1" dirty="0">
                <a:latin typeface="Times New Roman"/>
                <a:cs typeface="Times New Roman"/>
              </a:rPr>
              <a:t>v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lvulus</a:t>
            </a:r>
            <a:r>
              <a:rPr sz="2600" b="1" spc="-10" dirty="0">
                <a:latin typeface="Times New Roman"/>
                <a:cs typeface="Times New Roman"/>
              </a:rPr>
              <a:t>)</a:t>
            </a:r>
            <a:r>
              <a:rPr sz="2600" b="1" dirty="0">
                <a:latin typeface="Times New Roman"/>
                <a:cs typeface="Times New Roman"/>
              </a:rPr>
              <a:t>,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</a:t>
            </a:r>
            <a:r>
              <a:rPr sz="2600" b="1" spc="5" dirty="0">
                <a:latin typeface="Times New Roman"/>
                <a:cs typeface="Times New Roman"/>
              </a:rPr>
              <a:t>v</a:t>
            </a:r>
            <a:r>
              <a:rPr sz="2600" b="1" dirty="0">
                <a:latin typeface="Times New Roman"/>
                <a:cs typeface="Times New Roman"/>
              </a:rPr>
              <a:t>ary</a:t>
            </a:r>
            <a:r>
              <a:rPr sz="2600" b="1" spc="-2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and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</a:t>
            </a:r>
            <a:r>
              <a:rPr sz="2600" b="1" spc="-15" dirty="0">
                <a:latin typeface="Times New Roman"/>
                <a:cs typeface="Times New Roman"/>
              </a:rPr>
              <a:t>e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5" dirty="0">
                <a:latin typeface="Times New Roman"/>
                <a:cs typeface="Times New Roman"/>
              </a:rPr>
              <a:t>t</a:t>
            </a:r>
            <a:r>
              <a:rPr sz="2600" b="1" dirty="0">
                <a:latin typeface="Times New Roman"/>
                <a:cs typeface="Times New Roman"/>
              </a:rPr>
              <a:t>i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78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141" y="158087"/>
            <a:ext cx="8688705" cy="6278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400" b="1" dirty="0">
                <a:latin typeface="Times New Roman"/>
                <a:cs typeface="Times New Roman"/>
              </a:rPr>
              <a:t>Factors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at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Inf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uence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Development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an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Infa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ct: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N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dirty="0">
                <a:latin typeface="Times New Roman"/>
                <a:cs typeface="Times New Roman"/>
              </a:rPr>
              <a:t>tu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of the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225" dirty="0">
                <a:latin typeface="Times New Roman"/>
                <a:cs typeface="Times New Roman"/>
              </a:rPr>
              <a:t>V</a:t>
            </a:r>
            <a:r>
              <a:rPr sz="2400" b="1" dirty="0">
                <a:latin typeface="Times New Roman"/>
                <a:cs typeface="Times New Roman"/>
              </a:rPr>
              <a:t>ascular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u</a:t>
            </a:r>
            <a:r>
              <a:rPr sz="2400" b="1" dirty="0">
                <a:latin typeface="Times New Roman"/>
                <a:cs typeface="Times New Roman"/>
              </a:rPr>
              <a:t>p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ly: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 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esence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absence 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 alt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rnat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ve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blood suppl</a:t>
            </a:r>
            <a:r>
              <a:rPr sz="2400" b="1" spc="-135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marR="330200"/>
            <a:r>
              <a:rPr sz="2400" b="1" dirty="0">
                <a:latin typeface="Times New Roman"/>
                <a:cs typeface="Times New Roman"/>
              </a:rPr>
              <a:t>For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example,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lungs have a dual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pulmonary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b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onchial artery blood supply;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thus, obstruction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sma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pulmonary artery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 arter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ol</a:t>
            </a:r>
            <a:r>
              <a:rPr sz="2400" b="1" spc="-10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does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not cause.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buClr>
                <a:srgbClr val="66FF66"/>
              </a:buClr>
              <a:buFont typeface="Times New Roman"/>
              <a:buAutoNum type="arabicPeriod" startAt="2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Rate of Development </a:t>
            </a:r>
            <a:r>
              <a:rPr sz="2400" b="1" spc="-10" dirty="0">
                <a:latin typeface="Times New Roman"/>
                <a:cs typeface="Times New Roman"/>
              </a:rPr>
              <a:t>o</a:t>
            </a:r>
            <a:r>
              <a:rPr sz="2400" b="1" dirty="0">
                <a:latin typeface="Times New Roman"/>
                <a:cs typeface="Times New Roman"/>
              </a:rPr>
              <a:t>f Occlusion:</a:t>
            </a:r>
            <a:endParaRPr sz="2400">
              <a:latin typeface="Times New Roman"/>
              <a:cs typeface="Times New Roman"/>
            </a:endParaRPr>
          </a:p>
          <a:p>
            <a:pPr marL="12700" marR="639445"/>
            <a:r>
              <a:rPr sz="2400" b="1" dirty="0">
                <a:latin typeface="Times New Roman"/>
                <a:cs typeface="Times New Roman"/>
              </a:rPr>
              <a:t>Slo</a:t>
            </a:r>
            <a:r>
              <a:rPr sz="2400" b="1" spc="-15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ly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developing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occ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usions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less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5" dirty="0">
                <a:latin typeface="Times New Roman"/>
                <a:cs typeface="Times New Roman"/>
              </a:rPr>
              <a:t>ik</a:t>
            </a:r>
            <a:r>
              <a:rPr sz="2400" b="1" dirty="0">
                <a:latin typeface="Times New Roman"/>
                <a:cs typeface="Times New Roman"/>
              </a:rPr>
              <a:t>ely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cause infa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ction because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ovide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eve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opment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al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ernative perfusion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path</a:t>
            </a:r>
            <a:r>
              <a:rPr sz="2400" b="1" spc="-25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ays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i.e.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collater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vesse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s.</a:t>
            </a:r>
            <a:endParaRPr sz="2400">
              <a:latin typeface="Times New Roman"/>
              <a:cs typeface="Times New Roman"/>
            </a:endParaRPr>
          </a:p>
          <a:p>
            <a:pPr marL="311150" indent="-298450">
              <a:buClr>
                <a:srgbClr val="66FF66"/>
              </a:buClr>
              <a:buFont typeface="Times New Roman"/>
              <a:buAutoNum type="arabicPeriod" startAt="3"/>
              <a:tabLst>
                <a:tab pos="311785" algn="l"/>
              </a:tabLst>
            </a:pPr>
            <a:r>
              <a:rPr sz="2400" b="1" spc="-225" dirty="0">
                <a:latin typeface="Times New Roman"/>
                <a:cs typeface="Times New Roman"/>
              </a:rPr>
              <a:t>V</a:t>
            </a:r>
            <a:r>
              <a:rPr sz="2400" b="1" dirty="0">
                <a:latin typeface="Times New Roman"/>
                <a:cs typeface="Times New Roman"/>
              </a:rPr>
              <a:t>ulnerabil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ty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Hypoxia:</a:t>
            </a:r>
            <a:endParaRPr sz="2400">
              <a:latin typeface="Times New Roman"/>
              <a:cs typeface="Times New Roman"/>
            </a:endParaRPr>
          </a:p>
          <a:p>
            <a:pPr marL="12700" marR="19685"/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 suscept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bili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a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ue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hypoxia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nfluenc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10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elihood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infa</a:t>
            </a:r>
            <a:r>
              <a:rPr sz="2400" b="1" spc="-4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ction.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buClr>
                <a:srgbClr val="66FF66"/>
              </a:buClr>
              <a:buFont typeface="Times New Roman"/>
              <a:buAutoNum type="arabicPeriod" startAt="4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Oxygen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</a:t>
            </a:r>
            <a:r>
              <a:rPr sz="2400" b="1" spc="-1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tent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Blood:</a:t>
            </a:r>
            <a:endParaRPr sz="2400">
              <a:latin typeface="Times New Roman"/>
              <a:cs typeface="Times New Roman"/>
            </a:endParaRPr>
          </a:p>
          <a:p>
            <a:pPr marL="12700" marR="5080"/>
            <a:r>
              <a:rPr sz="2400" b="1" dirty="0">
                <a:latin typeface="Times New Roman"/>
                <a:cs typeface="Times New Roman"/>
              </a:rPr>
              <a:t>Part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al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ow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obstruct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a sma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vessel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anem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cyanot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 patient might lead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ue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infa</a:t>
            </a:r>
            <a:r>
              <a:rPr sz="2400" b="1" spc="-4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ction,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he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eas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it</a:t>
            </a:r>
            <a:r>
              <a:rPr sz="2400" b="1" spc="-20" dirty="0">
                <a:latin typeface="Times New Roman"/>
                <a:cs typeface="Times New Roman"/>
              </a:rPr>
              <a:t> w</a:t>
            </a:r>
            <a:r>
              <a:rPr sz="2400" b="1" dirty="0">
                <a:latin typeface="Times New Roman"/>
                <a:cs typeface="Times New Roman"/>
              </a:rPr>
              <a:t>ould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be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hout effect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er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condit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ons of </a:t>
            </a:r>
            <a:r>
              <a:rPr sz="2400" b="1" spc="-1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ormal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oxygen tension.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40" y="246123"/>
            <a:ext cx="8381365" cy="6463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000" b="1" dirty="0">
                <a:latin typeface="Times New Roman"/>
                <a:cs typeface="Times New Roman"/>
              </a:rPr>
              <a:t>Hype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em</a:t>
            </a:r>
            <a:r>
              <a:rPr sz="3000" b="1" spc="-10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3000" b="1" spc="2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and</a:t>
            </a:r>
            <a:r>
              <a:rPr sz="3000" b="1" spc="-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Congestion</a:t>
            </a:r>
            <a:endParaRPr sz="3000" dirty="0">
              <a:latin typeface="Times New Roman"/>
              <a:cs typeface="Times New Roman"/>
            </a:endParaRPr>
          </a:p>
          <a:p>
            <a:pPr marL="12700" marR="10160"/>
            <a:r>
              <a:rPr sz="3000" b="1" dirty="0">
                <a:latin typeface="Times New Roman"/>
                <a:cs typeface="Times New Roman"/>
              </a:rPr>
              <a:t>The terms hype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em</a:t>
            </a:r>
            <a:r>
              <a:rPr sz="3000" b="1" spc="-10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and</a:t>
            </a:r>
            <a:r>
              <a:rPr sz="3000" b="1" spc="-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congest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on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both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ind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cate: A</a:t>
            </a:r>
            <a:r>
              <a:rPr sz="3000" b="1" spc="-165" dirty="0">
                <a:latin typeface="Times New Roman"/>
                <a:cs typeface="Times New Roman"/>
              </a:rPr>
              <a:t> </a:t>
            </a:r>
            <a:r>
              <a:rPr sz="3000" b="1" spc="-15" dirty="0">
                <a:latin typeface="Times New Roman"/>
                <a:cs typeface="Times New Roman"/>
              </a:rPr>
              <a:t>l</a:t>
            </a:r>
            <a:r>
              <a:rPr sz="3000" b="1" dirty="0">
                <a:latin typeface="Times New Roman"/>
                <a:cs typeface="Times New Roman"/>
              </a:rPr>
              <a:t>ocal</a:t>
            </a:r>
            <a:r>
              <a:rPr sz="3000" b="1" spc="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inc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eased</a:t>
            </a:r>
            <a:r>
              <a:rPr sz="3000" b="1" spc="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volu</a:t>
            </a:r>
            <a:r>
              <a:rPr sz="3000" b="1" spc="-10" dirty="0">
                <a:latin typeface="Times New Roman"/>
                <a:cs typeface="Times New Roman"/>
              </a:rPr>
              <a:t>m</a:t>
            </a:r>
            <a:r>
              <a:rPr sz="3000" b="1" dirty="0">
                <a:latin typeface="Times New Roman"/>
                <a:cs typeface="Times New Roman"/>
              </a:rPr>
              <a:t>e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of blood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in a part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cular t</a:t>
            </a:r>
            <a:r>
              <a:rPr sz="3000" b="1" spc="-10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ssue.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5" dirty="0">
                <a:latin typeface="Times New Roman"/>
                <a:cs typeface="Times New Roman"/>
              </a:rPr>
              <a:t>●</a:t>
            </a:r>
            <a:r>
              <a:rPr sz="3000" b="1" dirty="0">
                <a:latin typeface="Times New Roman"/>
                <a:cs typeface="Times New Roman"/>
              </a:rPr>
              <a:t>H</a:t>
            </a:r>
            <a:r>
              <a:rPr sz="3000" b="1" spc="-10" dirty="0">
                <a:latin typeface="Times New Roman"/>
                <a:cs typeface="Times New Roman"/>
              </a:rPr>
              <a:t>y</a:t>
            </a:r>
            <a:r>
              <a:rPr sz="3000" b="1" dirty="0">
                <a:latin typeface="Times New Roman"/>
                <a:cs typeface="Times New Roman"/>
              </a:rPr>
              <a:t>pe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em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3000" b="1" spc="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is</a:t>
            </a:r>
            <a:r>
              <a:rPr sz="3000" b="1" spc="-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an: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10" dirty="0">
                <a:latin typeface="Times New Roman"/>
                <a:cs typeface="Times New Roman"/>
              </a:rPr>
              <a:t>►</a:t>
            </a:r>
            <a:r>
              <a:rPr sz="3000" b="1" dirty="0">
                <a:latin typeface="Times New Roman"/>
                <a:cs typeface="Times New Roman"/>
              </a:rPr>
              <a:t>Active</a:t>
            </a:r>
            <a:r>
              <a:rPr sz="3000" b="1" spc="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p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ocess</a:t>
            </a:r>
            <a:r>
              <a:rPr sz="3000" b="1" spc="-5" dirty="0">
                <a:latin typeface="Times New Roman"/>
                <a:cs typeface="Times New Roman"/>
              </a:rPr>
              <a:t> 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esul</a:t>
            </a:r>
            <a:r>
              <a:rPr sz="3000" b="1" spc="-15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ing</a:t>
            </a:r>
            <a:r>
              <a:rPr sz="3000" b="1" spc="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f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om: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10" dirty="0">
                <a:latin typeface="Times New Roman"/>
                <a:cs typeface="Times New Roman"/>
              </a:rPr>
              <a:t>►</a:t>
            </a:r>
            <a:r>
              <a:rPr sz="3000" b="1" dirty="0">
                <a:latin typeface="Times New Roman"/>
                <a:cs typeface="Times New Roman"/>
              </a:rPr>
              <a:t>Augmented blood f</a:t>
            </a:r>
            <a:r>
              <a:rPr sz="3000" b="1" spc="-15" dirty="0">
                <a:latin typeface="Times New Roman"/>
                <a:cs typeface="Times New Roman"/>
              </a:rPr>
              <a:t>l</a:t>
            </a:r>
            <a:r>
              <a:rPr sz="3000" b="1" dirty="0">
                <a:latin typeface="Times New Roman"/>
                <a:cs typeface="Times New Roman"/>
              </a:rPr>
              <a:t>ow</a:t>
            </a:r>
            <a:r>
              <a:rPr sz="3000" b="1" spc="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due </a:t>
            </a:r>
            <a:r>
              <a:rPr sz="3000" b="1" spc="-10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o arteriolar</a:t>
            </a:r>
            <a:r>
              <a:rPr sz="3000" b="1" spc="-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di</a:t>
            </a:r>
            <a:r>
              <a:rPr sz="3000" b="1" spc="-15" dirty="0">
                <a:latin typeface="Times New Roman"/>
                <a:cs typeface="Times New Roman"/>
              </a:rPr>
              <a:t>l</a:t>
            </a:r>
            <a:r>
              <a:rPr sz="3000" b="1" dirty="0">
                <a:latin typeface="Times New Roman"/>
                <a:cs typeface="Times New Roman"/>
              </a:rPr>
              <a:t>at</a:t>
            </a:r>
            <a:r>
              <a:rPr sz="3000" b="1" spc="-10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on.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5" dirty="0">
                <a:latin typeface="Times New Roman"/>
                <a:cs typeface="Times New Roman"/>
              </a:rPr>
              <a:t>●</a:t>
            </a:r>
            <a:r>
              <a:rPr sz="3000" b="1" dirty="0">
                <a:latin typeface="Times New Roman"/>
                <a:cs typeface="Times New Roman"/>
              </a:rPr>
              <a:t>Congest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on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i</a:t>
            </a:r>
            <a:r>
              <a:rPr sz="3000" b="1" spc="-15" dirty="0">
                <a:latin typeface="Times New Roman"/>
                <a:cs typeface="Times New Roman"/>
              </a:rPr>
              <a:t>s</a:t>
            </a:r>
            <a:r>
              <a:rPr sz="3000" b="1" dirty="0">
                <a:latin typeface="Times New Roman"/>
                <a:cs typeface="Times New Roman"/>
              </a:rPr>
              <a:t>: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10" dirty="0">
                <a:latin typeface="Times New Roman"/>
                <a:cs typeface="Times New Roman"/>
              </a:rPr>
              <a:t>►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3000" b="1" spc="-16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passive p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ocess</a:t>
            </a:r>
            <a:r>
              <a:rPr sz="3000" b="1" spc="5" dirty="0">
                <a:latin typeface="Times New Roman"/>
                <a:cs typeface="Times New Roman"/>
              </a:rPr>
              <a:t> 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esul</a:t>
            </a:r>
            <a:r>
              <a:rPr sz="3000" b="1" spc="-15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ing f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om: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10" dirty="0">
                <a:latin typeface="Times New Roman"/>
                <a:cs typeface="Times New Roman"/>
              </a:rPr>
              <a:t>►</a:t>
            </a:r>
            <a:r>
              <a:rPr sz="3000" b="1" dirty="0">
                <a:latin typeface="Times New Roman"/>
                <a:cs typeface="Times New Roman"/>
              </a:rPr>
              <a:t>Impa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ed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venous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eturn out of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 ti</a:t>
            </a:r>
            <a:r>
              <a:rPr sz="3000" b="1" spc="-15" dirty="0">
                <a:latin typeface="Times New Roman"/>
                <a:cs typeface="Times New Roman"/>
              </a:rPr>
              <a:t>s</a:t>
            </a:r>
            <a:r>
              <a:rPr sz="3000" b="1" dirty="0">
                <a:latin typeface="Times New Roman"/>
                <a:cs typeface="Times New Roman"/>
              </a:rPr>
              <a:t>sue.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dirty="0">
                <a:latin typeface="Times New Roman"/>
                <a:cs typeface="Times New Roman"/>
              </a:rPr>
              <a:t>Congest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on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may occur: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10" dirty="0">
                <a:latin typeface="Times New Roman"/>
                <a:cs typeface="Times New Roman"/>
              </a:rPr>
              <a:t>►</a:t>
            </a:r>
            <a:r>
              <a:rPr sz="3000" b="1" dirty="0">
                <a:latin typeface="Times New Roman"/>
                <a:cs typeface="Times New Roman"/>
              </a:rPr>
              <a:t>System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cal</a:t>
            </a:r>
            <a:r>
              <a:rPr sz="3000" b="1" spc="-15" dirty="0">
                <a:latin typeface="Times New Roman"/>
                <a:cs typeface="Times New Roman"/>
              </a:rPr>
              <a:t>l</a:t>
            </a:r>
            <a:r>
              <a:rPr sz="3000" b="1" spc="-170" dirty="0">
                <a:latin typeface="Times New Roman"/>
                <a:cs typeface="Times New Roman"/>
              </a:rPr>
              <a:t>y</a:t>
            </a:r>
            <a:r>
              <a:rPr sz="3000" b="1" dirty="0">
                <a:latin typeface="Times New Roman"/>
                <a:cs typeface="Times New Roman"/>
              </a:rPr>
              <a:t>,</a:t>
            </a:r>
            <a:r>
              <a:rPr sz="3000" b="1" spc="5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as 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n cardiac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fa</a:t>
            </a:r>
            <a:r>
              <a:rPr sz="3000" b="1" spc="-10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lu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e,</a:t>
            </a:r>
            <a:r>
              <a:rPr sz="3000" b="1" spc="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or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spc="-10" dirty="0">
                <a:latin typeface="Times New Roman"/>
                <a:cs typeface="Times New Roman"/>
              </a:rPr>
              <a:t>►</a:t>
            </a:r>
            <a:r>
              <a:rPr sz="3000" b="1" dirty="0">
                <a:latin typeface="Times New Roman"/>
                <a:cs typeface="Times New Roman"/>
              </a:rPr>
              <a:t>It</a:t>
            </a:r>
            <a:r>
              <a:rPr sz="3000" b="1" spc="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may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be loca</a:t>
            </a:r>
            <a:r>
              <a:rPr sz="3000" b="1" spc="-5" dirty="0">
                <a:latin typeface="Times New Roman"/>
                <a:cs typeface="Times New Roman"/>
              </a:rPr>
              <a:t>l</a:t>
            </a:r>
            <a:r>
              <a:rPr sz="3000" b="1" dirty="0">
                <a:latin typeface="Times New Roman"/>
                <a:cs typeface="Times New Roman"/>
              </a:rPr>
              <a:t>,</a:t>
            </a:r>
            <a:r>
              <a:rPr sz="3000" b="1" spc="20" dirty="0">
                <a:latin typeface="Times New Roman"/>
                <a:cs typeface="Times New Roman"/>
              </a:rPr>
              <a:t> 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esul</a:t>
            </a:r>
            <a:r>
              <a:rPr sz="3000" b="1" spc="-15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ing</a:t>
            </a:r>
            <a:r>
              <a:rPr sz="3000" b="1" spc="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f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om an i</a:t>
            </a:r>
            <a:r>
              <a:rPr sz="3000" b="1" spc="-15" dirty="0">
                <a:latin typeface="Times New Roman"/>
                <a:cs typeface="Times New Roman"/>
              </a:rPr>
              <a:t>s</a:t>
            </a:r>
            <a:r>
              <a:rPr sz="3000" b="1" dirty="0">
                <a:latin typeface="Times New Roman"/>
                <a:cs typeface="Times New Roman"/>
              </a:rPr>
              <a:t>ola</a:t>
            </a:r>
            <a:r>
              <a:rPr sz="3000" b="1" spc="-10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ed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venous</a:t>
            </a:r>
            <a:endParaRPr sz="3000" dirty="0">
              <a:latin typeface="Times New Roman"/>
              <a:cs typeface="Times New Roman"/>
            </a:endParaRPr>
          </a:p>
          <a:p>
            <a:pPr marL="12700"/>
            <a:r>
              <a:rPr sz="3000" b="1" dirty="0">
                <a:latin typeface="Times New Roman"/>
                <a:cs typeface="Times New Roman"/>
              </a:rPr>
              <a:t>obs</a:t>
            </a:r>
            <a:r>
              <a:rPr sz="3000" b="1" spc="-10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ruct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on.</a:t>
            </a:r>
            <a:endParaRPr sz="3000" dirty="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69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39" y="160468"/>
            <a:ext cx="8348980" cy="6540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500" b="1" spc="-20" dirty="0">
                <a:latin typeface="Times New Roman"/>
                <a:cs typeface="Times New Roman"/>
              </a:rPr>
              <a:t>Hemo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rhage:</a:t>
            </a:r>
            <a:endParaRPr sz="2500" dirty="0">
              <a:latin typeface="Times New Roman"/>
              <a:cs typeface="Times New Roman"/>
            </a:endParaRPr>
          </a:p>
          <a:p>
            <a:pPr marL="12700" marR="157480" algn="just"/>
            <a:r>
              <a:rPr sz="2500" b="1" spc="-20" dirty="0">
                <a:latin typeface="Times New Roman"/>
                <a:cs typeface="Times New Roman"/>
              </a:rPr>
              <a:t>He</a:t>
            </a:r>
            <a:r>
              <a:rPr sz="2500" b="1" spc="-35" dirty="0">
                <a:latin typeface="Times New Roman"/>
                <a:cs typeface="Times New Roman"/>
              </a:rPr>
              <a:t>m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hage</a:t>
            </a:r>
            <a:r>
              <a:rPr sz="2500" b="1" spc="5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escape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of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b</a:t>
            </a:r>
            <a:r>
              <a:rPr sz="2500" b="1" spc="-15" dirty="0">
                <a:latin typeface="Times New Roman"/>
                <a:cs typeface="Times New Roman"/>
              </a:rPr>
              <a:t>lood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20" dirty="0">
                <a:latin typeface="Times New Roman"/>
                <a:cs typeface="Times New Roman"/>
              </a:rPr>
              <a:t>om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vasculatu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into sur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ou</a:t>
            </a:r>
            <a:r>
              <a:rPr sz="2500" b="1" spc="-10" dirty="0">
                <a:latin typeface="Times New Roman"/>
                <a:cs typeface="Times New Roman"/>
              </a:rPr>
              <a:t>n</a:t>
            </a:r>
            <a:r>
              <a:rPr sz="2500" b="1" spc="-15" dirty="0">
                <a:latin typeface="Times New Roman"/>
                <a:cs typeface="Times New Roman"/>
              </a:rPr>
              <a:t>di</a:t>
            </a:r>
            <a:r>
              <a:rPr sz="2500" b="1" spc="-10" dirty="0">
                <a:latin typeface="Times New Roman"/>
                <a:cs typeface="Times New Roman"/>
              </a:rPr>
              <a:t>n</a:t>
            </a:r>
            <a:r>
              <a:rPr sz="2500" b="1" spc="-15" dirty="0">
                <a:latin typeface="Times New Roman"/>
                <a:cs typeface="Times New Roman"/>
              </a:rPr>
              <a:t>g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tissues,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hol</a:t>
            </a:r>
            <a:r>
              <a:rPr sz="2500" b="1" spc="-5" dirty="0">
                <a:latin typeface="Times New Roman"/>
                <a:cs typeface="Times New Roman"/>
              </a:rPr>
              <a:t>l</a:t>
            </a:r>
            <a:r>
              <a:rPr sz="2500" b="1" spc="-20" dirty="0">
                <a:latin typeface="Times New Roman"/>
                <a:cs typeface="Times New Roman"/>
              </a:rPr>
              <a:t>ow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organ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bo</a:t>
            </a:r>
            <a:r>
              <a:rPr sz="2500" b="1" spc="-10" dirty="0">
                <a:latin typeface="Times New Roman"/>
                <a:cs typeface="Times New Roman"/>
              </a:rPr>
              <a:t>d</a:t>
            </a:r>
            <a:r>
              <a:rPr sz="2500" b="1" spc="-15" dirty="0">
                <a:latin typeface="Times New Roman"/>
                <a:cs typeface="Times New Roman"/>
              </a:rPr>
              <a:t>y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cavit</a:t>
            </a:r>
            <a:r>
              <a:rPr sz="2500" b="1" spc="-155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to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-10" dirty="0">
                <a:latin typeface="Times New Roman"/>
                <a:cs typeface="Times New Roman"/>
              </a:rPr>
              <a:t> outside.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Hemo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rhage</a:t>
            </a:r>
            <a:r>
              <a:rPr sz="2500" b="1" spc="5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most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oft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5" dirty="0">
                <a:latin typeface="Times New Roman"/>
                <a:cs typeface="Times New Roman"/>
              </a:rPr>
              <a:t>n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caused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by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trauma.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He</a:t>
            </a:r>
            <a:r>
              <a:rPr sz="2500" b="1" spc="-35" dirty="0">
                <a:latin typeface="Times New Roman"/>
                <a:cs typeface="Times New Roman"/>
              </a:rPr>
              <a:t>m</a:t>
            </a:r>
            <a:r>
              <a:rPr sz="2500" b="1" spc="-15" dirty="0">
                <a:latin typeface="Times New Roman"/>
                <a:cs typeface="Times New Roman"/>
              </a:rPr>
              <a:t>ato</a:t>
            </a:r>
            <a:r>
              <a:rPr sz="2500" b="1" spc="-40" dirty="0">
                <a:latin typeface="Times New Roman"/>
                <a:cs typeface="Times New Roman"/>
              </a:rPr>
              <a:t>m</a:t>
            </a:r>
            <a:r>
              <a:rPr sz="2500" b="1" spc="-15" dirty="0">
                <a:latin typeface="Times New Roman"/>
                <a:cs typeface="Times New Roman"/>
              </a:rPr>
              <a:t>a:</a:t>
            </a:r>
            <a:endParaRPr sz="2500" dirty="0">
              <a:latin typeface="Times New Roman"/>
              <a:cs typeface="Times New Roman"/>
            </a:endParaRPr>
          </a:p>
          <a:p>
            <a:pPr marL="12700" marR="419100"/>
            <a:r>
              <a:rPr sz="2500" b="1" spc="-20" dirty="0">
                <a:latin typeface="Times New Roman"/>
                <a:cs typeface="Times New Roman"/>
              </a:rPr>
              <a:t>Th</a:t>
            </a:r>
            <a:r>
              <a:rPr sz="2500" b="1" spc="-5" dirty="0">
                <a:latin typeface="Times New Roman"/>
                <a:cs typeface="Times New Roman"/>
              </a:rPr>
              <a:t>i</a:t>
            </a:r>
            <a:r>
              <a:rPr sz="2500" b="1" spc="-10" dirty="0">
                <a:latin typeface="Times New Roman"/>
                <a:cs typeface="Times New Roman"/>
              </a:rPr>
              <a:t>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locali</a:t>
            </a:r>
            <a:r>
              <a:rPr sz="2500" b="1" spc="-40" dirty="0">
                <a:latin typeface="Times New Roman"/>
                <a:cs typeface="Times New Roman"/>
              </a:rPr>
              <a:t>z</a:t>
            </a:r>
            <a:r>
              <a:rPr sz="2500" b="1" spc="-15" dirty="0">
                <a:latin typeface="Times New Roman"/>
                <a:cs typeface="Times New Roman"/>
              </a:rPr>
              <a:t>ed</a:t>
            </a:r>
            <a:r>
              <a:rPr sz="2500" b="1" spc="5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hemor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hage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oc</a:t>
            </a:r>
            <a:r>
              <a:rPr sz="2500" b="1" spc="-25" dirty="0">
                <a:latin typeface="Times New Roman"/>
                <a:cs typeface="Times New Roman"/>
              </a:rPr>
              <a:t>c</a:t>
            </a:r>
            <a:r>
              <a:rPr sz="2500" b="1" spc="-15" dirty="0">
                <a:latin typeface="Times New Roman"/>
                <a:cs typeface="Times New Roman"/>
              </a:rPr>
              <a:t>urs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within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tissue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organ.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Hemot</a:t>
            </a:r>
            <a:r>
              <a:rPr sz="2500" b="1" spc="-15" dirty="0">
                <a:latin typeface="Times New Roman"/>
                <a:cs typeface="Times New Roman"/>
              </a:rPr>
              <a:t>horax,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hemoperi</a:t>
            </a:r>
            <a:r>
              <a:rPr sz="2500" b="1" spc="-25" dirty="0">
                <a:latin typeface="Times New Roman"/>
                <a:cs typeface="Times New Roman"/>
              </a:rPr>
              <a:t>c</a:t>
            </a:r>
            <a:r>
              <a:rPr sz="2500" b="1" spc="-15" dirty="0">
                <a:latin typeface="Times New Roman"/>
                <a:cs typeface="Times New Roman"/>
              </a:rPr>
              <a:t>ardium,</a:t>
            </a:r>
            <a:r>
              <a:rPr sz="2500" b="1" spc="5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hemoperi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oneum,</a:t>
            </a:r>
            <a:r>
              <a:rPr sz="2500" b="1" spc="5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 hemar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h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osis:</a:t>
            </a:r>
            <a:endParaRPr sz="2500" dirty="0">
              <a:latin typeface="Times New Roman"/>
              <a:cs typeface="Times New Roman"/>
            </a:endParaRPr>
          </a:p>
          <a:p>
            <a:pPr marL="12700" marR="90805"/>
            <a:r>
              <a:rPr sz="2500" b="1" spc="-20" dirty="0">
                <a:latin typeface="Times New Roman"/>
                <a:cs typeface="Times New Roman"/>
              </a:rPr>
              <a:t>Hemo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rhage</a:t>
            </a:r>
            <a:r>
              <a:rPr sz="2500" b="1" spc="50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may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oc</a:t>
            </a:r>
            <a:r>
              <a:rPr sz="2500" b="1" spc="-25" dirty="0">
                <a:latin typeface="Times New Roman"/>
                <a:cs typeface="Times New Roman"/>
              </a:rPr>
              <a:t>c</a:t>
            </a:r>
            <a:r>
              <a:rPr sz="2500" b="1" spc="-15" dirty="0">
                <a:latin typeface="Times New Roman"/>
                <a:cs typeface="Times New Roman"/>
              </a:rPr>
              <a:t>ur</a:t>
            </a:r>
            <a:r>
              <a:rPr sz="2500" b="1" spc="-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pleural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cavit</a:t>
            </a:r>
            <a:r>
              <a:rPr sz="2500" b="1" spc="-155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perica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dial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sac,</a:t>
            </a:r>
            <a:r>
              <a:rPr sz="2500" b="1" spc="-15" dirty="0">
                <a:latin typeface="Times New Roman"/>
                <a:cs typeface="Times New Roman"/>
              </a:rPr>
              <a:t> peritoneal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cavit</a:t>
            </a:r>
            <a:r>
              <a:rPr sz="2500" b="1" spc="-155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synovial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space,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espec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0" dirty="0">
                <a:latin typeface="Times New Roman"/>
                <a:cs typeface="Times New Roman"/>
              </a:rPr>
              <a:t>ivel</a:t>
            </a:r>
            <a:r>
              <a:rPr sz="2500" b="1" spc="-150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.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15" dirty="0">
                <a:latin typeface="Times New Roman"/>
                <a:cs typeface="Times New Roman"/>
              </a:rPr>
              <a:t>Pe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e</a:t>
            </a:r>
            <a:r>
              <a:rPr sz="2500" b="1" spc="-25" dirty="0">
                <a:latin typeface="Times New Roman"/>
                <a:cs typeface="Times New Roman"/>
              </a:rPr>
              <a:t>c</a:t>
            </a:r>
            <a:r>
              <a:rPr sz="2500" b="1" spc="-10" dirty="0">
                <a:latin typeface="Times New Roman"/>
                <a:cs typeface="Times New Roman"/>
              </a:rPr>
              <a:t>hial</a:t>
            </a:r>
            <a:r>
              <a:rPr sz="2500" b="1" spc="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hemor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hages,</a:t>
            </a:r>
            <a:r>
              <a:rPr sz="2500" b="1" spc="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pete</a:t>
            </a:r>
            <a:r>
              <a:rPr sz="2500" b="1" spc="-30" dirty="0">
                <a:latin typeface="Times New Roman"/>
                <a:cs typeface="Times New Roman"/>
              </a:rPr>
              <a:t>c</a:t>
            </a:r>
            <a:r>
              <a:rPr sz="2500" b="1" spc="-15" dirty="0">
                <a:latin typeface="Times New Roman"/>
                <a:cs typeface="Times New Roman"/>
              </a:rPr>
              <a:t>hiae,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</a:t>
            </a:r>
            <a:r>
              <a:rPr sz="2500" b="1" spc="-10" dirty="0">
                <a:latin typeface="Times New Roman"/>
                <a:cs typeface="Times New Roman"/>
              </a:rPr>
              <a:t>u</a:t>
            </a:r>
            <a:r>
              <a:rPr sz="2500" b="1" spc="-15" dirty="0">
                <a:latin typeface="Times New Roman"/>
                <a:cs typeface="Times New Roman"/>
              </a:rPr>
              <a:t>rpura: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15" dirty="0">
                <a:latin typeface="Times New Roman"/>
                <a:cs typeface="Times New Roman"/>
              </a:rPr>
              <a:t>These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small,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pu</a:t>
            </a:r>
            <a:r>
              <a:rPr sz="2500" b="1" spc="-10" dirty="0">
                <a:latin typeface="Times New Roman"/>
                <a:cs typeface="Times New Roman"/>
              </a:rPr>
              <a:t>n</a:t>
            </a:r>
            <a:r>
              <a:rPr sz="2500" b="1" spc="-15" dirty="0">
                <a:latin typeface="Times New Roman"/>
                <a:cs typeface="Times New Roman"/>
              </a:rPr>
              <a:t>c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ate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</a:t>
            </a:r>
            <a:r>
              <a:rPr sz="2500" b="1" spc="-35" dirty="0">
                <a:latin typeface="Times New Roman"/>
                <a:cs typeface="Times New Roman"/>
              </a:rPr>
              <a:t>m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hages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oc</a:t>
            </a:r>
            <a:r>
              <a:rPr sz="2500" b="1" spc="-30" dirty="0">
                <a:latin typeface="Times New Roman"/>
                <a:cs typeface="Times New Roman"/>
              </a:rPr>
              <a:t>c</a:t>
            </a:r>
            <a:r>
              <a:rPr sz="2500" b="1" spc="-15" dirty="0">
                <a:latin typeface="Times New Roman"/>
                <a:cs typeface="Times New Roman"/>
              </a:rPr>
              <a:t>ur</a:t>
            </a:r>
            <a:r>
              <a:rPr sz="2500" b="1" spc="-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skin,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mucous</a:t>
            </a:r>
            <a:endParaRPr sz="2500" dirty="0">
              <a:latin typeface="Times New Roman"/>
              <a:cs typeface="Times New Roman"/>
            </a:endParaRPr>
          </a:p>
          <a:p>
            <a:pPr marL="12700" marR="4009390"/>
            <a:r>
              <a:rPr sz="2500" b="1" spc="-20" dirty="0">
                <a:latin typeface="Times New Roman"/>
                <a:cs typeface="Times New Roman"/>
              </a:rPr>
              <a:t>me</a:t>
            </a:r>
            <a:r>
              <a:rPr sz="2500" b="1" spc="-35" dirty="0">
                <a:latin typeface="Times New Roman"/>
                <a:cs typeface="Times New Roman"/>
              </a:rPr>
              <a:t>m</a:t>
            </a:r>
            <a:r>
              <a:rPr sz="2500" b="1" spc="-15" dirty="0">
                <a:latin typeface="Times New Roman"/>
                <a:cs typeface="Times New Roman"/>
              </a:rPr>
              <a:t>branes,</a:t>
            </a:r>
            <a:r>
              <a:rPr sz="2500" b="1" spc="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or</a:t>
            </a:r>
            <a:r>
              <a:rPr sz="2500" b="1" spc="-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se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osal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surfac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s. </a:t>
            </a:r>
            <a:r>
              <a:rPr sz="2500" b="1" spc="-15" dirty="0">
                <a:latin typeface="Times New Roman"/>
                <a:cs typeface="Times New Roman"/>
              </a:rPr>
              <a:t>Ecchymosis: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Th</a:t>
            </a:r>
            <a:r>
              <a:rPr sz="2500" b="1" spc="-5" dirty="0">
                <a:latin typeface="Times New Roman"/>
                <a:cs typeface="Times New Roman"/>
              </a:rPr>
              <a:t>i</a:t>
            </a:r>
            <a:r>
              <a:rPr sz="2500" b="1" spc="-10" dirty="0">
                <a:latin typeface="Times New Roman"/>
                <a:cs typeface="Times New Roman"/>
              </a:rPr>
              <a:t>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diffuse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hemor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hage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u</a:t>
            </a:r>
            <a:r>
              <a:rPr sz="2500" b="1" spc="-5" dirty="0">
                <a:latin typeface="Times New Roman"/>
                <a:cs typeface="Times New Roman"/>
              </a:rPr>
              <a:t>s</a:t>
            </a:r>
            <a:r>
              <a:rPr sz="2500" b="1" spc="-15" dirty="0">
                <a:latin typeface="Times New Roman"/>
                <a:cs typeface="Times New Roman"/>
              </a:rPr>
              <a:t>ual</a:t>
            </a:r>
            <a:r>
              <a:rPr sz="2500" b="1" spc="-5" dirty="0">
                <a:latin typeface="Times New Roman"/>
                <a:cs typeface="Times New Roman"/>
              </a:rPr>
              <a:t>l</a:t>
            </a:r>
            <a:r>
              <a:rPr sz="2500" b="1" spc="-15" dirty="0">
                <a:latin typeface="Times New Roman"/>
                <a:cs typeface="Times New Roman"/>
              </a:rPr>
              <a:t>y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s</a:t>
            </a:r>
            <a:r>
              <a:rPr sz="2500" b="1" spc="-5" dirty="0">
                <a:latin typeface="Times New Roman"/>
                <a:cs typeface="Times New Roman"/>
              </a:rPr>
              <a:t>k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</a:t>
            </a:r>
            <a:r>
              <a:rPr sz="2500" b="1" spc="-10" dirty="0">
                <a:latin typeface="Times New Roman"/>
                <a:cs typeface="Times New Roman"/>
              </a:rPr>
              <a:t>n</a:t>
            </a:r>
            <a:r>
              <a:rPr sz="2500" b="1" spc="-15" dirty="0">
                <a:latin typeface="Times New Roman"/>
                <a:cs typeface="Times New Roman"/>
              </a:rPr>
              <a:t>d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su</a:t>
            </a:r>
            <a:r>
              <a:rPr sz="2500" b="1" spc="-10" dirty="0">
                <a:latin typeface="Times New Roman"/>
                <a:cs typeface="Times New Roman"/>
              </a:rPr>
              <a:t>b</a:t>
            </a:r>
            <a:r>
              <a:rPr sz="2500" b="1" spc="-15" dirty="0">
                <a:latin typeface="Times New Roman"/>
                <a:cs typeface="Times New Roman"/>
              </a:rPr>
              <a:t>cutaneous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10" dirty="0">
                <a:latin typeface="Times New Roman"/>
                <a:cs typeface="Times New Roman"/>
              </a:rPr>
              <a:t>tissue.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4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140" y="229393"/>
            <a:ext cx="8535670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600" b="1" dirty="0">
                <a:latin typeface="Times New Roman"/>
                <a:cs typeface="Times New Roman"/>
              </a:rPr>
              <a:t>Th</a:t>
            </a:r>
            <a:r>
              <a:rPr sz="3600" b="1" spc="-65" dirty="0">
                <a:latin typeface="Times New Roman"/>
                <a:cs typeface="Times New Roman"/>
              </a:rPr>
              <a:t>r</a:t>
            </a:r>
            <a:r>
              <a:rPr sz="3600" b="1" dirty="0">
                <a:latin typeface="Times New Roman"/>
                <a:cs typeface="Times New Roman"/>
              </a:rPr>
              <a:t>ombosis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is:</a:t>
            </a:r>
            <a:endParaRPr sz="3600">
              <a:latin typeface="Times New Roman"/>
              <a:cs typeface="Times New Roman"/>
            </a:endParaRPr>
          </a:p>
          <a:p>
            <a:pPr marL="12700" marR="5080"/>
            <a:r>
              <a:rPr sz="3600" b="1" dirty="0">
                <a:latin typeface="Times New Roman"/>
                <a:cs typeface="Times New Roman"/>
              </a:rPr>
              <a:t>The formation of a blood clot inside a blood vessel.</a:t>
            </a:r>
            <a:endParaRPr sz="3600">
              <a:latin typeface="Times New Roman"/>
              <a:cs typeface="Times New Roman"/>
            </a:endParaRPr>
          </a:p>
          <a:p>
            <a:pPr marL="12700"/>
            <a:r>
              <a:rPr sz="3600" b="1" dirty="0">
                <a:latin typeface="Times New Roman"/>
                <a:cs typeface="Times New Roman"/>
              </a:rPr>
              <a:t>Both hemostasis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and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th</a:t>
            </a:r>
            <a:r>
              <a:rPr sz="3600" b="1" spc="-65" dirty="0">
                <a:latin typeface="Times New Roman"/>
                <a:cs typeface="Times New Roman"/>
              </a:rPr>
              <a:t>r</a:t>
            </a:r>
            <a:r>
              <a:rPr sz="3600" b="1" dirty="0">
                <a:latin typeface="Times New Roman"/>
                <a:cs typeface="Times New Roman"/>
              </a:rPr>
              <a:t>ombosis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invo</a:t>
            </a:r>
            <a:r>
              <a:rPr sz="3600" b="1" spc="-15" dirty="0">
                <a:latin typeface="Times New Roman"/>
                <a:cs typeface="Times New Roman"/>
              </a:rPr>
              <a:t>l</a:t>
            </a:r>
            <a:r>
              <a:rPr sz="3600" b="1" dirty="0">
                <a:latin typeface="Times New Roman"/>
                <a:cs typeface="Times New Roman"/>
              </a:rPr>
              <a:t>ve</a:t>
            </a:r>
            <a:endParaRPr sz="3600">
              <a:latin typeface="Times New Roman"/>
              <a:cs typeface="Times New Roman"/>
            </a:endParaRPr>
          </a:p>
          <a:p>
            <a:pPr marL="12700"/>
            <a:r>
              <a:rPr sz="3600" b="1" dirty="0">
                <a:latin typeface="Times New Roman"/>
                <a:cs typeface="Times New Roman"/>
              </a:rPr>
              <a:t>th</a:t>
            </a:r>
            <a:r>
              <a:rPr sz="3600" b="1" spc="-60" dirty="0">
                <a:latin typeface="Times New Roman"/>
                <a:cs typeface="Times New Roman"/>
              </a:rPr>
              <a:t>r</a:t>
            </a:r>
            <a:r>
              <a:rPr sz="3600" b="1" dirty="0">
                <a:latin typeface="Times New Roman"/>
                <a:cs typeface="Times New Roman"/>
              </a:rPr>
              <a:t>ee components:</a:t>
            </a:r>
            <a:endParaRPr sz="3600">
              <a:latin typeface="Times New Roman"/>
              <a:cs typeface="Times New Roman"/>
            </a:endParaRPr>
          </a:p>
          <a:p>
            <a:pPr marL="12700"/>
            <a:r>
              <a:rPr sz="3600" b="1" spc="-5" dirty="0">
                <a:latin typeface="Times New Roman"/>
                <a:cs typeface="Times New Roman"/>
              </a:rPr>
              <a:t>●</a:t>
            </a:r>
            <a:r>
              <a:rPr sz="3600" b="1" spc="-335" dirty="0">
                <a:latin typeface="Times New Roman"/>
                <a:cs typeface="Times New Roman"/>
              </a:rPr>
              <a:t>V</a:t>
            </a:r>
            <a:r>
              <a:rPr sz="3600" b="1" dirty="0">
                <a:latin typeface="Times New Roman"/>
                <a:cs typeface="Times New Roman"/>
              </a:rPr>
              <a:t>ascular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wall.</a:t>
            </a:r>
            <a:endParaRPr sz="3600">
              <a:latin typeface="Times New Roman"/>
              <a:cs typeface="Times New Roman"/>
            </a:endParaRPr>
          </a:p>
          <a:p>
            <a:pPr marL="12700"/>
            <a:r>
              <a:rPr sz="3600" b="1" spc="-5" dirty="0">
                <a:latin typeface="Times New Roman"/>
                <a:cs typeface="Times New Roman"/>
              </a:rPr>
              <a:t>●</a:t>
            </a:r>
            <a:r>
              <a:rPr sz="3600" b="1" dirty="0">
                <a:latin typeface="Times New Roman"/>
                <a:cs typeface="Times New Roman"/>
              </a:rPr>
              <a:t>Plate</a:t>
            </a:r>
            <a:r>
              <a:rPr sz="3600" b="1" spc="-15" dirty="0">
                <a:latin typeface="Times New Roman"/>
                <a:cs typeface="Times New Roman"/>
              </a:rPr>
              <a:t>l</a:t>
            </a:r>
            <a:r>
              <a:rPr sz="3600" b="1" dirty="0">
                <a:latin typeface="Times New Roman"/>
                <a:cs typeface="Times New Roman"/>
              </a:rPr>
              <a:t>ets</a:t>
            </a:r>
            <a:r>
              <a:rPr sz="3600" b="1" spc="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.</a:t>
            </a:r>
            <a:endParaRPr sz="3600">
              <a:latin typeface="Times New Roman"/>
              <a:cs typeface="Times New Roman"/>
            </a:endParaRPr>
          </a:p>
          <a:p>
            <a:pPr marL="12700"/>
            <a:r>
              <a:rPr sz="3600" b="1" spc="-5" dirty="0">
                <a:latin typeface="Times New Roman"/>
                <a:cs typeface="Times New Roman"/>
              </a:rPr>
              <a:t>●</a:t>
            </a:r>
            <a:r>
              <a:rPr sz="3600" b="1" dirty="0">
                <a:latin typeface="Times New Roman"/>
                <a:cs typeface="Times New Roman"/>
              </a:rPr>
              <a:t>Coagulation cascade.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41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22976" y="152400"/>
            <a:ext cx="4568825" cy="3105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78940" y="158087"/>
            <a:ext cx="4170045" cy="6278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225"/>
            <a:r>
              <a:rPr sz="2400" b="1" dirty="0">
                <a:latin typeface="Times New Roman"/>
                <a:cs typeface="Times New Roman"/>
              </a:rPr>
              <a:t>Pathogenes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ombos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s: 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ee 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edisposing factors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 th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ombus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forma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spc="-85" dirty="0">
                <a:latin typeface="Times New Roman"/>
                <a:cs typeface="Times New Roman"/>
              </a:rPr>
              <a:t>V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cho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's triad):</a:t>
            </a:r>
            <a:endParaRPr sz="2400">
              <a:latin typeface="Times New Roman"/>
              <a:cs typeface="Times New Roman"/>
            </a:endParaRPr>
          </a:p>
          <a:p>
            <a:pPr marL="12700" marR="5080"/>
            <a:r>
              <a:rPr sz="2400" b="1" dirty="0">
                <a:latin typeface="Times New Roman"/>
                <a:cs typeface="Times New Roman"/>
              </a:rPr>
              <a:t>1. E</a:t>
            </a:r>
            <a:r>
              <a:rPr sz="2400" b="1" spc="-1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dothelium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injury: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 dominant p</a:t>
            </a:r>
            <a:r>
              <a:rPr sz="2400" b="1" spc="-5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edisposing facto</a:t>
            </a:r>
            <a:r>
              <a:rPr sz="2400" b="1" spc="-2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, since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endothelial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loss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alone can lead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ombos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s.</a:t>
            </a:r>
            <a:endParaRPr sz="2400">
              <a:latin typeface="Times New Roman"/>
              <a:cs typeface="Times New Roman"/>
            </a:endParaRPr>
          </a:p>
          <a:p>
            <a:pPr marL="12700" marR="155575" algn="just"/>
            <a:r>
              <a:rPr sz="2400" b="1" dirty="0">
                <a:latin typeface="Times New Roman"/>
                <a:cs typeface="Times New Roman"/>
              </a:rPr>
              <a:t>It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part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cular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portant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 th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ombus 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ormat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occurring in:</a:t>
            </a:r>
            <a:endParaRPr sz="2400">
              <a:latin typeface="Times New Roman"/>
              <a:cs typeface="Times New Roman"/>
            </a:endParaRPr>
          </a:p>
          <a:p>
            <a:pPr marL="12700" marR="52705">
              <a:lnSpc>
                <a:spcPct val="99600"/>
              </a:lnSpc>
              <a:spcBef>
                <a:spcPts val="10"/>
              </a:spcBef>
            </a:pP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 heart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the arter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al ci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cula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ion,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he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nor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al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 high f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ow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rates might other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ise int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rfe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clot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by 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eventing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platelet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adhesion &amp; diluting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coagula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factors.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5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141" y="230750"/>
            <a:ext cx="4057015" cy="6432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200" b="1" spc="-10" dirty="0">
                <a:latin typeface="Times New Roman"/>
                <a:cs typeface="Times New Roman"/>
              </a:rPr>
              <a:t>2.</a:t>
            </a:r>
            <a:r>
              <a:rPr sz="2200" b="1" spc="-13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Alteratio</a:t>
            </a:r>
            <a:r>
              <a:rPr sz="2200" b="1" spc="-15" dirty="0">
                <a:latin typeface="Times New Roman"/>
                <a:cs typeface="Times New Roman"/>
              </a:rPr>
              <a:t>ns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in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Normal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Blood</a:t>
            </a:r>
            <a:endParaRPr sz="2200">
              <a:latin typeface="Times New Roman"/>
              <a:cs typeface="Times New Roman"/>
            </a:endParaRPr>
          </a:p>
          <a:p>
            <a:pPr marL="12700"/>
            <a:r>
              <a:rPr sz="2200" b="1" spc="-15" dirty="0">
                <a:latin typeface="Times New Roman"/>
                <a:cs typeface="Times New Roman"/>
              </a:rPr>
              <a:t>Flow:</a:t>
            </a:r>
            <a:endParaRPr sz="2200">
              <a:latin typeface="Times New Roman"/>
              <a:cs typeface="Times New Roman"/>
            </a:endParaRPr>
          </a:p>
          <a:p>
            <a:pPr marL="12700" marR="130175"/>
            <a:r>
              <a:rPr sz="2200" b="1" spc="-10" dirty="0">
                <a:latin typeface="Times New Roman"/>
                <a:cs typeface="Times New Roman"/>
              </a:rPr>
              <a:t>●</a:t>
            </a:r>
            <a:r>
              <a:rPr sz="2200" b="1" spc="-220" dirty="0">
                <a:latin typeface="Times New Roman"/>
                <a:cs typeface="Times New Roman"/>
              </a:rPr>
              <a:t>T</a:t>
            </a:r>
            <a:r>
              <a:rPr sz="2200" b="1" spc="-15" dirty="0">
                <a:latin typeface="Times New Roman"/>
                <a:cs typeface="Times New Roman"/>
              </a:rPr>
              <a:t>urbulence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contributes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to: </a:t>
            </a:r>
            <a:r>
              <a:rPr sz="2200" b="1" spc="-15" dirty="0">
                <a:latin typeface="Times New Roman"/>
                <a:cs typeface="Times New Roman"/>
              </a:rPr>
              <a:t>Art</a:t>
            </a:r>
            <a:r>
              <a:rPr sz="2200" b="1" spc="-20" dirty="0">
                <a:latin typeface="Times New Roman"/>
                <a:cs typeface="Times New Roman"/>
              </a:rPr>
              <a:t>e</a:t>
            </a:r>
            <a:r>
              <a:rPr sz="2200" b="1" spc="-10" dirty="0">
                <a:latin typeface="Times New Roman"/>
                <a:cs typeface="Times New Roman"/>
              </a:rPr>
              <a:t>rial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n</a:t>
            </a:r>
            <a:r>
              <a:rPr sz="2200" b="1" spc="-15" dirty="0">
                <a:latin typeface="Times New Roman"/>
                <a:cs typeface="Times New Roman"/>
              </a:rPr>
              <a:t>d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cardiac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th</a:t>
            </a:r>
            <a:r>
              <a:rPr sz="2200" b="1" spc="-50" dirty="0">
                <a:latin typeface="Times New Roman"/>
                <a:cs typeface="Times New Roman"/>
              </a:rPr>
              <a:t>r</a:t>
            </a:r>
            <a:r>
              <a:rPr sz="2200" b="1" spc="-15" dirty="0">
                <a:latin typeface="Times New Roman"/>
                <a:cs typeface="Times New Roman"/>
              </a:rPr>
              <a:t>omb</a:t>
            </a:r>
            <a:r>
              <a:rPr sz="2200" b="1" spc="-10" dirty="0">
                <a:latin typeface="Times New Roman"/>
                <a:cs typeface="Times New Roman"/>
              </a:rPr>
              <a:t>osis.</a:t>
            </a:r>
            <a:endParaRPr sz="2200">
              <a:latin typeface="Times New Roman"/>
              <a:cs typeface="Times New Roman"/>
            </a:endParaRPr>
          </a:p>
          <a:p>
            <a:pPr marL="12700" marR="177165"/>
            <a:r>
              <a:rPr sz="2200" b="1" spc="-10" dirty="0">
                <a:latin typeface="Times New Roman"/>
                <a:cs typeface="Times New Roman"/>
              </a:rPr>
              <a:t>●Stasis</a:t>
            </a:r>
            <a:r>
              <a:rPr sz="2200" b="1" spc="-1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is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major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contributor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to the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development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of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venous</a:t>
            </a:r>
            <a:r>
              <a:rPr sz="2200" b="1" spc="-10" dirty="0">
                <a:latin typeface="Times New Roman"/>
                <a:cs typeface="Times New Roman"/>
              </a:rPr>
              <a:t> th</a:t>
            </a:r>
            <a:r>
              <a:rPr sz="2200" b="1" spc="-50" dirty="0">
                <a:latin typeface="Times New Roman"/>
                <a:cs typeface="Times New Roman"/>
              </a:rPr>
              <a:t>r</a:t>
            </a:r>
            <a:r>
              <a:rPr sz="2200" b="1" spc="-15" dirty="0">
                <a:latin typeface="Times New Roman"/>
                <a:cs typeface="Times New Roman"/>
              </a:rPr>
              <a:t>omb</a:t>
            </a:r>
            <a:r>
              <a:rPr sz="2200" b="1" spc="-5" dirty="0">
                <a:latin typeface="Times New Roman"/>
                <a:cs typeface="Times New Roman"/>
              </a:rPr>
              <a:t>i</a:t>
            </a:r>
            <a:r>
              <a:rPr sz="2200" b="1" spc="-1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12700"/>
            <a:r>
              <a:rPr sz="2200" b="1" spc="-10" dirty="0">
                <a:latin typeface="Times New Roman"/>
                <a:cs typeface="Times New Roman"/>
              </a:rPr>
              <a:t>Stasis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n</a:t>
            </a:r>
            <a:r>
              <a:rPr sz="2200" b="1" spc="-15" dirty="0">
                <a:latin typeface="Times New Roman"/>
                <a:cs typeface="Times New Roman"/>
              </a:rPr>
              <a:t>d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turbulence:</a:t>
            </a:r>
            <a:endParaRPr sz="2200">
              <a:latin typeface="Times New Roman"/>
              <a:cs typeface="Times New Roman"/>
            </a:endParaRPr>
          </a:p>
          <a:p>
            <a:pPr marL="12700" marR="5080">
              <a:buClr>
                <a:srgbClr val="FFFFFF"/>
              </a:buClr>
              <a:buFont typeface="Times New Roman"/>
              <a:buAutoNum type="arabicPeriod"/>
              <a:tabLst>
                <a:tab pos="292735" algn="l"/>
              </a:tabLst>
            </a:pPr>
            <a:r>
              <a:rPr sz="2200" b="1" spc="-30" dirty="0">
                <a:latin typeface="Times New Roman"/>
                <a:cs typeface="Times New Roman"/>
              </a:rPr>
              <a:t>D</a:t>
            </a:r>
            <a:r>
              <a:rPr sz="2200" b="1" spc="-10" dirty="0">
                <a:latin typeface="Times New Roman"/>
                <a:cs typeface="Times New Roman"/>
              </a:rPr>
              <a:t>isrupt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laminar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flo</a:t>
            </a:r>
            <a:r>
              <a:rPr sz="2200" b="1" spc="-20" dirty="0">
                <a:latin typeface="Times New Roman"/>
                <a:cs typeface="Times New Roman"/>
              </a:rPr>
              <a:t>w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and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bring</a:t>
            </a:r>
            <a:r>
              <a:rPr sz="2200" b="1" spc="-10" dirty="0">
                <a:latin typeface="Times New Roman"/>
                <a:cs typeface="Times New Roman"/>
              </a:rPr>
              <a:t> platel</a:t>
            </a:r>
            <a:r>
              <a:rPr sz="2200" b="1" spc="-20" dirty="0">
                <a:latin typeface="Times New Roman"/>
                <a:cs typeface="Times New Roman"/>
              </a:rPr>
              <a:t>e</a:t>
            </a:r>
            <a:r>
              <a:rPr sz="2200" b="1" spc="-10" dirty="0">
                <a:latin typeface="Times New Roman"/>
                <a:cs typeface="Times New Roman"/>
              </a:rPr>
              <a:t>ts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into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contact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with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the endothelium.</a:t>
            </a:r>
            <a:endParaRPr sz="2200">
              <a:latin typeface="Times New Roman"/>
              <a:cs typeface="Times New Roman"/>
            </a:endParaRPr>
          </a:p>
          <a:p>
            <a:pPr marL="12700" marR="229870">
              <a:buClr>
                <a:srgbClr val="FFFFFF"/>
              </a:buClr>
              <a:buFont typeface="Times New Roman"/>
              <a:buAutoNum type="arabicPeriod"/>
              <a:tabLst>
                <a:tab pos="292735" algn="l"/>
              </a:tabLst>
            </a:pPr>
            <a:r>
              <a:rPr sz="2200" b="1" spc="-15" dirty="0">
                <a:latin typeface="Times New Roman"/>
                <a:cs typeface="Times New Roman"/>
              </a:rPr>
              <a:t>P</a:t>
            </a:r>
            <a:r>
              <a:rPr sz="2200" b="1" spc="-55" dirty="0">
                <a:latin typeface="Times New Roman"/>
                <a:cs typeface="Times New Roman"/>
              </a:rPr>
              <a:t>r</a:t>
            </a:r>
            <a:r>
              <a:rPr sz="2200" b="1" spc="-10" dirty="0">
                <a:latin typeface="Times New Roman"/>
                <a:cs typeface="Times New Roman"/>
              </a:rPr>
              <a:t>event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dilutio</a:t>
            </a:r>
            <a:r>
              <a:rPr sz="2200" b="1" spc="-15" dirty="0">
                <a:latin typeface="Times New Roman"/>
                <a:cs typeface="Times New Roman"/>
              </a:rPr>
              <a:t>n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of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activated clotting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factors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by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f</a:t>
            </a:r>
            <a:r>
              <a:rPr sz="2200" b="1" spc="-50" dirty="0">
                <a:latin typeface="Times New Roman"/>
                <a:cs typeface="Times New Roman"/>
              </a:rPr>
              <a:t>r</a:t>
            </a:r>
            <a:r>
              <a:rPr sz="2200" b="1" spc="-10" dirty="0">
                <a:latin typeface="Times New Roman"/>
                <a:cs typeface="Times New Roman"/>
              </a:rPr>
              <a:t>es</a:t>
            </a:r>
            <a:r>
              <a:rPr sz="2200" b="1" dirty="0">
                <a:latin typeface="Times New Roman"/>
                <a:cs typeface="Times New Roman"/>
              </a:rPr>
              <a:t>h</a:t>
            </a:r>
            <a:r>
              <a:rPr sz="2200" b="1" spc="-10" dirty="0">
                <a:latin typeface="Times New Roman"/>
                <a:cs typeface="Times New Roman"/>
              </a:rPr>
              <a:t>-flo</a:t>
            </a:r>
            <a:r>
              <a:rPr sz="2200" b="1" spc="-15" dirty="0">
                <a:latin typeface="Times New Roman"/>
                <a:cs typeface="Times New Roman"/>
              </a:rPr>
              <a:t>wing</a:t>
            </a:r>
            <a:r>
              <a:rPr sz="2200" b="1" spc="-10" dirty="0">
                <a:latin typeface="Times New Roman"/>
                <a:cs typeface="Times New Roman"/>
              </a:rPr>
              <a:t> blo</a:t>
            </a:r>
            <a:r>
              <a:rPr sz="2200" b="1" spc="-15" dirty="0">
                <a:latin typeface="Times New Roman"/>
                <a:cs typeface="Times New Roman"/>
              </a:rPr>
              <a:t>o</a:t>
            </a:r>
            <a:r>
              <a:rPr sz="2200" b="1" spc="-10" dirty="0">
                <a:latin typeface="Times New Roman"/>
                <a:cs typeface="Times New Roman"/>
              </a:rPr>
              <a:t>d.</a:t>
            </a:r>
            <a:endParaRPr sz="2200">
              <a:latin typeface="Times New Roman"/>
              <a:cs typeface="Times New Roman"/>
            </a:endParaRPr>
          </a:p>
          <a:p>
            <a:pPr marL="12700" marR="254000">
              <a:buClr>
                <a:srgbClr val="FFFFFF"/>
              </a:buClr>
              <a:buFont typeface="Times New Roman"/>
              <a:buAutoNum type="arabicPeriod"/>
              <a:tabLst>
                <a:tab pos="292735" algn="l"/>
              </a:tabLst>
            </a:pPr>
            <a:r>
              <a:rPr sz="2200" b="1" spc="-30" dirty="0">
                <a:latin typeface="Times New Roman"/>
                <a:cs typeface="Times New Roman"/>
              </a:rPr>
              <a:t>R</a:t>
            </a:r>
            <a:r>
              <a:rPr sz="2200" b="1" spc="-10" dirty="0">
                <a:latin typeface="Times New Roman"/>
                <a:cs typeface="Times New Roman"/>
              </a:rPr>
              <a:t>etard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the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inflow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of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clotting factor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inhibitors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n</a:t>
            </a:r>
            <a:r>
              <a:rPr sz="2200" b="1" spc="-15" dirty="0">
                <a:latin typeface="Times New Roman"/>
                <a:cs typeface="Times New Roman"/>
              </a:rPr>
              <a:t>d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pe</a:t>
            </a:r>
            <a:r>
              <a:rPr sz="2200" b="1" spc="-20" dirty="0">
                <a:latin typeface="Times New Roman"/>
                <a:cs typeface="Times New Roman"/>
              </a:rPr>
              <a:t>r</a:t>
            </a:r>
            <a:r>
              <a:rPr sz="2200" b="1" spc="-15" dirty="0">
                <a:latin typeface="Times New Roman"/>
                <a:cs typeface="Times New Roman"/>
              </a:rPr>
              <a:t>mit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the buildup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of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th</a:t>
            </a:r>
            <a:r>
              <a:rPr sz="2200" b="1" spc="-50" dirty="0">
                <a:latin typeface="Times New Roman"/>
                <a:cs typeface="Times New Roman"/>
              </a:rPr>
              <a:t>r</a:t>
            </a:r>
            <a:r>
              <a:rPr sz="2200" b="1" spc="-15" dirty="0">
                <a:latin typeface="Times New Roman"/>
                <a:cs typeface="Times New Roman"/>
              </a:rPr>
              <a:t>ombi.</a:t>
            </a:r>
            <a:endParaRPr sz="2200">
              <a:latin typeface="Times New Roman"/>
              <a:cs typeface="Times New Roman"/>
            </a:endParaRPr>
          </a:p>
          <a:p>
            <a:pPr marL="292100" indent="-279400">
              <a:buClr>
                <a:srgbClr val="FFFFFF"/>
              </a:buClr>
              <a:buFont typeface="Times New Roman"/>
              <a:buAutoNum type="arabicPeriod"/>
              <a:tabLst>
                <a:tab pos="292735" algn="l"/>
              </a:tabLst>
            </a:pPr>
            <a:r>
              <a:rPr sz="2200" b="1" spc="-15" dirty="0">
                <a:latin typeface="Times New Roman"/>
                <a:cs typeface="Times New Roman"/>
              </a:rPr>
              <a:t>P</a:t>
            </a:r>
            <a:r>
              <a:rPr sz="2200" b="1" spc="-55" dirty="0">
                <a:latin typeface="Times New Roman"/>
                <a:cs typeface="Times New Roman"/>
              </a:rPr>
              <a:t>r</a:t>
            </a:r>
            <a:r>
              <a:rPr sz="2200" b="1" spc="-15" dirty="0">
                <a:latin typeface="Times New Roman"/>
                <a:cs typeface="Times New Roman"/>
              </a:rPr>
              <a:t>omote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end</a:t>
            </a:r>
            <a:r>
              <a:rPr sz="2200" b="1" spc="-10" dirty="0">
                <a:latin typeface="Times New Roman"/>
                <a:cs typeface="Times New Roman"/>
              </a:rPr>
              <a:t>othelial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cell</a:t>
            </a:r>
            <a:endParaRPr sz="2200">
              <a:latin typeface="Times New Roman"/>
              <a:cs typeface="Times New Roman"/>
            </a:endParaRPr>
          </a:p>
          <a:p>
            <a:pPr marL="12700"/>
            <a:r>
              <a:rPr sz="2200" b="1" spc="-10" dirty="0">
                <a:latin typeface="Times New Roman"/>
                <a:cs typeface="Times New Roman"/>
              </a:rPr>
              <a:t>activation.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19801" y="152400"/>
            <a:ext cx="4568825" cy="3105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6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8939" y="174750"/>
            <a:ext cx="3932554" cy="60016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1305"/>
            <a:r>
              <a:rPr sz="3000" b="1" dirty="0">
                <a:latin typeface="Times New Roman"/>
                <a:cs typeface="Times New Roman"/>
              </a:rPr>
              <a:t>3. Hype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coagulab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l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ty: Hype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coagulab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l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ty genera</a:t>
            </a:r>
            <a:r>
              <a:rPr sz="3000" b="1" spc="-15" dirty="0">
                <a:latin typeface="Times New Roman"/>
                <a:cs typeface="Times New Roman"/>
              </a:rPr>
              <a:t>l</a:t>
            </a:r>
            <a:r>
              <a:rPr sz="3000" b="1" dirty="0">
                <a:latin typeface="Times New Roman"/>
                <a:cs typeface="Times New Roman"/>
              </a:rPr>
              <a:t>ly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contr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butes le</a:t>
            </a:r>
            <a:r>
              <a:rPr sz="3000" b="1" spc="-10" dirty="0">
                <a:latin typeface="Times New Roman"/>
                <a:cs typeface="Times New Roman"/>
              </a:rPr>
              <a:t>s</a:t>
            </a:r>
            <a:r>
              <a:rPr sz="3000" b="1" dirty="0">
                <a:latin typeface="Times New Roman"/>
                <a:cs typeface="Times New Roman"/>
              </a:rPr>
              <a:t>s f</a:t>
            </a:r>
            <a:r>
              <a:rPr sz="3000" b="1" spc="-50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equently</a:t>
            </a:r>
            <a:r>
              <a:rPr sz="3000" b="1" spc="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to th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ombos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s.</a:t>
            </a:r>
            <a:endParaRPr sz="3000">
              <a:latin typeface="Times New Roman"/>
              <a:cs typeface="Times New Roman"/>
            </a:endParaRPr>
          </a:p>
          <a:p>
            <a:pPr marL="12700"/>
            <a:r>
              <a:rPr sz="3000" b="1" dirty="0">
                <a:latin typeface="Times New Roman"/>
                <a:cs typeface="Times New Roman"/>
              </a:rPr>
              <a:t>It is</a:t>
            </a:r>
            <a:r>
              <a:rPr sz="3000" b="1" spc="-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defin</a:t>
            </a:r>
            <a:r>
              <a:rPr sz="3000" b="1" spc="-10" dirty="0">
                <a:latin typeface="Times New Roman"/>
                <a:cs typeface="Times New Roman"/>
              </a:rPr>
              <a:t>e</a:t>
            </a:r>
            <a:r>
              <a:rPr sz="3000" b="1" dirty="0">
                <a:latin typeface="Times New Roman"/>
                <a:cs typeface="Times New Roman"/>
              </a:rPr>
              <a:t>d as:</a:t>
            </a:r>
            <a:endParaRPr sz="3000">
              <a:latin typeface="Times New Roman"/>
              <a:cs typeface="Times New Roman"/>
            </a:endParaRPr>
          </a:p>
          <a:p>
            <a:pPr marL="12700" marR="387350"/>
            <a:r>
              <a:rPr sz="3000" b="1" dirty="0">
                <a:latin typeface="Times New Roman"/>
                <a:cs typeface="Times New Roman"/>
              </a:rPr>
              <a:t>Any</a:t>
            </a:r>
            <a:r>
              <a:rPr sz="3000" b="1" spc="-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al</a:t>
            </a:r>
            <a:r>
              <a:rPr sz="3000" b="1" spc="-10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erati</a:t>
            </a:r>
            <a:r>
              <a:rPr sz="3000" b="1" spc="-10" dirty="0">
                <a:latin typeface="Times New Roman"/>
                <a:cs typeface="Times New Roman"/>
              </a:rPr>
              <a:t>o</a:t>
            </a:r>
            <a:r>
              <a:rPr sz="3000" b="1" dirty="0">
                <a:latin typeface="Times New Roman"/>
                <a:cs typeface="Times New Roman"/>
              </a:rPr>
              <a:t>n</a:t>
            </a:r>
            <a:r>
              <a:rPr sz="3000" b="1" spc="2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of the coagulat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on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pathways that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p</a:t>
            </a:r>
            <a:r>
              <a:rPr sz="3000" b="1" spc="-4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ed</a:t>
            </a:r>
            <a:r>
              <a:rPr sz="3000" b="1" spc="-10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spo</a:t>
            </a:r>
            <a:r>
              <a:rPr sz="3000" b="1" spc="-10" dirty="0">
                <a:latin typeface="Times New Roman"/>
                <a:cs typeface="Times New Roman"/>
              </a:rPr>
              <a:t>s</a:t>
            </a:r>
            <a:r>
              <a:rPr sz="3000" b="1" dirty="0">
                <a:latin typeface="Times New Roman"/>
                <a:cs typeface="Times New Roman"/>
              </a:rPr>
              <a:t>es</a:t>
            </a:r>
            <a:r>
              <a:rPr sz="3000" b="1" spc="-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to th</a:t>
            </a:r>
            <a:r>
              <a:rPr sz="3000" b="1" spc="-5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ombos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s.</a:t>
            </a:r>
            <a:endParaRPr sz="3000">
              <a:latin typeface="Times New Roman"/>
              <a:cs typeface="Times New Roman"/>
            </a:endParaRPr>
          </a:p>
          <a:p>
            <a:pPr marL="12700"/>
            <a:r>
              <a:rPr sz="3000" b="1" dirty="0">
                <a:latin typeface="Times New Roman"/>
                <a:cs typeface="Times New Roman"/>
              </a:rPr>
              <a:t>It is be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div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ded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in</a:t>
            </a:r>
            <a:r>
              <a:rPr sz="3000" b="1" spc="-10" dirty="0">
                <a:latin typeface="Times New Roman"/>
                <a:cs typeface="Times New Roman"/>
              </a:rPr>
              <a:t>t</a:t>
            </a:r>
            <a:r>
              <a:rPr sz="3000" b="1" dirty="0">
                <a:latin typeface="Times New Roman"/>
                <a:cs typeface="Times New Roman"/>
              </a:rPr>
              <a:t>o:</a:t>
            </a:r>
            <a:endParaRPr sz="3000">
              <a:latin typeface="Times New Roman"/>
              <a:cs typeface="Times New Roman"/>
            </a:endParaRPr>
          </a:p>
          <a:p>
            <a:pPr marL="12700"/>
            <a:r>
              <a:rPr sz="3000" b="1" spc="-5" dirty="0">
                <a:latin typeface="Times New Roman"/>
                <a:cs typeface="Times New Roman"/>
              </a:rPr>
              <a:t>●</a:t>
            </a:r>
            <a:r>
              <a:rPr sz="3000" b="1" dirty="0">
                <a:latin typeface="Times New Roman"/>
                <a:cs typeface="Times New Roman"/>
              </a:rPr>
              <a:t>Pri</a:t>
            </a:r>
            <a:r>
              <a:rPr sz="3000" b="1" spc="-15" dirty="0">
                <a:latin typeface="Times New Roman"/>
                <a:cs typeface="Times New Roman"/>
              </a:rPr>
              <a:t>m</a:t>
            </a:r>
            <a:r>
              <a:rPr sz="3000" b="1" dirty="0">
                <a:latin typeface="Times New Roman"/>
                <a:cs typeface="Times New Roman"/>
              </a:rPr>
              <a:t>ary</a:t>
            </a:r>
            <a:r>
              <a:rPr sz="3000" b="1" spc="2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(</a:t>
            </a:r>
            <a:r>
              <a:rPr sz="3000" b="1" spc="-15" dirty="0">
                <a:latin typeface="Times New Roman"/>
                <a:cs typeface="Times New Roman"/>
              </a:rPr>
              <a:t>G</a:t>
            </a:r>
            <a:r>
              <a:rPr sz="3000" b="1" dirty="0">
                <a:latin typeface="Times New Roman"/>
                <a:cs typeface="Times New Roman"/>
              </a:rPr>
              <a:t>enet</a:t>
            </a:r>
            <a:r>
              <a:rPr sz="3000" b="1" spc="-15" dirty="0">
                <a:latin typeface="Times New Roman"/>
                <a:cs typeface="Times New Roman"/>
              </a:rPr>
              <a:t>i</a:t>
            </a:r>
            <a:r>
              <a:rPr sz="3000" b="1" dirty="0">
                <a:latin typeface="Times New Roman"/>
                <a:cs typeface="Times New Roman"/>
              </a:rPr>
              <a:t>c).</a:t>
            </a:r>
            <a:endParaRPr sz="3000">
              <a:latin typeface="Times New Roman"/>
              <a:cs typeface="Times New Roman"/>
            </a:endParaRPr>
          </a:p>
          <a:p>
            <a:pPr marL="12700"/>
            <a:r>
              <a:rPr sz="3000" b="1" dirty="0">
                <a:latin typeface="Times New Roman"/>
                <a:cs typeface="Times New Roman"/>
              </a:rPr>
              <a:t>●Secondary (Acqui</a:t>
            </a:r>
            <a:r>
              <a:rPr sz="3000" b="1" spc="-45" dirty="0">
                <a:latin typeface="Times New Roman"/>
                <a:cs typeface="Times New Roman"/>
              </a:rPr>
              <a:t>r</a:t>
            </a:r>
            <a:r>
              <a:rPr sz="3000" b="1" dirty="0">
                <a:latin typeface="Times New Roman"/>
                <a:cs typeface="Times New Roman"/>
              </a:rPr>
              <a:t>ed).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19801" y="152400"/>
            <a:ext cx="4568825" cy="3105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6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140" y="234287"/>
            <a:ext cx="8660130" cy="6278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400" b="1" dirty="0">
                <a:latin typeface="Times New Roman"/>
                <a:cs typeface="Times New Roman"/>
              </a:rPr>
              <a:t>Fate of the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ombus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ombi 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ergo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some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combination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follo</a:t>
            </a:r>
            <a:r>
              <a:rPr sz="2400" b="1" spc="-15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ing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four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events: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●P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opagation:</a:t>
            </a:r>
            <a:endParaRPr sz="2400">
              <a:latin typeface="Times New Roman"/>
              <a:cs typeface="Times New Roman"/>
            </a:endParaRPr>
          </a:p>
          <a:p>
            <a:pPr marL="12700" marR="476884"/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ombi accumulate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addit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onal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platelets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ibr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eventually causing vessel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obstruct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on.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●Em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oli</a:t>
            </a:r>
            <a:r>
              <a:rPr sz="2400" b="1" spc="-15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ation:</a:t>
            </a:r>
            <a:endParaRPr sz="2400">
              <a:latin typeface="Times New Roman"/>
              <a:cs typeface="Times New Roman"/>
            </a:endParaRPr>
          </a:p>
          <a:p>
            <a:pPr marL="12700" marR="350520"/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ombi dis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odge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fragment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a</a:t>
            </a:r>
            <a:r>
              <a:rPr sz="2400" b="1" spc="-5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transported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else</a:t>
            </a:r>
            <a:r>
              <a:rPr sz="2400" b="1" spc="-15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he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in the vascula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u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e.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●Disso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ution:</a:t>
            </a:r>
            <a:endParaRPr sz="2400">
              <a:latin typeface="Times New Roman"/>
              <a:cs typeface="Times New Roman"/>
            </a:endParaRPr>
          </a:p>
          <a:p>
            <a:pPr marL="12700" marR="1096645"/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 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esult of fibrinolytic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activa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ion,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hich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leads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rapid shrinkage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ven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al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lys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ecent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ombi.</a:t>
            </a:r>
            <a:endParaRPr sz="2400">
              <a:latin typeface="Times New Roman"/>
              <a:cs typeface="Times New Roman"/>
            </a:endParaRPr>
          </a:p>
          <a:p>
            <a:pPr marL="12700"/>
            <a:r>
              <a:rPr sz="2400" b="1" dirty="0">
                <a:latin typeface="Times New Roman"/>
                <a:cs typeface="Times New Roman"/>
              </a:rPr>
              <a:t>●Organi</a:t>
            </a:r>
            <a:r>
              <a:rPr sz="2400" b="1" spc="-20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-4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ecanali</a:t>
            </a:r>
            <a:r>
              <a:rPr sz="2400" b="1" spc="-20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on:</a:t>
            </a:r>
            <a:endParaRPr sz="2400">
              <a:latin typeface="Times New Roman"/>
              <a:cs typeface="Times New Roman"/>
            </a:endParaRPr>
          </a:p>
          <a:p>
            <a:pPr marL="12700" marR="5080"/>
            <a:r>
              <a:rPr sz="2400" b="1" dirty="0">
                <a:latin typeface="Times New Roman"/>
                <a:cs typeface="Times New Roman"/>
              </a:rPr>
              <a:t>Older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ombi become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organi</a:t>
            </a:r>
            <a:r>
              <a:rPr sz="2400" b="1" spc="-25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by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ing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th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endothelial 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smooth muscle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ib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oblas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into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bri</a:t>
            </a:r>
            <a:r>
              <a:rPr sz="2400" b="1" spc="3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-rich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clot. Ca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lary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channels a</a:t>
            </a:r>
            <a:r>
              <a:rPr sz="2400" b="1" spc="-4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 eventual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formed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that,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can c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eate conduits along the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length of the th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ombus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eby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0" dirty="0">
                <a:latin typeface="Times New Roman"/>
                <a:cs typeface="Times New Roman"/>
              </a:rPr>
              <a:t>r</a:t>
            </a:r>
            <a:r>
              <a:rPr sz="2400" b="1" spc="20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-es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abli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h the continuity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the original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lumen.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7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141" y="160469"/>
            <a:ext cx="8555355" cy="6155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500" b="1" spc="-15" dirty="0">
                <a:latin typeface="Times New Roman"/>
                <a:cs typeface="Times New Roman"/>
              </a:rPr>
              <a:t>De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5" dirty="0">
                <a:latin typeface="Times New Roman"/>
                <a:cs typeface="Times New Roman"/>
              </a:rPr>
              <a:t>p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venous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ombosis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can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complicat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:</a:t>
            </a:r>
            <a:endParaRPr sz="2500" dirty="0">
              <a:latin typeface="Times New Roman"/>
              <a:cs typeface="Times New Roman"/>
            </a:endParaRPr>
          </a:p>
          <a:p>
            <a:pPr marL="312420" indent="-299720">
              <a:buClr>
                <a:srgbClr val="66FF66"/>
              </a:buClr>
              <a:buFont typeface="Times New Roman"/>
              <a:buAutoNum type="arabicPeriod"/>
              <a:tabLst>
                <a:tab pos="313055" algn="l"/>
              </a:tabLst>
            </a:pPr>
            <a:r>
              <a:rPr sz="2500" b="1" spc="-15" dirty="0">
                <a:latin typeface="Times New Roman"/>
                <a:cs typeface="Times New Roman"/>
              </a:rPr>
              <a:t>Advanc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5" dirty="0">
                <a:latin typeface="Times New Roman"/>
                <a:cs typeface="Times New Roman"/>
              </a:rPr>
              <a:t>d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ag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bed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es</a:t>
            </a:r>
            <a:r>
              <a:rPr sz="2500" b="1" spc="-20" dirty="0">
                <a:latin typeface="Times New Roman"/>
                <a:cs typeface="Times New Roman"/>
              </a:rPr>
              <a:t>t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im</a:t>
            </a:r>
            <a:r>
              <a:rPr sz="2500" b="1" spc="-35" dirty="0">
                <a:latin typeface="Times New Roman"/>
                <a:cs typeface="Times New Roman"/>
              </a:rPr>
              <a:t>m</a:t>
            </a:r>
            <a:r>
              <a:rPr sz="2500" b="1" spc="-10" dirty="0">
                <a:latin typeface="Times New Roman"/>
                <a:cs typeface="Times New Roman"/>
              </a:rPr>
              <a:t>obil</a:t>
            </a:r>
            <a:r>
              <a:rPr sz="2500" b="1" dirty="0">
                <a:latin typeface="Times New Roman"/>
                <a:cs typeface="Times New Roman"/>
              </a:rPr>
              <a:t>i</a:t>
            </a:r>
            <a:r>
              <a:rPr sz="2500" b="1" spc="-45" dirty="0">
                <a:latin typeface="Times New Roman"/>
                <a:cs typeface="Times New Roman"/>
              </a:rPr>
              <a:t>z</a:t>
            </a:r>
            <a:r>
              <a:rPr sz="2500" b="1" spc="-10" dirty="0">
                <a:latin typeface="Times New Roman"/>
                <a:cs typeface="Times New Roman"/>
              </a:rPr>
              <a:t>a</a:t>
            </a:r>
            <a:r>
              <a:rPr sz="2500" b="1" spc="-15" dirty="0">
                <a:latin typeface="Times New Roman"/>
                <a:cs typeface="Times New Roman"/>
              </a:rPr>
              <a:t>tion</a:t>
            </a:r>
            <a:r>
              <a:rPr sz="2500" b="1" spc="5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inc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ease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risk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15" dirty="0">
                <a:latin typeface="Times New Roman"/>
                <a:cs typeface="Times New Roman"/>
              </a:rPr>
              <a:t>of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deep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venous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</a:t>
            </a:r>
            <a:r>
              <a:rPr sz="2500" b="1" spc="-6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ombosis</a:t>
            </a:r>
            <a:r>
              <a:rPr sz="2500" b="1" spc="4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because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educed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</a:t>
            </a:r>
            <a:r>
              <a:rPr sz="2500" b="1" spc="-10" dirty="0">
                <a:latin typeface="Times New Roman"/>
                <a:cs typeface="Times New Roman"/>
              </a:rPr>
              <a:t>hysical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activity:</a:t>
            </a:r>
            <a:endParaRPr sz="2500" dirty="0">
              <a:latin typeface="Times New Roman"/>
              <a:cs typeface="Times New Roman"/>
            </a:endParaRPr>
          </a:p>
          <a:p>
            <a:pPr marL="12700" marR="85725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Diminis</a:t>
            </a:r>
            <a:r>
              <a:rPr sz="2500" b="1" spc="-10" dirty="0">
                <a:latin typeface="Times New Roman"/>
                <a:cs typeface="Times New Roman"/>
              </a:rPr>
              <a:t>h</a:t>
            </a:r>
            <a:r>
              <a:rPr sz="2500" b="1" spc="-15" dirty="0">
                <a:latin typeface="Times New Roman"/>
                <a:cs typeface="Times New Roman"/>
              </a:rPr>
              <a:t>es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 smtClean="0">
                <a:latin typeface="Times New Roman"/>
                <a:cs typeface="Times New Roman"/>
              </a:rPr>
              <a:t>the</a:t>
            </a:r>
            <a:r>
              <a:rPr sz="2500" b="1" spc="5" dirty="0" smtClean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action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of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muscles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lower</a:t>
            </a:r>
            <a:r>
              <a:rPr sz="2500" b="1" spc="-3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leg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</a:t>
            </a:r>
            <a:r>
              <a:rPr sz="2500" b="1" spc="-10" dirty="0">
                <a:latin typeface="Times New Roman"/>
                <a:cs typeface="Times New Roman"/>
              </a:rPr>
              <a:t> so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slows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venous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eturn.</a:t>
            </a:r>
            <a:endParaRPr sz="2500" dirty="0">
              <a:latin typeface="Times New Roman"/>
              <a:cs typeface="Times New Roman"/>
            </a:endParaRPr>
          </a:p>
          <a:p>
            <a:pPr marL="329565" indent="-316865">
              <a:buClr>
                <a:srgbClr val="66FF66"/>
              </a:buClr>
              <a:buFont typeface="Times New Roman"/>
              <a:buAutoNum type="arabicPeriod" startAt="2"/>
              <a:tabLst>
                <a:tab pos="330200" algn="l"/>
              </a:tabLst>
            </a:pPr>
            <a:r>
              <a:rPr sz="2500" b="1" spc="-20" dirty="0">
                <a:latin typeface="Times New Roman"/>
                <a:cs typeface="Times New Roman"/>
              </a:rPr>
              <a:t>Ca</a:t>
            </a:r>
            <a:r>
              <a:rPr sz="2500" b="1" spc="-3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diac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failu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caus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s: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Stasis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venous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ci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culation.</a:t>
            </a:r>
            <a:endParaRPr sz="2500" dirty="0">
              <a:latin typeface="Times New Roman"/>
              <a:cs typeface="Times New Roman"/>
            </a:endParaRPr>
          </a:p>
          <a:p>
            <a:pPr marL="325120" indent="-312420">
              <a:buClr>
                <a:srgbClr val="66FF66"/>
              </a:buClr>
              <a:buFont typeface="Times New Roman"/>
              <a:buAutoNum type="arabicPeriod" startAt="3"/>
              <a:tabLst>
                <a:tab pos="325755" algn="l"/>
              </a:tabLst>
            </a:pPr>
            <a:r>
              <a:rPr sz="2500" b="1" spc="-20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rauma,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surge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50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,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</a:t>
            </a:r>
            <a:r>
              <a:rPr sz="2500" b="1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b</a:t>
            </a:r>
            <a:r>
              <a:rPr sz="2500" b="1" spc="-10" dirty="0">
                <a:latin typeface="Times New Roman"/>
                <a:cs typeface="Times New Roman"/>
              </a:rPr>
              <a:t>u</a:t>
            </a:r>
            <a:r>
              <a:rPr sz="2500" b="1" spc="-15" dirty="0">
                <a:latin typeface="Times New Roman"/>
                <a:cs typeface="Times New Roman"/>
              </a:rPr>
              <a:t>rns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esult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in:</a:t>
            </a:r>
            <a:endParaRPr sz="2500" dirty="0">
              <a:latin typeface="Times New Roman"/>
              <a:cs typeface="Times New Roman"/>
            </a:endParaRPr>
          </a:p>
          <a:p>
            <a:pPr marL="12700" marR="153035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Reduced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</a:t>
            </a:r>
            <a:r>
              <a:rPr sz="2500" b="1" spc="-10" dirty="0">
                <a:latin typeface="Times New Roman"/>
                <a:cs typeface="Times New Roman"/>
              </a:rPr>
              <a:t>hysical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activit</a:t>
            </a:r>
            <a:r>
              <a:rPr sz="2500" b="1" spc="-155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.</a:t>
            </a:r>
            <a:r>
              <a:rPr sz="2500" b="1" spc="55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Injury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to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vessels.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●Rel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5" dirty="0">
                <a:latin typeface="Times New Roman"/>
                <a:cs typeface="Times New Roman"/>
              </a:rPr>
              <a:t>ase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of</a:t>
            </a:r>
            <a:r>
              <a:rPr sz="2500" b="1" spc="-10" dirty="0">
                <a:latin typeface="Times New Roman"/>
                <a:cs typeface="Times New Roman"/>
              </a:rPr>
              <a:t> p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ocoagulant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su</a:t>
            </a:r>
            <a:r>
              <a:rPr sz="2500" b="1" spc="-10" dirty="0">
                <a:latin typeface="Times New Roman"/>
                <a:cs typeface="Times New Roman"/>
              </a:rPr>
              <a:t>b</a:t>
            </a:r>
            <a:r>
              <a:rPr sz="2500" b="1" spc="-15" dirty="0">
                <a:latin typeface="Times New Roman"/>
                <a:cs typeface="Times New Roman"/>
              </a:rPr>
              <a:t>stances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20" dirty="0">
                <a:latin typeface="Times New Roman"/>
                <a:cs typeface="Times New Roman"/>
              </a:rPr>
              <a:t>om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tissues.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Reduced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-</a:t>
            </a:r>
            <a:r>
              <a:rPr sz="2500" b="1" spc="-204" dirty="0">
                <a:latin typeface="Times New Roman"/>
                <a:cs typeface="Times New Roman"/>
              </a:rPr>
              <a:t>P</a:t>
            </a:r>
            <a:r>
              <a:rPr sz="2500" b="1" spc="-20" dirty="0">
                <a:latin typeface="Times New Roman"/>
                <a:cs typeface="Times New Roman"/>
              </a:rPr>
              <a:t>A</a:t>
            </a:r>
            <a:r>
              <a:rPr sz="2500" b="1" spc="-1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activit</a:t>
            </a:r>
            <a:r>
              <a:rPr sz="2500" b="1" spc="-155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.</a:t>
            </a:r>
            <a:endParaRPr sz="2500" dirty="0">
              <a:latin typeface="Times New Roman"/>
              <a:cs typeface="Times New Roman"/>
            </a:endParaRPr>
          </a:p>
          <a:p>
            <a:pPr marL="329565" indent="-316865">
              <a:buClr>
                <a:srgbClr val="66FF66"/>
              </a:buClr>
              <a:buFont typeface="Times New Roman"/>
              <a:buAutoNum type="arabicPeriod" startAt="4"/>
              <a:tabLst>
                <a:tab pos="330200" algn="l"/>
              </a:tabLst>
            </a:pPr>
            <a:r>
              <a:rPr sz="2500" b="1" spc="-15" dirty="0">
                <a:latin typeface="Times New Roman"/>
                <a:cs typeface="Times New Roman"/>
              </a:rPr>
              <a:t>Pe</a:t>
            </a:r>
            <a:r>
              <a:rPr sz="2500" b="1" spc="-2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ipartum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and</a:t>
            </a:r>
            <a:r>
              <a:rPr sz="2500" b="1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postpartum</a:t>
            </a:r>
            <a:r>
              <a:rPr sz="2500" b="1" spc="2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stat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s: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Amniotic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fluid</a:t>
            </a:r>
            <a:r>
              <a:rPr sz="2500" b="1" spc="1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infu</a:t>
            </a:r>
            <a:r>
              <a:rPr sz="2500" b="1" spc="-5" dirty="0">
                <a:latin typeface="Times New Roman"/>
                <a:cs typeface="Times New Roman"/>
              </a:rPr>
              <a:t>s</a:t>
            </a:r>
            <a:r>
              <a:rPr sz="2500" b="1" spc="-15" dirty="0">
                <a:latin typeface="Times New Roman"/>
                <a:cs typeface="Times New Roman"/>
              </a:rPr>
              <a:t>ion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into</a:t>
            </a:r>
            <a:r>
              <a:rPr sz="2500" b="1" spc="1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the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ci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culation.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15" dirty="0">
                <a:latin typeface="Times New Roman"/>
                <a:cs typeface="Times New Roman"/>
              </a:rPr>
              <a:t>Hype</a:t>
            </a:r>
            <a:r>
              <a:rPr sz="2500" b="1" spc="-7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co</a:t>
            </a:r>
            <a:r>
              <a:rPr sz="2500" b="1" spc="-25" dirty="0">
                <a:latin typeface="Times New Roman"/>
                <a:cs typeface="Times New Roman"/>
              </a:rPr>
              <a:t>a</a:t>
            </a:r>
            <a:r>
              <a:rPr sz="2500" b="1" spc="-15" dirty="0">
                <a:latin typeface="Times New Roman"/>
                <a:cs typeface="Times New Roman"/>
              </a:rPr>
              <a:t>gulabi</a:t>
            </a:r>
            <a:r>
              <a:rPr sz="2500" b="1" spc="-5" dirty="0">
                <a:latin typeface="Times New Roman"/>
                <a:cs typeface="Times New Roman"/>
              </a:rPr>
              <a:t>l</a:t>
            </a:r>
            <a:r>
              <a:rPr sz="2500" b="1" spc="-10" dirty="0">
                <a:latin typeface="Times New Roman"/>
                <a:cs typeface="Times New Roman"/>
              </a:rPr>
              <a:t>it</a:t>
            </a:r>
            <a:r>
              <a:rPr sz="2500" b="1" spc="-150" dirty="0">
                <a:latin typeface="Times New Roman"/>
                <a:cs typeface="Times New Roman"/>
              </a:rPr>
              <a:t>y</a:t>
            </a:r>
            <a:r>
              <a:rPr sz="2500" b="1" spc="-10" dirty="0">
                <a:latin typeface="Times New Roman"/>
                <a:cs typeface="Times New Roman"/>
              </a:rPr>
              <a:t>.</a:t>
            </a:r>
            <a:endParaRPr sz="2500" dirty="0">
              <a:latin typeface="Times New Roman"/>
              <a:cs typeface="Times New Roman"/>
            </a:endParaRPr>
          </a:p>
          <a:p>
            <a:pPr marL="329565" indent="-316865">
              <a:buClr>
                <a:srgbClr val="66FF66"/>
              </a:buClr>
              <a:buFont typeface="Times New Roman"/>
              <a:buAutoNum type="arabicPeriod" startAt="5"/>
              <a:tabLst>
                <a:tab pos="330200" algn="l"/>
              </a:tabLst>
            </a:pPr>
            <a:r>
              <a:rPr sz="2500" b="1" spc="-15" dirty="0">
                <a:latin typeface="Times New Roman"/>
                <a:cs typeface="Times New Roman"/>
              </a:rPr>
              <a:t>Hype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coagulab</a:t>
            </a:r>
            <a:r>
              <a:rPr sz="2500" b="1" spc="-5" dirty="0">
                <a:latin typeface="Times New Roman"/>
                <a:cs typeface="Times New Roman"/>
              </a:rPr>
              <a:t>l</a:t>
            </a:r>
            <a:r>
              <a:rPr sz="2500" b="1" spc="-15" dirty="0">
                <a:latin typeface="Times New Roman"/>
                <a:cs typeface="Times New Roman"/>
              </a:rPr>
              <a:t>e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stat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s.</a:t>
            </a:r>
            <a:endParaRPr sz="2500" dirty="0">
              <a:latin typeface="Times New Roman"/>
              <a:cs typeface="Times New Roman"/>
            </a:endParaRPr>
          </a:p>
          <a:p>
            <a:pPr marL="329565" indent="-316865">
              <a:buClr>
                <a:srgbClr val="66FF66"/>
              </a:buClr>
              <a:buFont typeface="Times New Roman"/>
              <a:buAutoNum type="arabicPeriod" startAt="5"/>
              <a:tabLst>
                <a:tab pos="330200" algn="l"/>
              </a:tabLst>
            </a:pPr>
            <a:r>
              <a:rPr sz="2500" b="1" spc="-15" dirty="0">
                <a:latin typeface="Times New Roman"/>
                <a:cs typeface="Times New Roman"/>
              </a:rPr>
              <a:t>Disseminated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canc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rs:</a:t>
            </a:r>
            <a:endParaRPr sz="2500" dirty="0">
              <a:latin typeface="Times New Roman"/>
              <a:cs typeface="Times New Roman"/>
            </a:endParaRPr>
          </a:p>
          <a:p>
            <a:pPr marL="12700"/>
            <a:r>
              <a:rPr sz="2500" b="1" spc="-20" dirty="0">
                <a:latin typeface="Times New Roman"/>
                <a:cs typeface="Times New Roman"/>
              </a:rPr>
              <a:t>●</a:t>
            </a:r>
            <a:r>
              <a:rPr sz="2500" b="1" spc="-245" dirty="0">
                <a:latin typeface="Times New Roman"/>
                <a:cs typeface="Times New Roman"/>
              </a:rPr>
              <a:t>T</a:t>
            </a:r>
            <a:r>
              <a:rPr sz="2500" b="1" spc="-20" dirty="0">
                <a:latin typeface="Times New Roman"/>
                <a:cs typeface="Times New Roman"/>
              </a:rPr>
              <a:t>umo</a:t>
            </a:r>
            <a:r>
              <a:rPr sz="2500" b="1" spc="-114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-associa</a:t>
            </a:r>
            <a:r>
              <a:rPr sz="2500" b="1" spc="-5" dirty="0">
                <a:latin typeface="Times New Roman"/>
                <a:cs typeface="Times New Roman"/>
              </a:rPr>
              <a:t>t</a:t>
            </a:r>
            <a:r>
              <a:rPr sz="2500" b="1" spc="-15" dirty="0">
                <a:latin typeface="Times New Roman"/>
                <a:cs typeface="Times New Roman"/>
              </a:rPr>
              <a:t>ed</a:t>
            </a:r>
            <a:r>
              <a:rPr sz="2500" b="1" spc="40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p</a:t>
            </a:r>
            <a:r>
              <a:rPr sz="2500" b="1" spc="-65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ocoagulant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70" dirty="0">
                <a:latin typeface="Times New Roman"/>
                <a:cs typeface="Times New Roman"/>
              </a:rPr>
              <a:t>r</a:t>
            </a:r>
            <a:r>
              <a:rPr sz="2500" b="1" spc="-15" dirty="0">
                <a:latin typeface="Times New Roman"/>
                <a:cs typeface="Times New Roman"/>
              </a:rPr>
              <a:t>eleas</a:t>
            </a:r>
            <a:r>
              <a:rPr sz="2500" b="1" spc="-25" dirty="0">
                <a:latin typeface="Times New Roman"/>
                <a:cs typeface="Times New Roman"/>
              </a:rPr>
              <a:t>e</a:t>
            </a:r>
            <a:r>
              <a:rPr sz="2500" b="1" spc="-10" dirty="0">
                <a:latin typeface="Times New Roman"/>
                <a:cs typeface="Times New Roman"/>
              </a:rPr>
              <a:t>.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 CLS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9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1390</Words>
  <Application>Microsoft Office PowerPoint</Application>
  <PresentationFormat>Widescreen</PresentationFormat>
  <Paragraphs>167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3</cp:revision>
  <dcterms:created xsi:type="dcterms:W3CDTF">2021-01-26T14:29:29Z</dcterms:created>
  <dcterms:modified xsi:type="dcterms:W3CDTF">2021-02-08T13:43:27Z</dcterms:modified>
</cp:coreProperties>
</file>