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8" r:id="rId4"/>
    <p:sldId id="274" r:id="rId5"/>
    <p:sldId id="259" r:id="rId6"/>
    <p:sldId id="260" r:id="rId7"/>
    <p:sldId id="261" r:id="rId8"/>
    <p:sldId id="27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0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8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0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9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6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1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062C4-1E5F-4501-8C09-6E63503C81E6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04E32-443F-405B-953C-3347BB1D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1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9687" y="556591"/>
            <a:ext cx="6042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lgerian" panose="04020705040A02060702" pitchFamily="82" charset="0"/>
                <a:cs typeface="Aharoni" panose="02010803020104030203" pitchFamily="2" charset="-79"/>
              </a:rPr>
              <a:t>Infections:</a:t>
            </a:r>
            <a:endParaRPr lang="en-US" sz="3200" dirty="0"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5617" y="1141366"/>
            <a:ext cx="11092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>
                <a:latin typeface="BookAntiqua"/>
              </a:rPr>
              <a:t>Infectious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diseases are particularly important causes of death among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the elderly, people with the acquired immunodeficiency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syndrome (AIDS), persons with chronic diseases, and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patients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receiving immunosuppressive drugs</a:t>
            </a:r>
            <a:r>
              <a:rPr lang="en-US" b="0" i="0" u="none" strike="noStrike" baseline="0" dirty="0" smtClean="0">
                <a:latin typeface="BookAntiqua"/>
              </a:rPr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3270" y="2884453"/>
            <a:ext cx="5855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0" i="0" u="none" strike="noStrike" baseline="0" dirty="0" smtClean="0">
                <a:latin typeface="GillSans"/>
              </a:rPr>
              <a:t>Categories of Infectious Agents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29761" y="3586804"/>
            <a:ext cx="2022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0" i="0" u="none" strike="noStrike" baseline="0" dirty="0" smtClean="0">
                <a:latin typeface="GillSans-BookM"/>
              </a:rPr>
              <a:t>1- Viruses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017228" y="4011986"/>
            <a:ext cx="1079045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u="none" strike="noStrike" baseline="0" dirty="0" smtClean="0">
                <a:latin typeface="BookAntiqua"/>
              </a:rPr>
              <a:t>- Viruses are obligate intracellular parasites that depend on the host cell’s metabolic machinery for their replication.</a:t>
            </a:r>
          </a:p>
          <a:p>
            <a:r>
              <a:rPr lang="en-US" sz="2000" b="0" i="0" u="none" strike="noStrike" baseline="0" dirty="0" smtClean="0">
                <a:latin typeface="BookAntiqua"/>
              </a:rPr>
              <a:t>- They consist of a nucleic acid genome surrounded by a protein coat (called a capsid) that is sometimes encased in</a:t>
            </a:r>
            <a:r>
              <a:rPr lang="en-US" sz="2000" b="0" i="0" u="none" strike="noStrike" dirty="0" smtClean="0">
                <a:latin typeface="BookAntiqua"/>
              </a:rPr>
              <a:t> </a:t>
            </a:r>
            <a:r>
              <a:rPr lang="en-US" sz="2000" b="0" i="0" u="none" strike="noStrike" baseline="0" dirty="0" smtClean="0">
                <a:latin typeface="BookAntiqua"/>
              </a:rPr>
              <a:t>a lipid membrane.</a:t>
            </a:r>
          </a:p>
          <a:p>
            <a:r>
              <a:rPr lang="en-US" sz="2000" b="0" i="0" u="none" strike="noStrike" baseline="0" dirty="0" smtClean="0">
                <a:latin typeface="BookAntiqua"/>
              </a:rPr>
              <a:t> Viruses are classified according</a:t>
            </a:r>
            <a:r>
              <a:rPr lang="en-US" sz="2000" b="0" i="0" u="none" strike="noStrike" dirty="0" smtClean="0">
                <a:latin typeface="BookAntiqua"/>
              </a:rPr>
              <a:t> to</a:t>
            </a:r>
            <a:r>
              <a:rPr lang="en-US" sz="2000" b="0" i="0" u="none" strike="noStrike" baseline="0" dirty="0" smtClean="0">
                <a:latin typeface="BookAntiqua"/>
              </a:rPr>
              <a:t>  their</a:t>
            </a:r>
          </a:p>
          <a:p>
            <a:r>
              <a:rPr lang="en-US" sz="2000" dirty="0" smtClean="0">
                <a:latin typeface="BookAntiqua"/>
              </a:rPr>
              <a:t>A-</a:t>
            </a:r>
            <a:r>
              <a:rPr lang="en-US" sz="2000" b="0" i="0" u="none" strike="noStrike" baseline="0" dirty="0" smtClean="0">
                <a:latin typeface="BookAntiqua"/>
              </a:rPr>
              <a:t> nucleic</a:t>
            </a:r>
            <a:r>
              <a:rPr lang="en-US" sz="2000" b="0" i="0" u="none" strike="noStrike" dirty="0" smtClean="0">
                <a:latin typeface="BookAntiqua"/>
              </a:rPr>
              <a:t> </a:t>
            </a:r>
            <a:r>
              <a:rPr lang="en-US" sz="2000" b="0" i="0" u="none" strike="noStrike" baseline="0" dirty="0" smtClean="0">
                <a:latin typeface="BookAntiqua"/>
              </a:rPr>
              <a:t>acid genome (DNA or RNA but not both),</a:t>
            </a:r>
          </a:p>
          <a:p>
            <a:r>
              <a:rPr lang="en-US" sz="2000" b="0" i="0" u="none" strike="noStrike" baseline="0" dirty="0" smtClean="0">
                <a:latin typeface="BookAntiqua"/>
              </a:rPr>
              <a:t>B- the shape of the</a:t>
            </a:r>
            <a:r>
              <a:rPr lang="en-US" sz="2000" b="0" i="0" u="none" strike="noStrike" dirty="0" smtClean="0">
                <a:latin typeface="BookAntiqua"/>
              </a:rPr>
              <a:t> </a:t>
            </a:r>
            <a:r>
              <a:rPr lang="en-US" sz="2000" b="0" i="0" u="none" strike="noStrike" baseline="0" dirty="0" smtClean="0">
                <a:latin typeface="BookAntiqua"/>
              </a:rPr>
              <a:t>capsid (icosahedral or helical),</a:t>
            </a:r>
          </a:p>
          <a:p>
            <a:r>
              <a:rPr lang="en-US" sz="2000" dirty="0" smtClean="0">
                <a:latin typeface="BookAntiqua"/>
              </a:rPr>
              <a:t>C-</a:t>
            </a:r>
            <a:r>
              <a:rPr lang="en-US" sz="2000" b="0" i="0" u="none" strike="noStrike" baseline="0" dirty="0" smtClean="0">
                <a:latin typeface="BookAntiqua"/>
              </a:rPr>
              <a:t> the presence or absence of</a:t>
            </a:r>
            <a:r>
              <a:rPr lang="en-US" sz="2000" dirty="0" smtClean="0"/>
              <a:t> </a:t>
            </a:r>
            <a:r>
              <a:rPr lang="en-US" sz="2400" dirty="0"/>
              <a:t>lipid </a:t>
            </a:r>
            <a:r>
              <a:rPr lang="en-US" sz="2400" dirty="0" smtClean="0"/>
              <a:t>envelope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9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043" y="450574"/>
            <a:ext cx="8878957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illSans-BookM"/>
              </a:rPr>
              <a:t>Helminths</a:t>
            </a:r>
          </a:p>
          <a:p>
            <a:r>
              <a:rPr lang="en-US" sz="2400" dirty="0">
                <a:latin typeface="BookAntiqua"/>
              </a:rPr>
              <a:t>Parasitic worms are highly differentiated </a:t>
            </a:r>
            <a:r>
              <a:rPr lang="en-US" sz="2400" dirty="0" smtClean="0">
                <a:latin typeface="BookAntiqua"/>
              </a:rPr>
              <a:t>multicellular organisms</a:t>
            </a:r>
            <a:r>
              <a:rPr lang="en-US" sz="2400" dirty="0">
                <a:latin typeface="BookAntiqua"/>
              </a:rPr>
              <a:t>. Their life cycles are complex; most </a:t>
            </a:r>
            <a:r>
              <a:rPr lang="en-US" sz="2400" dirty="0" smtClean="0">
                <a:latin typeface="BookAntiqua"/>
              </a:rPr>
              <a:t>alternate between </a:t>
            </a:r>
            <a:r>
              <a:rPr lang="en-US" sz="2400" dirty="0">
                <a:latin typeface="BookAntiqua"/>
              </a:rPr>
              <a:t>sexual reproduction in the definitive host and</a:t>
            </a:r>
          </a:p>
          <a:p>
            <a:r>
              <a:rPr lang="en-US" sz="2400" dirty="0">
                <a:latin typeface="BookAntiqua"/>
              </a:rPr>
              <a:t>asexual multiplication in an intermediate host or vector</a:t>
            </a:r>
            <a:r>
              <a:rPr lang="en-US" sz="2400" dirty="0" smtClean="0">
                <a:latin typeface="BookAntiqua"/>
              </a:rPr>
              <a:t>.  Thus</a:t>
            </a:r>
            <a:r>
              <a:rPr lang="en-US" sz="2400" dirty="0">
                <a:latin typeface="BookAntiqua"/>
              </a:rPr>
              <a:t>, depending on the species, humans may harbor </a:t>
            </a:r>
            <a:r>
              <a:rPr lang="en-US" sz="2400" dirty="0" err="1" smtClean="0">
                <a:latin typeface="BookAntiqua"/>
              </a:rPr>
              <a:t>adultworms</a:t>
            </a:r>
            <a:r>
              <a:rPr lang="en-US" sz="2400" dirty="0" smtClean="0">
                <a:latin typeface="BookAntiqua"/>
              </a:rPr>
              <a:t> </a:t>
            </a:r>
            <a:r>
              <a:rPr lang="en-US" sz="2400" dirty="0">
                <a:latin typeface="BookAntiqua"/>
              </a:rPr>
              <a:t>(e.g., </a:t>
            </a:r>
            <a:r>
              <a:rPr lang="en-US" sz="2400" i="1" dirty="0" err="1">
                <a:latin typeface="BookAntiqua-Italic"/>
              </a:rPr>
              <a:t>Ascaris</a:t>
            </a:r>
            <a:r>
              <a:rPr lang="en-US" sz="2400" i="1" dirty="0">
                <a:latin typeface="BookAntiqua-Italic"/>
              </a:rPr>
              <a:t> </a:t>
            </a:r>
            <a:r>
              <a:rPr lang="en-US" sz="2400" i="1" dirty="0" err="1">
                <a:latin typeface="BookAntiqua-Italic"/>
              </a:rPr>
              <a:t>lumbricoides</a:t>
            </a:r>
            <a:r>
              <a:rPr lang="en-US" sz="2400" dirty="0" smtClean="0">
                <a:latin typeface="BookAntiqua"/>
              </a:rPr>
              <a:t>). </a:t>
            </a:r>
            <a:r>
              <a:rPr lang="en-US" sz="2400" dirty="0">
                <a:latin typeface="BookAntiqua"/>
              </a:rPr>
              <a:t>Once adult worms take up residence in humans, </a:t>
            </a:r>
            <a:r>
              <a:rPr lang="en-US" sz="2400" dirty="0" smtClean="0">
                <a:latin typeface="BookAntiqua"/>
              </a:rPr>
              <a:t>they usually </a:t>
            </a:r>
            <a:r>
              <a:rPr lang="en-US" sz="2400" dirty="0">
                <a:latin typeface="BookAntiqua"/>
              </a:rPr>
              <a:t>do not multiply but they produce eggs or </a:t>
            </a:r>
            <a:r>
              <a:rPr lang="en-US" sz="2400" dirty="0" smtClean="0">
                <a:latin typeface="BookAntiqua"/>
              </a:rPr>
              <a:t>larvae that </a:t>
            </a:r>
            <a:r>
              <a:rPr lang="en-US" sz="2400" dirty="0">
                <a:latin typeface="BookAntiqua"/>
              </a:rPr>
              <a:t>are usually passed out in stool. Often, the severity </a:t>
            </a:r>
            <a:r>
              <a:rPr lang="en-US" sz="2400" dirty="0" smtClean="0">
                <a:latin typeface="BookAntiqua"/>
              </a:rPr>
              <a:t>of disease </a:t>
            </a:r>
            <a:r>
              <a:rPr lang="en-US" sz="2400" dirty="0">
                <a:latin typeface="BookAntiqua"/>
              </a:rPr>
              <a:t>is in proportion to the number of infecting organisms.</a:t>
            </a:r>
          </a:p>
          <a:p>
            <a:r>
              <a:rPr lang="en-US" sz="2400" dirty="0">
                <a:latin typeface="BookAntiqua"/>
              </a:rPr>
              <a:t>For example, a burden of 10 hookworms is </a:t>
            </a:r>
            <a:r>
              <a:rPr lang="en-US" sz="2400" dirty="0" smtClean="0">
                <a:latin typeface="BookAntiqua"/>
              </a:rPr>
              <a:t>associated with </a:t>
            </a:r>
            <a:r>
              <a:rPr lang="en-US" sz="2400" dirty="0">
                <a:latin typeface="BookAntiqua"/>
              </a:rPr>
              <a:t>mild or no clinical disease, whereas 1000 </a:t>
            </a:r>
            <a:r>
              <a:rPr lang="en-US" sz="2400" dirty="0" smtClean="0">
                <a:latin typeface="BookAntiqua"/>
              </a:rPr>
              <a:t>hookworms consume </a:t>
            </a:r>
            <a:r>
              <a:rPr lang="en-US" sz="2400" dirty="0">
                <a:latin typeface="BookAntiqua"/>
              </a:rPr>
              <a:t>enough blood to cause severe anemia. In some</a:t>
            </a:r>
          </a:p>
          <a:p>
            <a:r>
              <a:rPr lang="en-US" sz="2400" dirty="0">
                <a:latin typeface="BookAntiqua"/>
              </a:rPr>
              <a:t>helminthic infections, such as schistosomiasis, disease </a:t>
            </a:r>
            <a:r>
              <a:rPr lang="en-US" sz="2400" dirty="0" smtClean="0">
                <a:latin typeface="BookAntiqua"/>
              </a:rPr>
              <a:t>is caused </a:t>
            </a:r>
            <a:r>
              <a:rPr lang="en-US" sz="2400" dirty="0">
                <a:latin typeface="BookAntiqua"/>
              </a:rPr>
              <a:t>by inflammatory responses to the eggs or larvae</a:t>
            </a:r>
            <a:r>
              <a:rPr lang="en-US" sz="2400" dirty="0" smtClean="0">
                <a:latin typeface="BookAntiqua"/>
              </a:rPr>
              <a:t>, rather </a:t>
            </a:r>
            <a:r>
              <a:rPr lang="en-US" sz="2400" dirty="0">
                <a:latin typeface="BookAntiqua"/>
              </a:rPr>
              <a:t>than to the adults</a:t>
            </a:r>
            <a:r>
              <a:rPr lang="en-US" dirty="0">
                <a:latin typeface="BookAntiqua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809" y="384313"/>
            <a:ext cx="878619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Antiqua"/>
              </a:rPr>
              <a:t>Helminths comprise three groups:</a:t>
            </a:r>
          </a:p>
          <a:p>
            <a:r>
              <a:rPr lang="en-US" dirty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sz="2400" i="1" dirty="0">
                <a:solidFill>
                  <a:srgbClr val="000000"/>
                </a:solidFill>
                <a:latin typeface="BookAntiqua-Italic"/>
              </a:rPr>
              <a:t>Roundworms 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(</a:t>
            </a:r>
            <a:r>
              <a:rPr lang="en-US" sz="2400" i="1" dirty="0">
                <a:solidFill>
                  <a:srgbClr val="000000"/>
                </a:solidFill>
                <a:latin typeface="BookAntiqua-Italic"/>
              </a:rPr>
              <a:t>nematodes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) are circular in cross-section and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Non segmented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. Intestinal nematodes include </a:t>
            </a:r>
            <a:r>
              <a:rPr lang="en-US" sz="2400" i="1" dirty="0" err="1">
                <a:solidFill>
                  <a:srgbClr val="000000"/>
                </a:solidFill>
                <a:latin typeface="BookAntiqua-Italic"/>
              </a:rPr>
              <a:t>Ascaris</a:t>
            </a:r>
            <a:endParaRPr lang="en-US" sz="2400" i="1" dirty="0">
              <a:solidFill>
                <a:srgbClr val="000000"/>
              </a:solidFill>
              <a:latin typeface="BookAntiqua-Italic"/>
            </a:endParaRPr>
          </a:p>
          <a:p>
            <a:r>
              <a:rPr lang="en-US" sz="2400" i="1" dirty="0" err="1" smtClean="0">
                <a:solidFill>
                  <a:srgbClr val="000000"/>
                </a:solidFill>
                <a:latin typeface="BookAntiqua-Italic"/>
              </a:rPr>
              <a:t>lumbricoides</a:t>
            </a:r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.</a:t>
            </a:r>
            <a:endParaRPr lang="en-US" sz="2400" dirty="0">
              <a:solidFill>
                <a:srgbClr val="000000"/>
              </a:solidFill>
              <a:latin typeface="BookAntiqua"/>
            </a:endParaRPr>
          </a:p>
          <a:p>
            <a:endParaRPr lang="en-US" sz="2400" dirty="0">
              <a:solidFill>
                <a:srgbClr val="000000"/>
              </a:solidFill>
              <a:latin typeface="BookAntiqua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.</a:t>
            </a:r>
            <a:endParaRPr lang="en-US" sz="2400" dirty="0">
              <a:solidFill>
                <a:srgbClr val="000000"/>
              </a:solidFill>
              <a:latin typeface="BookAntiqua"/>
            </a:endParaRPr>
          </a:p>
          <a:p>
            <a:r>
              <a:rPr lang="en-US" sz="2400" dirty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sz="2400" i="1" dirty="0">
                <a:solidFill>
                  <a:srgbClr val="000000"/>
                </a:solidFill>
                <a:latin typeface="BookAntiqua-Italic"/>
              </a:rPr>
              <a:t>Tapeworms 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(</a:t>
            </a:r>
            <a:r>
              <a:rPr lang="en-US" sz="2400" i="1" dirty="0" err="1">
                <a:solidFill>
                  <a:srgbClr val="000000"/>
                </a:solidFill>
                <a:latin typeface="BookAntiqua-Italic"/>
              </a:rPr>
              <a:t>cestodes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) have a head (</a:t>
            </a:r>
            <a:r>
              <a:rPr lang="en-US" sz="2400" dirty="0" err="1">
                <a:solidFill>
                  <a:srgbClr val="000000"/>
                </a:solidFill>
                <a:latin typeface="BookAntiqua"/>
              </a:rPr>
              <a:t>scolex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) and a ribbon</a:t>
            </a:r>
          </a:p>
          <a:p>
            <a:r>
              <a:rPr lang="en-US" sz="2400" dirty="0">
                <a:solidFill>
                  <a:srgbClr val="000000"/>
                </a:solidFill>
                <a:latin typeface="BookAntiqua"/>
              </a:rPr>
              <a:t>of multiple flat segments </a:t>
            </a:r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. </a:t>
            </a:r>
            <a:endParaRPr lang="en-US" sz="2400" dirty="0">
              <a:solidFill>
                <a:srgbClr val="000000"/>
              </a:solidFill>
              <a:latin typeface="BookAntiqua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.</a:t>
            </a:r>
            <a:endParaRPr lang="en-US" sz="2400" dirty="0">
              <a:solidFill>
                <a:srgbClr val="000000"/>
              </a:solidFill>
              <a:latin typeface="BookAntiqua"/>
            </a:endParaRPr>
          </a:p>
          <a:p>
            <a:r>
              <a:rPr lang="en-US" sz="2400" dirty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sz="2400" i="1" dirty="0">
                <a:solidFill>
                  <a:srgbClr val="000000"/>
                </a:solidFill>
                <a:latin typeface="BookAntiqua-Italic"/>
              </a:rPr>
              <a:t>Flukes 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(</a:t>
            </a:r>
            <a:r>
              <a:rPr lang="en-US" sz="2400" i="1" dirty="0">
                <a:solidFill>
                  <a:srgbClr val="000000"/>
                </a:solidFill>
                <a:latin typeface="BookAntiqua-Italic"/>
              </a:rPr>
              <a:t>trematodes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) are leaf-shaped flatworms with prominent</a:t>
            </a:r>
          </a:p>
          <a:p>
            <a:r>
              <a:rPr lang="en-US" sz="2400" dirty="0">
                <a:solidFill>
                  <a:srgbClr val="000000"/>
                </a:solidFill>
                <a:latin typeface="BookAntiqua"/>
              </a:rPr>
              <a:t>suckers that are used to attach to the host. They</a:t>
            </a:r>
          </a:p>
          <a:p>
            <a:r>
              <a:rPr lang="en-US" sz="2400" dirty="0">
                <a:solidFill>
                  <a:srgbClr val="000000"/>
                </a:solidFill>
                <a:latin typeface="BookAntiqua"/>
              </a:rPr>
              <a:t>include liver and lung flukes and </a:t>
            </a:r>
            <a:r>
              <a:rPr lang="en-US" sz="2400" dirty="0" err="1">
                <a:solidFill>
                  <a:srgbClr val="000000"/>
                </a:solidFill>
                <a:latin typeface="BookAntiqua"/>
              </a:rPr>
              <a:t>schistosomes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84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48" y="357809"/>
            <a:ext cx="85476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illSans"/>
              </a:rPr>
              <a:t>TRANSMISSION AND </a:t>
            </a:r>
            <a:r>
              <a:rPr lang="en-US" sz="2000" dirty="0" smtClean="0">
                <a:latin typeface="GillSans"/>
              </a:rPr>
              <a:t>DISSEMINATION OF </a:t>
            </a:r>
            <a:r>
              <a:rPr lang="en-US" sz="2000" dirty="0">
                <a:latin typeface="GillSans"/>
              </a:rPr>
              <a:t>MICROBES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596348" y="1044473"/>
            <a:ext cx="4620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GillSans"/>
              </a:rPr>
              <a:t>Routes of Entry of Microbes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37322" y="1567693"/>
            <a:ext cx="1130410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GillSansMT-Italic"/>
              </a:rPr>
              <a:t>1- Skin</a:t>
            </a:r>
            <a:endParaRPr lang="en-US" sz="2800" i="1" dirty="0">
              <a:latin typeface="GillSansMT-Italic"/>
            </a:endParaRPr>
          </a:p>
          <a:p>
            <a:r>
              <a:rPr lang="en-US" sz="2000" dirty="0">
                <a:latin typeface="BookAntiqua"/>
              </a:rPr>
              <a:t>The dense, keratinized outer layer of skin is a </a:t>
            </a:r>
            <a:r>
              <a:rPr lang="en-US" sz="2000" dirty="0" smtClean="0">
                <a:latin typeface="BookAntiqua"/>
              </a:rPr>
              <a:t>natural barrier </a:t>
            </a:r>
            <a:r>
              <a:rPr lang="en-US" sz="2000" dirty="0">
                <a:latin typeface="BookAntiqua"/>
              </a:rPr>
              <a:t>to infection, and the low pH of the skin (less </a:t>
            </a:r>
            <a:r>
              <a:rPr lang="en-US" sz="2000" dirty="0" smtClean="0">
                <a:latin typeface="BookAntiqua"/>
              </a:rPr>
              <a:t>than5.5</a:t>
            </a:r>
            <a:r>
              <a:rPr lang="en-US" sz="2000" dirty="0">
                <a:latin typeface="BookAntiqua"/>
              </a:rPr>
              <a:t>) </a:t>
            </a:r>
            <a:r>
              <a:rPr lang="en-US" sz="2000" dirty="0" smtClean="0">
                <a:latin typeface="BookAntiqua"/>
              </a:rPr>
              <a:t>. </a:t>
            </a:r>
            <a:r>
              <a:rPr lang="en-US" sz="2000" dirty="0">
                <a:latin typeface="BookAntiqua"/>
              </a:rPr>
              <a:t>Skin normally </a:t>
            </a:r>
            <a:r>
              <a:rPr lang="en-US" sz="2000" dirty="0" smtClean="0">
                <a:latin typeface="BookAntiqua"/>
              </a:rPr>
              <a:t>is inhabited </a:t>
            </a:r>
            <a:r>
              <a:rPr lang="en-US" sz="2000" dirty="0">
                <a:latin typeface="BookAntiqua"/>
              </a:rPr>
              <a:t>by bacteria and fungi, including potential opportunists</a:t>
            </a:r>
            <a:r>
              <a:rPr lang="en-US" sz="2000" dirty="0" smtClean="0">
                <a:latin typeface="BookAntiqua"/>
              </a:rPr>
              <a:t>, such </a:t>
            </a:r>
            <a:r>
              <a:rPr lang="en-US" sz="2000" dirty="0">
                <a:latin typeface="BookAntiqua"/>
              </a:rPr>
              <a:t>as </a:t>
            </a:r>
            <a:r>
              <a:rPr lang="en-US" sz="2000" i="1" dirty="0">
                <a:latin typeface="BookAntiqua-Italic"/>
              </a:rPr>
              <a:t>S. aureus </a:t>
            </a:r>
            <a:r>
              <a:rPr lang="en-US" sz="2000" dirty="0">
                <a:latin typeface="BookAntiqua"/>
              </a:rPr>
              <a:t>and </a:t>
            </a:r>
            <a:r>
              <a:rPr lang="en-US" sz="2000" i="1" dirty="0">
                <a:latin typeface="BookAntiqua-Italic"/>
              </a:rPr>
              <a:t>Candida </a:t>
            </a:r>
            <a:r>
              <a:rPr lang="en-US" sz="2000" i="1" dirty="0" err="1">
                <a:latin typeface="BookAntiqua-Italic"/>
              </a:rPr>
              <a:t>albicans</a:t>
            </a:r>
            <a:r>
              <a:rPr lang="en-US" sz="2000" i="1" dirty="0">
                <a:latin typeface="BookAntiqua-Italic"/>
              </a:rPr>
              <a:t>.</a:t>
            </a:r>
          </a:p>
          <a:p>
            <a:r>
              <a:rPr lang="en-US" sz="2000" i="1" dirty="0">
                <a:latin typeface="BookAntiqua-Italic"/>
              </a:rPr>
              <a:t>Most microorganisms penetrate through breaks in the skin</a:t>
            </a:r>
            <a:r>
              <a:rPr lang="en-US" sz="2000" dirty="0" smtClean="0">
                <a:latin typeface="BookAntiqua"/>
              </a:rPr>
              <a:t>,  including </a:t>
            </a:r>
            <a:r>
              <a:rPr lang="en-US" sz="2000" dirty="0">
                <a:latin typeface="BookAntiqua"/>
              </a:rPr>
              <a:t>superficial pricks (fungal infections), </a:t>
            </a:r>
            <a:r>
              <a:rPr lang="en-US" sz="2000" dirty="0" smtClean="0">
                <a:latin typeface="BookAntiqua"/>
              </a:rPr>
              <a:t>wounds (</a:t>
            </a:r>
            <a:r>
              <a:rPr lang="en-US" sz="2000" dirty="0">
                <a:latin typeface="BookAntiqua"/>
              </a:rPr>
              <a:t>staphylococci), burns (</a:t>
            </a:r>
            <a:r>
              <a:rPr lang="en-US" sz="2000" i="1" dirty="0">
                <a:latin typeface="BookAntiqua-Italic"/>
              </a:rPr>
              <a:t>Pseudomonas aeruginosa</a:t>
            </a:r>
            <a:r>
              <a:rPr lang="en-US" sz="2000" dirty="0" smtClean="0">
                <a:latin typeface="BookAntiqua"/>
              </a:rPr>
              <a:t>). </a:t>
            </a:r>
            <a:r>
              <a:rPr lang="en-US" sz="2000" dirty="0">
                <a:latin typeface="BookAntiqua"/>
              </a:rPr>
              <a:t>Intravenous catheters in hospitalized </a:t>
            </a:r>
            <a:r>
              <a:rPr lang="en-US" sz="2000" dirty="0" err="1" smtClean="0">
                <a:latin typeface="BookAntiqua"/>
              </a:rPr>
              <a:t>patientsprovide</a:t>
            </a:r>
            <a:r>
              <a:rPr lang="en-US" sz="2000" dirty="0" smtClean="0">
                <a:latin typeface="BookAntiqua"/>
              </a:rPr>
              <a:t> </a:t>
            </a:r>
            <a:r>
              <a:rPr lang="en-US" sz="2000" dirty="0">
                <a:latin typeface="BookAntiqua"/>
              </a:rPr>
              <a:t>portals for local or systemic infection. </a:t>
            </a:r>
            <a:r>
              <a:rPr lang="en-US" sz="2000" dirty="0" smtClean="0">
                <a:latin typeface="BookAntiqua"/>
              </a:rPr>
              <a:t>Needle sticks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96348" y="4747347"/>
            <a:ext cx="11145078" cy="852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GillSansMT-Italic"/>
              </a:rPr>
              <a:t>2-Gastrointestinal </a:t>
            </a:r>
            <a:r>
              <a:rPr lang="en-US" sz="2800" i="1" dirty="0">
                <a:latin typeface="GillSansMT-Italic"/>
              </a:rPr>
              <a:t>Tract</a:t>
            </a:r>
          </a:p>
          <a:p>
            <a:r>
              <a:rPr lang="en-US" sz="2000" dirty="0">
                <a:latin typeface="BookAntiqua"/>
              </a:rPr>
              <a:t>Gastrointestinal pathogens are transmitted by food </a:t>
            </a:r>
            <a:r>
              <a:rPr lang="en-US" sz="2000" dirty="0" smtClean="0">
                <a:latin typeface="BookAntiqua"/>
              </a:rPr>
              <a:t>or drink contaminated </a:t>
            </a:r>
            <a:r>
              <a:rPr lang="en-US" sz="2000" dirty="0">
                <a:latin typeface="BookAntiqua"/>
              </a:rPr>
              <a:t>with fecal material.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8227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287" y="397566"/>
            <a:ext cx="89187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GillSansMT-Italic"/>
              </a:rPr>
              <a:t>3-Respiratory </a:t>
            </a:r>
            <a:r>
              <a:rPr lang="en-US" sz="2800" i="1" dirty="0">
                <a:latin typeface="GillSansMT-Italic"/>
              </a:rPr>
              <a:t>Tract</a:t>
            </a:r>
          </a:p>
          <a:p>
            <a:r>
              <a:rPr lang="en-US" dirty="0">
                <a:latin typeface="BookAntiqua"/>
              </a:rPr>
              <a:t>A large number of microorganisms, including viruses, bacteria</a:t>
            </a:r>
            <a:r>
              <a:rPr lang="en-US" dirty="0" smtClean="0">
                <a:latin typeface="BookAntiqua"/>
              </a:rPr>
              <a:t>,  and </a:t>
            </a:r>
            <a:r>
              <a:rPr lang="en-US" dirty="0">
                <a:latin typeface="BookAntiqua"/>
              </a:rPr>
              <a:t>fungi, are inhaled daily by every person.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5287" y="1789044"/>
            <a:ext cx="115028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Certain bacterial respiratory pathogens, including </a:t>
            </a:r>
            <a:r>
              <a:rPr lang="en-US" i="1" dirty="0" err="1" smtClean="0">
                <a:latin typeface="BookAntiqua-Italic"/>
              </a:rPr>
              <a:t>Haemophilus</a:t>
            </a:r>
            <a:r>
              <a:rPr lang="en-US" i="1" dirty="0" smtClean="0">
                <a:latin typeface="BookAntiqua-Italic"/>
              </a:rPr>
              <a:t> </a:t>
            </a:r>
            <a:r>
              <a:rPr lang="en-US" i="1" dirty="0" err="1" smtClean="0">
                <a:latin typeface="BookAntiqua-Italic"/>
              </a:rPr>
              <a:t>influenzae</a:t>
            </a:r>
            <a:r>
              <a:rPr lang="en-US" dirty="0">
                <a:latin typeface="BookAntiqua"/>
              </a:rPr>
              <a:t>, </a:t>
            </a:r>
            <a:r>
              <a:rPr lang="en-US" i="1" dirty="0">
                <a:latin typeface="BookAntiqua-Italic"/>
              </a:rPr>
              <a:t>Mycoplasma pneumoniae</a:t>
            </a:r>
            <a:r>
              <a:rPr lang="en-US" dirty="0">
                <a:latin typeface="BookAntiqua"/>
              </a:rPr>
              <a:t>, and </a:t>
            </a:r>
            <a:r>
              <a:rPr lang="en-US" i="1" dirty="0" smtClean="0">
                <a:latin typeface="BookAntiqua-Italic"/>
              </a:rPr>
              <a:t>Bordetella pertussis</a:t>
            </a:r>
            <a:r>
              <a:rPr lang="en-US" dirty="0">
                <a:latin typeface="BookAntiqua"/>
              </a:rPr>
              <a:t>, release toxins that impair ciliary activity.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5530" y="2617114"/>
            <a:ext cx="861391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GillSansMT-Italic"/>
              </a:rPr>
              <a:t>4-Urogenital </a:t>
            </a:r>
            <a:r>
              <a:rPr lang="en-US" sz="2800" i="1" dirty="0">
                <a:latin typeface="GillSansMT-Italic"/>
              </a:rPr>
              <a:t>Tract</a:t>
            </a:r>
          </a:p>
          <a:p>
            <a:r>
              <a:rPr lang="en-US" i="1" dirty="0">
                <a:latin typeface="BookAntiqua-Italic"/>
              </a:rPr>
              <a:t>The urinary tract is almost always invaded from the exterior </a:t>
            </a:r>
            <a:r>
              <a:rPr lang="en-US" i="1" dirty="0" smtClean="0">
                <a:latin typeface="BookAntiqua-Italic"/>
              </a:rPr>
              <a:t>by way </a:t>
            </a:r>
            <a:r>
              <a:rPr lang="en-US" i="1" dirty="0">
                <a:latin typeface="BookAntiqua-Italic"/>
              </a:rPr>
              <a:t>of the urethra</a:t>
            </a:r>
            <a:r>
              <a:rPr lang="en-US" i="1" dirty="0" smtClean="0">
                <a:latin typeface="BookAntiqua-Italic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41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330" y="216861"/>
            <a:ext cx="104824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GillSans"/>
              </a:rPr>
              <a:t>Spread and Dissemination of </a:t>
            </a:r>
            <a:r>
              <a:rPr lang="en-US" sz="2800" dirty="0" smtClean="0">
                <a:latin typeface="GillSans"/>
              </a:rPr>
              <a:t>Microbes Within </a:t>
            </a:r>
            <a:r>
              <a:rPr lang="en-US" sz="2800" dirty="0">
                <a:latin typeface="GillSans"/>
              </a:rPr>
              <a:t>the </a:t>
            </a:r>
            <a:r>
              <a:rPr lang="en-US" sz="2800" dirty="0" smtClean="0">
                <a:latin typeface="GillSans"/>
              </a:rPr>
              <a:t>Body </a:t>
            </a:r>
            <a:r>
              <a:rPr lang="en-US" dirty="0" smtClean="0">
                <a:latin typeface="GillSans"/>
              </a:rPr>
              <a:t>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740082"/>
            <a:ext cx="10999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BookAntiqua-Italic"/>
              </a:rPr>
              <a:t>Some microorganisms proliferate locally, at the site of </a:t>
            </a:r>
            <a:r>
              <a:rPr lang="en-US" sz="2400" i="1" dirty="0" smtClean="0">
                <a:latin typeface="BookAntiqua-Italic"/>
              </a:rPr>
              <a:t>initial infection</a:t>
            </a:r>
            <a:r>
              <a:rPr lang="en-US" sz="2400" i="1" dirty="0">
                <a:latin typeface="BookAntiqua-Italic"/>
              </a:rPr>
              <a:t>, whereas others penetrate the epithelial barrier </a:t>
            </a:r>
            <a:r>
              <a:rPr lang="en-US" sz="2400" i="1" dirty="0" smtClean="0">
                <a:latin typeface="BookAntiqua-Italic"/>
              </a:rPr>
              <a:t>and spread </a:t>
            </a:r>
            <a:r>
              <a:rPr lang="en-US" sz="2400" i="1" dirty="0">
                <a:latin typeface="BookAntiqua-Italic"/>
              </a:rPr>
              <a:t>to distant sites by way of the lymphatics, the blood, </a:t>
            </a:r>
            <a:r>
              <a:rPr lang="en-US" sz="2400" i="1" dirty="0" smtClean="0">
                <a:latin typeface="BookAntiqua-Italic"/>
              </a:rPr>
              <a:t>or nerves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9599" y="2054087"/>
            <a:ext cx="113438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• </a:t>
            </a:r>
            <a:r>
              <a:rPr lang="en-US" sz="2400" dirty="0">
                <a:latin typeface="BookAntiqua"/>
              </a:rPr>
              <a:t>Some extracellular bacteria, fungi, and helminths </a:t>
            </a:r>
            <a:r>
              <a:rPr lang="en-US" sz="2400" dirty="0" smtClean="0">
                <a:latin typeface="BookAntiqua"/>
              </a:rPr>
              <a:t>secrete lytic </a:t>
            </a:r>
            <a:r>
              <a:rPr lang="en-US" sz="2400" dirty="0">
                <a:latin typeface="BookAntiqua"/>
              </a:rPr>
              <a:t>enzymes which destroy tissue and allow </a:t>
            </a:r>
            <a:r>
              <a:rPr lang="en-US" sz="2400" dirty="0" smtClean="0">
                <a:latin typeface="BookAntiqua"/>
              </a:rPr>
              <a:t>direct invasion</a:t>
            </a:r>
            <a:r>
              <a:rPr lang="en-US" sz="2400" dirty="0">
                <a:latin typeface="BookAntiqua"/>
              </a:rPr>
              <a:t>. For example, </a:t>
            </a:r>
            <a:r>
              <a:rPr lang="en-US" sz="2400" i="1" dirty="0">
                <a:latin typeface="BookAntiqua-Italic"/>
              </a:rPr>
              <a:t>S. aureus </a:t>
            </a:r>
            <a:r>
              <a:rPr lang="en-US" sz="2400" dirty="0">
                <a:latin typeface="BookAntiqua"/>
              </a:rPr>
              <a:t>secretes hyaluronidase</a:t>
            </a:r>
            <a:r>
              <a:rPr lang="en-US" sz="2400" dirty="0" smtClean="0">
                <a:latin typeface="BookAntiqua"/>
              </a:rPr>
              <a:t>, which </a:t>
            </a:r>
            <a:r>
              <a:rPr lang="en-US" sz="2400" dirty="0">
                <a:latin typeface="BookAntiqua"/>
              </a:rPr>
              <a:t>degrades the extracellular matrix between </a:t>
            </a:r>
            <a:r>
              <a:rPr lang="en-US" sz="2400" dirty="0" smtClean="0">
                <a:latin typeface="BookAntiqua"/>
              </a:rPr>
              <a:t>host cells</a:t>
            </a:r>
            <a:r>
              <a:rPr lang="en-US" sz="2400" dirty="0">
                <a:latin typeface="BookAntiqua"/>
              </a:rPr>
              <a:t>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15618" y="3737423"/>
            <a:ext cx="11237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Antiqua"/>
              </a:rPr>
              <a:t>. </a:t>
            </a:r>
            <a:r>
              <a:rPr lang="en-US" sz="2400" i="1" dirty="0">
                <a:latin typeface="BookAntiqua-Italic"/>
              </a:rPr>
              <a:t>S</a:t>
            </a:r>
            <a:r>
              <a:rPr lang="en-US" sz="2400" i="1" dirty="0" smtClean="0">
                <a:latin typeface="BookAntiqua-Italic"/>
              </a:rPr>
              <a:t>. aureus </a:t>
            </a:r>
            <a:r>
              <a:rPr lang="en-US" sz="2400" dirty="0">
                <a:latin typeface="BookAntiqua"/>
              </a:rPr>
              <a:t>may travel from a localized abscess to the </a:t>
            </a:r>
            <a:r>
              <a:rPr lang="en-US" sz="2400" dirty="0" smtClean="0">
                <a:latin typeface="BookAntiqua"/>
              </a:rPr>
              <a:t>draining lymph </a:t>
            </a:r>
            <a:r>
              <a:rPr lang="en-US" sz="2400" dirty="0">
                <a:latin typeface="BookAntiqua"/>
              </a:rPr>
              <a:t>nodes. This can sometimes lead to </a:t>
            </a:r>
            <a:r>
              <a:rPr lang="en-US" sz="2400" dirty="0" smtClean="0">
                <a:latin typeface="BookAntiqua"/>
              </a:rPr>
              <a:t>bacteremia and </a:t>
            </a:r>
            <a:r>
              <a:rPr lang="en-US" sz="2400" dirty="0">
                <a:latin typeface="BookAntiqua"/>
              </a:rPr>
              <a:t>spread to deep organs (heart, bone).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34887" y="4568420"/>
            <a:ext cx="10946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dirty="0"/>
              <a:t>Leukocytes can carry herpesviruses, HIV, mycobacteria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Leishmania</a:t>
            </a:r>
            <a:r>
              <a:rPr lang="en-US" sz="2400" i="1" dirty="0"/>
              <a:t>, </a:t>
            </a:r>
            <a:r>
              <a:rPr lang="en-US" sz="2400" dirty="0"/>
              <a:t>and </a:t>
            </a:r>
            <a:r>
              <a:rPr lang="en-US" sz="2400" i="1" dirty="0"/>
              <a:t>Toxoplasma.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4982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47" y="278296"/>
            <a:ext cx="116884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Antiqua"/>
              </a:rPr>
              <a:t>Most viruses spread locally from cell to cell by </a:t>
            </a:r>
            <a:r>
              <a:rPr lang="en-US" sz="2400" dirty="0" smtClean="0">
                <a:latin typeface="BookAntiqua"/>
              </a:rPr>
              <a:t>replication and </a:t>
            </a:r>
            <a:r>
              <a:rPr lang="en-US" sz="2400" dirty="0">
                <a:latin typeface="BookAntiqua"/>
              </a:rPr>
              <a:t>release of infectious </a:t>
            </a:r>
            <a:r>
              <a:rPr lang="en-US" sz="2400" dirty="0" err="1">
                <a:latin typeface="BookAntiqua"/>
              </a:rPr>
              <a:t>virions</a:t>
            </a:r>
            <a:r>
              <a:rPr lang="en-US" sz="2400" dirty="0">
                <a:latin typeface="BookAntiqua"/>
              </a:rPr>
              <a:t>, but others </a:t>
            </a:r>
            <a:r>
              <a:rPr lang="en-US" sz="2400" dirty="0" err="1" smtClean="0">
                <a:latin typeface="BookAntiqua"/>
              </a:rPr>
              <a:t>maypropagate</a:t>
            </a:r>
            <a:r>
              <a:rPr lang="en-US" sz="2400" dirty="0" smtClean="0">
                <a:latin typeface="BookAntiqua"/>
              </a:rPr>
              <a:t> </a:t>
            </a:r>
            <a:r>
              <a:rPr lang="en-US" sz="2400" dirty="0">
                <a:latin typeface="BookAntiqua"/>
              </a:rPr>
              <a:t>from cell to cell by causing fusion of </a:t>
            </a:r>
            <a:r>
              <a:rPr lang="en-US" sz="2400" dirty="0" smtClean="0">
                <a:latin typeface="BookAntiqua"/>
              </a:rPr>
              <a:t>host cells</a:t>
            </a:r>
            <a:r>
              <a:rPr lang="en-US" sz="2400" dirty="0">
                <a:latin typeface="BookAntiqua"/>
              </a:rPr>
              <a:t>, or by transport within nerves (</a:t>
            </a:r>
            <a:r>
              <a:rPr lang="en-US" sz="2400" dirty="0" smtClean="0">
                <a:latin typeface="BookAntiqua"/>
              </a:rPr>
              <a:t>as </a:t>
            </a:r>
            <a:r>
              <a:rPr lang="en-US" sz="2400" dirty="0">
                <a:latin typeface="BookAntiqua"/>
              </a:rPr>
              <a:t>varicella-zoster virus).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1032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0261" y="132571"/>
            <a:ext cx="86934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GillSans"/>
              </a:rPr>
              <a:t>Release from the Body and </a:t>
            </a:r>
            <a:r>
              <a:rPr lang="en-US" sz="2800" dirty="0" smtClean="0">
                <a:latin typeface="GillSans"/>
              </a:rPr>
              <a:t>Transmission of Microbes</a:t>
            </a:r>
            <a:r>
              <a:rPr lang="en-US" dirty="0" smtClean="0">
                <a:latin typeface="GillSans"/>
              </a:rPr>
              <a:t>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0574" y="1126435"/>
            <a:ext cx="117414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Antiqua"/>
              </a:rPr>
              <a:t>• Skin flora, such as </a:t>
            </a:r>
            <a:r>
              <a:rPr lang="en-US" sz="2400" i="1" dirty="0">
                <a:latin typeface="BookAntiqua-Italic"/>
              </a:rPr>
              <a:t>S. aureus, </a:t>
            </a:r>
            <a:r>
              <a:rPr lang="en-US" sz="2400" dirty="0">
                <a:latin typeface="BookAntiqua"/>
              </a:rPr>
              <a:t>and pathogens, </a:t>
            </a:r>
            <a:r>
              <a:rPr lang="en-US" sz="2400" dirty="0" smtClean="0">
                <a:latin typeface="BookAntiqua"/>
              </a:rPr>
              <a:t>including the </a:t>
            </a:r>
            <a:r>
              <a:rPr lang="en-US" sz="2400" dirty="0">
                <a:latin typeface="BookAntiqua"/>
              </a:rPr>
              <a:t>dermatophyte fungi, are shed in the </a:t>
            </a:r>
            <a:r>
              <a:rPr lang="en-US" sz="2400" dirty="0" smtClean="0">
                <a:latin typeface="BookAntiqua"/>
              </a:rPr>
              <a:t>desquamated skin</a:t>
            </a:r>
            <a:r>
              <a:rPr lang="en-US" sz="2400" dirty="0">
                <a:latin typeface="BookAntiqua"/>
              </a:rPr>
              <a:t>. Some sexually transmitted pathogens are </a:t>
            </a:r>
            <a:r>
              <a:rPr lang="en-US" sz="2400" dirty="0" smtClean="0">
                <a:latin typeface="BookAntiqua"/>
              </a:rPr>
              <a:t>transmitted from </a:t>
            </a:r>
            <a:r>
              <a:rPr lang="en-US" sz="2400" dirty="0">
                <a:latin typeface="BookAntiqua"/>
              </a:rPr>
              <a:t>genital skin lesions.</a:t>
            </a:r>
          </a:p>
          <a:p>
            <a:r>
              <a:rPr lang="en-US" sz="2400" dirty="0">
                <a:latin typeface="BookAntiqua"/>
              </a:rPr>
              <a:t>• Viruses that replicate in the salivary glands and </a:t>
            </a:r>
            <a:r>
              <a:rPr lang="en-US" sz="2400" dirty="0" smtClean="0">
                <a:latin typeface="BookAntiqua"/>
              </a:rPr>
              <a:t>are spread </a:t>
            </a:r>
            <a:r>
              <a:rPr lang="en-US" sz="2400" dirty="0">
                <a:latin typeface="BookAntiqua"/>
              </a:rPr>
              <a:t>in saliva include mumps virus, </a:t>
            </a:r>
            <a:r>
              <a:rPr lang="en-US" sz="2400" dirty="0" smtClean="0">
                <a:latin typeface="BookAntiqua"/>
              </a:rPr>
              <a:t>cytomegalovirus.</a:t>
            </a:r>
            <a:endParaRPr lang="en-US" sz="2400" dirty="0">
              <a:latin typeface="BookAntiqua"/>
            </a:endParaRPr>
          </a:p>
          <a:p>
            <a:r>
              <a:rPr lang="en-US" sz="2400" dirty="0">
                <a:latin typeface="BookAntiqua"/>
              </a:rPr>
              <a:t>• Viruses and bacteria that are part of the normal </a:t>
            </a:r>
            <a:r>
              <a:rPr lang="en-US" sz="2400" dirty="0" smtClean="0">
                <a:latin typeface="BookAntiqua"/>
              </a:rPr>
              <a:t>respiratory flora </a:t>
            </a:r>
            <a:r>
              <a:rPr lang="en-US" sz="2400" dirty="0">
                <a:latin typeface="BookAntiqua"/>
              </a:rPr>
              <a:t>or cause respiratory tract infections are </a:t>
            </a:r>
            <a:r>
              <a:rPr lang="en-US" sz="2400" dirty="0" smtClean="0">
                <a:latin typeface="BookAntiqua"/>
              </a:rPr>
              <a:t>shed </a:t>
            </a:r>
            <a:r>
              <a:rPr lang="en-US" sz="2400" dirty="0" smtClean="0"/>
              <a:t>in </a:t>
            </a:r>
            <a:r>
              <a:rPr lang="en-US" sz="2400" dirty="0"/>
              <a:t>respiratory secretions during talking, coughing, and</a:t>
            </a:r>
          </a:p>
          <a:p>
            <a:r>
              <a:rPr lang="en-US" sz="2400" dirty="0"/>
              <a:t>sneezing.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0573" y="4542755"/>
            <a:ext cx="116354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•</a:t>
            </a:r>
            <a:r>
              <a:rPr lang="en-US" sz="2400" dirty="0">
                <a:latin typeface="BookAntiqua"/>
              </a:rPr>
              <a:t> Organisms shed in stool include many pathogens </a:t>
            </a:r>
            <a:r>
              <a:rPr lang="en-US" sz="2400" dirty="0" smtClean="0">
                <a:latin typeface="BookAntiqua"/>
              </a:rPr>
              <a:t>that replicate </a:t>
            </a:r>
            <a:r>
              <a:rPr lang="en-US" sz="2400" dirty="0">
                <a:latin typeface="BookAntiqua"/>
              </a:rPr>
              <a:t>in the lumen or epithelium of the gut, such </a:t>
            </a:r>
            <a:r>
              <a:rPr lang="en-US" sz="2400" dirty="0" err="1" smtClean="0">
                <a:latin typeface="BookAntiqua"/>
              </a:rPr>
              <a:t>as</a:t>
            </a:r>
            <a:r>
              <a:rPr lang="en-US" sz="2400" i="1" dirty="0" err="1" smtClean="0">
                <a:latin typeface="BookAntiqua-Italic"/>
              </a:rPr>
              <a:t>Shigella</a:t>
            </a:r>
            <a:r>
              <a:rPr lang="en-US" sz="2400" i="1" dirty="0">
                <a:latin typeface="BookAntiqua-Italic"/>
              </a:rPr>
              <a:t>, Giardia lamblia, </a:t>
            </a:r>
            <a:r>
              <a:rPr lang="en-US" sz="2400" dirty="0">
                <a:latin typeface="BookAntiqua"/>
              </a:rPr>
              <a:t>and rotavirus. Pathogens </a:t>
            </a:r>
            <a:r>
              <a:rPr lang="en-US" sz="2400" dirty="0" smtClean="0">
                <a:latin typeface="BookAntiqua"/>
              </a:rPr>
              <a:t>that replicate </a:t>
            </a:r>
            <a:r>
              <a:rPr lang="en-US" sz="2400" dirty="0">
                <a:latin typeface="BookAntiqua"/>
              </a:rPr>
              <a:t>in the liver (hepatitis A virus) or </a:t>
            </a:r>
            <a:r>
              <a:rPr lang="en-US" sz="2400" dirty="0" smtClean="0">
                <a:latin typeface="BookAntiqua"/>
              </a:rPr>
              <a:t>gallbladder (</a:t>
            </a:r>
            <a:r>
              <a:rPr lang="en-US" sz="2400" i="1" dirty="0">
                <a:latin typeface="BookAntiqua-Italic"/>
              </a:rPr>
              <a:t>Salmonella </a:t>
            </a:r>
            <a:r>
              <a:rPr lang="en-US" sz="2400" dirty="0">
                <a:latin typeface="BookAntiqua"/>
              </a:rPr>
              <a:t>serotype </a:t>
            </a:r>
            <a:r>
              <a:rPr lang="en-US" sz="2400" dirty="0" err="1">
                <a:latin typeface="BookAntiqua"/>
              </a:rPr>
              <a:t>typhi</a:t>
            </a:r>
            <a:r>
              <a:rPr lang="en-US" sz="2400" dirty="0">
                <a:latin typeface="BookAntiqua"/>
              </a:rPr>
              <a:t>) enter the intestine in bile </a:t>
            </a:r>
            <a:r>
              <a:rPr lang="en-US" sz="2400" dirty="0" smtClean="0">
                <a:latin typeface="BookAntiqua"/>
              </a:rPr>
              <a:t>and are </a:t>
            </a:r>
            <a:r>
              <a:rPr lang="en-US" sz="2400" dirty="0">
                <a:latin typeface="BookAntiqua"/>
              </a:rPr>
              <a:t>shed in stool</a:t>
            </a:r>
            <a:r>
              <a:rPr lang="en-US" dirty="0">
                <a:latin typeface="BookAntiqua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438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287" y="198783"/>
            <a:ext cx="119667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Antiqua"/>
              </a:rPr>
              <a:t>• Pathogens which exit the body in the blood are </a:t>
            </a:r>
            <a:r>
              <a:rPr lang="en-US" sz="2400" dirty="0" smtClean="0">
                <a:latin typeface="BookAntiqua"/>
              </a:rPr>
              <a:t>transmitted by </a:t>
            </a:r>
            <a:r>
              <a:rPr lang="en-US" sz="2400" dirty="0">
                <a:latin typeface="BookAntiqua"/>
              </a:rPr>
              <a:t>invertebrate vectors, medical practices (</a:t>
            </a:r>
            <a:r>
              <a:rPr lang="en-US" sz="2400" dirty="0" smtClean="0">
                <a:latin typeface="BookAntiqua"/>
              </a:rPr>
              <a:t>blood transfusion</a:t>
            </a:r>
            <a:r>
              <a:rPr lang="en-US" sz="2400" dirty="0">
                <a:latin typeface="BookAntiqua"/>
              </a:rPr>
              <a:t>, reuse of equipment) or sharing of </a:t>
            </a:r>
            <a:r>
              <a:rPr lang="en-US" sz="2400" dirty="0" smtClean="0">
                <a:latin typeface="BookAntiqua"/>
              </a:rPr>
              <a:t>needles by </a:t>
            </a:r>
            <a:r>
              <a:rPr lang="en-US" sz="2400" dirty="0">
                <a:latin typeface="BookAntiqua"/>
              </a:rPr>
              <a:t>intravenous drug abusers. </a:t>
            </a:r>
            <a:r>
              <a:rPr lang="en-US" sz="2400" dirty="0" smtClean="0">
                <a:latin typeface="BookAntiqua"/>
              </a:rPr>
              <a:t>Blood borne </a:t>
            </a:r>
            <a:r>
              <a:rPr lang="en-US" sz="2400" dirty="0">
                <a:latin typeface="BookAntiqua"/>
              </a:rPr>
              <a:t>parasites</a:t>
            </a:r>
            <a:r>
              <a:rPr lang="en-US" sz="2400" dirty="0" smtClean="0">
                <a:latin typeface="BookAntiqua"/>
              </a:rPr>
              <a:t>, including </a:t>
            </a:r>
            <a:r>
              <a:rPr lang="en-US" sz="2400" i="1" dirty="0">
                <a:latin typeface="BookAntiqua-Italic"/>
              </a:rPr>
              <a:t>Plasmodium </a:t>
            </a:r>
            <a:r>
              <a:rPr lang="en-US" sz="2400" dirty="0" err="1" smtClean="0">
                <a:latin typeface="BookAntiqua"/>
              </a:rPr>
              <a:t>spp</a:t>
            </a:r>
            <a:r>
              <a:rPr lang="en-US" sz="2400" dirty="0" smtClean="0">
                <a:latin typeface="BookAntiqua"/>
              </a:rPr>
              <a:t>, </a:t>
            </a:r>
            <a:r>
              <a:rPr lang="en-US" sz="2400" dirty="0">
                <a:latin typeface="BookAntiqua"/>
              </a:rPr>
              <a:t>are </a:t>
            </a:r>
            <a:r>
              <a:rPr lang="en-US" sz="2400" dirty="0" smtClean="0">
                <a:latin typeface="BookAntiqua"/>
              </a:rPr>
              <a:t>spread by </a:t>
            </a:r>
            <a:r>
              <a:rPr lang="en-US" sz="2400" dirty="0">
                <a:latin typeface="BookAntiqua"/>
              </a:rPr>
              <a:t>biting insects.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44554" y="2308981"/>
            <a:ext cx="11608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• </a:t>
            </a:r>
            <a:r>
              <a:rPr lang="en-US" sz="2400" dirty="0">
                <a:latin typeface="BookAntiqua"/>
              </a:rPr>
              <a:t>Urine is the usual mode of exodus from the human </a:t>
            </a:r>
            <a:r>
              <a:rPr lang="en-US" sz="2400" dirty="0" smtClean="0">
                <a:latin typeface="BookAntiqua"/>
              </a:rPr>
              <a:t>host by </a:t>
            </a:r>
            <a:r>
              <a:rPr lang="en-US" sz="2400" dirty="0">
                <a:latin typeface="BookAntiqua"/>
              </a:rPr>
              <a:t>only a few organisms, including </a:t>
            </a:r>
            <a:r>
              <a:rPr lang="en-US" sz="2400" i="1" dirty="0">
                <a:latin typeface="BookAntiqua-Italic"/>
              </a:rPr>
              <a:t>Schistosoma </a:t>
            </a:r>
            <a:r>
              <a:rPr lang="en-US" sz="2400" i="1" dirty="0" err="1">
                <a:latin typeface="BookAntiqua-Italic"/>
              </a:rPr>
              <a:t>haematobium</a:t>
            </a:r>
            <a:r>
              <a:rPr lang="en-US" sz="2400" i="1" dirty="0" smtClean="0">
                <a:latin typeface="BookAntiqua-Italic"/>
              </a:rPr>
              <a:t>, </a:t>
            </a:r>
            <a:r>
              <a:rPr lang="en-US" sz="2400" dirty="0" smtClean="0">
                <a:latin typeface="BookAntiqua"/>
              </a:rPr>
              <a:t>which </a:t>
            </a:r>
            <a:r>
              <a:rPr lang="en-US" sz="2400" dirty="0">
                <a:latin typeface="BookAntiqua"/>
              </a:rPr>
              <a:t>grows in the veins of the bladder </a:t>
            </a:r>
            <a:r>
              <a:rPr lang="en-US" sz="2400" dirty="0" smtClean="0">
                <a:latin typeface="BookAntiqua"/>
              </a:rPr>
              <a:t>and releases </a:t>
            </a:r>
            <a:r>
              <a:rPr lang="en-US" sz="2400" dirty="0">
                <a:latin typeface="BookAntiqua"/>
              </a:rPr>
              <a:t>eggs that reach the urine.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71059" y="3370811"/>
            <a:ext cx="111583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• </a:t>
            </a:r>
            <a:r>
              <a:rPr lang="en-US" sz="2400" dirty="0">
                <a:latin typeface="BookAntiqua"/>
              </a:rPr>
              <a:t>Sexually transmitted infections (STIs) infect and </a:t>
            </a:r>
            <a:r>
              <a:rPr lang="en-US" sz="2400" dirty="0" smtClean="0">
                <a:latin typeface="BookAntiqua"/>
              </a:rPr>
              <a:t>spread from </a:t>
            </a:r>
            <a:r>
              <a:rPr lang="en-US" sz="2400" dirty="0">
                <a:latin typeface="BookAntiqua"/>
              </a:rPr>
              <a:t>the urethra, vagina, cervix, rectum</a:t>
            </a:r>
            <a:r>
              <a:rPr lang="en-US" dirty="0">
                <a:latin typeface="BookAntiqua"/>
              </a:rPr>
              <a:t>,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7808" y="4201808"/>
            <a:ext cx="8971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Antiqua"/>
              </a:rPr>
              <a:t>• Vertical transmission is from mother to fetus or </a:t>
            </a:r>
            <a:r>
              <a:rPr lang="en-US" sz="2400" dirty="0" smtClean="0">
                <a:latin typeface="BookAntiqua"/>
              </a:rPr>
              <a:t>newborn child</a:t>
            </a:r>
            <a:r>
              <a:rPr lang="en-US" dirty="0">
                <a:latin typeface="BookAntiqua"/>
              </a:rPr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3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79" y="119053"/>
            <a:ext cx="4093679" cy="44953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94771" y="4768334"/>
            <a:ext cx="2331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BookAntiqua"/>
              </a:rPr>
              <a:t>icosahedral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328" y="0"/>
            <a:ext cx="4715289" cy="49353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427550" y="4983777"/>
            <a:ext cx="2440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BookAntiqua"/>
              </a:rPr>
              <a:t> </a:t>
            </a:r>
            <a:r>
              <a:rPr lang="en-US" sz="3200" dirty="0" smtClean="0">
                <a:latin typeface="BookAntiqua"/>
              </a:rPr>
              <a:t>helical virus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93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322" y="442148"/>
            <a:ext cx="86934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>
                <a:latin typeface="BookAntiqua"/>
              </a:rPr>
              <a:t>Many viruses cause </a:t>
            </a:r>
            <a:r>
              <a:rPr lang="fr-FR" sz="2400" b="0" i="0" u="none" strike="noStrike" baseline="0" dirty="0" err="1" smtClean="0">
                <a:latin typeface="BookAntiqua"/>
              </a:rPr>
              <a:t>transient</a:t>
            </a:r>
            <a:r>
              <a:rPr lang="fr-FR" sz="2400" b="0" i="0" u="none" strike="noStrike" baseline="0" dirty="0" smtClean="0">
                <a:latin typeface="BookAntiqua"/>
              </a:rPr>
              <a:t> </a:t>
            </a:r>
            <a:r>
              <a:rPr lang="fr-FR" sz="2400" b="0" i="0" u="none" strike="noStrike" baseline="0" dirty="0" err="1" smtClean="0">
                <a:latin typeface="BookAntiqua"/>
              </a:rPr>
              <a:t>illnesses</a:t>
            </a:r>
            <a:r>
              <a:rPr lang="fr-FR" sz="2400" b="0" i="0" u="none" strike="noStrike" baseline="0" dirty="0" smtClean="0">
                <a:latin typeface="BookAntiqua"/>
              </a:rPr>
              <a:t> (</a:t>
            </a:r>
            <a:r>
              <a:rPr lang="fr-FR" sz="2400" b="0" i="0" u="none" strike="noStrike" baseline="0" dirty="0" err="1" smtClean="0">
                <a:latin typeface="BookAntiqua"/>
              </a:rPr>
              <a:t>e.g</a:t>
            </a:r>
            <a:r>
              <a:rPr lang="fr-FR" sz="2400" b="0" i="0" u="none" strike="noStrike" baseline="0" dirty="0" smtClean="0">
                <a:latin typeface="BookAntiqua"/>
              </a:rPr>
              <a:t>., </a:t>
            </a:r>
            <a:r>
              <a:rPr lang="fr-FR" sz="2400" b="0" i="0" u="none" strike="noStrike" baseline="0" dirty="0" err="1" smtClean="0">
                <a:latin typeface="BookAntiqua"/>
              </a:rPr>
              <a:t>colds</a:t>
            </a:r>
            <a:r>
              <a:rPr lang="fr-FR" sz="2400" b="0" i="0" u="none" strike="noStrike" baseline="0" dirty="0" smtClean="0">
                <a:latin typeface="BookAntiqua"/>
              </a:rPr>
              <a:t>, influenza).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37322" y="1145882"/>
            <a:ext cx="114233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>
                <a:latin typeface="BookAntiqua"/>
              </a:rPr>
              <a:t>Other viruses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are not eliminated from the body and persist withi</a:t>
            </a:r>
            <a:r>
              <a:rPr lang="en-US" sz="2400" dirty="0" smtClean="0">
                <a:latin typeface="BookAntiqua"/>
              </a:rPr>
              <a:t>n </a:t>
            </a:r>
            <a:r>
              <a:rPr lang="en-US" sz="2400" b="0" i="0" u="none" strike="noStrike" baseline="0" dirty="0" smtClean="0">
                <a:latin typeface="BookAntiqua"/>
              </a:rPr>
              <a:t>cells of the host for years, either continuing to multiply (e.g., chronic infection with hepatitis B virus [HBV]) or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surviving in some non replicating form (termed </a:t>
            </a:r>
            <a:r>
              <a:rPr lang="en-US" sz="2400" b="0" i="1" u="none" strike="noStrike" baseline="0" dirty="0" smtClean="0">
                <a:latin typeface="BookAntiqua-Italic"/>
              </a:rPr>
              <a:t>latent infection</a:t>
            </a:r>
            <a:r>
              <a:rPr lang="en-US" sz="2400" b="0" i="0" u="none" strike="noStrike" baseline="0" dirty="0" smtClean="0">
                <a:latin typeface="BookAntiqua"/>
              </a:rPr>
              <a:t>)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 with the potential to be reactivated later. For example, herpes zoster virus,</a:t>
            </a:r>
          </a:p>
          <a:p>
            <a:endParaRPr lang="en-US" sz="2400" dirty="0">
              <a:latin typeface="BookAntiqua"/>
            </a:endParaRPr>
          </a:p>
          <a:p>
            <a:endParaRPr lang="en-US" sz="2400" dirty="0" smtClean="0">
              <a:latin typeface="BookAntiqua"/>
            </a:endParaRPr>
          </a:p>
          <a:p>
            <a:r>
              <a:rPr lang="en-US" sz="2400" dirty="0" smtClean="0">
                <a:latin typeface="BookAntiqua"/>
              </a:rPr>
              <a:t>2- Bacteria :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02366" y="3710609"/>
            <a:ext cx="108667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BookAntiqua"/>
              </a:rPr>
              <a:t>Bacterial infections are common causes of disease . Bacteria are prokaryotes,  they have a</a:t>
            </a:r>
            <a:r>
              <a:rPr lang="en-US" sz="2400" b="0" i="0" u="none" strike="noStrike" dirty="0" smtClean="0">
                <a:solidFill>
                  <a:srgbClr val="000000"/>
                </a:solidFill>
                <a:latin typeface="BookAntiqua"/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BookAntiqua"/>
              </a:rPr>
              <a:t>cell membrane </a:t>
            </a:r>
          </a:p>
          <a:p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BookAntiqua"/>
              </a:rPr>
              <a:t>. There are two common forms of cell</a:t>
            </a:r>
            <a:r>
              <a:rPr lang="en-US" sz="2400" b="0" i="0" u="none" strike="noStrike" dirty="0" smtClean="0">
                <a:solidFill>
                  <a:srgbClr val="000000"/>
                </a:solidFill>
                <a:latin typeface="BookAntiqua"/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BookAntiqua"/>
              </a:rPr>
              <a:t>wall structure: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1-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BookAntiqua"/>
              </a:rPr>
              <a:t> a thick wall that retains crystal-violet stain</a:t>
            </a:r>
          </a:p>
          <a:p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BookAntiqua"/>
              </a:rPr>
              <a:t>(gram-positive bacteria) and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2-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BookAntiqua"/>
              </a:rPr>
              <a:t> a thin cell wall surrounded by</a:t>
            </a:r>
            <a:r>
              <a:rPr lang="en-US" sz="2400" b="0" i="0" u="none" strike="noStrike" dirty="0" smtClean="0">
                <a:solidFill>
                  <a:srgbClr val="000000"/>
                </a:solidFill>
                <a:latin typeface="BookAntiqua"/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BookAntiqua"/>
              </a:rPr>
              <a:t>an outer membrane (gram-negative bacteria)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122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9687" y="556591"/>
            <a:ext cx="6042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lgerian" panose="04020705040A02060702" pitchFamily="82" charset="0"/>
                <a:cs typeface="Aharoni" panose="02010803020104030203" pitchFamily="2" charset="-79"/>
              </a:rPr>
              <a:t>Infections:</a:t>
            </a:r>
            <a:endParaRPr lang="en-US" sz="3200" dirty="0"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5617" y="1141366"/>
            <a:ext cx="11092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>
                <a:latin typeface="BookAntiqua"/>
              </a:rPr>
              <a:t>Infectious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diseases are particularly important causes of death among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the elderly, people with the acquired immunodeficiency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syndrome (AIDS), persons with chronic diseases, and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patients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receiving immunosuppressive drugs</a:t>
            </a:r>
            <a:r>
              <a:rPr lang="en-US" b="0" i="0" u="none" strike="noStrike" baseline="0" dirty="0" smtClean="0">
                <a:latin typeface="BookAntiqua"/>
              </a:rPr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3270" y="2884453"/>
            <a:ext cx="5855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0" i="0" u="none" strike="noStrike" baseline="0" dirty="0" smtClean="0">
                <a:latin typeface="GillSans"/>
              </a:rPr>
              <a:t>Categories of Infectious Agents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29761" y="3586804"/>
            <a:ext cx="2022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0" i="0" u="none" strike="noStrike" baseline="0" dirty="0" smtClean="0">
                <a:latin typeface="GillSans-BookM"/>
              </a:rPr>
              <a:t>1- Viruses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017228" y="4011986"/>
            <a:ext cx="1079045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u="none" strike="noStrike" baseline="0" dirty="0" smtClean="0">
                <a:latin typeface="BookAntiqua"/>
              </a:rPr>
              <a:t>- Viruses are obligate intracellular parasites that depend on the host cell’s metabolic machinery for their replication.</a:t>
            </a:r>
          </a:p>
          <a:p>
            <a:r>
              <a:rPr lang="en-US" sz="2000" b="0" i="0" u="none" strike="noStrike" baseline="0" dirty="0" smtClean="0">
                <a:latin typeface="BookAntiqua"/>
              </a:rPr>
              <a:t>- They consist of a nucleic acid genome surrounded by a protein coat (called a capsid) that is sometimes encased in</a:t>
            </a:r>
            <a:r>
              <a:rPr lang="en-US" sz="2000" b="0" i="0" u="none" strike="noStrike" dirty="0" smtClean="0">
                <a:latin typeface="BookAntiqua"/>
              </a:rPr>
              <a:t> </a:t>
            </a:r>
            <a:r>
              <a:rPr lang="en-US" sz="2000" b="0" i="0" u="none" strike="noStrike" baseline="0" dirty="0" smtClean="0">
                <a:latin typeface="BookAntiqua"/>
              </a:rPr>
              <a:t>a lipid membrane.</a:t>
            </a:r>
          </a:p>
          <a:p>
            <a:r>
              <a:rPr lang="en-US" sz="2000" b="0" i="0" u="none" strike="noStrike" baseline="0" dirty="0" smtClean="0">
                <a:latin typeface="BookAntiqua"/>
              </a:rPr>
              <a:t> Viruses are classified according</a:t>
            </a:r>
            <a:r>
              <a:rPr lang="en-US" sz="2000" b="0" i="0" u="none" strike="noStrike" dirty="0" smtClean="0">
                <a:latin typeface="BookAntiqua"/>
              </a:rPr>
              <a:t> to</a:t>
            </a:r>
            <a:r>
              <a:rPr lang="en-US" sz="2000" b="0" i="0" u="none" strike="noStrike" baseline="0" dirty="0" smtClean="0">
                <a:latin typeface="BookAntiqua"/>
              </a:rPr>
              <a:t>  their</a:t>
            </a:r>
          </a:p>
          <a:p>
            <a:r>
              <a:rPr lang="en-US" sz="2000" dirty="0" smtClean="0">
                <a:latin typeface="BookAntiqua"/>
              </a:rPr>
              <a:t>A-</a:t>
            </a:r>
            <a:r>
              <a:rPr lang="en-US" sz="2000" b="0" i="0" u="none" strike="noStrike" baseline="0" dirty="0" smtClean="0">
                <a:latin typeface="BookAntiqua"/>
              </a:rPr>
              <a:t> nucleic</a:t>
            </a:r>
            <a:r>
              <a:rPr lang="en-US" sz="2000" b="0" i="0" u="none" strike="noStrike" dirty="0" smtClean="0">
                <a:latin typeface="BookAntiqua"/>
              </a:rPr>
              <a:t> </a:t>
            </a:r>
            <a:r>
              <a:rPr lang="en-US" sz="2000" b="0" i="0" u="none" strike="noStrike" baseline="0" dirty="0" smtClean="0">
                <a:latin typeface="BookAntiqua"/>
              </a:rPr>
              <a:t>acid genome (DNA or RNA but not both),</a:t>
            </a:r>
          </a:p>
          <a:p>
            <a:r>
              <a:rPr lang="en-US" sz="2000" b="0" i="0" u="none" strike="noStrike" baseline="0" dirty="0" smtClean="0">
                <a:latin typeface="BookAntiqua"/>
              </a:rPr>
              <a:t>B- the shape of the</a:t>
            </a:r>
            <a:r>
              <a:rPr lang="en-US" sz="2000" b="0" i="0" u="none" strike="noStrike" dirty="0" smtClean="0">
                <a:latin typeface="BookAntiqua"/>
              </a:rPr>
              <a:t> </a:t>
            </a:r>
            <a:r>
              <a:rPr lang="en-US" sz="2000" b="0" i="0" u="none" strike="noStrike" baseline="0" dirty="0" smtClean="0">
                <a:latin typeface="BookAntiqua"/>
              </a:rPr>
              <a:t>capsid (icosahedral or helical),</a:t>
            </a:r>
          </a:p>
          <a:p>
            <a:r>
              <a:rPr lang="en-US" sz="2000" dirty="0" smtClean="0">
                <a:latin typeface="BookAntiqua"/>
              </a:rPr>
              <a:t>C-</a:t>
            </a:r>
            <a:r>
              <a:rPr lang="en-US" sz="2000" b="0" i="0" u="none" strike="noStrike" baseline="0" dirty="0" smtClean="0">
                <a:latin typeface="BookAntiqua"/>
              </a:rPr>
              <a:t> the presence or absence of</a:t>
            </a:r>
            <a:r>
              <a:rPr lang="en-US" sz="2000" dirty="0" smtClean="0"/>
              <a:t> </a:t>
            </a:r>
            <a:r>
              <a:rPr lang="en-US" sz="2400" dirty="0"/>
              <a:t>lipid </a:t>
            </a:r>
            <a:r>
              <a:rPr lang="en-US" sz="2400" dirty="0" smtClean="0"/>
              <a:t>envelope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8620" y="646908"/>
            <a:ext cx="47404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0" i="0" u="none" strike="noStrike" baseline="0" dirty="0" smtClean="0">
                <a:latin typeface="BookAntiqua"/>
              </a:rPr>
              <a:t>Bacteria are classified by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954156" y="1364973"/>
            <a:ext cx="93825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BookAntiqua"/>
              </a:rPr>
              <a:t>1-</a:t>
            </a:r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BookAntiqua"/>
              </a:rPr>
              <a:t> Gram staining (positive or negative),</a:t>
            </a:r>
          </a:p>
          <a:p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BookAntiqua"/>
              </a:rPr>
              <a:t>2- shape (spherical ones are cocci; rod-shaped ones are</a:t>
            </a:r>
          </a:p>
          <a:p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BookAntiqua"/>
              </a:rPr>
              <a:t>bacilli)  and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BookAntiqua"/>
              </a:rPr>
              <a:t>3-</a:t>
            </a:r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BookAntiqua"/>
              </a:rPr>
              <a:t> need for oxygen (aerobic or anaerobic).</a:t>
            </a:r>
          </a:p>
          <a:p>
            <a:endParaRPr lang="en-US" sz="2800" b="0" i="0" u="none" strike="noStrike" baseline="0" dirty="0" smtClean="0">
              <a:solidFill>
                <a:srgbClr val="000000"/>
              </a:solidFill>
              <a:latin typeface="BookAntiqua"/>
            </a:endParaRPr>
          </a:p>
          <a:p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BookAntiqua"/>
              </a:rPr>
              <a:t> Bacteria synthesize their own DNA, RNA, and proteins, but they depend on the host for favorable</a:t>
            </a:r>
            <a:r>
              <a:rPr lang="en-US" sz="2800" b="0" i="0" u="none" strike="noStrike" dirty="0" smtClean="0">
                <a:solidFill>
                  <a:srgbClr val="000000"/>
                </a:solidFill>
                <a:latin typeface="BookAntiqua"/>
              </a:rPr>
              <a:t> </a:t>
            </a:r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BookAntiqua"/>
              </a:rPr>
              <a:t>growth conditions. Many bacteria remain extracellular when they grow in the host, while others survive and replicate either outside or inside of host cells (</a:t>
            </a:r>
            <a:r>
              <a:rPr lang="en-US" sz="2800" b="0" i="1" u="none" strike="noStrike" baseline="0" dirty="0" smtClean="0">
                <a:solidFill>
                  <a:srgbClr val="000000"/>
                </a:solidFill>
                <a:latin typeface="BookAntiqua-Italic"/>
              </a:rPr>
              <a:t>facultative intracellular </a:t>
            </a:r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BookAntiqua"/>
              </a:rPr>
              <a:t>bacteria) and some grow only inside host cells (</a:t>
            </a:r>
            <a:r>
              <a:rPr lang="en-US" sz="2800" b="0" i="1" u="none" strike="noStrike" baseline="0" dirty="0" smtClean="0">
                <a:solidFill>
                  <a:srgbClr val="000000"/>
                </a:solidFill>
                <a:latin typeface="BookAntiqua-Italic"/>
              </a:rPr>
              <a:t>obligate intracellular </a:t>
            </a:r>
            <a:r>
              <a:rPr lang="en-US" sz="2800" b="0" i="0" u="none" strike="noStrike" baseline="0" dirty="0" smtClean="0">
                <a:solidFill>
                  <a:srgbClr val="000000"/>
                </a:solidFill>
                <a:latin typeface="BookAntiqua"/>
              </a:rPr>
              <a:t>bacteria).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64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631" y="622852"/>
            <a:ext cx="8602752" cy="217163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49631" y="2968486"/>
            <a:ext cx="1084236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GillSans"/>
              </a:rPr>
              <a:t>The variety of bacterial morphology.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The bacteria are indicated by </a:t>
            </a:r>
            <a:r>
              <a:rPr lang="en-US" b="0" i="1" u="none" strike="noStrike" baseline="0" dirty="0" smtClean="0">
                <a:solidFill>
                  <a:srgbClr val="000000"/>
                </a:solidFill>
                <a:latin typeface="GillSans-BookItalicM"/>
              </a:rPr>
              <a:t>arrows. </a:t>
            </a:r>
            <a:r>
              <a:rPr lang="en-US" b="1" i="0" u="none" strike="noStrike" baseline="0" dirty="0" smtClean="0">
                <a:solidFill>
                  <a:srgbClr val="333333"/>
                </a:solidFill>
                <a:latin typeface="GillSans-Bold"/>
              </a:rPr>
              <a:t>A,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Gram stain preparation of sputum from a patient with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GillSans-BookM"/>
              </a:rPr>
              <a:t>pneumonia.Gram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-positive, elongated cocci in pairs and short chains (</a:t>
            </a:r>
            <a:r>
              <a:rPr lang="en-US" b="0" i="1" u="none" strike="noStrike" baseline="0" dirty="0" smtClean="0">
                <a:solidFill>
                  <a:srgbClr val="000000"/>
                </a:solidFill>
                <a:latin typeface="GillSans-BookItalicM"/>
              </a:rPr>
              <a:t>Streptococcus pneumoniae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) and a neutrophil are evident. </a:t>
            </a:r>
            <a:r>
              <a:rPr lang="en-US" b="1" i="0" u="none" strike="noStrike" baseline="0" dirty="0" smtClean="0">
                <a:solidFill>
                  <a:srgbClr val="333333"/>
                </a:solidFill>
                <a:latin typeface="GillSans-Bold"/>
              </a:rPr>
              <a:t>B,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Gram stain preparation of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a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GillSans-BookM"/>
              </a:rPr>
              <a:t>bronchoalveolar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 lavage specimen showing gram-negative intracellular rods typical of members of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GillSans-BookM"/>
              </a:rPr>
              <a:t>Enterobacteriaceae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 such as </a:t>
            </a:r>
            <a:r>
              <a:rPr lang="en-US" b="0" i="1" u="none" strike="noStrike" baseline="0" dirty="0" err="1" smtClean="0">
                <a:solidFill>
                  <a:srgbClr val="000000"/>
                </a:solidFill>
                <a:latin typeface="GillSans-BookItalicM"/>
              </a:rPr>
              <a:t>Klebsiella</a:t>
            </a:r>
            <a:r>
              <a:rPr lang="en-US" b="0" i="1" u="none" strike="noStrike" baseline="0" dirty="0" smtClean="0">
                <a:solidFill>
                  <a:srgbClr val="000000"/>
                </a:solidFill>
                <a:latin typeface="GillSans-BookItalicM"/>
              </a:rPr>
              <a:t> pneumoniae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or </a:t>
            </a:r>
            <a:r>
              <a:rPr lang="en-US" b="0" i="1" u="none" strike="noStrike" baseline="0" dirty="0" smtClean="0">
                <a:solidFill>
                  <a:srgbClr val="000000"/>
                </a:solidFill>
                <a:latin typeface="GillSans-BookItalicM"/>
              </a:rPr>
              <a:t>Escherichia coli. </a:t>
            </a:r>
            <a:r>
              <a:rPr lang="en-US" b="1" i="0" u="none" strike="noStrike" baseline="0" dirty="0" smtClean="0">
                <a:solidFill>
                  <a:srgbClr val="333333"/>
                </a:solidFill>
                <a:latin typeface="GillSans-Bold"/>
              </a:rPr>
              <a:t>C,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GillSans-BookM"/>
              </a:rPr>
              <a:t>Silver stain preparation of brain tissue from a patient with Lyme disease meningoencephalitis.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5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529" y="238539"/>
            <a:ext cx="119137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Franklin Gothic Medium Cond" panose="020B0606030402020204" pitchFamily="34" charset="0"/>
              </a:rPr>
              <a:t>Fungi</a:t>
            </a:r>
          </a:p>
          <a:p>
            <a:r>
              <a:rPr lang="en-US" sz="2400" dirty="0">
                <a:latin typeface="BookAntiqua"/>
              </a:rPr>
              <a:t>Fungi are eukaryotes </a:t>
            </a:r>
            <a:r>
              <a:rPr lang="en-US" sz="2400" dirty="0" smtClean="0">
                <a:latin typeface="BookAntiqua"/>
              </a:rPr>
              <a:t> can </a:t>
            </a:r>
            <a:r>
              <a:rPr lang="en-US" sz="2400" dirty="0">
                <a:latin typeface="BookAntiqua"/>
              </a:rPr>
              <a:t>grow either as rounded yeast cells or as slender, </a:t>
            </a:r>
            <a:r>
              <a:rPr lang="en-US" sz="2400" dirty="0" smtClean="0">
                <a:latin typeface="BookAntiqua"/>
              </a:rPr>
              <a:t>filamentous hyphae </a:t>
            </a:r>
            <a:r>
              <a:rPr lang="en-US" dirty="0" smtClean="0">
                <a:latin typeface="BookAntiqua"/>
              </a:rPr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1302" y="1500423"/>
            <a:ext cx="112908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Antiqua"/>
              </a:rPr>
              <a:t>Fungi may cause superficial or deep infections.</a:t>
            </a:r>
          </a:p>
          <a:p>
            <a:r>
              <a:rPr lang="en-US" dirty="0">
                <a:latin typeface="BookAntiqua"/>
              </a:rPr>
              <a:t>• </a:t>
            </a:r>
            <a:r>
              <a:rPr lang="en-US" sz="2400" dirty="0">
                <a:latin typeface="BookAntiqua"/>
              </a:rPr>
              <a:t>Superficial infections involve the skin, hair, and nails</a:t>
            </a:r>
            <a:r>
              <a:rPr lang="en-US" sz="2400" dirty="0" smtClean="0">
                <a:latin typeface="BookAntiqua"/>
              </a:rPr>
              <a:t>. Fungal </a:t>
            </a:r>
            <a:r>
              <a:rPr lang="en-US" sz="2400" dirty="0">
                <a:latin typeface="BookAntiqua"/>
              </a:rPr>
              <a:t>species that cause superficial infections are </a:t>
            </a:r>
            <a:r>
              <a:rPr lang="en-US" sz="2400" dirty="0" smtClean="0">
                <a:latin typeface="BookAntiqua"/>
              </a:rPr>
              <a:t>called </a:t>
            </a:r>
            <a:r>
              <a:rPr lang="en-US" sz="2400" i="1" dirty="0" smtClean="0">
                <a:latin typeface="BookAntiqua-Italic"/>
              </a:rPr>
              <a:t>dermatophytes</a:t>
            </a:r>
            <a:r>
              <a:rPr lang="en-US" sz="2400" i="1" dirty="0">
                <a:latin typeface="BookAntiqua-Italic"/>
              </a:rPr>
              <a:t>. </a:t>
            </a:r>
            <a:endParaRPr lang="en-US" sz="2400" dirty="0">
              <a:latin typeface="BookAntiqu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543" y="2967524"/>
            <a:ext cx="116221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Antiqua"/>
              </a:rPr>
              <a:t>-Deep </a:t>
            </a:r>
            <a:r>
              <a:rPr lang="en-US" sz="2400" dirty="0">
                <a:latin typeface="BookAntiqua"/>
              </a:rPr>
              <a:t>fungal infections can spread systemically </a:t>
            </a:r>
            <a:r>
              <a:rPr lang="en-US" sz="2400" dirty="0" smtClean="0">
                <a:latin typeface="BookAntiqua"/>
              </a:rPr>
              <a:t>and invade </a:t>
            </a:r>
            <a:r>
              <a:rPr lang="en-US" sz="2400" dirty="0">
                <a:latin typeface="BookAntiqua"/>
              </a:rPr>
              <a:t>tissues, destroying vital organs in </a:t>
            </a:r>
            <a:r>
              <a:rPr lang="en-US" sz="2400" dirty="0" smtClean="0">
                <a:latin typeface="BookAntiqua"/>
              </a:rPr>
              <a:t>immunocompromised hosts</a:t>
            </a:r>
            <a:r>
              <a:rPr lang="en-US" dirty="0" smtClean="0">
                <a:latin typeface="BookAntiqua"/>
              </a:rPr>
              <a:t>,.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4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826" y="954157"/>
            <a:ext cx="6935970" cy="311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55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539" y="318053"/>
            <a:ext cx="890546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illSans-BookM"/>
              </a:rPr>
              <a:t>Protozoa</a:t>
            </a:r>
          </a:p>
          <a:p>
            <a:r>
              <a:rPr lang="en-US" sz="2400" dirty="0">
                <a:latin typeface="BookAntiqua"/>
              </a:rPr>
              <a:t>Protozoa are single-celled eukaryotes that are major </a:t>
            </a:r>
            <a:r>
              <a:rPr lang="en-US" sz="2400" dirty="0" smtClean="0">
                <a:latin typeface="BookAntiqua"/>
              </a:rPr>
              <a:t>causes of </a:t>
            </a:r>
            <a:r>
              <a:rPr lang="en-US" sz="2400" dirty="0">
                <a:latin typeface="BookAntiqua"/>
              </a:rPr>
              <a:t>disease and death in developing countries. </a:t>
            </a:r>
            <a:r>
              <a:rPr lang="en-US" sz="2400" dirty="0" smtClean="0">
                <a:latin typeface="BookAntiqua"/>
              </a:rPr>
              <a:t>Protozoa can </a:t>
            </a:r>
            <a:r>
              <a:rPr lang="en-US" sz="2400" dirty="0">
                <a:latin typeface="BookAntiqua"/>
              </a:rPr>
              <a:t>replicate intracellularly within a variety of cells (e.g</a:t>
            </a:r>
            <a:r>
              <a:rPr lang="en-US" sz="2400" dirty="0" smtClean="0">
                <a:latin typeface="BookAntiqua"/>
              </a:rPr>
              <a:t>., </a:t>
            </a:r>
            <a:r>
              <a:rPr lang="en-US" sz="2400" i="1" dirty="0" smtClean="0">
                <a:latin typeface="BookAntiqua-Italic"/>
              </a:rPr>
              <a:t>Plasmodium </a:t>
            </a:r>
            <a:r>
              <a:rPr lang="en-US" sz="2400" dirty="0">
                <a:latin typeface="BookAntiqua"/>
              </a:rPr>
              <a:t>in red cells, </a:t>
            </a:r>
            <a:r>
              <a:rPr lang="en-US" sz="2400" i="1" dirty="0" err="1">
                <a:latin typeface="BookAntiqua-Italic"/>
              </a:rPr>
              <a:t>Leishmania</a:t>
            </a:r>
            <a:r>
              <a:rPr lang="en-US" sz="2400" i="1" dirty="0">
                <a:latin typeface="BookAntiqua-Italic"/>
              </a:rPr>
              <a:t> </a:t>
            </a:r>
            <a:r>
              <a:rPr lang="en-US" sz="2400" dirty="0">
                <a:latin typeface="BookAntiqua"/>
              </a:rPr>
              <a:t>in macrophages) </a:t>
            </a:r>
            <a:r>
              <a:rPr lang="en-US" sz="2400" dirty="0" smtClean="0">
                <a:latin typeface="BookAntiqua"/>
              </a:rPr>
              <a:t>or extracellularly </a:t>
            </a:r>
            <a:r>
              <a:rPr lang="en-US" sz="2400" dirty="0">
                <a:latin typeface="BookAntiqua"/>
              </a:rPr>
              <a:t>in the urogenital system, intestine, or blood.</a:t>
            </a:r>
          </a:p>
          <a:p>
            <a:r>
              <a:rPr lang="en-US" sz="2400" i="1" dirty="0">
                <a:latin typeface="BookAntiqua-Italic"/>
              </a:rPr>
              <a:t>Trichomonas vaginalis </a:t>
            </a:r>
            <a:r>
              <a:rPr lang="en-US" sz="2400" dirty="0">
                <a:latin typeface="BookAntiqua"/>
              </a:rPr>
              <a:t>organisms are sexually </a:t>
            </a:r>
            <a:r>
              <a:rPr lang="en-US" sz="2400" dirty="0" smtClean="0">
                <a:latin typeface="BookAntiqua"/>
              </a:rPr>
              <a:t>transmitted flagellated </a:t>
            </a:r>
            <a:r>
              <a:rPr lang="en-US" sz="2400" dirty="0">
                <a:latin typeface="BookAntiqua"/>
              </a:rPr>
              <a:t>protozoal parasites that often colonize </a:t>
            </a:r>
            <a:r>
              <a:rPr lang="en-US" sz="2400" dirty="0" smtClean="0">
                <a:latin typeface="BookAntiqua"/>
              </a:rPr>
              <a:t>the vagina </a:t>
            </a:r>
            <a:r>
              <a:rPr lang="en-US" sz="2400" dirty="0">
                <a:latin typeface="BookAntiqua"/>
              </a:rPr>
              <a:t>and male urethra. The most prevalent </a:t>
            </a:r>
            <a:r>
              <a:rPr lang="en-US" sz="2400" dirty="0" smtClean="0">
                <a:latin typeface="BookAntiqua"/>
              </a:rPr>
              <a:t>intestinal protozoans</a:t>
            </a:r>
            <a:r>
              <a:rPr lang="en-US" sz="2400" dirty="0">
                <a:latin typeface="BookAntiqua"/>
              </a:rPr>
              <a:t>, </a:t>
            </a:r>
            <a:r>
              <a:rPr lang="en-US" sz="2400" i="1" dirty="0">
                <a:latin typeface="BookAntiqua-Italic"/>
              </a:rPr>
              <a:t>Entamoeba </a:t>
            </a:r>
            <a:r>
              <a:rPr lang="en-US" sz="2400" i="1" dirty="0" err="1">
                <a:latin typeface="BookAntiqua-Italic"/>
              </a:rPr>
              <a:t>histolytica</a:t>
            </a:r>
            <a:r>
              <a:rPr lang="en-US" sz="2400" i="1" dirty="0">
                <a:latin typeface="BookAntiqua-Italic"/>
              </a:rPr>
              <a:t> </a:t>
            </a:r>
            <a:r>
              <a:rPr lang="en-US" sz="2400" dirty="0">
                <a:latin typeface="BookAntiqua"/>
              </a:rPr>
              <a:t>and </a:t>
            </a:r>
            <a:r>
              <a:rPr lang="en-US" sz="2400" i="1" dirty="0">
                <a:latin typeface="BookAntiqua-Italic"/>
              </a:rPr>
              <a:t>Giardia lamblia, </a:t>
            </a:r>
            <a:r>
              <a:rPr lang="en-US" sz="2400" dirty="0">
                <a:latin typeface="BookAntiqua"/>
              </a:rPr>
              <a:t>are</a:t>
            </a:r>
          </a:p>
          <a:p>
            <a:r>
              <a:rPr lang="en-US" sz="2400" dirty="0">
                <a:latin typeface="BookAntiqua"/>
              </a:rPr>
              <a:t>ingested as </a:t>
            </a:r>
            <a:r>
              <a:rPr lang="en-US" sz="2400" dirty="0" err="1">
                <a:latin typeface="BookAntiqua"/>
              </a:rPr>
              <a:t>nonmotile</a:t>
            </a:r>
            <a:r>
              <a:rPr lang="en-US" sz="2400" dirty="0">
                <a:latin typeface="BookAntiqua"/>
              </a:rPr>
              <a:t> </a:t>
            </a:r>
            <a:r>
              <a:rPr lang="en-US" sz="2400" i="1" dirty="0">
                <a:latin typeface="BookAntiqua-Italic"/>
              </a:rPr>
              <a:t>cysts </a:t>
            </a:r>
            <a:r>
              <a:rPr lang="en-US" sz="2400" dirty="0">
                <a:latin typeface="BookAntiqua"/>
              </a:rPr>
              <a:t>in contaminated food or </a:t>
            </a:r>
            <a:r>
              <a:rPr lang="en-US" sz="2400" dirty="0" smtClean="0">
                <a:latin typeface="BookAntiqua"/>
              </a:rPr>
              <a:t>water and </a:t>
            </a:r>
            <a:r>
              <a:rPr lang="en-US" sz="2400" dirty="0">
                <a:latin typeface="BookAntiqua"/>
              </a:rPr>
              <a:t>become motile </a:t>
            </a:r>
            <a:r>
              <a:rPr lang="en-US" sz="2400" i="1" dirty="0" err="1">
                <a:latin typeface="BookAntiqua-Italic"/>
              </a:rPr>
              <a:t>trophozoites</a:t>
            </a:r>
            <a:r>
              <a:rPr lang="en-US" sz="2400" i="1" dirty="0">
                <a:latin typeface="BookAntiqua-Italic"/>
              </a:rPr>
              <a:t> </a:t>
            </a:r>
            <a:r>
              <a:rPr lang="en-US" sz="2400" dirty="0">
                <a:latin typeface="BookAntiqua"/>
              </a:rPr>
              <a:t>that attach to </a:t>
            </a:r>
            <a:r>
              <a:rPr lang="en-US" sz="2400" dirty="0" smtClean="0">
                <a:latin typeface="BookAntiqua"/>
              </a:rPr>
              <a:t>intestinal epithelial </a:t>
            </a:r>
            <a:r>
              <a:rPr lang="en-US" sz="2400" dirty="0">
                <a:latin typeface="BookAntiqua"/>
              </a:rPr>
              <a:t>cells. </a:t>
            </a:r>
            <a:r>
              <a:rPr lang="en-US" sz="2400" dirty="0" smtClean="0">
                <a:latin typeface="BookAntiqua"/>
              </a:rPr>
              <a:t>Blood borne </a:t>
            </a:r>
            <a:r>
              <a:rPr lang="en-US" sz="2400" dirty="0">
                <a:latin typeface="BookAntiqua"/>
              </a:rPr>
              <a:t>protozoa (e.g., </a:t>
            </a:r>
            <a:r>
              <a:rPr lang="en-US" sz="2400" i="1" dirty="0">
                <a:latin typeface="BookAntiqua-Italic"/>
              </a:rPr>
              <a:t>Plasmodium</a:t>
            </a:r>
            <a:r>
              <a:rPr lang="en-US" sz="2400" dirty="0">
                <a:latin typeface="BookAntiqua"/>
              </a:rPr>
              <a:t>, </a:t>
            </a:r>
            <a:r>
              <a:rPr lang="en-US" sz="2400" dirty="0" smtClean="0">
                <a:latin typeface="BookAntiqua"/>
              </a:rPr>
              <a:t> </a:t>
            </a:r>
            <a:r>
              <a:rPr lang="en-US" sz="2400" i="1" dirty="0" err="1" smtClean="0">
                <a:latin typeface="BookAntiqua-Italic"/>
              </a:rPr>
              <a:t>Leishmania</a:t>
            </a:r>
            <a:r>
              <a:rPr lang="en-US" sz="2400" dirty="0">
                <a:latin typeface="BookAntiqua"/>
              </a:rPr>
              <a:t>) are transmitted by insect </a:t>
            </a:r>
            <a:r>
              <a:rPr lang="en-US" sz="2400" dirty="0" smtClean="0">
                <a:latin typeface="BookAntiqua"/>
              </a:rPr>
              <a:t>vectors</a:t>
            </a:r>
            <a:r>
              <a:rPr lang="en-US" sz="2400" dirty="0">
                <a:latin typeface="BookAntiqua"/>
              </a:rPr>
              <a:t> </a:t>
            </a:r>
            <a:r>
              <a:rPr lang="en-US" sz="2400" dirty="0" smtClean="0">
                <a:latin typeface="BookAntiqua"/>
              </a:rPr>
              <a:t>.</a:t>
            </a:r>
            <a:endParaRPr lang="en-US" sz="2400" dirty="0">
              <a:latin typeface="BookAntiqua"/>
            </a:endParaRPr>
          </a:p>
        </p:txBody>
      </p:sp>
    </p:spTree>
    <p:extLst>
      <p:ext uri="{BB962C8B-B14F-4D97-AF65-F5344CB8AC3E}">
        <p14:creationId xmlns:p14="http://schemas.microsoft.com/office/powerpoint/2010/main" val="14207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1587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Aharoni</vt:lpstr>
      <vt:lpstr>Algerian</vt:lpstr>
      <vt:lpstr>Arial</vt:lpstr>
      <vt:lpstr>BookAntiqua</vt:lpstr>
      <vt:lpstr>BookAntiqua-Italic</vt:lpstr>
      <vt:lpstr>Calibri</vt:lpstr>
      <vt:lpstr>Calibri Light</vt:lpstr>
      <vt:lpstr>Franklin Gothic Medium Cond</vt:lpstr>
      <vt:lpstr>GillSans</vt:lpstr>
      <vt:lpstr>GillSans-Bold</vt:lpstr>
      <vt:lpstr>GillSans-BookItalicM</vt:lpstr>
      <vt:lpstr>GillSans-BookM</vt:lpstr>
      <vt:lpstr>GillSansMT-Italic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26</cp:revision>
  <dcterms:created xsi:type="dcterms:W3CDTF">2020-12-17T16:33:49Z</dcterms:created>
  <dcterms:modified xsi:type="dcterms:W3CDTF">2021-01-02T10:21:24Z</dcterms:modified>
</cp:coreProperties>
</file>