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28"/>
  </p:notesMasterIdLst>
  <p:sldIdLst>
    <p:sldId id="367" r:id="rId2"/>
    <p:sldId id="349" r:id="rId3"/>
    <p:sldId id="341" r:id="rId4"/>
    <p:sldId id="342" r:id="rId5"/>
    <p:sldId id="321" r:id="rId6"/>
    <p:sldId id="322" r:id="rId7"/>
    <p:sldId id="329" r:id="rId8"/>
    <p:sldId id="323" r:id="rId9"/>
    <p:sldId id="330" r:id="rId10"/>
    <p:sldId id="332" r:id="rId11"/>
    <p:sldId id="324" r:id="rId12"/>
    <p:sldId id="350" r:id="rId13"/>
    <p:sldId id="326" r:id="rId14"/>
    <p:sldId id="336" r:id="rId15"/>
    <p:sldId id="333" r:id="rId16"/>
    <p:sldId id="351" r:id="rId17"/>
    <p:sldId id="344" r:id="rId18"/>
    <p:sldId id="337" r:id="rId19"/>
    <p:sldId id="338" r:id="rId20"/>
    <p:sldId id="335" r:id="rId21"/>
    <p:sldId id="345" r:id="rId22"/>
    <p:sldId id="346" r:id="rId23"/>
    <p:sldId id="352" r:id="rId24"/>
    <p:sldId id="353" r:id="rId25"/>
    <p:sldId id="348" r:id="rId26"/>
    <p:sldId id="327" r:id="rId27"/>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ECE6FE29-1B75-4BD2-93F2-5F9DACFFAF29}" type="datetimeFigureOut">
              <a:rPr lang="ar-IQ" smtClean="0"/>
              <a:t>24/05/1443</a:t>
            </a:fld>
            <a:endParaRPr lang="ar-IQ"/>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FD2589A8-E600-41E1-B9C8-4E6C3910E7D0}" type="slidenum">
              <a:rPr lang="ar-IQ" smtClean="0"/>
              <a:t>‹#›</a:t>
            </a:fld>
            <a:endParaRPr lang="ar-IQ"/>
          </a:p>
        </p:txBody>
      </p:sp>
    </p:spTree>
    <p:extLst>
      <p:ext uri="{BB962C8B-B14F-4D97-AF65-F5344CB8AC3E}">
        <p14:creationId xmlns:p14="http://schemas.microsoft.com/office/powerpoint/2010/main" val="2102792204"/>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a:xfrm>
            <a:off x="1143000" y="685800"/>
            <a:ext cx="4572000" cy="3429000"/>
          </a:xfrm>
        </p:spPr>
      </p:sp>
      <p:sp>
        <p:nvSpPr>
          <p:cNvPr id="3" name="عنصر نائب للملاحظات 2"/>
          <p:cNvSpPr>
            <a:spLocks noGrp="1"/>
          </p:cNvSpPr>
          <p:nvPr>
            <p:ph type="body" idx="1"/>
          </p:nvPr>
        </p:nvSpPr>
        <p:spPr/>
        <p:txBody>
          <a:bodyPr/>
          <a:lstStyle/>
          <a:p>
            <a:endParaRPr lang="ar-IQ"/>
          </a:p>
        </p:txBody>
      </p:sp>
      <p:sp>
        <p:nvSpPr>
          <p:cNvPr id="4" name="عنصر نائب لرقم الشريحة 3"/>
          <p:cNvSpPr>
            <a:spLocks noGrp="1"/>
          </p:cNvSpPr>
          <p:nvPr>
            <p:ph type="sldNum" sz="quarter" idx="10"/>
          </p:nvPr>
        </p:nvSpPr>
        <p:spPr/>
        <p:txBody>
          <a:bodyPr/>
          <a:lstStyle/>
          <a:p>
            <a:fld id="{D8F7C79F-6727-4727-B394-65881691358B}" type="slidenum">
              <a:rPr lang="ar-IQ" smtClean="0">
                <a:solidFill>
                  <a:prstClr val="black"/>
                </a:solidFill>
              </a:rPr>
              <a:pPr/>
              <a:t>26</a:t>
            </a:fld>
            <a:endParaRPr lang="ar-IQ">
              <a:solidFill>
                <a:prstClr val="black"/>
              </a:solidFill>
            </a:endParaRPr>
          </a:p>
        </p:txBody>
      </p:sp>
      <p:sp>
        <p:nvSpPr>
          <p:cNvPr id="5" name="عنصر نائب للتاريخ 4"/>
          <p:cNvSpPr>
            <a:spLocks noGrp="1"/>
          </p:cNvSpPr>
          <p:nvPr>
            <p:ph type="dt" idx="11"/>
          </p:nvPr>
        </p:nvSpPr>
        <p:spPr/>
        <p:txBody>
          <a:bodyPr/>
          <a:lstStyle/>
          <a:p>
            <a:r>
              <a:rPr lang="ar-IQ"/>
              <a:t>كانون الاول 20</a:t>
            </a:r>
          </a:p>
        </p:txBody>
      </p:sp>
    </p:spTree>
    <p:extLst>
      <p:ext uri="{BB962C8B-B14F-4D97-AF65-F5344CB8AC3E}">
        <p14:creationId xmlns:p14="http://schemas.microsoft.com/office/powerpoint/2010/main" val="42010472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a:t>انقر لتحرير نمط العنوان الرئيسي</a:t>
            </a:r>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الثانوي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24/05/1443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عنوان العمودي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24/05/1443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a:t>انقر لتحرير نمط العنوان الرئيسي</a:t>
            </a:r>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24/05/1443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24/05/1443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a:t>انقر لتحرير نمط العنوان الرئيسي</a:t>
            </a:r>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24/05/1443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24/05/1443</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a:t>انقر لتحرير نمط العنوان الرئيسي</a:t>
            </a:r>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7" name="عنصر نائب للتاريخ 6"/>
          <p:cNvSpPr>
            <a:spLocks noGrp="1"/>
          </p:cNvSpPr>
          <p:nvPr>
            <p:ph type="dt" sz="half" idx="10"/>
          </p:nvPr>
        </p:nvSpPr>
        <p:spPr/>
        <p:txBody>
          <a:bodyPr/>
          <a:lstStyle/>
          <a:p>
            <a:fld id="{1B8ABB09-4A1D-463E-8065-109CC2B7EFAA}" type="datetimeFigureOut">
              <a:rPr lang="ar-SA" smtClean="0"/>
              <a:t>24/05/1443</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تاريخ 2"/>
          <p:cNvSpPr>
            <a:spLocks noGrp="1"/>
          </p:cNvSpPr>
          <p:nvPr>
            <p:ph type="dt" sz="half" idx="10"/>
          </p:nvPr>
        </p:nvSpPr>
        <p:spPr/>
        <p:txBody>
          <a:bodyPr/>
          <a:lstStyle/>
          <a:p>
            <a:fld id="{1B8ABB09-4A1D-463E-8065-109CC2B7EFAA}" type="datetimeFigureOut">
              <a:rPr lang="ar-SA" smtClean="0"/>
              <a:t>24/05/1443</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24/05/1443</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a:t>انقر لتحرير نمط العنوان الرئيسي</a:t>
            </a:r>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24/05/1443</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a:t>انقر لتحرير نمط العنوان الرئيسي</a:t>
            </a:r>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24/05/1443</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a:t>انقر لتحرير نمط العنوان الرئيسي</a:t>
            </a:r>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24/05/1443</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431" y="476672"/>
            <a:ext cx="9144000" cy="5632311"/>
          </a:xfrm>
          <a:prstGeom prst="rect">
            <a:avLst/>
          </a:prstGeom>
        </p:spPr>
        <p:txBody>
          <a:bodyPr wrap="square">
            <a:spAutoFit/>
          </a:bodyPr>
          <a:lstStyle/>
          <a:p>
            <a:pPr algn="ctr" rtl="0"/>
            <a:r>
              <a:rPr lang="en-US" sz="4000" b="1" dirty="0">
                <a:solidFill>
                  <a:srgbClr val="C00000"/>
                </a:solidFill>
                <a:latin typeface="Times New Roman" pitchFamily="18" charset="0"/>
                <a:cs typeface="Times New Roman" pitchFamily="18" charset="0"/>
              </a:rPr>
              <a:t>Al-Mustaqbal University College</a:t>
            </a:r>
            <a:endParaRPr lang="en-US" sz="4000" b="1" dirty="0">
              <a:solidFill>
                <a:srgbClr val="FF0000"/>
              </a:solidFill>
              <a:latin typeface="Times New Roman"/>
            </a:endParaRPr>
          </a:p>
          <a:p>
            <a:pPr lvl="0" algn="ctr" rtl="0"/>
            <a:endParaRPr lang="en-US" sz="4000" b="1" dirty="0">
              <a:solidFill>
                <a:srgbClr val="FF0000"/>
              </a:solidFill>
              <a:latin typeface="Times New Roman"/>
            </a:endParaRPr>
          </a:p>
          <a:p>
            <a:pPr lvl="0" algn="ctr" rtl="0"/>
            <a:endParaRPr lang="en-US" sz="4000" b="1" dirty="0">
              <a:solidFill>
                <a:srgbClr val="FF0000"/>
              </a:solidFill>
              <a:latin typeface="Times New Roman"/>
            </a:endParaRPr>
          </a:p>
          <a:p>
            <a:pPr lvl="0" algn="ctr" rtl="0"/>
            <a:endParaRPr lang="en-US" sz="4000" b="1" dirty="0">
              <a:solidFill>
                <a:srgbClr val="FF0000"/>
              </a:solidFill>
              <a:latin typeface="Times New Roman"/>
            </a:endParaRPr>
          </a:p>
          <a:p>
            <a:pPr lvl="0" algn="ctr" rtl="0"/>
            <a:endParaRPr lang="en-US" sz="4000" b="1" dirty="0">
              <a:solidFill>
                <a:srgbClr val="FF0000"/>
              </a:solidFill>
              <a:latin typeface="Times New Roman"/>
            </a:endParaRPr>
          </a:p>
          <a:p>
            <a:pPr lvl="0" algn="ctr" rtl="0"/>
            <a:r>
              <a:rPr lang="en-US" sz="4000" b="1" dirty="0">
                <a:solidFill>
                  <a:schemeClr val="tx2"/>
                </a:solidFill>
                <a:latin typeface="Times New Roman"/>
              </a:rPr>
              <a:t>Pathophysiology </a:t>
            </a:r>
            <a:r>
              <a:rPr lang="en-US" sz="4000" b="1" dirty="0">
                <a:solidFill>
                  <a:srgbClr val="FF0000"/>
                </a:solidFill>
                <a:latin typeface="Times New Roman"/>
              </a:rPr>
              <a:t>3</a:t>
            </a:r>
            <a:r>
              <a:rPr lang="en-US" sz="4000" b="1" baseline="30000" dirty="0">
                <a:solidFill>
                  <a:srgbClr val="FF0000"/>
                </a:solidFill>
                <a:latin typeface="Times New Roman"/>
              </a:rPr>
              <a:t>rd</a:t>
            </a:r>
            <a:r>
              <a:rPr lang="en-US" sz="4000" b="1" dirty="0">
                <a:solidFill>
                  <a:srgbClr val="FF0000"/>
                </a:solidFill>
                <a:latin typeface="Times New Roman"/>
              </a:rPr>
              <a:t> stage</a:t>
            </a:r>
          </a:p>
          <a:p>
            <a:pPr algn="ctr"/>
            <a:r>
              <a:rPr lang="en-US" sz="4000" b="1" dirty="0">
                <a:solidFill>
                  <a:srgbClr val="FF0000"/>
                </a:solidFill>
                <a:latin typeface="Times New Roman" pitchFamily="18" charset="0"/>
                <a:cs typeface="Times New Roman" pitchFamily="18" charset="0"/>
              </a:rPr>
              <a:t>Disorders of GI and Hepatobiliary System Part 2</a:t>
            </a:r>
          </a:p>
          <a:p>
            <a:pPr lvl="0" algn="ctr" rtl="0"/>
            <a:r>
              <a:rPr lang="en-US" sz="4000" b="1" dirty="0">
                <a:solidFill>
                  <a:srgbClr val="FF0000"/>
                </a:solidFill>
                <a:latin typeface="Times New Roman"/>
              </a:rPr>
              <a:t>Dr. Hasanain Owadh</a:t>
            </a: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15816" y="1204220"/>
            <a:ext cx="2952780" cy="22145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552335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7504" y="19472"/>
            <a:ext cx="9036496" cy="5940088"/>
          </a:xfrm>
          <a:prstGeom prst="rect">
            <a:avLst/>
          </a:prstGeom>
        </p:spPr>
        <p:txBody>
          <a:bodyPr wrap="square">
            <a:spAutoFit/>
          </a:bodyPr>
          <a:lstStyle/>
          <a:p>
            <a:pPr algn="l" rtl="0"/>
            <a:r>
              <a:rPr lang="en-US" sz="2000" b="1" dirty="0">
                <a:solidFill>
                  <a:srgbClr val="FF0000"/>
                </a:solidFill>
              </a:rPr>
              <a:t>Tests of liver function are frequently performed. </a:t>
            </a:r>
          </a:p>
          <a:p>
            <a:pPr algn="l" rtl="0"/>
            <a:endParaRPr lang="en-US" sz="2000" dirty="0"/>
          </a:p>
          <a:p>
            <a:pPr algn="l" rtl="0"/>
            <a:r>
              <a:rPr lang="en-US" sz="2000" dirty="0"/>
              <a:t>Measurement of total bilirubin, as well as separate levels of conjugated and unconjugated bilirubin. </a:t>
            </a:r>
          </a:p>
          <a:p>
            <a:pPr algn="l" rtl="0"/>
            <a:r>
              <a:rPr lang="en-US" sz="2000" dirty="0"/>
              <a:t>Measurement of liver enzymes, including serum glutamic pyruvic transaminase (SGPT), serum glutamic oxaloacetic transaminase (SGOT), and alkaline phosphatase.  </a:t>
            </a:r>
          </a:p>
          <a:p>
            <a:pPr algn="l" rtl="0"/>
            <a:r>
              <a:rPr lang="en-US" sz="2000" dirty="0"/>
              <a:t>Measurement of plasma protein concentration.</a:t>
            </a:r>
          </a:p>
          <a:p>
            <a:pPr algn="l" rtl="0"/>
            <a:endParaRPr lang="en-US" sz="2000" dirty="0"/>
          </a:p>
          <a:p>
            <a:pPr algn="l" rtl="0"/>
            <a:r>
              <a:rPr lang="en-US" sz="2000" dirty="0"/>
              <a:t>Level of all previous increase with liver disease.</a:t>
            </a:r>
          </a:p>
          <a:p>
            <a:pPr algn="l" rtl="0"/>
            <a:endParaRPr lang="en-US" sz="2000" dirty="0"/>
          </a:p>
          <a:p>
            <a:pPr algn="l" rtl="0"/>
            <a:r>
              <a:rPr lang="en-US" sz="2000" dirty="0"/>
              <a:t>Measurement of </a:t>
            </a:r>
            <a:r>
              <a:rPr lang="en-US" sz="2000" dirty="0" err="1"/>
              <a:t>prothrombin</a:t>
            </a:r>
            <a:r>
              <a:rPr lang="en-US" sz="2000" dirty="0"/>
              <a:t> time (a test of coagulation).  Because coagulation depends on adequate liver production of coagulation factors, </a:t>
            </a:r>
            <a:r>
              <a:rPr lang="en-US" sz="2000" dirty="0" err="1"/>
              <a:t>prothrombin</a:t>
            </a:r>
            <a:r>
              <a:rPr lang="en-US" sz="2000" dirty="0"/>
              <a:t> time increases with liver disease.</a:t>
            </a:r>
          </a:p>
          <a:p>
            <a:pPr algn="l" rtl="0"/>
            <a:endParaRPr lang="en-US" sz="2000" dirty="0"/>
          </a:p>
          <a:p>
            <a:pPr algn="l" rtl="0"/>
            <a:r>
              <a:rPr lang="en-US" sz="2000" dirty="0"/>
              <a:t>Ultrasound, computed tomography (CT) scan, and magnetic resonance imaging (MRI) can indicate structural defects or stones in the bile duct or gallbladder.</a:t>
            </a:r>
          </a:p>
          <a:p>
            <a:pPr algn="l" rtl="0"/>
            <a:endParaRPr lang="en-US" sz="2000" dirty="0"/>
          </a:p>
          <a:p>
            <a:pPr algn="l" rtl="0"/>
            <a:r>
              <a:rPr lang="en-US" sz="2000" dirty="0"/>
              <a:t>Liver biopsy allows tissues to be observed directly for confirmation of infection, fatty infiltration or fibrosis, and cancer.</a:t>
            </a:r>
          </a:p>
        </p:txBody>
      </p:sp>
    </p:spTree>
    <p:extLst>
      <p:ext uri="{BB962C8B-B14F-4D97-AF65-F5344CB8AC3E}">
        <p14:creationId xmlns:p14="http://schemas.microsoft.com/office/powerpoint/2010/main" val="37913098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0"/>
            <a:ext cx="9144000" cy="4524315"/>
          </a:xfrm>
          <a:prstGeom prst="rect">
            <a:avLst/>
          </a:prstGeom>
        </p:spPr>
        <p:txBody>
          <a:bodyPr wrap="square">
            <a:spAutoFit/>
          </a:bodyPr>
          <a:lstStyle/>
          <a:p>
            <a:pPr algn="l" rtl="0"/>
            <a:r>
              <a:rPr lang="en-US" sz="3200" b="1" dirty="0">
                <a:solidFill>
                  <a:srgbClr val="FF0000"/>
                </a:solidFill>
                <a:latin typeface="Times New Roman" panose="02020603050405020304" pitchFamily="18" charset="0"/>
                <a:cs typeface="Times New Roman" pitchFamily="18" charset="0"/>
              </a:rPr>
              <a:t>Cirrhosis:</a:t>
            </a:r>
          </a:p>
          <a:p>
            <a:pPr algn="l" rtl="0"/>
            <a:r>
              <a:rPr lang="en-US" sz="3200" b="1" dirty="0">
                <a:latin typeface="Times New Roman" panose="02020603050405020304" pitchFamily="18" charset="0"/>
                <a:cs typeface="Times New Roman" panose="02020603050405020304" pitchFamily="18" charset="0"/>
              </a:rPr>
              <a:t>Cirrhosis </a:t>
            </a:r>
            <a:r>
              <a:rPr lang="en-US" sz="3200" dirty="0">
                <a:latin typeface="Times New Roman" panose="02020603050405020304" pitchFamily="18" charset="0"/>
                <a:cs typeface="Times New Roman" panose="02020603050405020304" pitchFamily="18" charset="0"/>
              </a:rPr>
              <a:t>is an irreversible inflammatory, fibrotic liver disease</a:t>
            </a:r>
            <a:r>
              <a:rPr lang="en-US" sz="3200" b="1" dirty="0">
                <a:solidFill>
                  <a:srgbClr val="FF0000"/>
                </a:solidFill>
                <a:latin typeface="Times New Roman" pitchFamily="18" charset="0"/>
                <a:cs typeface="Times New Roman" pitchFamily="18" charset="0"/>
              </a:rPr>
              <a:t> </a:t>
            </a:r>
          </a:p>
          <a:p>
            <a:pPr algn="l" rtl="0"/>
            <a:endParaRPr lang="en-US" sz="3200" b="1" dirty="0">
              <a:solidFill>
                <a:srgbClr val="FF0000"/>
              </a:solidFill>
              <a:latin typeface="Times New Roman" pitchFamily="18" charset="0"/>
              <a:cs typeface="Times New Roman" pitchFamily="18" charset="0"/>
            </a:endParaRPr>
          </a:p>
          <a:p>
            <a:pPr algn="l" rtl="0"/>
            <a:r>
              <a:rPr lang="en-US" sz="3200" dirty="0">
                <a:latin typeface="Times New Roman" panose="02020603050405020304" pitchFamily="18" charset="0"/>
                <a:cs typeface="Times New Roman" pitchFamily="18" charset="0"/>
              </a:rPr>
              <a:t>Diffuse liver scarring and fibrosis characterize cirrhosis.</a:t>
            </a:r>
          </a:p>
          <a:p>
            <a:pPr algn="l" rtl="0"/>
            <a:r>
              <a:rPr lang="en-US" sz="3200" dirty="0">
                <a:latin typeface="Times New Roman" panose="02020603050405020304" pitchFamily="18" charset="0"/>
                <a:cs typeface="Times New Roman" pitchFamily="18" charset="0"/>
              </a:rPr>
              <a:t> </a:t>
            </a:r>
          </a:p>
          <a:p>
            <a:pPr algn="l" rtl="0"/>
            <a:r>
              <a:rPr lang="en-US" sz="3200" dirty="0">
                <a:latin typeface="Times New Roman" panose="02020603050405020304" pitchFamily="18" charset="0"/>
                <a:cs typeface="Times New Roman" pitchFamily="18" charset="0"/>
              </a:rPr>
              <a:t>Hard fibrous nodules replace normal liver tissue, and constrictive, fibrous bands encircle the hepatocytes. </a:t>
            </a:r>
          </a:p>
        </p:txBody>
      </p:sp>
      <p:sp>
        <p:nvSpPr>
          <p:cNvPr id="3" name="مستطيل 2"/>
          <p:cNvSpPr/>
          <p:nvPr/>
        </p:nvSpPr>
        <p:spPr>
          <a:xfrm>
            <a:off x="0" y="5013176"/>
            <a:ext cx="9144000" cy="1569660"/>
          </a:xfrm>
          <a:prstGeom prst="rect">
            <a:avLst/>
          </a:prstGeom>
        </p:spPr>
        <p:txBody>
          <a:bodyPr wrap="square">
            <a:spAutoFit/>
          </a:bodyPr>
          <a:lstStyle/>
          <a:p>
            <a:pPr algn="l" rtl="0"/>
            <a:r>
              <a:rPr lang="en-US" sz="3200" dirty="0">
                <a:latin typeface="Times New Roman" panose="02020603050405020304" pitchFamily="18" charset="0"/>
                <a:cs typeface="Times New Roman" panose="02020603050405020304" pitchFamily="18" charset="0"/>
              </a:rPr>
              <a:t>Cirrhosis occurs in the liver in response to repeated incidents of cellular injury and the resultant inflammatory reactions.</a:t>
            </a:r>
            <a:endParaRPr lang="ar-IQ"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270401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3">
            <a:extLst>
              <a:ext uri="{FF2B5EF4-FFF2-40B4-BE49-F238E27FC236}">
                <a16:creationId xmlns:a16="http://schemas.microsoft.com/office/drawing/2014/main" id="{48C2F6D4-D057-4598-86A1-960BCF619875}"/>
              </a:ext>
            </a:extLst>
          </p:cNvPr>
          <p:cNvSpPr/>
          <p:nvPr/>
        </p:nvSpPr>
        <p:spPr>
          <a:xfrm>
            <a:off x="395536" y="620688"/>
            <a:ext cx="8352928" cy="2062103"/>
          </a:xfrm>
          <a:prstGeom prst="rect">
            <a:avLst/>
          </a:prstGeom>
        </p:spPr>
        <p:txBody>
          <a:bodyPr wrap="square">
            <a:spAutoFit/>
          </a:bodyPr>
          <a:lstStyle/>
          <a:p>
            <a:pPr algn="l" rtl="0"/>
            <a:r>
              <a:rPr lang="en-US" sz="3200" dirty="0">
                <a:latin typeface="Times New Roman" panose="02020603050405020304" pitchFamily="18" charset="0"/>
                <a:cs typeface="Times New Roman" panose="02020603050405020304" pitchFamily="18" charset="0"/>
              </a:rPr>
              <a:t>Causes of cirrhosis include:</a:t>
            </a:r>
          </a:p>
          <a:p>
            <a:pPr marL="457200" indent="-457200" algn="l" rtl="0">
              <a:buFontTx/>
              <a:buChar char="-"/>
            </a:pPr>
            <a:r>
              <a:rPr lang="en-US" sz="3200" dirty="0">
                <a:latin typeface="Times New Roman" panose="02020603050405020304" pitchFamily="18" charset="0"/>
                <a:cs typeface="Times New Roman" panose="02020603050405020304" pitchFamily="18" charset="0"/>
              </a:rPr>
              <a:t>Infections such as hepatitis. </a:t>
            </a:r>
          </a:p>
          <a:p>
            <a:pPr marL="457200" indent="-457200" algn="l" rtl="0">
              <a:buFontTx/>
              <a:buChar char="-"/>
            </a:pPr>
            <a:r>
              <a:rPr lang="en-US" sz="3200" dirty="0">
                <a:latin typeface="Times New Roman" panose="02020603050405020304" pitchFamily="18" charset="0"/>
                <a:cs typeface="Times New Roman" panose="02020603050405020304" pitchFamily="18" charset="0"/>
              </a:rPr>
              <a:t>Bile duct obstruction.</a:t>
            </a:r>
          </a:p>
          <a:p>
            <a:pPr marL="457200" indent="-457200" algn="l" rtl="0">
              <a:buFontTx/>
              <a:buChar char="-"/>
            </a:pPr>
            <a:r>
              <a:rPr lang="en-US" sz="3200" dirty="0">
                <a:latin typeface="Times New Roman" panose="02020603050405020304" pitchFamily="18" charset="0"/>
                <a:cs typeface="Times New Roman" panose="02020603050405020304" pitchFamily="18" charset="0"/>
              </a:rPr>
              <a:t>Alcohol. </a:t>
            </a:r>
          </a:p>
        </p:txBody>
      </p:sp>
    </p:spTree>
    <p:extLst>
      <p:ext uri="{BB962C8B-B14F-4D97-AF65-F5344CB8AC3E}">
        <p14:creationId xmlns:p14="http://schemas.microsoft.com/office/powerpoint/2010/main" val="3138269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116632"/>
            <a:ext cx="8784976" cy="3539430"/>
          </a:xfrm>
          <a:prstGeom prst="rect">
            <a:avLst/>
          </a:prstGeom>
        </p:spPr>
        <p:txBody>
          <a:bodyPr wrap="square">
            <a:spAutoFit/>
          </a:bodyPr>
          <a:lstStyle/>
          <a:p>
            <a:pPr algn="ctr" rtl="0"/>
            <a:r>
              <a:rPr lang="en-US" sz="3200" b="1" dirty="0">
                <a:solidFill>
                  <a:srgbClr val="FF0000"/>
                </a:solidFill>
              </a:rPr>
              <a:t>Alcoholic Cirrhosis</a:t>
            </a:r>
          </a:p>
          <a:p>
            <a:pPr algn="ctr" rtl="0"/>
            <a:r>
              <a:rPr lang="en-US" sz="3200" dirty="0"/>
              <a:t>Alcoholic cirrhosis occurs after years of alcohol abuse. That by end-products of alcohol digestion, especially oxygen free radicals, which are toxic to hepatocytes. </a:t>
            </a:r>
          </a:p>
          <a:p>
            <a:pPr algn="ctr" rtl="0"/>
            <a:endParaRPr lang="en-US" sz="3200" dirty="0"/>
          </a:p>
          <a:p>
            <a:pPr algn="ctr" rtl="0"/>
            <a:endParaRPr lang="en-US" sz="3200" dirty="0"/>
          </a:p>
        </p:txBody>
      </p:sp>
      <p:sp>
        <p:nvSpPr>
          <p:cNvPr id="3" name="TextBox 2">
            <a:extLst>
              <a:ext uri="{FF2B5EF4-FFF2-40B4-BE49-F238E27FC236}">
                <a16:creationId xmlns:a16="http://schemas.microsoft.com/office/drawing/2014/main" id="{BBDFF435-2EFE-4264-95AA-8B40231655DB}"/>
              </a:ext>
            </a:extLst>
          </p:cNvPr>
          <p:cNvSpPr txBox="1"/>
          <p:nvPr/>
        </p:nvSpPr>
        <p:spPr>
          <a:xfrm>
            <a:off x="179512" y="3396390"/>
            <a:ext cx="8532440" cy="2554545"/>
          </a:xfrm>
          <a:prstGeom prst="rect">
            <a:avLst/>
          </a:prstGeom>
          <a:noFill/>
        </p:spPr>
        <p:txBody>
          <a:bodyPr wrap="square">
            <a:spAutoFit/>
          </a:bodyPr>
          <a:lstStyle/>
          <a:p>
            <a:pPr algn="l" rtl="0"/>
            <a:r>
              <a:rPr lang="en-US" sz="3200" dirty="0">
                <a:latin typeface="Times New Roman" panose="02020603050405020304" pitchFamily="18" charset="0"/>
                <a:cs typeface="Times New Roman" panose="02020603050405020304" pitchFamily="18" charset="0"/>
              </a:rPr>
              <a:t>Alcoholic cirrhosis has three stages: </a:t>
            </a:r>
          </a:p>
          <a:p>
            <a:pPr algn="l" rtl="0"/>
            <a:endParaRPr lang="en-US" sz="3200" dirty="0">
              <a:latin typeface="Times New Roman" panose="02020603050405020304" pitchFamily="18" charset="0"/>
              <a:cs typeface="Times New Roman" panose="02020603050405020304" pitchFamily="18" charset="0"/>
            </a:endParaRPr>
          </a:p>
          <a:p>
            <a:pPr algn="l" rtl="0"/>
            <a:r>
              <a:rPr lang="en-US" sz="3200" dirty="0">
                <a:latin typeface="Times New Roman" panose="02020603050405020304" pitchFamily="18" charset="0"/>
                <a:cs typeface="Times New Roman" panose="02020603050405020304" pitchFamily="18" charset="0"/>
              </a:rPr>
              <a:t>1- Fatty liver disease, It is a reversible condition characterized by triglyceride accumulation in the hepatocytes.</a:t>
            </a:r>
          </a:p>
        </p:txBody>
      </p:sp>
    </p:spTree>
    <p:extLst>
      <p:ext uri="{BB962C8B-B14F-4D97-AF65-F5344CB8AC3E}">
        <p14:creationId xmlns:p14="http://schemas.microsoft.com/office/powerpoint/2010/main" val="41043034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692696"/>
            <a:ext cx="8640960" cy="4524315"/>
          </a:xfrm>
          <a:prstGeom prst="rect">
            <a:avLst/>
          </a:prstGeom>
        </p:spPr>
        <p:txBody>
          <a:bodyPr wrap="square">
            <a:spAutoFit/>
          </a:bodyPr>
          <a:lstStyle/>
          <a:p>
            <a:pPr algn="l" rtl="0"/>
            <a:r>
              <a:rPr lang="en-US" sz="3200" dirty="0">
                <a:latin typeface="Times New Roman" panose="02020603050405020304" pitchFamily="18" charset="0"/>
                <a:cs typeface="Times New Roman" panose="02020603050405020304" pitchFamily="18" charset="0"/>
              </a:rPr>
              <a:t>2- alcoholic hepatitis</a:t>
            </a:r>
          </a:p>
          <a:p>
            <a:pPr algn="l" rtl="0"/>
            <a:r>
              <a:rPr lang="en-US" sz="3200" dirty="0">
                <a:latin typeface="Times New Roman" panose="02020603050405020304" pitchFamily="18" charset="0"/>
                <a:cs typeface="Times New Roman" panose="02020603050405020304" pitchFamily="18" charset="0"/>
              </a:rPr>
              <a:t>Hepatitis is the inflammation of liver cells. Inflammation and subsequent necrosis of some cells usually occurs after a serious increase in alcohol intake in long-term alcohol abusers. </a:t>
            </a:r>
          </a:p>
          <a:p>
            <a:pPr algn="l" rtl="0"/>
            <a:endParaRPr lang="en-US" sz="3200" dirty="0">
              <a:latin typeface="Times New Roman" panose="02020603050405020304" pitchFamily="18" charset="0"/>
              <a:cs typeface="Times New Roman" panose="02020603050405020304" pitchFamily="18" charset="0"/>
            </a:endParaRPr>
          </a:p>
          <a:p>
            <a:pPr algn="l" rtl="0"/>
            <a:r>
              <a:rPr lang="en-US" sz="3200" dirty="0">
                <a:latin typeface="Times New Roman" panose="02020603050405020304" pitchFamily="18" charset="0"/>
                <a:cs typeface="Times New Roman" panose="02020603050405020304" pitchFamily="18" charset="0"/>
              </a:rPr>
              <a:t>3- Cirrhosis itself is the final, irreversible stage of alcoholic cirrhosis. In this stage, dead liver cells are replaced by scar tissue. </a:t>
            </a:r>
          </a:p>
        </p:txBody>
      </p:sp>
    </p:spTree>
    <p:extLst>
      <p:ext uri="{BB962C8B-B14F-4D97-AF65-F5344CB8AC3E}">
        <p14:creationId xmlns:p14="http://schemas.microsoft.com/office/powerpoint/2010/main" val="34898785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980728"/>
            <a:ext cx="8784976" cy="4031873"/>
          </a:xfrm>
          <a:prstGeom prst="rect">
            <a:avLst/>
          </a:prstGeom>
        </p:spPr>
        <p:txBody>
          <a:bodyPr wrap="square">
            <a:spAutoFit/>
          </a:bodyPr>
          <a:lstStyle/>
          <a:p>
            <a:pPr algn="l" rtl="0"/>
            <a:r>
              <a:rPr lang="en-US" sz="3200" dirty="0">
                <a:solidFill>
                  <a:srgbClr val="FF0000"/>
                </a:solidFill>
                <a:latin typeface="Times New Roman" panose="02020603050405020304" pitchFamily="18" charset="0"/>
                <a:cs typeface="Times New Roman" panose="02020603050405020304" pitchFamily="18" charset="0"/>
              </a:rPr>
              <a:t>Clinical Manifestations</a:t>
            </a:r>
          </a:p>
          <a:p>
            <a:pPr algn="l" rtl="0"/>
            <a:r>
              <a:rPr lang="en-US" sz="3200" dirty="0">
                <a:latin typeface="Times New Roman" panose="02020603050405020304" pitchFamily="18" charset="0"/>
                <a:cs typeface="Times New Roman" panose="02020603050405020304" pitchFamily="18" charset="0"/>
              </a:rPr>
              <a:t>hepatomegaly.</a:t>
            </a:r>
          </a:p>
          <a:p>
            <a:pPr algn="l" rtl="0"/>
            <a:r>
              <a:rPr lang="en-US" sz="3200" dirty="0">
                <a:latin typeface="Times New Roman" panose="02020603050405020304" pitchFamily="18" charset="0"/>
                <a:cs typeface="Times New Roman" panose="02020603050405020304" pitchFamily="18" charset="0"/>
              </a:rPr>
              <a:t>vague abdominal discomfort, anorexia, and nausea may occur. </a:t>
            </a:r>
          </a:p>
          <a:p>
            <a:pPr algn="l" rtl="0"/>
            <a:r>
              <a:rPr lang="en-US" sz="3200" dirty="0">
                <a:latin typeface="Times New Roman" panose="02020603050405020304" pitchFamily="18" charset="0"/>
                <a:cs typeface="Times New Roman" panose="02020603050405020304" pitchFamily="18" charset="0"/>
              </a:rPr>
              <a:t>Fatigue is common. </a:t>
            </a:r>
          </a:p>
          <a:p>
            <a:pPr algn="l" rtl="0"/>
            <a:r>
              <a:rPr lang="en-US" sz="3200" dirty="0">
                <a:latin typeface="Times New Roman" panose="02020603050405020304" pitchFamily="18" charset="0"/>
                <a:cs typeface="Times New Roman" panose="02020603050405020304" pitchFamily="18" charset="0"/>
              </a:rPr>
              <a:t>Edema, ascites, and jaundice begin.</a:t>
            </a:r>
          </a:p>
          <a:p>
            <a:pPr algn="l" rtl="0"/>
            <a:r>
              <a:rPr lang="en-US" sz="3200" dirty="0">
                <a:latin typeface="Times New Roman" panose="02020603050405020304" pitchFamily="18" charset="0"/>
                <a:cs typeface="Times New Roman" panose="02020603050405020304" pitchFamily="18" charset="0"/>
              </a:rPr>
              <a:t>With advanced cirrhosis, manifestations of liver failure may appear.</a:t>
            </a:r>
          </a:p>
        </p:txBody>
      </p:sp>
    </p:spTree>
    <p:extLst>
      <p:ext uri="{BB962C8B-B14F-4D97-AF65-F5344CB8AC3E}">
        <p14:creationId xmlns:p14="http://schemas.microsoft.com/office/powerpoint/2010/main" val="36633851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2">
            <a:extLst>
              <a:ext uri="{FF2B5EF4-FFF2-40B4-BE49-F238E27FC236}">
                <a16:creationId xmlns:a16="http://schemas.microsoft.com/office/drawing/2014/main" id="{A5839920-3148-4890-9371-1AF201E6D079}"/>
              </a:ext>
            </a:extLst>
          </p:cNvPr>
          <p:cNvSpPr/>
          <p:nvPr/>
        </p:nvSpPr>
        <p:spPr>
          <a:xfrm>
            <a:off x="251520" y="836712"/>
            <a:ext cx="8280920" cy="5016758"/>
          </a:xfrm>
          <a:prstGeom prst="rect">
            <a:avLst/>
          </a:prstGeom>
        </p:spPr>
        <p:txBody>
          <a:bodyPr wrap="square">
            <a:spAutoFit/>
          </a:bodyPr>
          <a:lstStyle/>
          <a:p>
            <a:pPr algn="l" rtl="0"/>
            <a:r>
              <a:rPr lang="en-US" sz="3200" dirty="0">
                <a:solidFill>
                  <a:srgbClr val="FF0000"/>
                </a:solidFill>
                <a:latin typeface="Times New Roman" panose="02020603050405020304" pitchFamily="18" charset="0"/>
                <a:cs typeface="Times New Roman" panose="02020603050405020304" pitchFamily="18" charset="0"/>
              </a:rPr>
              <a:t>Diagnostic Tools</a:t>
            </a:r>
          </a:p>
          <a:p>
            <a:pPr algn="l" rtl="0"/>
            <a:r>
              <a:rPr lang="en-US" sz="3200" dirty="0">
                <a:latin typeface="Times New Roman" panose="02020603050405020304" pitchFamily="18" charset="0"/>
                <a:cs typeface="Times New Roman" panose="02020603050405020304" pitchFamily="18" charset="0"/>
              </a:rPr>
              <a:t>Elevated bilirubin levels are present.</a:t>
            </a:r>
          </a:p>
          <a:p>
            <a:pPr algn="l" rtl="0"/>
            <a:r>
              <a:rPr lang="en-US" sz="3200" dirty="0">
                <a:latin typeface="Times New Roman" panose="02020603050405020304" pitchFamily="18" charset="0"/>
                <a:cs typeface="Times New Roman" panose="02020603050405020304" pitchFamily="18" charset="0"/>
              </a:rPr>
              <a:t>Prolonged </a:t>
            </a:r>
            <a:r>
              <a:rPr lang="en-US" sz="3200" dirty="0" err="1">
                <a:latin typeface="Times New Roman" panose="02020603050405020304" pitchFamily="18" charset="0"/>
                <a:cs typeface="Times New Roman" panose="02020603050405020304" pitchFamily="18" charset="0"/>
              </a:rPr>
              <a:t>prothrombin</a:t>
            </a:r>
            <a:r>
              <a:rPr lang="en-US" sz="3200" dirty="0">
                <a:latin typeface="Times New Roman" panose="02020603050405020304" pitchFamily="18" charset="0"/>
                <a:cs typeface="Times New Roman" panose="02020603050405020304" pitchFamily="18" charset="0"/>
              </a:rPr>
              <a:t> time resulting from decreased coagulation factors.</a:t>
            </a:r>
          </a:p>
          <a:p>
            <a:pPr algn="l" rtl="0"/>
            <a:r>
              <a:rPr lang="en-US" sz="3200" dirty="0">
                <a:latin typeface="Times New Roman" panose="02020603050405020304" pitchFamily="18" charset="0"/>
                <a:cs typeface="Times New Roman" panose="02020603050405020304" pitchFamily="18" charset="0"/>
              </a:rPr>
              <a:t>Liver biopsy can confirm cirrhosis.</a:t>
            </a:r>
          </a:p>
          <a:p>
            <a:pPr algn="l" rtl="0"/>
            <a:endParaRPr lang="en-US" sz="3200" dirty="0">
              <a:latin typeface="Times New Roman" panose="02020603050405020304" pitchFamily="18" charset="0"/>
              <a:cs typeface="Times New Roman" panose="02020603050405020304" pitchFamily="18" charset="0"/>
            </a:endParaRPr>
          </a:p>
          <a:p>
            <a:pPr algn="l" rtl="0"/>
            <a:r>
              <a:rPr lang="en-US" sz="3200" dirty="0" err="1">
                <a:solidFill>
                  <a:srgbClr val="FF0000"/>
                </a:solidFill>
                <a:latin typeface="Times New Roman" panose="02020603050405020304" pitchFamily="18" charset="0"/>
                <a:cs typeface="Times New Roman" panose="02020603050405020304" pitchFamily="18" charset="0"/>
              </a:rPr>
              <a:t>Complicatons</a:t>
            </a:r>
            <a:endParaRPr lang="en-US" sz="3200" dirty="0">
              <a:solidFill>
                <a:srgbClr val="FF0000"/>
              </a:solidFill>
              <a:latin typeface="Times New Roman" panose="02020603050405020304" pitchFamily="18" charset="0"/>
              <a:cs typeface="Times New Roman" panose="02020603050405020304" pitchFamily="18" charset="0"/>
            </a:endParaRPr>
          </a:p>
          <a:p>
            <a:pPr algn="l" rtl="0"/>
            <a:r>
              <a:rPr lang="en-US" sz="3200" dirty="0">
                <a:latin typeface="Times New Roman" panose="02020603050405020304" pitchFamily="18" charset="0"/>
                <a:cs typeface="Times New Roman" panose="02020603050405020304" pitchFamily="18" charset="0"/>
              </a:rPr>
              <a:t>Liver failure, leading to transplantation or death, may develop.</a:t>
            </a:r>
          </a:p>
          <a:p>
            <a:pPr algn="l" rtl="0"/>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549871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260648"/>
            <a:ext cx="8784976" cy="3539430"/>
          </a:xfrm>
          <a:prstGeom prst="rect">
            <a:avLst/>
          </a:prstGeom>
        </p:spPr>
        <p:txBody>
          <a:bodyPr wrap="square">
            <a:spAutoFit/>
          </a:bodyPr>
          <a:lstStyle/>
          <a:p>
            <a:pPr algn="ctr" rtl="0"/>
            <a:r>
              <a:rPr lang="en-US" sz="3200" b="1" dirty="0">
                <a:solidFill>
                  <a:srgbClr val="FF0000"/>
                </a:solidFill>
                <a:latin typeface="Times New Roman" panose="02020603050405020304" pitchFamily="18" charset="0"/>
                <a:cs typeface="Times New Roman" pitchFamily="18" charset="0"/>
              </a:rPr>
              <a:t>Hepatitis</a:t>
            </a:r>
          </a:p>
          <a:p>
            <a:pPr algn="ctr" rtl="0"/>
            <a:r>
              <a:rPr lang="en-US" sz="3200" dirty="0">
                <a:latin typeface="Times New Roman" panose="02020603050405020304" pitchFamily="18" charset="0"/>
                <a:cs typeface="Times New Roman" pitchFamily="18" charset="0"/>
              </a:rPr>
              <a:t>Hepatitis is the inflammation of the liver. It can be caused by an infection or by toxins, including alcohol, and is seen with hepatic cancer. Signs and symptoms for each type of hepatitis are similar. Modes of transmission and eventual outcomes may be different.</a:t>
            </a:r>
          </a:p>
        </p:txBody>
      </p:sp>
    </p:spTree>
    <p:extLst>
      <p:ext uri="{BB962C8B-B14F-4D97-AF65-F5344CB8AC3E}">
        <p14:creationId xmlns:p14="http://schemas.microsoft.com/office/powerpoint/2010/main" val="32049227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50493" y="24836"/>
            <a:ext cx="8280920" cy="3046988"/>
          </a:xfrm>
          <a:prstGeom prst="rect">
            <a:avLst/>
          </a:prstGeom>
        </p:spPr>
        <p:txBody>
          <a:bodyPr wrap="square">
            <a:spAutoFit/>
          </a:bodyPr>
          <a:lstStyle/>
          <a:p>
            <a:pPr algn="l" rtl="0"/>
            <a:r>
              <a:rPr lang="en-US" sz="3200" b="1" dirty="0">
                <a:solidFill>
                  <a:srgbClr val="FF0000"/>
                </a:solidFill>
              </a:rPr>
              <a:t>Viral Hepatitis</a:t>
            </a:r>
          </a:p>
          <a:p>
            <a:pPr algn="ctr" rtl="0"/>
            <a:r>
              <a:rPr lang="en-US" sz="3200" dirty="0">
                <a:latin typeface="Times New Roman" panose="02020603050405020304" pitchFamily="18" charset="0"/>
                <a:cs typeface="Times New Roman" panose="02020603050405020304" pitchFamily="18" charset="0"/>
              </a:rPr>
              <a:t>The viruses that cause hepatitis lead to hepatocyte injury primarily by stimulating host inflammatory and immune reactions that secondarily damage the hepatocytes; or viruses may directly injure the cells as well.</a:t>
            </a:r>
            <a:endParaRPr lang="ar-IQ" sz="3200" dirty="0">
              <a:latin typeface="Times New Roman" panose="02020603050405020304" pitchFamily="18" charset="0"/>
              <a:cs typeface="Times New Roman" panose="02020603050405020304" pitchFamily="18" charset="0"/>
            </a:endParaRPr>
          </a:p>
        </p:txBody>
      </p:sp>
      <p:sp>
        <p:nvSpPr>
          <p:cNvPr id="6" name="مستطيل 1">
            <a:extLst>
              <a:ext uri="{FF2B5EF4-FFF2-40B4-BE49-F238E27FC236}">
                <a16:creationId xmlns:a16="http://schemas.microsoft.com/office/drawing/2014/main" id="{D3B4D082-AC67-475C-85BF-F16CFD693514}"/>
              </a:ext>
            </a:extLst>
          </p:cNvPr>
          <p:cNvSpPr/>
          <p:nvPr/>
        </p:nvSpPr>
        <p:spPr>
          <a:xfrm>
            <a:off x="-6431" y="3521251"/>
            <a:ext cx="8841987" cy="1569660"/>
          </a:xfrm>
          <a:prstGeom prst="rect">
            <a:avLst/>
          </a:prstGeom>
        </p:spPr>
        <p:txBody>
          <a:bodyPr wrap="square">
            <a:spAutoFit/>
          </a:bodyPr>
          <a:lstStyle/>
          <a:p>
            <a:pPr algn="l" rtl="0"/>
            <a:r>
              <a:rPr lang="en-US" sz="3200" b="1" dirty="0">
                <a:solidFill>
                  <a:srgbClr val="FF0000"/>
                </a:solidFill>
                <a:latin typeface="Times New Roman" panose="02020603050405020304" pitchFamily="18" charset="0"/>
                <a:cs typeface="Times New Roman" panose="02020603050405020304" pitchFamily="18" charset="0"/>
              </a:rPr>
              <a:t>Hepatitis A</a:t>
            </a:r>
          </a:p>
          <a:p>
            <a:pPr algn="ctr" rtl="0"/>
            <a:r>
              <a:rPr lang="en-US" sz="3200" dirty="0">
                <a:latin typeface="Times New Roman" panose="02020603050405020304" pitchFamily="18" charset="0"/>
                <a:cs typeface="Times New Roman" panose="02020603050405020304" pitchFamily="18" charset="0"/>
              </a:rPr>
              <a:t>It is primarily passed by oral-fecal contamination resulting from poor hygiene or  contaminated food.</a:t>
            </a:r>
            <a:endParaRPr lang="ar-IQ" sz="3200" dirty="0">
              <a:latin typeface="Times New Roman" panose="02020603050405020304" pitchFamily="18" charset="0"/>
              <a:cs typeface="Times New Roman" panose="02020603050405020304" pitchFamily="18" charset="0"/>
            </a:endParaRPr>
          </a:p>
        </p:txBody>
      </p:sp>
      <p:sp>
        <p:nvSpPr>
          <p:cNvPr id="7" name="مستطيل 3">
            <a:extLst>
              <a:ext uri="{FF2B5EF4-FFF2-40B4-BE49-F238E27FC236}">
                <a16:creationId xmlns:a16="http://schemas.microsoft.com/office/drawing/2014/main" id="{051DD7F2-382C-4097-B862-67BF5EA3BE39}"/>
              </a:ext>
            </a:extLst>
          </p:cNvPr>
          <p:cNvSpPr/>
          <p:nvPr/>
        </p:nvSpPr>
        <p:spPr>
          <a:xfrm>
            <a:off x="-6431" y="5373216"/>
            <a:ext cx="9180512" cy="1077218"/>
          </a:xfrm>
          <a:prstGeom prst="rect">
            <a:avLst/>
          </a:prstGeom>
        </p:spPr>
        <p:txBody>
          <a:bodyPr wrap="square">
            <a:spAutoFit/>
          </a:bodyPr>
          <a:lstStyle/>
          <a:p>
            <a:pPr algn="ctr" rtl="0"/>
            <a:r>
              <a:rPr lang="en-US" sz="3200" dirty="0">
                <a:latin typeface="Times New Roman" panose="02020603050405020304" pitchFamily="18" charset="0"/>
                <a:cs typeface="Times New Roman" panose="02020603050405020304" pitchFamily="18" charset="0"/>
              </a:rPr>
              <a:t>The time between exposure and onset of symptoms (incubation period) for HAV is between 4 and 6 weeks. </a:t>
            </a:r>
            <a:endParaRPr lang="ar-IQ"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236677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ستطيل 4"/>
          <p:cNvSpPr/>
          <p:nvPr/>
        </p:nvSpPr>
        <p:spPr>
          <a:xfrm>
            <a:off x="5009" y="29845"/>
            <a:ext cx="8784976" cy="1569660"/>
          </a:xfrm>
          <a:prstGeom prst="rect">
            <a:avLst/>
          </a:prstGeom>
        </p:spPr>
        <p:txBody>
          <a:bodyPr wrap="square">
            <a:spAutoFit/>
          </a:bodyPr>
          <a:lstStyle/>
          <a:p>
            <a:pPr algn="ctr" rtl="0"/>
            <a:r>
              <a:rPr lang="en-US" sz="3200" b="1" dirty="0">
                <a:solidFill>
                  <a:srgbClr val="FF0000"/>
                </a:solidFill>
                <a:latin typeface="Times New Roman" panose="02020603050405020304" pitchFamily="18" charset="0"/>
                <a:cs typeface="Times New Roman" panose="02020603050405020304" pitchFamily="18" charset="0"/>
              </a:rPr>
              <a:t>Hepatitis B</a:t>
            </a:r>
          </a:p>
          <a:p>
            <a:pPr algn="ctr" rtl="0"/>
            <a:r>
              <a:rPr lang="en-US" sz="3200" dirty="0">
                <a:latin typeface="Times New Roman" panose="02020603050405020304" pitchFamily="18" charset="0"/>
                <a:cs typeface="Times New Roman" panose="02020603050405020304" pitchFamily="18" charset="0"/>
              </a:rPr>
              <a:t>Hepatitis B (HBV) is a serious disease throughout the world.</a:t>
            </a:r>
            <a:endParaRPr lang="ar-IQ" sz="3200" dirty="0">
              <a:latin typeface="Times New Roman" panose="02020603050405020304" pitchFamily="18" charset="0"/>
              <a:cs typeface="Times New Roman" panose="02020603050405020304" pitchFamily="18" charset="0"/>
            </a:endParaRPr>
          </a:p>
        </p:txBody>
      </p:sp>
      <p:sp>
        <p:nvSpPr>
          <p:cNvPr id="6" name="مستطيل 5"/>
          <p:cNvSpPr/>
          <p:nvPr/>
        </p:nvSpPr>
        <p:spPr>
          <a:xfrm>
            <a:off x="5009" y="1758037"/>
            <a:ext cx="8928992" cy="2554545"/>
          </a:xfrm>
          <a:prstGeom prst="rect">
            <a:avLst/>
          </a:prstGeom>
        </p:spPr>
        <p:txBody>
          <a:bodyPr wrap="square">
            <a:spAutoFit/>
          </a:bodyPr>
          <a:lstStyle/>
          <a:p>
            <a:pPr algn="ctr" rtl="0"/>
            <a:r>
              <a:rPr lang="en-US" sz="3200" dirty="0">
                <a:latin typeface="Times New Roman" panose="02020603050405020304" pitchFamily="18" charset="0"/>
                <a:cs typeface="Times New Roman" panose="02020603050405020304" pitchFamily="18" charset="0"/>
              </a:rPr>
              <a:t>HBV has a long incubation period, between 1 and 7 months. </a:t>
            </a:r>
          </a:p>
          <a:p>
            <a:pPr algn="ctr" rtl="0"/>
            <a:r>
              <a:rPr lang="en-US" sz="3200" dirty="0">
                <a:latin typeface="Times New Roman" panose="02020603050405020304" pitchFamily="18" charset="0"/>
                <a:cs typeface="Times New Roman" panose="02020603050405020304" pitchFamily="18" charset="0"/>
              </a:rPr>
              <a:t>Approximately 5 to 10% of adults with HBV develop chronic hepatitis and continue to experience hepatic inflammation for longer than 6 months.</a:t>
            </a:r>
            <a:endParaRPr lang="ar-IQ" sz="3200" dirty="0">
              <a:latin typeface="Times New Roman" panose="02020603050405020304" pitchFamily="18" charset="0"/>
              <a:cs typeface="Times New Roman" panose="02020603050405020304" pitchFamily="18" charset="0"/>
            </a:endParaRPr>
          </a:p>
        </p:txBody>
      </p:sp>
      <p:sp>
        <p:nvSpPr>
          <p:cNvPr id="7" name="مستطيل 1">
            <a:extLst>
              <a:ext uri="{FF2B5EF4-FFF2-40B4-BE49-F238E27FC236}">
                <a16:creationId xmlns:a16="http://schemas.microsoft.com/office/drawing/2014/main" id="{1AD8DE07-420D-484A-B38A-49F860F54C89}"/>
              </a:ext>
            </a:extLst>
          </p:cNvPr>
          <p:cNvSpPr/>
          <p:nvPr/>
        </p:nvSpPr>
        <p:spPr>
          <a:xfrm>
            <a:off x="77017" y="4797152"/>
            <a:ext cx="8784976" cy="1569660"/>
          </a:xfrm>
          <a:prstGeom prst="rect">
            <a:avLst/>
          </a:prstGeom>
        </p:spPr>
        <p:txBody>
          <a:bodyPr wrap="square">
            <a:spAutoFit/>
          </a:bodyPr>
          <a:lstStyle/>
          <a:p>
            <a:pPr algn="ctr" rtl="0"/>
            <a:r>
              <a:rPr lang="en-US" sz="3200" dirty="0">
                <a:latin typeface="Times New Roman" panose="02020603050405020304" pitchFamily="18" charset="0"/>
                <a:cs typeface="Times New Roman" panose="02020603050405020304" pitchFamily="18" charset="0"/>
              </a:rPr>
              <a:t>Chronic hepatitis may be slowly progressive or may be fulminant, leading to hepatic necrosis, cirrhosis, liver failure, and death.</a:t>
            </a:r>
            <a:endParaRPr lang="ar-IQ"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030716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a:extLst>
              <a:ext uri="{FF2B5EF4-FFF2-40B4-BE49-F238E27FC236}">
                <a16:creationId xmlns:a16="http://schemas.microsoft.com/office/drawing/2014/main" id="{EA07D3BD-5341-4D24-8EC5-9C0222AED045}"/>
              </a:ext>
            </a:extLst>
          </p:cNvPr>
          <p:cNvSpPr/>
          <p:nvPr/>
        </p:nvSpPr>
        <p:spPr>
          <a:xfrm>
            <a:off x="179512" y="2826127"/>
            <a:ext cx="8496944" cy="4031873"/>
          </a:xfrm>
          <a:prstGeom prst="rect">
            <a:avLst/>
          </a:prstGeom>
        </p:spPr>
        <p:txBody>
          <a:bodyPr wrap="square">
            <a:spAutoFit/>
          </a:bodyPr>
          <a:lstStyle/>
          <a:p>
            <a:pPr algn="l" rtl="0"/>
            <a:r>
              <a:rPr lang="en-US" sz="3200" b="1" dirty="0">
                <a:solidFill>
                  <a:srgbClr val="FF0000"/>
                </a:solidFill>
                <a:latin typeface="Times New Roman" panose="02020603050405020304" pitchFamily="18" charset="0"/>
                <a:cs typeface="Times New Roman" panose="02020603050405020304" pitchFamily="18" charset="0"/>
              </a:rPr>
              <a:t>Secretion of Mucus</a:t>
            </a:r>
          </a:p>
          <a:p>
            <a:pPr algn="l" rtl="0"/>
            <a:r>
              <a:rPr lang="en-US" sz="3200" dirty="0">
                <a:latin typeface="Times New Roman" panose="02020603050405020304" pitchFamily="18" charset="0"/>
                <a:cs typeface="Times New Roman" panose="02020603050405020304" pitchFamily="18" charset="0"/>
              </a:rPr>
              <a:t>Mucus is secreted by gut. </a:t>
            </a:r>
          </a:p>
          <a:p>
            <a:pPr algn="l" rtl="0"/>
            <a:endParaRPr lang="en-US" sz="3200" dirty="0">
              <a:latin typeface="Times New Roman" panose="02020603050405020304" pitchFamily="18" charset="0"/>
              <a:cs typeface="Times New Roman" panose="02020603050405020304" pitchFamily="18" charset="0"/>
            </a:endParaRPr>
          </a:p>
          <a:p>
            <a:pPr algn="l" rtl="0"/>
            <a:r>
              <a:rPr lang="en-US" sz="3200" dirty="0">
                <a:latin typeface="Times New Roman" panose="02020603050405020304" pitchFamily="18" charset="0"/>
                <a:cs typeface="Times New Roman" panose="02020603050405020304" pitchFamily="18" charset="0"/>
              </a:rPr>
              <a:t>It serves to protect gut wall from being digested by the enzymes to which it is exposed. </a:t>
            </a:r>
          </a:p>
          <a:p>
            <a:pPr algn="l" rtl="0"/>
            <a:endParaRPr lang="en-US" sz="3200" dirty="0">
              <a:latin typeface="Times New Roman" panose="02020603050405020304" pitchFamily="18" charset="0"/>
              <a:cs typeface="Times New Roman" panose="02020603050405020304" pitchFamily="18" charset="0"/>
            </a:endParaRPr>
          </a:p>
          <a:p>
            <a:pPr algn="l" rtl="0"/>
            <a:r>
              <a:rPr lang="en-US" sz="3200" dirty="0">
                <a:latin typeface="Times New Roman" panose="02020603050405020304" pitchFamily="18" charset="0"/>
                <a:cs typeface="Times New Roman" panose="02020603050405020304" pitchFamily="18" charset="0"/>
              </a:rPr>
              <a:t>It also serves to lubricate food, allowing for easier passage.</a:t>
            </a:r>
            <a:endParaRPr lang="ar-IQ" sz="3200" dirty="0">
              <a:latin typeface="Times New Roman" panose="02020603050405020304" pitchFamily="18" charset="0"/>
              <a:cs typeface="Times New Roman" panose="02020603050405020304" pitchFamily="18" charset="0"/>
            </a:endParaRPr>
          </a:p>
        </p:txBody>
      </p:sp>
      <p:sp>
        <p:nvSpPr>
          <p:cNvPr id="3" name="مستطيل 3">
            <a:extLst>
              <a:ext uri="{FF2B5EF4-FFF2-40B4-BE49-F238E27FC236}">
                <a16:creationId xmlns:a16="http://schemas.microsoft.com/office/drawing/2014/main" id="{2814CC52-AF28-4981-A6CE-E70E660021DA}"/>
              </a:ext>
            </a:extLst>
          </p:cNvPr>
          <p:cNvSpPr/>
          <p:nvPr/>
        </p:nvSpPr>
        <p:spPr>
          <a:xfrm>
            <a:off x="167484" y="188640"/>
            <a:ext cx="8809032" cy="2554545"/>
          </a:xfrm>
          <a:prstGeom prst="rect">
            <a:avLst/>
          </a:prstGeom>
        </p:spPr>
        <p:txBody>
          <a:bodyPr wrap="square">
            <a:spAutoFit/>
          </a:bodyPr>
          <a:lstStyle/>
          <a:p>
            <a:pPr algn="l" rtl="0"/>
            <a:r>
              <a:rPr lang="en-US" sz="3200" b="1" dirty="0">
                <a:solidFill>
                  <a:srgbClr val="FF0000"/>
                </a:solidFill>
                <a:latin typeface="Times New Roman" panose="02020603050405020304" pitchFamily="18" charset="0"/>
                <a:cs typeface="Times New Roman" panose="02020603050405020304" pitchFamily="18" charset="0"/>
              </a:rPr>
              <a:t>Hunger and the Ingestion of Food</a:t>
            </a:r>
          </a:p>
          <a:p>
            <a:pPr algn="l" rtl="0"/>
            <a:r>
              <a:rPr lang="en-US" sz="3200" dirty="0">
                <a:latin typeface="Times New Roman" panose="02020603050405020304" pitchFamily="18" charset="0"/>
                <a:cs typeface="Times New Roman" panose="02020603050405020304" pitchFamily="18" charset="0"/>
              </a:rPr>
              <a:t>Hunger is controlled by an area of the brain in the lateral hypothalamus. </a:t>
            </a:r>
          </a:p>
          <a:p>
            <a:pPr algn="l" rtl="0"/>
            <a:r>
              <a:rPr lang="en-US" sz="3200" dirty="0">
                <a:latin typeface="Times New Roman" panose="02020603050405020304" pitchFamily="18" charset="0"/>
                <a:cs typeface="Times New Roman" panose="02020603050405020304" pitchFamily="18" charset="0"/>
              </a:rPr>
              <a:t>Stimulation of this area causes a strong desire to seek out and to eat food. </a:t>
            </a:r>
          </a:p>
        </p:txBody>
      </p:sp>
    </p:spTree>
    <p:extLst>
      <p:ext uri="{BB962C8B-B14F-4D97-AF65-F5344CB8AC3E}">
        <p14:creationId xmlns:p14="http://schemas.microsoft.com/office/powerpoint/2010/main" val="1577421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21922" y="203155"/>
            <a:ext cx="7862446" cy="1077218"/>
          </a:xfrm>
          <a:prstGeom prst="rect">
            <a:avLst/>
          </a:prstGeom>
        </p:spPr>
        <p:txBody>
          <a:bodyPr wrap="square">
            <a:spAutoFit/>
          </a:bodyPr>
          <a:lstStyle/>
          <a:p>
            <a:pPr algn="l" rtl="0"/>
            <a:r>
              <a:rPr lang="en-US" sz="3200" dirty="0">
                <a:solidFill>
                  <a:srgbClr val="FF0000"/>
                </a:solidFill>
                <a:latin typeface="Times New Roman" panose="02020603050405020304" pitchFamily="18" charset="0"/>
                <a:cs typeface="Times New Roman" panose="02020603050405020304" pitchFamily="18" charset="0"/>
              </a:rPr>
              <a:t>Hepatitis C</a:t>
            </a:r>
          </a:p>
          <a:p>
            <a:pPr algn="l" rtl="0"/>
            <a:r>
              <a:rPr lang="en-US" sz="3200" dirty="0">
                <a:latin typeface="Times New Roman" panose="02020603050405020304" pitchFamily="18" charset="0"/>
                <a:cs typeface="Times New Roman" panose="02020603050405020304" pitchFamily="18" charset="0"/>
              </a:rPr>
              <a:t>Hepatitis C (HCV) was identified in 1989. </a:t>
            </a:r>
            <a:endParaRPr lang="ar-IQ" sz="3200" dirty="0">
              <a:latin typeface="Times New Roman" panose="02020603050405020304" pitchFamily="18" charset="0"/>
              <a:cs typeface="Times New Roman" panose="02020603050405020304" pitchFamily="18" charset="0"/>
            </a:endParaRPr>
          </a:p>
        </p:txBody>
      </p:sp>
      <p:sp>
        <p:nvSpPr>
          <p:cNvPr id="4" name="مستطيل 3"/>
          <p:cNvSpPr/>
          <p:nvPr/>
        </p:nvSpPr>
        <p:spPr>
          <a:xfrm>
            <a:off x="66680" y="2132856"/>
            <a:ext cx="9010640" cy="3046988"/>
          </a:xfrm>
          <a:prstGeom prst="rect">
            <a:avLst/>
          </a:prstGeom>
        </p:spPr>
        <p:txBody>
          <a:bodyPr wrap="square">
            <a:spAutoFit/>
          </a:bodyPr>
          <a:lstStyle/>
          <a:p>
            <a:pPr algn="ctr"/>
            <a:r>
              <a:rPr lang="en-US" sz="3200" dirty="0">
                <a:latin typeface="Times New Roman" panose="02020603050405020304" pitchFamily="18" charset="0"/>
                <a:cs typeface="Times New Roman" panose="02020603050405020304" pitchFamily="18" charset="0"/>
              </a:rPr>
              <a:t>The incubation period for HCV ranges from 15 to 150 days. Symptoms tend to be milder than for HBV, individuals may not recognize they have a serious infection and thus may not seek health care or be diagnosed. Unlike hepatitis B, hepatitis C seldom leads to fulminating hepatitis. </a:t>
            </a:r>
            <a:endParaRPr lang="ar-IQ"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05792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7504" y="332656"/>
            <a:ext cx="9036496" cy="5509200"/>
          </a:xfrm>
          <a:prstGeom prst="rect">
            <a:avLst/>
          </a:prstGeom>
        </p:spPr>
        <p:txBody>
          <a:bodyPr wrap="square">
            <a:spAutoFit/>
          </a:bodyPr>
          <a:lstStyle/>
          <a:p>
            <a:pPr algn="l" rtl="0"/>
            <a:r>
              <a:rPr lang="en-US" sz="3200" dirty="0">
                <a:solidFill>
                  <a:srgbClr val="FF0000"/>
                </a:solidFill>
                <a:latin typeface="Times New Roman" panose="02020603050405020304" pitchFamily="18" charset="0"/>
                <a:cs typeface="Times New Roman" panose="02020603050405020304" pitchFamily="18" charset="0"/>
              </a:rPr>
              <a:t>Hepatitis D (HDV) </a:t>
            </a:r>
            <a:r>
              <a:rPr lang="en-US" sz="3200" dirty="0">
                <a:latin typeface="Times New Roman" panose="02020603050405020304" pitchFamily="18" charset="0"/>
                <a:cs typeface="Times New Roman" panose="02020603050405020304" pitchFamily="18" charset="0"/>
              </a:rPr>
              <a:t>is called the delta hepatitis agent and is a defective virus that cannot on its own infect the hepatocyte to cause hepatitis. Instead, it co-infects with HBV, leading to a worsening of the HBV infection.</a:t>
            </a:r>
          </a:p>
          <a:p>
            <a:pPr algn="l" rtl="0"/>
            <a:endParaRPr lang="en-US" sz="3200" dirty="0">
              <a:latin typeface="Times New Roman" panose="02020603050405020304" pitchFamily="18" charset="0"/>
              <a:cs typeface="Times New Roman" panose="02020603050405020304" pitchFamily="18" charset="0"/>
            </a:endParaRPr>
          </a:p>
          <a:p>
            <a:pPr algn="l" rtl="0"/>
            <a:r>
              <a:rPr lang="en-US" sz="3200" dirty="0">
                <a:solidFill>
                  <a:srgbClr val="FF0000"/>
                </a:solidFill>
                <a:latin typeface="Times New Roman" panose="02020603050405020304" pitchFamily="18" charset="0"/>
                <a:cs typeface="Times New Roman" panose="02020603050405020304" pitchFamily="18" charset="0"/>
              </a:rPr>
              <a:t>Hepatitis E (HEV) </a:t>
            </a:r>
            <a:endParaRPr lang="en-US" sz="3200" dirty="0">
              <a:latin typeface="Times New Roman" panose="02020603050405020304" pitchFamily="18" charset="0"/>
              <a:cs typeface="Times New Roman" panose="02020603050405020304" pitchFamily="18" charset="0"/>
            </a:endParaRPr>
          </a:p>
          <a:p>
            <a:pPr algn="l" rtl="0"/>
            <a:r>
              <a:rPr lang="en-US" sz="3200" dirty="0">
                <a:latin typeface="Times New Roman" panose="02020603050405020304" pitchFamily="18" charset="0"/>
                <a:cs typeface="Times New Roman" panose="02020603050405020304" pitchFamily="18" charset="0"/>
              </a:rPr>
              <a:t>It is an RNA virus primarily transmitted by ingestion of contaminated water and has symptoms like HAV infection. It neither results in a carrier state nor causes chronic hepatitis. </a:t>
            </a:r>
          </a:p>
        </p:txBody>
      </p:sp>
    </p:spTree>
    <p:extLst>
      <p:ext uri="{BB962C8B-B14F-4D97-AF65-F5344CB8AC3E}">
        <p14:creationId xmlns:p14="http://schemas.microsoft.com/office/powerpoint/2010/main" val="6177525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6728" y="0"/>
            <a:ext cx="8964488" cy="7971413"/>
          </a:xfrm>
          <a:prstGeom prst="rect">
            <a:avLst/>
          </a:prstGeom>
        </p:spPr>
        <p:txBody>
          <a:bodyPr wrap="square">
            <a:spAutoFit/>
          </a:bodyPr>
          <a:lstStyle/>
          <a:p>
            <a:pPr algn="l" rtl="0"/>
            <a:r>
              <a:rPr lang="en-US" sz="3200" b="1" dirty="0">
                <a:solidFill>
                  <a:srgbClr val="FF0000"/>
                </a:solidFill>
              </a:rPr>
              <a:t>Clinical Manifestations</a:t>
            </a:r>
          </a:p>
          <a:p>
            <a:pPr algn="l" rtl="0"/>
            <a:endParaRPr lang="en-US" sz="3200" dirty="0"/>
          </a:p>
          <a:p>
            <a:pPr algn="l" rtl="0"/>
            <a:r>
              <a:rPr lang="en-US" sz="3200" dirty="0"/>
              <a:t>There are three stages of illness for all types of hepatitis: </a:t>
            </a:r>
          </a:p>
          <a:p>
            <a:pPr algn="l" rtl="0"/>
            <a:r>
              <a:rPr lang="en-US" sz="3200" dirty="0"/>
              <a:t>1- The prodromal stage, </a:t>
            </a:r>
          </a:p>
          <a:p>
            <a:pPr algn="l" rtl="0"/>
            <a:r>
              <a:rPr lang="en-US" sz="3200" dirty="0"/>
              <a:t>2- The icterus (jaundice) stage, and </a:t>
            </a:r>
          </a:p>
          <a:p>
            <a:pPr algn="l" rtl="0"/>
            <a:r>
              <a:rPr lang="en-US" sz="3200" dirty="0"/>
              <a:t>3- The convalescent (recovery) period.</a:t>
            </a:r>
          </a:p>
          <a:p>
            <a:pPr algn="l" rtl="0"/>
            <a:endParaRPr lang="en-US" sz="3200" dirty="0"/>
          </a:p>
          <a:p>
            <a:pPr algn="l" rtl="0"/>
            <a:r>
              <a:rPr lang="en-US" sz="3200" dirty="0"/>
              <a:t>The prodromal stage, called the </a:t>
            </a:r>
            <a:r>
              <a:rPr lang="en-US" sz="3200" dirty="0" err="1"/>
              <a:t>preicterus</a:t>
            </a:r>
            <a:r>
              <a:rPr lang="en-US" sz="3200" dirty="0"/>
              <a:t> period, </a:t>
            </a:r>
          </a:p>
          <a:p>
            <a:pPr algn="l" rtl="0"/>
            <a:r>
              <a:rPr lang="en-US" sz="3200" dirty="0"/>
              <a:t>Antibodies to the virus are not usually present. </a:t>
            </a:r>
          </a:p>
          <a:p>
            <a:pPr algn="l" rtl="0"/>
            <a:r>
              <a:rPr lang="en-US" sz="3200" dirty="0"/>
              <a:t>This stage lasts 1 to 2 weeks. It is characterized by:</a:t>
            </a:r>
          </a:p>
          <a:p>
            <a:pPr algn="l" rtl="0"/>
            <a:r>
              <a:rPr lang="en-US" sz="3200" dirty="0"/>
              <a:t>General malaise</a:t>
            </a:r>
          </a:p>
          <a:p>
            <a:pPr algn="l" rtl="0"/>
            <a:r>
              <a:rPr lang="en-US" sz="3200" dirty="0"/>
              <a:t>Fatigue</a:t>
            </a:r>
          </a:p>
          <a:p>
            <a:pPr algn="l" rtl="0"/>
            <a:r>
              <a:rPr lang="en-US" sz="3200" dirty="0"/>
              <a:t>Symptoms of upper respiratory tract infection</a:t>
            </a:r>
          </a:p>
          <a:p>
            <a:pPr algn="l" rtl="0"/>
            <a:r>
              <a:rPr lang="en-US" sz="3200" dirty="0"/>
              <a:t>Myalgia (muscle pain)</a:t>
            </a:r>
          </a:p>
          <a:p>
            <a:pPr algn="l" rtl="0"/>
            <a:r>
              <a:rPr lang="en-US" sz="3200" dirty="0"/>
              <a:t>An aversion to most foods</a:t>
            </a:r>
          </a:p>
        </p:txBody>
      </p:sp>
    </p:spTree>
    <p:extLst>
      <p:ext uri="{BB962C8B-B14F-4D97-AF65-F5344CB8AC3E}">
        <p14:creationId xmlns:p14="http://schemas.microsoft.com/office/powerpoint/2010/main" val="42023175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E5754C6-7D18-4966-8A27-7ADF3A55F23A}"/>
              </a:ext>
            </a:extLst>
          </p:cNvPr>
          <p:cNvSpPr txBox="1"/>
          <p:nvPr/>
        </p:nvSpPr>
        <p:spPr>
          <a:xfrm>
            <a:off x="251520" y="476672"/>
            <a:ext cx="8640960" cy="4524315"/>
          </a:xfrm>
          <a:prstGeom prst="rect">
            <a:avLst/>
          </a:prstGeom>
          <a:noFill/>
        </p:spPr>
        <p:txBody>
          <a:bodyPr wrap="square">
            <a:spAutoFit/>
          </a:bodyPr>
          <a:lstStyle/>
          <a:p>
            <a:pPr algn="l" rtl="0"/>
            <a:r>
              <a:rPr lang="en-US" sz="3200" dirty="0">
                <a:solidFill>
                  <a:srgbClr val="FF0000"/>
                </a:solidFill>
                <a:latin typeface="Times New Roman" panose="02020603050405020304" pitchFamily="18" charset="0"/>
                <a:cs typeface="Times New Roman" panose="02020603050405020304" pitchFamily="18" charset="0"/>
              </a:rPr>
              <a:t>The icterus </a:t>
            </a:r>
            <a:r>
              <a:rPr lang="en-US" sz="3200" dirty="0">
                <a:latin typeface="Times New Roman" panose="02020603050405020304" pitchFamily="18" charset="0"/>
                <a:cs typeface="Times New Roman" panose="02020603050405020304" pitchFamily="18" charset="0"/>
              </a:rPr>
              <a:t>or jaundice stage: it may last 2 to 3 weeks or much longer. </a:t>
            </a:r>
          </a:p>
          <a:p>
            <a:pPr algn="l" rtl="0"/>
            <a:r>
              <a:rPr lang="en-US" sz="3200" dirty="0">
                <a:latin typeface="Times New Roman" panose="02020603050405020304" pitchFamily="18" charset="0"/>
                <a:cs typeface="Times New Roman" panose="02020603050405020304" pitchFamily="18" charset="0"/>
              </a:rPr>
              <a:t>It is characterized by</a:t>
            </a:r>
          </a:p>
          <a:p>
            <a:pPr algn="l" rtl="0"/>
            <a:r>
              <a:rPr lang="en-US" sz="3200" dirty="0">
                <a:latin typeface="Times New Roman" panose="02020603050405020304" pitchFamily="18" charset="0"/>
                <a:cs typeface="Times New Roman" panose="02020603050405020304" pitchFamily="18" charset="0"/>
              </a:rPr>
              <a:t>Jaundice</a:t>
            </a:r>
          </a:p>
          <a:p>
            <a:pPr algn="l" rtl="0"/>
            <a:r>
              <a:rPr lang="en-US" sz="3200" dirty="0">
                <a:latin typeface="Times New Roman" panose="02020603050405020304" pitchFamily="18" charset="0"/>
                <a:cs typeface="Times New Roman" panose="02020603050405020304" pitchFamily="18" charset="0"/>
              </a:rPr>
              <a:t>Worsening of all symptoms present during the prodromal stage</a:t>
            </a:r>
          </a:p>
          <a:p>
            <a:pPr algn="l" rtl="0"/>
            <a:r>
              <a:rPr lang="en-US" sz="3200" dirty="0">
                <a:latin typeface="Times New Roman" panose="02020603050405020304" pitchFamily="18" charset="0"/>
                <a:cs typeface="Times New Roman" panose="02020603050405020304" pitchFamily="18" charset="0"/>
              </a:rPr>
              <a:t>Hepatic tenderness and enlargement</a:t>
            </a:r>
          </a:p>
          <a:p>
            <a:pPr algn="l" rtl="0"/>
            <a:r>
              <a:rPr lang="en-US" sz="3200" dirty="0">
                <a:latin typeface="Times New Roman" panose="02020603050405020304" pitchFamily="18" charset="0"/>
                <a:cs typeface="Times New Roman" panose="02020603050405020304" pitchFamily="18" charset="0"/>
              </a:rPr>
              <a:t>Splenomegaly</a:t>
            </a:r>
          </a:p>
          <a:p>
            <a:pPr algn="l" rtl="0"/>
            <a:r>
              <a:rPr lang="en-US" sz="3200" dirty="0">
                <a:latin typeface="Times New Roman" panose="02020603050405020304" pitchFamily="18" charset="0"/>
                <a:cs typeface="Times New Roman" panose="02020603050405020304" pitchFamily="18" charset="0"/>
              </a:rPr>
              <a:t>Possible itchiness (pruritus) of the skin</a:t>
            </a:r>
          </a:p>
        </p:txBody>
      </p:sp>
    </p:spTree>
    <p:extLst>
      <p:ext uri="{BB962C8B-B14F-4D97-AF65-F5344CB8AC3E}">
        <p14:creationId xmlns:p14="http://schemas.microsoft.com/office/powerpoint/2010/main" val="42268231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CE1D6487-EA5B-4E87-8DAE-BE7B58D906C1}"/>
              </a:ext>
            </a:extLst>
          </p:cNvPr>
          <p:cNvSpPr txBox="1"/>
          <p:nvPr/>
        </p:nvSpPr>
        <p:spPr>
          <a:xfrm>
            <a:off x="611560" y="1196752"/>
            <a:ext cx="7920880" cy="3046988"/>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FF0000"/>
                </a:solidFill>
                <a:effectLst/>
                <a:uLnTx/>
                <a:uFillTx/>
                <a:latin typeface="Times New Roman" panose="02020603050405020304" pitchFamily="18" charset="0"/>
                <a:cs typeface="Times New Roman" panose="02020603050405020304" pitchFamily="18" charset="0"/>
              </a:rPr>
              <a:t>3- The recovery stage </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is the third stage of viral hepatitis and usually happens within 4 months for HBV and HCV and within 2 to 3 months for HAV. During this period: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Symptoms subside, including jaundice.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Appetite returns.</a:t>
            </a:r>
          </a:p>
        </p:txBody>
      </p:sp>
    </p:spTree>
    <p:extLst>
      <p:ext uri="{BB962C8B-B14F-4D97-AF65-F5344CB8AC3E}">
        <p14:creationId xmlns:p14="http://schemas.microsoft.com/office/powerpoint/2010/main" val="24898268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53752" y="404664"/>
            <a:ext cx="9036496" cy="5509200"/>
          </a:xfrm>
          <a:prstGeom prst="rect">
            <a:avLst/>
          </a:prstGeom>
        </p:spPr>
        <p:txBody>
          <a:bodyPr wrap="square">
            <a:spAutoFit/>
          </a:bodyPr>
          <a:lstStyle/>
          <a:p>
            <a:pPr algn="l" rtl="0"/>
            <a:r>
              <a:rPr lang="en-US" sz="3200" b="1" dirty="0">
                <a:solidFill>
                  <a:srgbClr val="FF0000"/>
                </a:solidFill>
                <a:latin typeface="Times New Roman" panose="02020603050405020304" pitchFamily="18" charset="0"/>
                <a:cs typeface="Times New Roman" panose="02020603050405020304" pitchFamily="18" charset="0"/>
              </a:rPr>
              <a:t>Diagnostic Tools</a:t>
            </a:r>
          </a:p>
          <a:p>
            <a:pPr algn="l" rtl="0"/>
            <a:r>
              <a:rPr lang="en-US" sz="3200" dirty="0">
                <a:latin typeface="Times New Roman" panose="02020603050405020304" pitchFamily="18" charset="0"/>
                <a:cs typeface="Times New Roman" panose="02020603050405020304" pitchFamily="18" charset="0"/>
              </a:rPr>
              <a:t>Liver enzymes are abnormal.</a:t>
            </a:r>
          </a:p>
          <a:p>
            <a:pPr algn="l" rtl="0"/>
            <a:r>
              <a:rPr lang="en-US" sz="3200" dirty="0">
                <a:latin typeface="Times New Roman" panose="02020603050405020304" pitchFamily="18" charset="0"/>
                <a:cs typeface="Times New Roman" panose="02020603050405020304" pitchFamily="18" charset="0"/>
              </a:rPr>
              <a:t>Antibodies to the virus are elevated, starting in the icterus stage.</a:t>
            </a:r>
          </a:p>
          <a:p>
            <a:pPr algn="l" rtl="0"/>
            <a:r>
              <a:rPr lang="en-US" sz="3200" dirty="0">
                <a:latin typeface="Times New Roman" panose="02020603050405020304" pitchFamily="18" charset="0"/>
                <a:cs typeface="Times New Roman" panose="02020603050405020304" pitchFamily="18" charset="0"/>
              </a:rPr>
              <a:t>Viral antigen is detectable in blood of individuals.</a:t>
            </a:r>
          </a:p>
          <a:p>
            <a:pPr algn="l" rtl="0"/>
            <a:endParaRPr lang="en-US" sz="3200" b="1" dirty="0">
              <a:solidFill>
                <a:srgbClr val="FF0000"/>
              </a:solidFill>
              <a:latin typeface="Times New Roman" panose="02020603050405020304" pitchFamily="18" charset="0"/>
              <a:cs typeface="Times New Roman" panose="02020603050405020304" pitchFamily="18" charset="0"/>
            </a:endParaRPr>
          </a:p>
          <a:p>
            <a:pPr algn="l" rtl="0"/>
            <a:r>
              <a:rPr lang="en-US" sz="3200" b="1" dirty="0">
                <a:solidFill>
                  <a:srgbClr val="FF0000"/>
                </a:solidFill>
                <a:latin typeface="Times New Roman" panose="02020603050405020304" pitchFamily="18" charset="0"/>
                <a:cs typeface="Times New Roman" panose="02020603050405020304" pitchFamily="18" charset="0"/>
              </a:rPr>
              <a:t>Complications</a:t>
            </a:r>
          </a:p>
          <a:p>
            <a:pPr algn="l" rtl="0"/>
            <a:r>
              <a:rPr lang="en-US" sz="3200" dirty="0">
                <a:latin typeface="Times New Roman" panose="02020603050405020304" pitchFamily="18" charset="0"/>
                <a:cs typeface="Times New Roman" panose="02020603050405020304" pitchFamily="18" charset="0"/>
              </a:rPr>
              <a:t>Chronic hepatitis </a:t>
            </a:r>
          </a:p>
          <a:p>
            <a:pPr algn="l" rtl="0"/>
            <a:r>
              <a:rPr lang="en-US" sz="3200" dirty="0">
                <a:latin typeface="Times New Roman" panose="02020603050405020304" pitchFamily="18" charset="0"/>
                <a:cs typeface="Times New Roman" panose="02020603050405020304" pitchFamily="18" charset="0"/>
              </a:rPr>
              <a:t>cirrhosis,</a:t>
            </a:r>
          </a:p>
          <a:p>
            <a:pPr algn="l" rtl="0"/>
            <a:r>
              <a:rPr lang="en-US" sz="3200" dirty="0">
                <a:latin typeface="Times New Roman" panose="02020603050405020304" pitchFamily="18" charset="0"/>
                <a:cs typeface="Times New Roman" panose="02020603050405020304" pitchFamily="18" charset="0"/>
              </a:rPr>
              <a:t>hepatocellular carcinoma, and </a:t>
            </a:r>
          </a:p>
          <a:p>
            <a:pPr algn="l" rtl="0"/>
            <a:r>
              <a:rPr lang="en-US" sz="3200" dirty="0">
                <a:latin typeface="Times New Roman" panose="02020603050405020304" pitchFamily="18" charset="0"/>
                <a:cs typeface="Times New Roman" panose="02020603050405020304" pitchFamily="18" charset="0"/>
              </a:rPr>
              <a:t>death. </a:t>
            </a:r>
            <a:endParaRPr lang="ar-IQ"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717913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621149" y="980728"/>
            <a:ext cx="6046451" cy="4339650"/>
          </a:xfrm>
          <a:prstGeom prst="rect">
            <a:avLst/>
          </a:prstGeom>
        </p:spPr>
        <p:style>
          <a:lnRef idx="2">
            <a:schemeClr val="accent2"/>
          </a:lnRef>
          <a:fillRef idx="1">
            <a:schemeClr val="lt1"/>
          </a:fillRef>
          <a:effectRef idx="0">
            <a:schemeClr val="accent2"/>
          </a:effectRef>
          <a:fontRef idx="minor">
            <a:schemeClr val="dk1"/>
          </a:fontRef>
        </p:style>
        <p:txBody>
          <a:bodyPr wrap="square" lIns="91440" tIns="45720" rIns="91440" bIns="45720">
            <a:spAutoFit/>
          </a:bodyPr>
          <a:lstStyle/>
          <a:p>
            <a:pPr algn="ctr" rtl="0"/>
            <a:r>
              <a:rPr lang="en-US" sz="13800" b="1" dirty="0">
                <a:ln w="10541" cmpd="sng">
                  <a:solidFill>
                    <a:srgbClr val="4472C4">
                      <a:shade val="88000"/>
                      <a:satMod val="110000"/>
                    </a:srgbClr>
                  </a:solidFill>
                  <a:prstDash val="solid"/>
                </a:ln>
                <a:gradFill>
                  <a:gsLst>
                    <a:gs pos="0">
                      <a:srgbClr val="4472C4">
                        <a:tint val="40000"/>
                        <a:satMod val="250000"/>
                      </a:srgbClr>
                    </a:gs>
                    <a:gs pos="9000">
                      <a:srgbClr val="4472C4">
                        <a:tint val="52000"/>
                        <a:satMod val="300000"/>
                      </a:srgbClr>
                    </a:gs>
                    <a:gs pos="50000">
                      <a:srgbClr val="4472C4">
                        <a:shade val="20000"/>
                        <a:satMod val="300000"/>
                      </a:srgbClr>
                    </a:gs>
                    <a:gs pos="79000">
                      <a:srgbClr val="4472C4">
                        <a:tint val="52000"/>
                        <a:satMod val="300000"/>
                      </a:srgbClr>
                    </a:gs>
                    <a:gs pos="100000">
                      <a:srgbClr val="4472C4">
                        <a:tint val="40000"/>
                        <a:satMod val="250000"/>
                      </a:srgbClr>
                    </a:gs>
                  </a:gsLst>
                  <a:lin ang="5400000"/>
                </a:gradFill>
              </a:rPr>
              <a:t>Thank you</a:t>
            </a:r>
            <a:endParaRPr lang="ar-SA" sz="13800" b="1" dirty="0">
              <a:ln w="10541" cmpd="sng">
                <a:solidFill>
                  <a:srgbClr val="4472C4">
                    <a:shade val="88000"/>
                    <a:satMod val="110000"/>
                  </a:srgbClr>
                </a:solidFill>
                <a:prstDash val="solid"/>
              </a:ln>
              <a:gradFill>
                <a:gsLst>
                  <a:gs pos="0">
                    <a:srgbClr val="4472C4">
                      <a:tint val="40000"/>
                      <a:satMod val="250000"/>
                    </a:srgbClr>
                  </a:gs>
                  <a:gs pos="9000">
                    <a:srgbClr val="4472C4">
                      <a:tint val="52000"/>
                      <a:satMod val="300000"/>
                    </a:srgbClr>
                  </a:gs>
                  <a:gs pos="50000">
                    <a:srgbClr val="4472C4">
                      <a:shade val="20000"/>
                      <a:satMod val="300000"/>
                    </a:srgbClr>
                  </a:gs>
                  <a:gs pos="79000">
                    <a:srgbClr val="4472C4">
                      <a:tint val="52000"/>
                      <a:satMod val="300000"/>
                    </a:srgbClr>
                  </a:gs>
                  <a:gs pos="100000">
                    <a:srgbClr val="4472C4">
                      <a:tint val="40000"/>
                      <a:satMod val="250000"/>
                    </a:srgbClr>
                  </a:gs>
                </a:gsLst>
                <a:lin ang="5400000"/>
              </a:gradFill>
            </a:endParaRPr>
          </a:p>
        </p:txBody>
      </p:sp>
    </p:spTree>
    <p:extLst>
      <p:ext uri="{BB962C8B-B14F-4D97-AF65-F5344CB8AC3E}">
        <p14:creationId xmlns:p14="http://schemas.microsoft.com/office/powerpoint/2010/main" val="19484543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467544" y="1196752"/>
            <a:ext cx="8568952" cy="4031873"/>
          </a:xfrm>
          <a:prstGeom prst="rect">
            <a:avLst/>
          </a:prstGeom>
        </p:spPr>
        <p:txBody>
          <a:bodyPr wrap="square">
            <a:spAutoFit/>
          </a:bodyPr>
          <a:lstStyle/>
          <a:p>
            <a:pPr algn="l" rtl="0"/>
            <a:r>
              <a:rPr lang="en-US" sz="3200" b="1" dirty="0">
                <a:solidFill>
                  <a:srgbClr val="FF0000"/>
                </a:solidFill>
                <a:latin typeface="Times New Roman" panose="02020603050405020304" pitchFamily="18" charset="0"/>
                <a:cs typeface="Times New Roman" panose="02020603050405020304" pitchFamily="18" charset="0"/>
              </a:rPr>
              <a:t>Enterohepatic Circulation of Bile</a:t>
            </a:r>
          </a:p>
          <a:p>
            <a:pPr algn="l" rtl="0"/>
            <a:r>
              <a:rPr lang="en-US" sz="3200" dirty="0">
                <a:latin typeface="Times New Roman" panose="02020603050405020304" pitchFamily="18" charset="0"/>
                <a:cs typeface="Times New Roman" panose="02020603050405020304" pitchFamily="18" charset="0"/>
              </a:rPr>
              <a:t>After the bile salts deliver fatty acids and monoglycerides to the villi. </a:t>
            </a:r>
          </a:p>
          <a:p>
            <a:pPr algn="l" rtl="0"/>
            <a:r>
              <a:rPr lang="en-US" sz="3200" dirty="0">
                <a:latin typeface="Times New Roman" panose="02020603050405020304" pitchFamily="18" charset="0"/>
                <a:cs typeface="Times New Roman" panose="02020603050405020304" pitchFamily="18" charset="0"/>
              </a:rPr>
              <a:t>Most of the remaining bile salts are eventually reabsorbed at the end of the small intestine and are recycled back to the liver via the portal vein to be used again. This process is called </a:t>
            </a:r>
            <a:r>
              <a:rPr lang="en-US" sz="3200" dirty="0" err="1">
                <a:latin typeface="Times New Roman" panose="02020603050405020304" pitchFamily="18" charset="0"/>
                <a:cs typeface="Times New Roman" panose="02020603050405020304" pitchFamily="18" charset="0"/>
              </a:rPr>
              <a:t>enterohepatic</a:t>
            </a:r>
            <a:r>
              <a:rPr lang="en-US" sz="3200" dirty="0">
                <a:latin typeface="Times New Roman" panose="02020603050405020304" pitchFamily="18" charset="0"/>
                <a:cs typeface="Times New Roman" panose="02020603050405020304" pitchFamily="18" charset="0"/>
              </a:rPr>
              <a:t> circulation.</a:t>
            </a:r>
          </a:p>
        </p:txBody>
      </p:sp>
    </p:spTree>
    <p:extLst>
      <p:ext uri="{BB962C8B-B14F-4D97-AF65-F5344CB8AC3E}">
        <p14:creationId xmlns:p14="http://schemas.microsoft.com/office/powerpoint/2010/main" val="32648606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332656"/>
            <a:ext cx="8496944" cy="5016758"/>
          </a:xfrm>
          <a:prstGeom prst="rect">
            <a:avLst/>
          </a:prstGeom>
        </p:spPr>
        <p:txBody>
          <a:bodyPr wrap="square">
            <a:spAutoFit/>
          </a:bodyPr>
          <a:lstStyle/>
          <a:p>
            <a:pPr algn="l" rtl="0"/>
            <a:r>
              <a:rPr lang="en-US" sz="3200" b="1" dirty="0">
                <a:solidFill>
                  <a:srgbClr val="FF0000"/>
                </a:solidFill>
                <a:latin typeface="Times New Roman" panose="02020603050405020304" pitchFamily="18" charset="0"/>
                <a:cs typeface="Times New Roman" panose="02020603050405020304" pitchFamily="18" charset="0"/>
              </a:rPr>
              <a:t>Elimination of Waste Products</a:t>
            </a:r>
          </a:p>
          <a:p>
            <a:pPr algn="l" rtl="0"/>
            <a:endParaRPr lang="en-US" sz="3200" dirty="0">
              <a:latin typeface="Times New Roman" panose="02020603050405020304" pitchFamily="18" charset="0"/>
              <a:cs typeface="Times New Roman" panose="02020603050405020304" pitchFamily="18" charset="0"/>
            </a:endParaRPr>
          </a:p>
          <a:p>
            <a:pPr algn="l" rtl="0"/>
            <a:r>
              <a:rPr lang="en-US" sz="3200" dirty="0">
                <a:latin typeface="Times New Roman" panose="02020603050405020304" pitchFamily="18" charset="0"/>
                <a:cs typeface="Times New Roman" panose="02020603050405020304" pitchFamily="18" charset="0"/>
              </a:rPr>
              <a:t>Only 100 mL of fluid and virtually no electrolytes are excreted. </a:t>
            </a:r>
          </a:p>
          <a:p>
            <a:pPr algn="l" rtl="0"/>
            <a:endParaRPr lang="en-US" sz="3200" dirty="0">
              <a:latin typeface="Times New Roman" panose="02020603050405020304" pitchFamily="18" charset="0"/>
              <a:cs typeface="Times New Roman" panose="02020603050405020304" pitchFamily="18" charset="0"/>
            </a:endParaRPr>
          </a:p>
          <a:p>
            <a:pPr algn="l" rtl="0"/>
            <a:r>
              <a:rPr lang="en-US" sz="3200" dirty="0">
                <a:latin typeface="Times New Roman" panose="02020603050405020304" pitchFamily="18" charset="0"/>
                <a:cs typeface="Times New Roman" panose="02020603050405020304" pitchFamily="18" charset="0"/>
              </a:rPr>
              <a:t>Besides water, which makes up approximately 75% of feces, feces contain dead bacteria, some undigested fat and roughage, and a small amount of protein. Bilirubin byproducts give the feces its color.</a:t>
            </a:r>
          </a:p>
        </p:txBody>
      </p:sp>
    </p:spTree>
    <p:extLst>
      <p:ext uri="{BB962C8B-B14F-4D97-AF65-F5344CB8AC3E}">
        <p14:creationId xmlns:p14="http://schemas.microsoft.com/office/powerpoint/2010/main" val="17287779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4302" y="3379"/>
            <a:ext cx="9119697" cy="7478970"/>
          </a:xfrm>
          <a:prstGeom prst="rect">
            <a:avLst/>
          </a:prstGeom>
        </p:spPr>
        <p:txBody>
          <a:bodyPr wrap="square">
            <a:spAutoFit/>
          </a:bodyPr>
          <a:lstStyle/>
          <a:p>
            <a:pPr algn="l" rtl="0"/>
            <a:r>
              <a:rPr lang="en-US" sz="3200" b="1" dirty="0">
                <a:latin typeface="Times New Roman" panose="02020603050405020304" pitchFamily="18" charset="0"/>
                <a:cs typeface="Times New Roman" panose="02020603050405020304" pitchFamily="18" charset="0"/>
              </a:rPr>
              <a:t>Accessory Organs of Digestion</a:t>
            </a:r>
          </a:p>
          <a:p>
            <a:pPr algn="l" rtl="0"/>
            <a:endParaRPr lang="en-US" sz="3200" b="1" dirty="0">
              <a:latin typeface="Times New Roman" panose="02020603050405020304" pitchFamily="18" charset="0"/>
              <a:cs typeface="Times New Roman" panose="02020603050405020304" pitchFamily="18" charset="0"/>
            </a:endParaRPr>
          </a:p>
          <a:p>
            <a:pPr algn="l" rtl="0"/>
            <a:r>
              <a:rPr lang="en-US" sz="3200" dirty="0">
                <a:latin typeface="Times New Roman" panose="02020603050405020304" pitchFamily="18" charset="0"/>
                <a:cs typeface="Times New Roman" panose="02020603050405020304" pitchFamily="18" charset="0"/>
              </a:rPr>
              <a:t>The liver produces </a:t>
            </a:r>
            <a:r>
              <a:rPr lang="en-US" sz="3200" dirty="0">
                <a:solidFill>
                  <a:srgbClr val="FF0000"/>
                </a:solidFill>
                <a:latin typeface="Times New Roman" panose="02020603050405020304" pitchFamily="18" charset="0"/>
                <a:cs typeface="Times New Roman" panose="02020603050405020304" pitchFamily="18" charset="0"/>
              </a:rPr>
              <a:t>bile (</a:t>
            </a:r>
            <a:r>
              <a:rPr lang="en-US" sz="3200" dirty="0">
                <a:latin typeface="Times New Roman" panose="02020603050405020304" pitchFamily="18" charset="0"/>
                <a:cs typeface="Times New Roman" panose="02020603050405020304" pitchFamily="18" charset="0"/>
              </a:rPr>
              <a:t>through the </a:t>
            </a:r>
            <a:r>
              <a:rPr lang="en-US" sz="3200" dirty="0">
                <a:solidFill>
                  <a:srgbClr val="FF0000"/>
                </a:solidFill>
                <a:latin typeface="Times New Roman" panose="02020603050405020304" pitchFamily="18" charset="0"/>
                <a:cs typeface="Times New Roman" panose="02020603050405020304" pitchFamily="18" charset="0"/>
              </a:rPr>
              <a:t>sphincter of Oddi)</a:t>
            </a:r>
            <a:r>
              <a:rPr lang="en-US" sz="3200" dirty="0">
                <a:latin typeface="Times New Roman" panose="02020603050405020304" pitchFamily="18" charset="0"/>
                <a:cs typeface="Times New Roman" panose="02020603050405020304" pitchFamily="18" charset="0"/>
              </a:rPr>
              <a:t>, which contains salts necessary for fat digestion and absorption.</a:t>
            </a:r>
          </a:p>
          <a:p>
            <a:pPr algn="l" rtl="0"/>
            <a:endParaRPr lang="en-US" sz="3200" dirty="0">
              <a:latin typeface="Times New Roman" panose="02020603050405020304" pitchFamily="18" charset="0"/>
              <a:cs typeface="Times New Roman" panose="02020603050405020304" pitchFamily="18" charset="0"/>
            </a:endParaRPr>
          </a:p>
          <a:p>
            <a:pPr algn="l" rtl="0"/>
            <a:r>
              <a:rPr lang="en-US" sz="3200" dirty="0">
                <a:latin typeface="Times New Roman" panose="02020603050405020304" pitchFamily="18" charset="0"/>
                <a:cs typeface="Times New Roman" panose="02020603050405020304" pitchFamily="18" charset="0"/>
              </a:rPr>
              <a:t>Between meals, </a:t>
            </a:r>
            <a:r>
              <a:rPr lang="en-US" sz="3200" dirty="0">
                <a:solidFill>
                  <a:srgbClr val="FF0000"/>
                </a:solidFill>
                <a:latin typeface="Times New Roman" panose="02020603050405020304" pitchFamily="18" charset="0"/>
                <a:cs typeface="Times New Roman" panose="02020603050405020304" pitchFamily="18" charset="0"/>
              </a:rPr>
              <a:t>bile is stored in the gallbladder</a:t>
            </a:r>
            <a:r>
              <a:rPr lang="en-US" sz="3200" dirty="0">
                <a:latin typeface="Times New Roman" panose="02020603050405020304" pitchFamily="18" charset="0"/>
                <a:cs typeface="Times New Roman" panose="02020603050405020304" pitchFamily="18" charset="0"/>
              </a:rPr>
              <a:t>. </a:t>
            </a:r>
          </a:p>
          <a:p>
            <a:pPr algn="l" rtl="0"/>
            <a:endParaRPr lang="en-US" sz="3200" dirty="0">
              <a:latin typeface="Times New Roman" panose="02020603050405020304" pitchFamily="18" charset="0"/>
              <a:cs typeface="Times New Roman" panose="02020603050405020304" pitchFamily="18" charset="0"/>
            </a:endParaRPr>
          </a:p>
          <a:p>
            <a:pPr algn="l" rtl="0"/>
            <a:r>
              <a:rPr lang="en-US" sz="3200" dirty="0">
                <a:latin typeface="Times New Roman" panose="02020603050405020304" pitchFamily="18" charset="0"/>
                <a:cs typeface="Times New Roman" panose="02020603050405020304" pitchFamily="18" charset="0"/>
              </a:rPr>
              <a:t>The exocrine </a:t>
            </a:r>
            <a:r>
              <a:rPr lang="en-US" sz="3200" dirty="0">
                <a:solidFill>
                  <a:srgbClr val="FF0000"/>
                </a:solidFill>
                <a:latin typeface="Times New Roman" panose="02020603050405020304" pitchFamily="18" charset="0"/>
                <a:cs typeface="Times New Roman" panose="02020603050405020304" pitchFamily="18" charset="0"/>
              </a:rPr>
              <a:t>pancreas</a:t>
            </a:r>
            <a:r>
              <a:rPr lang="en-US" sz="3200" dirty="0">
                <a:latin typeface="Times New Roman" panose="02020603050405020304" pitchFamily="18" charset="0"/>
                <a:cs typeface="Times New Roman" panose="02020603050405020304" pitchFamily="18" charset="0"/>
              </a:rPr>
              <a:t> produces:</a:t>
            </a:r>
          </a:p>
          <a:p>
            <a:pPr marL="342900" indent="-342900" algn="l" rtl="0">
              <a:buAutoNum type="arabicParenBoth"/>
            </a:pPr>
            <a:r>
              <a:rPr lang="en-US" sz="3200" dirty="0">
                <a:latin typeface="Times New Roman" panose="02020603050405020304" pitchFamily="18" charset="0"/>
                <a:cs typeface="Times New Roman" panose="02020603050405020304" pitchFamily="18" charset="0"/>
              </a:rPr>
              <a:t>enzymes needed for the complete digestion of carbohydrates, proteins, and fats; and</a:t>
            </a:r>
          </a:p>
          <a:p>
            <a:pPr algn="l" rtl="0"/>
            <a:endParaRPr lang="en-US" sz="3200" dirty="0">
              <a:latin typeface="Times New Roman" panose="02020603050405020304" pitchFamily="18" charset="0"/>
              <a:cs typeface="Times New Roman" panose="02020603050405020304" pitchFamily="18" charset="0"/>
            </a:endParaRPr>
          </a:p>
          <a:p>
            <a:pPr algn="l" rtl="0"/>
            <a:r>
              <a:rPr lang="en-US" sz="3200" dirty="0">
                <a:latin typeface="Times New Roman" panose="02020603050405020304" pitchFamily="18" charset="0"/>
                <a:cs typeface="Times New Roman" panose="02020603050405020304" pitchFamily="18" charset="0"/>
              </a:rPr>
              <a:t>(2) an alkaline fluid that neutralizes </a:t>
            </a:r>
            <a:r>
              <a:rPr lang="en-US" sz="3200" dirty="0" err="1">
                <a:latin typeface="Times New Roman" panose="02020603050405020304" pitchFamily="18" charset="0"/>
                <a:cs typeface="Times New Roman" panose="02020603050405020304" pitchFamily="18" charset="0"/>
              </a:rPr>
              <a:t>chyme</a:t>
            </a:r>
            <a:r>
              <a:rPr lang="en-US" sz="3200" dirty="0">
                <a:latin typeface="Times New Roman" panose="02020603050405020304" pitchFamily="18" charset="0"/>
                <a:cs typeface="Times New Roman" panose="02020603050405020304" pitchFamily="18" charset="0"/>
              </a:rPr>
              <a:t>, creating a duodenal pH that supports</a:t>
            </a:r>
          </a:p>
          <a:p>
            <a:pPr algn="l" rtl="0"/>
            <a:r>
              <a:rPr lang="en-US" sz="3200" dirty="0">
                <a:latin typeface="Times New Roman" panose="02020603050405020304" pitchFamily="18" charset="0"/>
                <a:cs typeface="Times New Roman" panose="02020603050405020304" pitchFamily="18" charset="0"/>
              </a:rPr>
              <a:t>enzymatic action.</a:t>
            </a:r>
            <a:endParaRPr lang="ar-IQ"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189998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086" y="110013"/>
            <a:ext cx="2431842" cy="830997"/>
          </a:xfrm>
          <a:prstGeom prst="rect">
            <a:avLst/>
          </a:prstGeom>
        </p:spPr>
        <p:txBody>
          <a:bodyPr wrap="square">
            <a:spAutoFit/>
          </a:bodyPr>
          <a:lstStyle/>
          <a:p>
            <a:r>
              <a:rPr lang="en-US" sz="2400" dirty="0">
                <a:latin typeface="Times New Roman" pitchFamily="18" charset="0"/>
                <a:cs typeface="Times New Roman" pitchFamily="18" charset="0"/>
              </a:rPr>
              <a:t>The liver weighs 1200 to 1600 g.</a:t>
            </a:r>
            <a:endParaRPr lang="ar-IQ" sz="2400" dirty="0">
              <a:latin typeface="Times New Roman" pitchFamily="18" charset="0"/>
              <a:cs typeface="Times New Roman" pitchFamily="18" charset="0"/>
            </a:endParaRPr>
          </a:p>
        </p:txBody>
      </p:sp>
      <p:sp>
        <p:nvSpPr>
          <p:cNvPr id="5" name="مستطيل 1">
            <a:extLst>
              <a:ext uri="{FF2B5EF4-FFF2-40B4-BE49-F238E27FC236}">
                <a16:creationId xmlns:a16="http://schemas.microsoft.com/office/drawing/2014/main" id="{A33F92C9-4DC0-46E6-8B7A-773D869B340C}"/>
              </a:ext>
            </a:extLst>
          </p:cNvPr>
          <p:cNvSpPr/>
          <p:nvPr/>
        </p:nvSpPr>
        <p:spPr>
          <a:xfrm>
            <a:off x="578884" y="5714782"/>
            <a:ext cx="7986231" cy="1077218"/>
          </a:xfrm>
          <a:prstGeom prst="rect">
            <a:avLst/>
          </a:prstGeom>
        </p:spPr>
        <p:txBody>
          <a:bodyPr wrap="square">
            <a:spAutoFit/>
          </a:bodyPr>
          <a:lstStyle/>
          <a:p>
            <a:pPr algn="ctr" rtl="0"/>
            <a:r>
              <a:rPr lang="en-US" sz="3200" dirty="0">
                <a:latin typeface="Times New Roman" panose="02020603050405020304" pitchFamily="18" charset="0"/>
                <a:cs typeface="Times New Roman" panose="02020603050405020304" pitchFamily="18" charset="0"/>
              </a:rPr>
              <a:t>draining from the stomach, the small and large intestines, the pancreas, and the spleen.</a:t>
            </a:r>
            <a:endParaRPr lang="ar-IQ" sz="3200" dirty="0">
              <a:latin typeface="Times New Roman" panose="02020603050405020304" pitchFamily="18" charset="0"/>
              <a:cs typeface="Times New Roman" panose="02020603050405020304" pitchFamily="18" charset="0"/>
            </a:endParaRPr>
          </a:p>
        </p:txBody>
      </p:sp>
      <p:pic>
        <p:nvPicPr>
          <p:cNvPr id="4" name="Picture 2" descr="Hepatic Portal Vein - an overview | ScienceDirect Topics">
            <a:extLst>
              <a:ext uri="{FF2B5EF4-FFF2-40B4-BE49-F238E27FC236}">
                <a16:creationId xmlns:a16="http://schemas.microsoft.com/office/drawing/2014/main" id="{9B61AD4B-870B-4580-8E5E-F3F15D34D79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75120" y="238872"/>
            <a:ext cx="4631942" cy="5206352"/>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A0E8A3AB-AA60-4C6C-A005-636D690C3EE7}"/>
              </a:ext>
            </a:extLst>
          </p:cNvPr>
          <p:cNvSpPr txBox="1"/>
          <p:nvPr/>
        </p:nvSpPr>
        <p:spPr>
          <a:xfrm>
            <a:off x="323528" y="1804402"/>
            <a:ext cx="2570740" cy="3046988"/>
          </a:xfrm>
          <a:prstGeom prst="rect">
            <a:avLst/>
          </a:prstGeom>
          <a:noFill/>
        </p:spPr>
        <p:txBody>
          <a:bodyPr wrap="square">
            <a:spAutoFit/>
          </a:bodyPr>
          <a:lstStyle/>
          <a:p>
            <a:pPr algn="ctr"/>
            <a:r>
              <a:rPr lang="en-US" sz="3200" dirty="0">
                <a:latin typeface="Times New Roman" panose="02020603050405020304" pitchFamily="18" charset="0"/>
                <a:cs typeface="Times New Roman" panose="02020603050405020304" pitchFamily="18" charset="0"/>
              </a:rPr>
              <a:t>Most liver blood flow, approximately 1000 mL/min, is venous blood </a:t>
            </a:r>
            <a:endParaRPr lang="ar-IQ"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036026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جدول 2"/>
          <p:cNvGraphicFramePr>
            <a:graphicFrameLocks noGrp="1"/>
          </p:cNvGraphicFramePr>
          <p:nvPr>
            <p:extLst>
              <p:ext uri="{D42A27DB-BD31-4B8C-83A1-F6EECF244321}">
                <p14:modId xmlns:p14="http://schemas.microsoft.com/office/powerpoint/2010/main" val="2604947079"/>
              </p:ext>
            </p:extLst>
          </p:nvPr>
        </p:nvGraphicFramePr>
        <p:xfrm>
          <a:off x="179512" y="188640"/>
          <a:ext cx="8640960" cy="5901739"/>
        </p:xfrm>
        <a:graphic>
          <a:graphicData uri="http://schemas.openxmlformats.org/drawingml/2006/table">
            <a:tbl>
              <a:tblPr/>
              <a:tblGrid>
                <a:gridCol w="2448272">
                  <a:extLst>
                    <a:ext uri="{9D8B030D-6E8A-4147-A177-3AD203B41FA5}">
                      <a16:colId xmlns:a16="http://schemas.microsoft.com/office/drawing/2014/main" val="20000"/>
                    </a:ext>
                  </a:extLst>
                </a:gridCol>
                <a:gridCol w="6192688">
                  <a:extLst>
                    <a:ext uri="{9D8B030D-6E8A-4147-A177-3AD203B41FA5}">
                      <a16:colId xmlns:a16="http://schemas.microsoft.com/office/drawing/2014/main" val="20001"/>
                    </a:ext>
                  </a:extLst>
                </a:gridCol>
              </a:tblGrid>
              <a:tr h="699891">
                <a:tc gridSpan="2">
                  <a:txBody>
                    <a:bodyPr/>
                    <a:lstStyle/>
                    <a:p>
                      <a:pPr algn="ctr" rtl="0"/>
                      <a:endParaRPr lang="en-US" sz="1600" dirty="0"/>
                    </a:p>
                    <a:p>
                      <a:pPr algn="ctr" rtl="0"/>
                      <a:r>
                        <a:rPr lang="en-US" sz="1600" dirty="0"/>
                        <a:t> </a:t>
                      </a:r>
                      <a:r>
                        <a:rPr lang="en-US" sz="2000" b="1" dirty="0"/>
                        <a:t>Functions of the Liver</a:t>
                      </a:r>
                    </a:p>
                  </a:txBody>
                  <a:tcPr marL="0" marR="0" marT="0" marB="0">
                    <a:lnL>
                      <a:noFill/>
                    </a:lnL>
                    <a:lnT>
                      <a:noFill/>
                    </a:lnT>
                    <a:lnB>
                      <a:noFill/>
                    </a:lnB>
                  </a:tcPr>
                </a:tc>
                <a:tc hMerge="1">
                  <a:txBody>
                    <a:bodyPr/>
                    <a:lstStyle/>
                    <a:p>
                      <a:pPr rtl="1"/>
                      <a:endParaRPr lang="ar-IQ" dirty="0"/>
                    </a:p>
                  </a:txBody>
                  <a:tcPr marL="46659" marR="46659" marT="23330" marB="23330">
                    <a:lnL>
                      <a:noFill/>
                    </a:lnL>
                  </a:tcPr>
                </a:tc>
                <a:extLst>
                  <a:ext uri="{0D108BD9-81ED-4DB2-BD59-A6C34878D82A}">
                    <a16:rowId xmlns:a16="http://schemas.microsoft.com/office/drawing/2014/main" val="10000"/>
                  </a:ext>
                </a:extLst>
              </a:tr>
              <a:tr h="139978">
                <a:tc>
                  <a:txBody>
                    <a:bodyPr/>
                    <a:lstStyle/>
                    <a:p>
                      <a:pPr algn="l" rtl="0"/>
                      <a:r>
                        <a:rPr lang="en-US" sz="1600" i="1" dirty="0">
                          <a:effectLst/>
                        </a:rPr>
                        <a:t>Type</a:t>
                      </a:r>
                      <a:endParaRPr lang="en-US" sz="1600" dirty="0">
                        <a:effectLst/>
                      </a:endParaRPr>
                    </a:p>
                  </a:txBody>
                  <a:tcPr marL="0" marR="0" marT="0" marB="0" anchor="b">
                    <a:lnL>
                      <a:noFill/>
                    </a:lnL>
                    <a:lnR>
                      <a:noFill/>
                    </a:lnR>
                    <a:lnT>
                      <a:noFill/>
                    </a:lnT>
                    <a:lnB w="9525" cap="flat" cmpd="sng" algn="ctr">
                      <a:solidFill>
                        <a:srgbClr val="000000"/>
                      </a:solidFill>
                      <a:prstDash val="solid"/>
                      <a:round/>
                      <a:headEnd type="none" w="med" len="med"/>
                      <a:tailEnd type="none" w="med" len="med"/>
                    </a:lnB>
                  </a:tcPr>
                </a:tc>
                <a:tc>
                  <a:txBody>
                    <a:bodyPr/>
                    <a:lstStyle/>
                    <a:p>
                      <a:pPr algn="l" rtl="0"/>
                      <a:r>
                        <a:rPr lang="en-US" sz="1600" i="1" dirty="0">
                          <a:effectLst/>
                        </a:rPr>
                        <a:t>Function</a:t>
                      </a:r>
                      <a:endParaRPr lang="en-US" sz="1600" dirty="0">
                        <a:effectLst/>
                      </a:endParaRPr>
                    </a:p>
                  </a:txBody>
                  <a:tcPr marL="0" marR="0" marT="0" marB="0" anchor="b">
                    <a:lnL>
                      <a:noFill/>
                    </a:lnL>
                    <a:lnR>
                      <a:noFill/>
                    </a:lnR>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39978">
                <a:tc gridSpan="2">
                  <a:txBody>
                    <a:bodyPr/>
                    <a:lstStyle/>
                    <a:p>
                      <a:pPr algn="l" rtl="0"/>
                      <a:r>
                        <a:rPr lang="en-US" sz="1600" b="1" i="1" dirty="0"/>
                        <a:t>Metabolic</a:t>
                      </a:r>
                      <a:endParaRPr lang="en-US" sz="1600" dirty="0"/>
                    </a:p>
                  </a:txBody>
                  <a:tcPr marL="0" marR="0" marT="0" marB="0">
                    <a:lnL>
                      <a:noFill/>
                    </a:lnL>
                    <a:lnR>
                      <a:noFill/>
                    </a:lnR>
                    <a:lnT w="9525" cap="flat" cmpd="sng" algn="ctr">
                      <a:solidFill>
                        <a:srgbClr val="000000"/>
                      </a:solidFill>
                      <a:prstDash val="solid"/>
                      <a:round/>
                      <a:headEnd type="none" w="med" len="med"/>
                      <a:tailEnd type="none" w="med" len="med"/>
                    </a:lnT>
                    <a:lnB>
                      <a:noFill/>
                    </a:lnB>
                  </a:tcPr>
                </a:tc>
                <a:tc hMerge="1">
                  <a:txBody>
                    <a:bodyPr/>
                    <a:lstStyle/>
                    <a:p>
                      <a:pPr rtl="1"/>
                      <a:endParaRPr lang="ar-IQ"/>
                    </a:p>
                  </a:txBody>
                  <a:tcPr/>
                </a:tc>
                <a:extLst>
                  <a:ext uri="{0D108BD9-81ED-4DB2-BD59-A6C34878D82A}">
                    <a16:rowId xmlns:a16="http://schemas.microsoft.com/office/drawing/2014/main" val="10002"/>
                  </a:ext>
                </a:extLst>
              </a:tr>
              <a:tr h="419935">
                <a:tc>
                  <a:txBody>
                    <a:bodyPr/>
                    <a:lstStyle/>
                    <a:p>
                      <a:pPr algn="l" rtl="0"/>
                      <a:r>
                        <a:rPr lang="en-US" sz="1600"/>
                        <a:t>   Absorptive Period</a:t>
                      </a:r>
                    </a:p>
                  </a:txBody>
                  <a:tcPr marL="0" marR="0" marT="0" marB="0">
                    <a:lnL>
                      <a:noFill/>
                    </a:lnL>
                    <a:lnR>
                      <a:noFill/>
                    </a:lnR>
                    <a:lnT>
                      <a:noFill/>
                    </a:lnT>
                    <a:lnB>
                      <a:noFill/>
                    </a:lnB>
                  </a:tcPr>
                </a:tc>
                <a:tc>
                  <a:txBody>
                    <a:bodyPr/>
                    <a:lstStyle/>
                    <a:p>
                      <a:pPr algn="l" rtl="0"/>
                      <a:r>
                        <a:rPr lang="en-US" sz="1600" dirty="0"/>
                        <a:t>Converts glucose to glycogen and triglycerides; stores glycogen. </a:t>
                      </a:r>
                    </a:p>
                    <a:p>
                      <a:pPr algn="l" rtl="0"/>
                      <a:r>
                        <a:rPr lang="en-US" sz="1600" dirty="0"/>
                        <a:t>Converts amino acids to fatty acids or stores amino acids. </a:t>
                      </a:r>
                    </a:p>
                    <a:p>
                      <a:pPr algn="l" rtl="0"/>
                      <a:r>
                        <a:rPr lang="en-US" sz="1600" dirty="0"/>
                        <a:t>Makes lipoprotein from triglycerides and cholesterol.</a:t>
                      </a:r>
                    </a:p>
                    <a:p>
                      <a:pPr algn="l" rtl="0"/>
                      <a:endParaRPr lang="en-US" sz="1600" dirty="0"/>
                    </a:p>
                  </a:txBody>
                  <a:tcPr marL="0" marR="0" marT="0" marB="0">
                    <a:lnL>
                      <a:noFill/>
                    </a:lnL>
                    <a:lnR>
                      <a:noFill/>
                    </a:lnR>
                    <a:lnT>
                      <a:noFill/>
                    </a:lnT>
                    <a:lnB>
                      <a:noFill/>
                    </a:lnB>
                  </a:tcPr>
                </a:tc>
                <a:extLst>
                  <a:ext uri="{0D108BD9-81ED-4DB2-BD59-A6C34878D82A}">
                    <a16:rowId xmlns:a16="http://schemas.microsoft.com/office/drawing/2014/main" val="10003"/>
                  </a:ext>
                </a:extLst>
              </a:tr>
              <a:tr h="419935">
                <a:tc>
                  <a:txBody>
                    <a:bodyPr/>
                    <a:lstStyle/>
                    <a:p>
                      <a:pPr algn="l" rtl="0"/>
                      <a:r>
                        <a:rPr lang="en-US" sz="1600"/>
                        <a:t>   Postabsorptive Period</a:t>
                      </a:r>
                    </a:p>
                  </a:txBody>
                  <a:tcPr marL="0" marR="0" marT="0" marB="0">
                    <a:lnL>
                      <a:noFill/>
                    </a:lnL>
                    <a:lnR>
                      <a:noFill/>
                    </a:lnR>
                    <a:lnT>
                      <a:noFill/>
                    </a:lnT>
                    <a:lnB>
                      <a:noFill/>
                    </a:lnB>
                  </a:tcPr>
                </a:tc>
                <a:tc>
                  <a:txBody>
                    <a:bodyPr/>
                    <a:lstStyle/>
                    <a:p>
                      <a:pPr algn="l" rtl="0"/>
                      <a:r>
                        <a:rPr lang="en-US" sz="1600" dirty="0"/>
                        <a:t>Produces glucose from glycogen (</a:t>
                      </a:r>
                      <a:r>
                        <a:rPr lang="en-US" sz="1600" dirty="0" err="1"/>
                        <a:t>glycogenolysis</a:t>
                      </a:r>
                      <a:r>
                        <a:rPr lang="en-US" sz="1600" dirty="0"/>
                        <a:t>) and fatty acids and amino acids (</a:t>
                      </a:r>
                      <a:r>
                        <a:rPr lang="en-US" sz="1600" dirty="0" err="1"/>
                        <a:t>glyconogenesis</a:t>
                      </a:r>
                      <a:r>
                        <a:rPr lang="en-US" sz="1600" dirty="0"/>
                        <a:t>). </a:t>
                      </a:r>
                    </a:p>
                    <a:p>
                      <a:pPr algn="l" rtl="0"/>
                      <a:r>
                        <a:rPr lang="en-US" sz="1600" dirty="0"/>
                        <a:t>Converts fats to ketones (accelerated if fasting). </a:t>
                      </a:r>
                    </a:p>
                    <a:p>
                      <a:pPr algn="l" rtl="0"/>
                      <a:r>
                        <a:rPr lang="en-US" sz="1600" dirty="0"/>
                        <a:t>Produces urea from protein catabolism.</a:t>
                      </a:r>
                    </a:p>
                    <a:p>
                      <a:pPr algn="l" rtl="0"/>
                      <a:endParaRPr lang="en-US" sz="1600" dirty="0"/>
                    </a:p>
                  </a:txBody>
                  <a:tcPr marL="0" marR="0" marT="0" marB="0">
                    <a:lnL>
                      <a:noFill/>
                    </a:lnL>
                    <a:lnR>
                      <a:noFill/>
                    </a:lnR>
                    <a:lnT>
                      <a:noFill/>
                    </a:lnT>
                    <a:lnB>
                      <a:noFill/>
                    </a:lnB>
                  </a:tcPr>
                </a:tc>
                <a:extLst>
                  <a:ext uri="{0D108BD9-81ED-4DB2-BD59-A6C34878D82A}">
                    <a16:rowId xmlns:a16="http://schemas.microsoft.com/office/drawing/2014/main" val="10004"/>
                  </a:ext>
                </a:extLst>
              </a:tr>
              <a:tr h="839869">
                <a:tc>
                  <a:txBody>
                    <a:bodyPr/>
                    <a:lstStyle/>
                    <a:p>
                      <a:pPr algn="l" rtl="0"/>
                      <a:r>
                        <a:rPr lang="en-US" sz="1600" b="1" i="1" dirty="0"/>
                        <a:t>Immunologic Metabolic Transformation</a:t>
                      </a:r>
                      <a:endParaRPr lang="en-US" sz="1600" dirty="0"/>
                    </a:p>
                  </a:txBody>
                  <a:tcPr marL="0" marR="0" marT="0" marB="0">
                    <a:lnL>
                      <a:noFill/>
                    </a:lnL>
                    <a:lnR>
                      <a:noFill/>
                    </a:lnR>
                    <a:lnT>
                      <a:noFill/>
                    </a:lnT>
                    <a:lnB>
                      <a:noFill/>
                    </a:lnB>
                  </a:tcPr>
                </a:tc>
                <a:tc>
                  <a:txBody>
                    <a:bodyPr/>
                    <a:lstStyle/>
                    <a:p>
                      <a:pPr algn="l" rtl="0"/>
                      <a:r>
                        <a:rPr lang="en-US" sz="1600" dirty="0"/>
                        <a:t>Macrophages filter blood.</a:t>
                      </a:r>
                      <a:br>
                        <a:rPr lang="en-US" sz="1600" dirty="0"/>
                      </a:br>
                      <a:r>
                        <a:rPr lang="en-US" sz="1600" dirty="0"/>
                        <a:t>Detoxifies or conjugates waste products, hormones, drugs.</a:t>
                      </a:r>
                    </a:p>
                  </a:txBody>
                  <a:tcPr marL="0" marR="0" marT="0" marB="0">
                    <a:lnL>
                      <a:noFill/>
                    </a:lnL>
                    <a:lnR>
                      <a:noFill/>
                    </a:lnR>
                    <a:lnT>
                      <a:noFill/>
                    </a:lnT>
                    <a:lnB>
                      <a:noFill/>
                    </a:lnB>
                  </a:tcPr>
                </a:tc>
                <a:extLst>
                  <a:ext uri="{0D108BD9-81ED-4DB2-BD59-A6C34878D82A}">
                    <a16:rowId xmlns:a16="http://schemas.microsoft.com/office/drawing/2014/main" val="10005"/>
                  </a:ext>
                </a:extLst>
              </a:tr>
              <a:tr h="419935">
                <a:tc>
                  <a:txBody>
                    <a:bodyPr/>
                    <a:lstStyle/>
                    <a:p>
                      <a:pPr algn="l" rtl="0"/>
                      <a:r>
                        <a:rPr lang="en-US" sz="1600" b="1" i="1"/>
                        <a:t>Clotting Functions</a:t>
                      </a:r>
                      <a:endParaRPr lang="en-US" sz="1600"/>
                    </a:p>
                  </a:txBody>
                  <a:tcPr marL="0" marR="0" marT="0" marB="0">
                    <a:lnL>
                      <a:noFill/>
                    </a:lnL>
                    <a:lnR>
                      <a:noFill/>
                    </a:lnR>
                    <a:lnT>
                      <a:noFill/>
                    </a:lnT>
                    <a:lnB>
                      <a:noFill/>
                    </a:lnB>
                  </a:tcPr>
                </a:tc>
                <a:tc>
                  <a:txBody>
                    <a:bodyPr/>
                    <a:lstStyle/>
                    <a:p>
                      <a:pPr algn="l" rtl="0"/>
                      <a:r>
                        <a:rPr lang="en-US" sz="1600" dirty="0"/>
                        <a:t>Produces several essential clotting factors.</a:t>
                      </a:r>
                    </a:p>
                  </a:txBody>
                  <a:tcPr marL="0" marR="0" marT="0" marB="0">
                    <a:lnL>
                      <a:noFill/>
                    </a:lnL>
                    <a:lnR>
                      <a:noFill/>
                    </a:lnR>
                    <a:lnT>
                      <a:noFill/>
                    </a:lnT>
                    <a:lnB>
                      <a:noFill/>
                    </a:lnB>
                  </a:tcPr>
                </a:tc>
                <a:extLst>
                  <a:ext uri="{0D108BD9-81ED-4DB2-BD59-A6C34878D82A}">
                    <a16:rowId xmlns:a16="http://schemas.microsoft.com/office/drawing/2014/main" val="10006"/>
                  </a:ext>
                </a:extLst>
              </a:tr>
              <a:tr h="279956">
                <a:tc>
                  <a:txBody>
                    <a:bodyPr/>
                    <a:lstStyle/>
                    <a:p>
                      <a:pPr algn="l" rtl="0"/>
                      <a:r>
                        <a:rPr lang="en-US" sz="1600" b="1" i="1"/>
                        <a:t>Plasma Proteins</a:t>
                      </a:r>
                      <a:endParaRPr lang="en-US" sz="1600"/>
                    </a:p>
                  </a:txBody>
                  <a:tcPr marL="0" marR="0" marT="0" marB="0">
                    <a:lnL>
                      <a:noFill/>
                    </a:lnL>
                    <a:lnR>
                      <a:noFill/>
                    </a:lnR>
                    <a:lnT>
                      <a:noFill/>
                    </a:lnT>
                    <a:lnB>
                      <a:noFill/>
                    </a:lnB>
                  </a:tcPr>
                </a:tc>
                <a:tc>
                  <a:txBody>
                    <a:bodyPr/>
                    <a:lstStyle/>
                    <a:p>
                      <a:pPr algn="l" rtl="0"/>
                      <a:r>
                        <a:rPr lang="en-US" sz="1600" dirty="0"/>
                        <a:t>Synthesizes albumin and other plasma proteins.</a:t>
                      </a:r>
                    </a:p>
                  </a:txBody>
                  <a:tcPr marL="0" marR="0" marT="0" marB="0">
                    <a:lnL>
                      <a:noFill/>
                    </a:lnL>
                    <a:lnR>
                      <a:noFill/>
                    </a:lnR>
                    <a:lnT>
                      <a:noFill/>
                    </a:lnT>
                    <a:lnB>
                      <a:noFill/>
                    </a:lnB>
                  </a:tcPr>
                </a:tc>
                <a:extLst>
                  <a:ext uri="{0D108BD9-81ED-4DB2-BD59-A6C34878D82A}">
                    <a16:rowId xmlns:a16="http://schemas.microsoft.com/office/drawing/2014/main" val="10007"/>
                  </a:ext>
                </a:extLst>
              </a:tr>
              <a:tr h="419935">
                <a:tc>
                  <a:txBody>
                    <a:bodyPr/>
                    <a:lstStyle/>
                    <a:p>
                      <a:pPr algn="l" rtl="0"/>
                      <a:r>
                        <a:rPr lang="en-US" sz="1600" b="1" i="1"/>
                        <a:t>Exocrine Functions</a:t>
                      </a:r>
                      <a:endParaRPr lang="en-US" sz="1600"/>
                    </a:p>
                  </a:txBody>
                  <a:tcPr marL="0" marR="0" marT="0" marB="0">
                    <a:lnL>
                      <a:noFill/>
                    </a:lnL>
                    <a:lnR>
                      <a:noFill/>
                    </a:lnR>
                    <a:lnT>
                      <a:noFill/>
                    </a:lnT>
                    <a:lnB>
                      <a:noFill/>
                    </a:lnB>
                  </a:tcPr>
                </a:tc>
                <a:tc>
                  <a:txBody>
                    <a:bodyPr/>
                    <a:lstStyle/>
                    <a:p>
                      <a:pPr algn="l" rtl="0"/>
                      <a:r>
                        <a:rPr lang="en-US" sz="1600" dirty="0"/>
                        <a:t>Synthesizes bile salts.</a:t>
                      </a:r>
                    </a:p>
                  </a:txBody>
                  <a:tcPr marL="0" marR="0" marT="0" marB="0">
                    <a:lnL>
                      <a:noFill/>
                    </a:lnL>
                    <a:lnR>
                      <a:noFill/>
                    </a:lnR>
                    <a:lnT>
                      <a:noFill/>
                    </a:lnT>
                    <a:lnB>
                      <a:noFill/>
                    </a:lnB>
                  </a:tcPr>
                </a:tc>
                <a:extLst>
                  <a:ext uri="{0D108BD9-81ED-4DB2-BD59-A6C34878D82A}">
                    <a16:rowId xmlns:a16="http://schemas.microsoft.com/office/drawing/2014/main" val="10008"/>
                  </a:ext>
                </a:extLst>
              </a:tr>
              <a:tr h="559913">
                <a:tc>
                  <a:txBody>
                    <a:bodyPr/>
                    <a:lstStyle/>
                    <a:p>
                      <a:pPr algn="l" rtl="0"/>
                      <a:r>
                        <a:rPr lang="en-US" sz="1600" b="1" i="1" dirty="0"/>
                        <a:t>Endocrine Functions</a:t>
                      </a:r>
                      <a:endParaRPr lang="en-US" sz="1600" dirty="0"/>
                    </a:p>
                  </a:txBody>
                  <a:tcPr marL="0" marR="0" marT="0" marB="0">
                    <a:lnL>
                      <a:noFill/>
                    </a:lnL>
                    <a:lnR>
                      <a:noFill/>
                    </a:lnR>
                    <a:lnT>
                      <a:noFill/>
                    </a:lnT>
                    <a:lnB>
                      <a:noFill/>
                    </a:lnB>
                  </a:tcPr>
                </a:tc>
                <a:tc>
                  <a:txBody>
                    <a:bodyPr/>
                    <a:lstStyle/>
                    <a:p>
                      <a:pPr algn="l" rtl="0"/>
                      <a:r>
                        <a:rPr lang="en-US" sz="1600" dirty="0"/>
                        <a:t>Involved in activation of vitamin D. Produces angiotensinogen. Secretes insulin-like growth factors (</a:t>
                      </a:r>
                      <a:r>
                        <a:rPr lang="en-US" sz="1600" dirty="0" err="1"/>
                        <a:t>somatomedin</a:t>
                      </a:r>
                      <a:r>
                        <a:rPr lang="en-US" sz="1600" dirty="0"/>
                        <a:t>).</a:t>
                      </a:r>
                    </a:p>
                  </a:txBody>
                  <a:tcPr marL="0" marR="0" marT="0" marB="0">
                    <a:lnL>
                      <a:noFill/>
                    </a:lnL>
                    <a:lnR>
                      <a:noFill/>
                    </a:lnR>
                    <a:lnT>
                      <a:noFill/>
                    </a:lnT>
                    <a:lnB>
                      <a:noFill/>
                    </a:lnB>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128428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539552" y="692696"/>
            <a:ext cx="8064896" cy="4031873"/>
          </a:xfrm>
          <a:prstGeom prst="rect">
            <a:avLst/>
          </a:prstGeom>
        </p:spPr>
        <p:txBody>
          <a:bodyPr wrap="square">
            <a:spAutoFit/>
          </a:bodyPr>
          <a:lstStyle/>
          <a:p>
            <a:pPr algn="ctr" rtl="0"/>
            <a:r>
              <a:rPr lang="en-US" sz="3200" b="1" dirty="0">
                <a:latin typeface="Times New Roman" panose="02020603050405020304" pitchFamily="18" charset="0"/>
                <a:cs typeface="Times New Roman" panose="02020603050405020304" pitchFamily="18" charset="0"/>
              </a:rPr>
              <a:t>Secretion of Bile</a:t>
            </a:r>
          </a:p>
          <a:p>
            <a:pPr algn="ctr" rtl="0"/>
            <a:r>
              <a:rPr lang="en-US" sz="3200" dirty="0">
                <a:latin typeface="Times New Roman" panose="02020603050405020304" pitchFamily="18" charset="0"/>
                <a:cs typeface="Times New Roman" panose="02020603050405020304" pitchFamily="18" charset="0"/>
              </a:rPr>
              <a:t>The liver assists intestinal digestion by secreting 700 to 1200 ml of bile per day. </a:t>
            </a:r>
          </a:p>
          <a:p>
            <a:pPr algn="ctr" rtl="0"/>
            <a:endParaRPr lang="en-US" sz="3200" dirty="0">
              <a:latin typeface="Times New Roman" panose="02020603050405020304" pitchFamily="18" charset="0"/>
              <a:cs typeface="Times New Roman" panose="02020603050405020304" pitchFamily="18" charset="0"/>
            </a:endParaRPr>
          </a:p>
          <a:p>
            <a:pPr algn="ctr" rtl="0"/>
            <a:r>
              <a:rPr lang="en-US" sz="3200" dirty="0">
                <a:latin typeface="Times New Roman" panose="02020603050405020304" pitchFamily="18" charset="0"/>
                <a:cs typeface="Times New Roman" panose="02020603050405020304" pitchFamily="18" charset="0"/>
              </a:rPr>
              <a:t>Bile is an alkaline, bitter-tasting, yellowish green fluid that contains bile salts</a:t>
            </a:r>
          </a:p>
          <a:p>
            <a:pPr algn="ctr" rtl="0"/>
            <a:r>
              <a:rPr lang="en-US" sz="3200" dirty="0">
                <a:latin typeface="Times New Roman" panose="02020603050405020304" pitchFamily="18" charset="0"/>
                <a:cs typeface="Times New Roman" panose="02020603050405020304" pitchFamily="18" charset="0"/>
              </a:rPr>
              <a:t>(conjugated bile acids), cholesterol, bilirubin (a pigment), electrolytes, and water.</a:t>
            </a:r>
            <a:endParaRPr lang="ar-IQ"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064648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85089" y="476672"/>
            <a:ext cx="9036496" cy="3108543"/>
          </a:xfrm>
          <a:prstGeom prst="rect">
            <a:avLst/>
          </a:prstGeom>
        </p:spPr>
        <p:txBody>
          <a:bodyPr wrap="square">
            <a:spAutoFit/>
          </a:bodyPr>
          <a:lstStyle/>
          <a:p>
            <a:pPr algn="ctr" rtl="0"/>
            <a:r>
              <a:rPr lang="en-US" sz="2800" b="1" dirty="0">
                <a:solidFill>
                  <a:srgbClr val="FF0000"/>
                </a:solidFill>
              </a:rPr>
              <a:t>Alcohol Handling by the Liver</a:t>
            </a:r>
          </a:p>
          <a:p>
            <a:pPr algn="ctr" rtl="0"/>
            <a:endParaRPr lang="en-US" sz="2800" b="1" dirty="0">
              <a:solidFill>
                <a:srgbClr val="FF0000"/>
              </a:solidFill>
            </a:endParaRPr>
          </a:p>
          <a:p>
            <a:pPr algn="ctr" rtl="0"/>
            <a:r>
              <a:rPr lang="en-US" sz="2800" dirty="0"/>
              <a:t>The hepatocyte </a:t>
            </a:r>
            <a:r>
              <a:rPr lang="en-US" sz="2800" dirty="0" err="1"/>
              <a:t>metabolises</a:t>
            </a:r>
            <a:r>
              <a:rPr lang="en-US" sz="2800" dirty="0"/>
              <a:t> Alcohol by two pathway alcohol dehydrogenase and secondly by microsomal ethanol oxidizing system (MEOS), those result in the end-product of acetaldehyde. </a:t>
            </a:r>
          </a:p>
          <a:p>
            <a:pPr algn="ctr" rtl="0"/>
            <a:endParaRPr lang="en-US" sz="2800" dirty="0"/>
          </a:p>
        </p:txBody>
      </p:sp>
      <p:sp>
        <p:nvSpPr>
          <p:cNvPr id="3" name="مستطيل 1">
            <a:extLst>
              <a:ext uri="{FF2B5EF4-FFF2-40B4-BE49-F238E27FC236}">
                <a16:creationId xmlns:a16="http://schemas.microsoft.com/office/drawing/2014/main" id="{8DB9C970-8F09-4B70-A5A5-A2EC68B928F1}"/>
              </a:ext>
            </a:extLst>
          </p:cNvPr>
          <p:cNvSpPr/>
          <p:nvPr/>
        </p:nvSpPr>
        <p:spPr>
          <a:xfrm>
            <a:off x="390869" y="3789040"/>
            <a:ext cx="8424936" cy="1569660"/>
          </a:xfrm>
          <a:prstGeom prst="rect">
            <a:avLst/>
          </a:prstGeom>
        </p:spPr>
        <p:txBody>
          <a:bodyPr wrap="square">
            <a:spAutoFit/>
          </a:bodyPr>
          <a:lstStyle/>
          <a:p>
            <a:pPr algn="ctr" rtl="0"/>
            <a:r>
              <a:rPr lang="en-US" sz="3200" dirty="0">
                <a:latin typeface="Times New Roman" panose="02020603050405020304" pitchFamily="18" charset="0"/>
                <a:cs typeface="Times New Roman" panose="02020603050405020304" pitchFamily="18" charset="0"/>
              </a:rPr>
              <a:t>The free radicals and the acetaldehyde produced by either metabolic pathway are highly damaging to liver cells.</a:t>
            </a:r>
          </a:p>
        </p:txBody>
      </p:sp>
    </p:spTree>
    <p:extLst>
      <p:ext uri="{BB962C8B-B14F-4D97-AF65-F5344CB8AC3E}">
        <p14:creationId xmlns:p14="http://schemas.microsoft.com/office/powerpoint/2010/main" val="2141267417"/>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2587</TotalTime>
  <Words>1512</Words>
  <Application>Microsoft Office PowerPoint</Application>
  <PresentationFormat>On-screen Show (4:3)</PresentationFormat>
  <Paragraphs>174</Paragraphs>
  <Slides>26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Calibri</vt:lpstr>
      <vt:lpstr>Times New Roman</vt:lpstr>
      <vt:lpstr>سمة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alnaseem</dc:creator>
  <cp:lastModifiedBy>Hasanain Owadh</cp:lastModifiedBy>
  <cp:revision>91</cp:revision>
  <dcterms:created xsi:type="dcterms:W3CDTF">2021-01-18T05:08:11Z</dcterms:created>
  <dcterms:modified xsi:type="dcterms:W3CDTF">2021-12-28T19:16:07Z</dcterms:modified>
</cp:coreProperties>
</file>