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9"/>
  </p:notesMasterIdLst>
  <p:sldIdLst>
    <p:sldId id="367" r:id="rId2"/>
    <p:sldId id="266" r:id="rId3"/>
    <p:sldId id="273" r:id="rId4"/>
    <p:sldId id="275" r:id="rId5"/>
    <p:sldId id="276" r:id="rId6"/>
    <p:sldId id="278" r:id="rId7"/>
    <p:sldId id="280" r:id="rId8"/>
    <p:sldId id="281" r:id="rId9"/>
    <p:sldId id="282" r:id="rId10"/>
    <p:sldId id="283" r:id="rId11"/>
    <p:sldId id="315" r:id="rId12"/>
    <p:sldId id="297" r:id="rId13"/>
    <p:sldId id="298" r:id="rId14"/>
    <p:sldId id="301" r:id="rId15"/>
    <p:sldId id="368" r:id="rId16"/>
    <p:sldId id="302" r:id="rId17"/>
    <p:sldId id="303" r:id="rId18"/>
    <p:sldId id="310" r:id="rId19"/>
    <p:sldId id="369" r:id="rId20"/>
    <p:sldId id="311" r:id="rId21"/>
    <p:sldId id="312" r:id="rId22"/>
    <p:sldId id="370" r:id="rId23"/>
    <p:sldId id="313" r:id="rId24"/>
    <p:sldId id="314" r:id="rId25"/>
    <p:sldId id="284" r:id="rId26"/>
    <p:sldId id="285" r:id="rId27"/>
    <p:sldId id="309" r:id="rId28"/>
    <p:sldId id="286" r:id="rId29"/>
    <p:sldId id="287" r:id="rId30"/>
    <p:sldId id="304" r:id="rId31"/>
    <p:sldId id="305" r:id="rId32"/>
    <p:sldId id="306" r:id="rId33"/>
    <p:sldId id="307" r:id="rId34"/>
    <p:sldId id="290" r:id="rId35"/>
    <p:sldId id="371" r:id="rId36"/>
    <p:sldId id="291" r:id="rId37"/>
    <p:sldId id="327" r:id="rId3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E6FE29-1B75-4BD2-93F2-5F9DACFFAF29}" type="datetimeFigureOut">
              <a:rPr lang="ar-IQ" smtClean="0"/>
              <a:t>22/05/1443</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D2589A8-E600-41E1-B9C8-4E6C3910E7D0}" type="slidenum">
              <a:rPr lang="ar-IQ" smtClean="0"/>
              <a:t>‹#›</a:t>
            </a:fld>
            <a:endParaRPr lang="ar-IQ"/>
          </a:p>
        </p:txBody>
      </p:sp>
    </p:spTree>
    <p:extLst>
      <p:ext uri="{BB962C8B-B14F-4D97-AF65-F5344CB8AC3E}">
        <p14:creationId xmlns:p14="http://schemas.microsoft.com/office/powerpoint/2010/main" val="210279220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Alternative therapies include prebiotics and probiotics to manipulate the </a:t>
            </a:r>
            <a:r>
              <a:rPr lang="en-US" dirty="0" err="1"/>
              <a:t>microflora</a:t>
            </a:r>
            <a:r>
              <a:rPr lang="en-US" dirty="0"/>
              <a:t>,</a:t>
            </a:r>
          </a:p>
          <a:p>
            <a:pPr algn="l" rtl="0"/>
            <a:r>
              <a:rPr lang="en-US" dirty="0"/>
              <a:t>hypnosis, </a:t>
            </a:r>
          </a:p>
          <a:p>
            <a:pPr algn="l" rtl="0"/>
            <a:r>
              <a:rPr lang="en-US" dirty="0"/>
              <a:t>acupuncture, </a:t>
            </a:r>
          </a:p>
          <a:p>
            <a:pPr algn="l" rtl="0"/>
            <a:r>
              <a:rPr lang="en-US" dirty="0"/>
              <a:t>yoga, </a:t>
            </a:r>
          </a:p>
          <a:p>
            <a:pPr algn="l" rtl="0"/>
            <a:r>
              <a:rPr lang="en-US" dirty="0"/>
              <a:t>cognitive-behavioral therapy, and dietary</a:t>
            </a:r>
          </a:p>
          <a:p>
            <a:pPr algn="l" rtl="0"/>
            <a:r>
              <a:rPr lang="en-US" dirty="0"/>
              <a:t>interventions. </a:t>
            </a:r>
            <a:endParaRPr lang="ar-IQ" dirty="0"/>
          </a:p>
          <a:p>
            <a:pPr algn="l" rtl="0"/>
            <a:endParaRPr lang="ar-IQ" dirty="0"/>
          </a:p>
        </p:txBody>
      </p:sp>
      <p:sp>
        <p:nvSpPr>
          <p:cNvPr id="4" name="عنصر نائب لرقم الشريحة 3"/>
          <p:cNvSpPr>
            <a:spLocks noGrp="1"/>
          </p:cNvSpPr>
          <p:nvPr>
            <p:ph type="sldNum" sz="quarter" idx="10"/>
          </p:nvPr>
        </p:nvSpPr>
        <p:spPr/>
        <p:txBody>
          <a:bodyPr/>
          <a:lstStyle/>
          <a:p>
            <a:fld id="{FD2589A8-E600-41E1-B9C8-4E6C3910E7D0}" type="slidenum">
              <a:rPr lang="ar-IQ" smtClean="0"/>
              <a:t>17</a:t>
            </a:fld>
            <a:endParaRPr lang="ar-IQ"/>
          </a:p>
        </p:txBody>
      </p:sp>
    </p:spTree>
    <p:extLst>
      <p:ext uri="{BB962C8B-B14F-4D97-AF65-F5344CB8AC3E}">
        <p14:creationId xmlns:p14="http://schemas.microsoft.com/office/powerpoint/2010/main" val="52738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D8F7C79F-6727-4727-B394-65881691358B}" type="slidenum">
              <a:rPr lang="ar-IQ" smtClean="0">
                <a:solidFill>
                  <a:prstClr val="black"/>
                </a:solidFill>
              </a:rPr>
              <a:pPr/>
              <a:t>37</a:t>
            </a:fld>
            <a:endParaRPr lang="ar-IQ">
              <a:solidFill>
                <a:prstClr val="black"/>
              </a:solidFill>
            </a:endParaRPr>
          </a:p>
        </p:txBody>
      </p:sp>
      <p:sp>
        <p:nvSpPr>
          <p:cNvPr id="5" name="عنصر نائب للتاريخ 4"/>
          <p:cNvSpPr>
            <a:spLocks noGrp="1"/>
          </p:cNvSpPr>
          <p:nvPr>
            <p:ph type="dt" idx="11"/>
          </p:nvPr>
        </p:nvSpPr>
        <p:spPr/>
        <p:txBody>
          <a:bodyPr/>
          <a:lstStyle/>
          <a:p>
            <a:r>
              <a:rPr lang="ar-IQ"/>
              <a:t>كانون الاول 20</a:t>
            </a:r>
          </a:p>
        </p:txBody>
      </p:sp>
    </p:spTree>
    <p:extLst>
      <p:ext uri="{BB962C8B-B14F-4D97-AF65-F5344CB8AC3E}">
        <p14:creationId xmlns:p14="http://schemas.microsoft.com/office/powerpoint/2010/main" val="4201047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22/05/1443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22/05/1443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22/05/1443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22/05/1443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22/05/1443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22/05/1443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22/05/1443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891852"/>
            <a:ext cx="9144000" cy="5632311"/>
          </a:xfrm>
          <a:prstGeom prst="rect">
            <a:avLst/>
          </a:prstGeom>
        </p:spPr>
        <p:txBody>
          <a:bodyPr wrap="square">
            <a:spAutoFit/>
          </a:bodyPr>
          <a:lstStyle/>
          <a:p>
            <a:pPr algn="ctr" rtl="0"/>
            <a:r>
              <a:rPr lang="en-US" sz="4000" b="1" dirty="0">
                <a:solidFill>
                  <a:srgbClr val="C00000"/>
                </a:solidFill>
                <a:latin typeface="Times New Roman" pitchFamily="18" charset="0"/>
                <a:cs typeface="Times New Roman" pitchFamily="18" charset="0"/>
              </a:rPr>
              <a:t>Al-Mustaqbal University College</a:t>
            </a:r>
            <a:endParaRPr lang="en-US" sz="4000" b="1" dirty="0">
              <a:solidFill>
                <a:srgbClr val="FF0000"/>
              </a:solidFill>
              <a:latin typeface="Times New Roman"/>
            </a:endParaRPr>
          </a:p>
          <a:p>
            <a:pPr lvl="0" algn="ctr" rtl="0"/>
            <a:endParaRPr lang="en-US" sz="4000" b="1" dirty="0">
              <a:solidFill>
                <a:srgbClr val="FF0000"/>
              </a:solidFill>
              <a:latin typeface="Times New Roman"/>
            </a:endParaRPr>
          </a:p>
          <a:p>
            <a:pPr lvl="0" algn="ctr" rtl="0"/>
            <a:endParaRPr lang="en-US" sz="4000" b="1" dirty="0">
              <a:solidFill>
                <a:srgbClr val="FF0000"/>
              </a:solidFill>
              <a:latin typeface="Times New Roman"/>
            </a:endParaRPr>
          </a:p>
          <a:p>
            <a:pPr lvl="0" algn="ctr" rtl="0"/>
            <a:endParaRPr lang="en-US" sz="4000" b="1" dirty="0">
              <a:solidFill>
                <a:srgbClr val="FF0000"/>
              </a:solidFill>
              <a:latin typeface="Times New Roman"/>
            </a:endParaRPr>
          </a:p>
          <a:p>
            <a:pPr lvl="0" algn="ctr" rtl="0"/>
            <a:endParaRPr lang="en-US" sz="4000" b="1" dirty="0">
              <a:solidFill>
                <a:srgbClr val="FF0000"/>
              </a:solidFill>
              <a:latin typeface="Times New Roman"/>
            </a:endParaRPr>
          </a:p>
          <a:p>
            <a:pPr lvl="0" algn="ctr" rtl="0"/>
            <a:r>
              <a:rPr lang="en-US" sz="4000" b="1" dirty="0">
                <a:solidFill>
                  <a:schemeClr val="tx2"/>
                </a:solidFill>
                <a:latin typeface="Times New Roman"/>
              </a:rPr>
              <a:t>Pathophysiology </a:t>
            </a:r>
            <a:r>
              <a:rPr lang="en-US" sz="4000" b="1" dirty="0">
                <a:solidFill>
                  <a:srgbClr val="FF0000"/>
                </a:solidFill>
                <a:latin typeface="Times New Roman"/>
              </a:rPr>
              <a:t>3</a:t>
            </a:r>
            <a:r>
              <a:rPr lang="en-US" sz="4000" b="1" baseline="30000" dirty="0">
                <a:solidFill>
                  <a:srgbClr val="FF0000"/>
                </a:solidFill>
                <a:latin typeface="Times New Roman"/>
              </a:rPr>
              <a:t>rd</a:t>
            </a:r>
            <a:r>
              <a:rPr lang="en-US" sz="4000" b="1" dirty="0">
                <a:solidFill>
                  <a:srgbClr val="FF0000"/>
                </a:solidFill>
                <a:latin typeface="Times New Roman"/>
              </a:rPr>
              <a:t> stage</a:t>
            </a:r>
          </a:p>
          <a:p>
            <a:pPr algn="ctr" rtl="0"/>
            <a:r>
              <a:rPr lang="en-US" sz="4000" b="1" dirty="0">
                <a:solidFill>
                  <a:srgbClr val="00B0F0"/>
                </a:solidFill>
                <a:latin typeface="Times New Roman" pitchFamily="18" charset="0"/>
                <a:cs typeface="Times New Roman" pitchFamily="18" charset="0"/>
              </a:rPr>
              <a:t>Disorders of GI and Hepatobiliary System Part 1</a:t>
            </a:r>
          </a:p>
          <a:p>
            <a:pPr lvl="0" algn="ctr" rtl="0"/>
            <a:r>
              <a:rPr lang="en-US" sz="4000" b="1" dirty="0">
                <a:solidFill>
                  <a:srgbClr val="FF0000"/>
                </a:solidFill>
                <a:latin typeface="Times New Roman"/>
              </a:rPr>
              <a:t>Dr. Hasanain Owadh</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752601"/>
            <a:ext cx="2952780" cy="221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233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052736"/>
            <a:ext cx="8640960" cy="4524315"/>
          </a:xfrm>
          <a:prstGeom prst="rect">
            <a:avLst/>
          </a:prstGeom>
        </p:spPr>
        <p:txBody>
          <a:bodyPr wrap="square">
            <a:spAutoFit/>
          </a:bodyPr>
          <a:lstStyle/>
          <a:p>
            <a:pPr algn="l" rtl="0"/>
            <a:r>
              <a:rPr lang="en-US" sz="3200" b="1" dirty="0">
                <a:solidFill>
                  <a:srgbClr val="FF0000"/>
                </a:solidFill>
                <a:latin typeface="Times New Roman" pitchFamily="18" charset="0"/>
                <a:cs typeface="Times New Roman" pitchFamily="18" charset="0"/>
              </a:rPr>
              <a:t>Complications</a:t>
            </a:r>
          </a:p>
          <a:p>
            <a:pPr algn="l" rtl="0">
              <a:buFont typeface="Arial"/>
              <a:buChar char="•"/>
            </a:pPr>
            <a:r>
              <a:rPr lang="en-US" sz="3200" dirty="0">
                <a:solidFill>
                  <a:srgbClr val="FF0000"/>
                </a:solidFill>
                <a:latin typeface="Times New Roman" pitchFamily="18" charset="0"/>
                <a:cs typeface="Times New Roman" pitchFamily="18" charset="0"/>
              </a:rPr>
              <a:t>(perforated ulcer), </a:t>
            </a:r>
            <a:r>
              <a:rPr lang="en-US" sz="3200" dirty="0">
                <a:latin typeface="Times New Roman" pitchFamily="18" charset="0"/>
                <a:cs typeface="Times New Roman" pitchFamily="18" charset="0"/>
              </a:rPr>
              <a:t>it may be infected  and painful.</a:t>
            </a:r>
          </a:p>
          <a:p>
            <a:pPr algn="l" rtl="0">
              <a:buFont typeface="Arial"/>
              <a:buChar char="•"/>
            </a:pPr>
            <a:endParaRPr lang="en-US" sz="3200" dirty="0">
              <a:latin typeface="Times New Roman" pitchFamily="18" charset="0"/>
              <a:cs typeface="Times New Roman" pitchFamily="18" charset="0"/>
            </a:endParaRPr>
          </a:p>
          <a:p>
            <a:pPr algn="l" rtl="0">
              <a:buFont typeface="Arial"/>
              <a:buChar char="•"/>
            </a:pPr>
            <a:r>
              <a:rPr lang="en-US" sz="3200" dirty="0">
                <a:latin typeface="Times New Roman" pitchFamily="18" charset="0"/>
                <a:cs typeface="Times New Roman" pitchFamily="18" charset="0"/>
              </a:rPr>
              <a:t>Obstruction of the lumen of the GI tract.</a:t>
            </a:r>
          </a:p>
          <a:p>
            <a:pPr algn="l" rtl="0">
              <a:buFont typeface="Arial"/>
              <a:buChar char="•"/>
            </a:pPr>
            <a:endParaRPr lang="en-US" sz="3200" dirty="0">
              <a:latin typeface="Times New Roman" pitchFamily="18" charset="0"/>
              <a:cs typeface="Times New Roman" pitchFamily="18" charset="0"/>
            </a:endParaRPr>
          </a:p>
          <a:p>
            <a:pPr algn="l" rtl="0">
              <a:buFont typeface="Arial"/>
              <a:buChar char="•"/>
            </a:pPr>
            <a:r>
              <a:rPr lang="en-US" sz="3200" dirty="0">
                <a:latin typeface="Times New Roman" pitchFamily="18" charset="0"/>
                <a:cs typeface="Times New Roman" pitchFamily="18" charset="0"/>
              </a:rPr>
              <a:t>Hemorrhage may occur when the ulcer has eroded an artery or vein in the gut. May cause </a:t>
            </a:r>
            <a:r>
              <a:rPr lang="en-US" sz="3200" dirty="0">
                <a:solidFill>
                  <a:srgbClr val="FF0000"/>
                </a:solidFill>
                <a:latin typeface="Times New Roman" pitchFamily="18" charset="0"/>
                <a:cs typeface="Times New Roman" pitchFamily="18" charset="0"/>
              </a:rPr>
              <a:t>shock</a:t>
            </a:r>
            <a:r>
              <a:rPr lang="en-US" sz="3200" dirty="0">
                <a:latin typeface="Times New Roman" pitchFamily="18" charset="0"/>
                <a:cs typeface="Times New Roman" pitchFamily="18" charset="0"/>
              </a:rPr>
              <a:t>. If bleeding is slow and insidious, </a:t>
            </a:r>
            <a:r>
              <a:rPr lang="en-US" sz="3200" dirty="0">
                <a:solidFill>
                  <a:srgbClr val="FF0000"/>
                </a:solidFill>
                <a:latin typeface="Times New Roman" pitchFamily="18" charset="0"/>
                <a:cs typeface="Times New Roman" pitchFamily="18" charset="0"/>
              </a:rPr>
              <a:t>microcytic hypochromic anemia </a:t>
            </a:r>
            <a:r>
              <a:rPr lang="en-US" sz="3200" dirty="0">
                <a:latin typeface="Times New Roman" pitchFamily="18" charset="0"/>
                <a:cs typeface="Times New Roman" pitchFamily="18" charset="0"/>
              </a:rPr>
              <a:t>may develop.</a:t>
            </a:r>
          </a:p>
        </p:txBody>
      </p:sp>
    </p:spTree>
    <p:extLst>
      <p:ext uri="{BB962C8B-B14F-4D97-AF65-F5344CB8AC3E}">
        <p14:creationId xmlns:p14="http://schemas.microsoft.com/office/powerpoint/2010/main" val="332698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2276872"/>
            <a:ext cx="7416824" cy="1938992"/>
          </a:xfrm>
          <a:prstGeom prst="rect">
            <a:avLst/>
          </a:prstGeom>
        </p:spPr>
        <p:txBody>
          <a:bodyPr wrap="square">
            <a:spAutoFit/>
          </a:bodyPr>
          <a:lstStyle/>
          <a:p>
            <a:pPr algn="l" rtl="0"/>
            <a:r>
              <a:rPr lang="en-US" sz="2400" dirty="0"/>
              <a:t>What’s the most common complication of peptic ulcer?</a:t>
            </a:r>
          </a:p>
          <a:p>
            <a:pPr algn="l" rtl="0"/>
            <a:r>
              <a:rPr lang="en-US" sz="2400" dirty="0"/>
              <a:t>A.  Acid reflux</a:t>
            </a:r>
          </a:p>
          <a:p>
            <a:pPr algn="l" rtl="0"/>
            <a:r>
              <a:rPr lang="en-US" sz="2400" dirty="0"/>
              <a:t>B. Vomiting</a:t>
            </a:r>
          </a:p>
          <a:p>
            <a:pPr algn="l" rtl="0"/>
            <a:r>
              <a:rPr lang="en-US" sz="2400" dirty="0"/>
              <a:t>C. Bleeding</a:t>
            </a:r>
          </a:p>
          <a:p>
            <a:pPr algn="l" rtl="0"/>
            <a:r>
              <a:rPr lang="en-US" sz="2400" dirty="0"/>
              <a:t>D. Burning sensation</a:t>
            </a:r>
          </a:p>
        </p:txBody>
      </p:sp>
    </p:spTree>
    <p:extLst>
      <p:ext uri="{BB962C8B-B14F-4D97-AF65-F5344CB8AC3E}">
        <p14:creationId xmlns:p14="http://schemas.microsoft.com/office/powerpoint/2010/main" val="2574803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424936" cy="1569660"/>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II- Irritable Bowel Syndrome</a:t>
            </a:r>
          </a:p>
          <a:p>
            <a:pPr algn="l" rtl="0"/>
            <a:r>
              <a:rPr lang="en-US" sz="2400" dirty="0">
                <a:latin typeface="Times New Roman" pitchFamily="18" charset="0"/>
                <a:cs typeface="Times New Roman" pitchFamily="18" charset="0"/>
              </a:rPr>
              <a:t>Irritable bowel syndrome (IBS) currently is a symptom-based disease characterized by recurrent abdominal pain with altered bowel habits.</a:t>
            </a:r>
            <a:endParaRPr lang="ar-IQ"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87728"/>
            <a:ext cx="7092280" cy="3989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54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159" y="116632"/>
            <a:ext cx="9062071" cy="6494085"/>
          </a:xfrm>
          <a:prstGeom prst="rect">
            <a:avLst/>
          </a:prstGeom>
        </p:spPr>
        <p:txBody>
          <a:bodyPr wrap="square">
            <a:spAutoFit/>
          </a:bodyPr>
          <a:lstStyle/>
          <a:p>
            <a:pPr algn="l" rtl="0"/>
            <a:r>
              <a:rPr lang="en-US" sz="3200" dirty="0">
                <a:latin typeface="Times New Roman" panose="02020603050405020304" pitchFamily="18" charset="0"/>
                <a:cs typeface="Times New Roman" panose="02020603050405020304" pitchFamily="18" charset="0"/>
              </a:rPr>
              <a:t>Individuals with symptoms of IBS also are more likely to have anxiety, depression, and reduced quality of life.</a:t>
            </a:r>
          </a:p>
          <a:p>
            <a:pPr algn="l" rtl="0"/>
            <a:r>
              <a:rPr lang="en-US" sz="3200" dirty="0">
                <a:latin typeface="Times New Roman" panose="02020603050405020304" pitchFamily="18" charset="0"/>
                <a:cs typeface="Times New Roman" panose="02020603050405020304" pitchFamily="18" charset="0"/>
              </a:rPr>
              <a:t>The pathophysiology of IBS is unknown and there are no specific biomarkers for the disease. </a:t>
            </a:r>
          </a:p>
          <a:p>
            <a:pPr algn="l" rtl="0"/>
            <a:endParaRPr lang="en-US" sz="3200" dirty="0">
              <a:latin typeface="Times New Roman" panose="02020603050405020304" pitchFamily="18" charset="0"/>
              <a:cs typeface="Times New Roman" panose="02020603050405020304" pitchFamily="18" charset="0"/>
            </a:endParaRPr>
          </a:p>
          <a:p>
            <a:pPr algn="l" rtl="0"/>
            <a:r>
              <a:rPr lang="en-US" sz="3200" dirty="0">
                <a:latin typeface="Times New Roman" panose="02020603050405020304" pitchFamily="18" charset="0"/>
                <a:cs typeface="Times New Roman" panose="02020603050405020304" pitchFamily="18" charset="0"/>
              </a:rPr>
              <a:t>altered gut microflora, </a:t>
            </a:r>
          </a:p>
          <a:p>
            <a:pPr algn="l" rtl="0"/>
            <a:r>
              <a:rPr lang="en-US" sz="3200" dirty="0">
                <a:latin typeface="Times New Roman" panose="02020603050405020304" pitchFamily="18" charset="0"/>
                <a:cs typeface="Times New Roman" panose="02020603050405020304" pitchFamily="18" charset="0"/>
              </a:rPr>
              <a:t>gut immune responses, </a:t>
            </a:r>
          </a:p>
          <a:p>
            <a:pPr algn="l" rtl="0"/>
            <a:r>
              <a:rPr lang="en-US" sz="3200" dirty="0">
                <a:latin typeface="Times New Roman" panose="02020603050405020304" pitchFamily="18" charset="0"/>
                <a:cs typeface="Times New Roman" panose="02020603050405020304" pitchFamily="18" charset="0"/>
              </a:rPr>
              <a:t>gut neuroendocrine cell function, </a:t>
            </a:r>
          </a:p>
          <a:p>
            <a:pPr algn="l" rtl="0"/>
            <a:r>
              <a:rPr lang="en-US" sz="3200" dirty="0">
                <a:latin typeface="Times New Roman" panose="02020603050405020304" pitchFamily="18" charset="0"/>
                <a:cs typeface="Times New Roman" panose="02020603050405020304" pitchFamily="18" charset="0"/>
              </a:rPr>
              <a:t>the brain-gut axis, </a:t>
            </a:r>
          </a:p>
          <a:p>
            <a:pPr algn="l" rtl="0"/>
            <a:r>
              <a:rPr lang="en-US" sz="3200" dirty="0">
                <a:latin typeface="Times New Roman" panose="02020603050405020304" pitchFamily="18" charset="0"/>
                <a:cs typeface="Times New Roman" panose="02020603050405020304" pitchFamily="18" charset="0"/>
              </a:rPr>
              <a:t>genetic</a:t>
            </a:r>
          </a:p>
          <a:p>
            <a:pPr algn="l" rtl="0"/>
            <a:r>
              <a:rPr lang="en-US" sz="3200" dirty="0">
                <a:latin typeface="Times New Roman" panose="02020603050405020304" pitchFamily="18" charset="0"/>
                <a:cs typeface="Times New Roman" panose="02020603050405020304" pitchFamily="18" charset="0"/>
              </a:rPr>
              <a:t>susceptibility, </a:t>
            </a:r>
          </a:p>
          <a:p>
            <a:pPr algn="l" rtl="0"/>
            <a:r>
              <a:rPr lang="en-US" sz="3200" dirty="0">
                <a:latin typeface="Times New Roman" panose="02020603050405020304" pitchFamily="18" charset="0"/>
                <a:cs typeface="Times New Roman" panose="02020603050405020304" pitchFamily="18" charset="0"/>
              </a:rPr>
              <a:t>and epigenetic factors.</a:t>
            </a:r>
            <a:endParaRPr lang="ar-IQ" sz="32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844" y="3283302"/>
            <a:ext cx="4388387" cy="3454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0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3" y="1772816"/>
            <a:ext cx="9110976" cy="4524315"/>
          </a:xfrm>
          <a:prstGeom prst="rect">
            <a:avLst/>
          </a:prstGeom>
        </p:spPr>
        <p:txBody>
          <a:bodyPr wrap="square">
            <a:spAutoFit/>
          </a:bodyPr>
          <a:lstStyle/>
          <a:p>
            <a:pPr algn="l" rtl="0"/>
            <a:r>
              <a:rPr lang="en-US" sz="3200" b="1" dirty="0">
                <a:solidFill>
                  <a:srgbClr val="FF0000"/>
                </a:solidFill>
                <a:latin typeface="Times New Roman" panose="02020603050405020304" pitchFamily="18" charset="0"/>
                <a:cs typeface="Times New Roman" panose="02020603050405020304" pitchFamily="18" charset="0"/>
              </a:rPr>
              <a:t>Clinical manifestations</a:t>
            </a:r>
          </a:p>
          <a:p>
            <a:pPr algn="l" rtl="0"/>
            <a:r>
              <a:rPr lang="en-US" sz="3200" dirty="0">
                <a:latin typeface="Times New Roman" panose="02020603050405020304" pitchFamily="18" charset="0"/>
                <a:cs typeface="Times New Roman" panose="02020603050405020304" pitchFamily="18" charset="0"/>
              </a:rPr>
              <a:t>lower abdominal pain or discomfort and bloating. </a:t>
            </a:r>
          </a:p>
          <a:p>
            <a:pPr algn="l" rtl="0"/>
            <a:r>
              <a:rPr lang="en-US" sz="3200" dirty="0">
                <a:latin typeface="Times New Roman" panose="02020603050405020304" pitchFamily="18" charset="0"/>
                <a:cs typeface="Times New Roman" panose="02020603050405020304" pitchFamily="18" charset="0"/>
              </a:rPr>
              <a:t>Women report more abdominal pain and constipation and men report more diarrhea.</a:t>
            </a:r>
          </a:p>
          <a:p>
            <a:pPr algn="l" rtl="0"/>
            <a:endParaRPr lang="en-US" sz="3200" dirty="0">
              <a:latin typeface="Times New Roman" panose="02020603050405020304" pitchFamily="18" charset="0"/>
              <a:cs typeface="Times New Roman" panose="02020603050405020304" pitchFamily="18" charset="0"/>
            </a:endParaRPr>
          </a:p>
          <a:p>
            <a:pPr algn="l" rtl="0"/>
            <a:r>
              <a:rPr lang="en-US" sz="3200" dirty="0">
                <a:latin typeface="Times New Roman" panose="02020603050405020304" pitchFamily="18" charset="0"/>
                <a:cs typeface="Times New Roman" panose="02020603050405020304" pitchFamily="18" charset="0"/>
              </a:rPr>
              <a:t>IBS can be grouped as </a:t>
            </a:r>
            <a:r>
              <a:rPr lang="en-US" sz="3200" dirty="0">
                <a:solidFill>
                  <a:srgbClr val="FF0000"/>
                </a:solidFill>
                <a:latin typeface="Times New Roman" panose="02020603050405020304" pitchFamily="18" charset="0"/>
                <a:cs typeface="Times New Roman" panose="02020603050405020304" pitchFamily="18" charset="0"/>
              </a:rPr>
              <a:t>diarrhea</a:t>
            </a:r>
            <a:r>
              <a:rPr lang="en-US" sz="3200" dirty="0">
                <a:latin typeface="Times New Roman" panose="02020603050405020304" pitchFamily="18" charset="0"/>
                <a:cs typeface="Times New Roman" panose="02020603050405020304" pitchFamily="18" charset="0"/>
              </a:rPr>
              <a:t>-predominant, </a:t>
            </a:r>
            <a:r>
              <a:rPr lang="en-US" sz="3200" dirty="0">
                <a:solidFill>
                  <a:srgbClr val="FF0000"/>
                </a:solidFill>
                <a:latin typeface="Times New Roman" panose="02020603050405020304" pitchFamily="18" charset="0"/>
                <a:cs typeface="Times New Roman" panose="02020603050405020304" pitchFamily="18" charset="0"/>
              </a:rPr>
              <a:t>constipation</a:t>
            </a:r>
            <a:r>
              <a:rPr lang="en-US" sz="3200" dirty="0">
                <a:latin typeface="Times New Roman" panose="02020603050405020304" pitchFamily="18" charset="0"/>
                <a:cs typeface="Times New Roman" panose="02020603050405020304" pitchFamily="18" charset="0"/>
              </a:rPr>
              <a:t>-predominant, or alternating diarrhea/constipation. </a:t>
            </a:r>
          </a:p>
          <a:p>
            <a:pPr algn="l" rtl="0"/>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92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EDA3510-6882-46E2-8E38-8B08EB2D4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657" y="2348880"/>
            <a:ext cx="584068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a:extLst>
              <a:ext uri="{FF2B5EF4-FFF2-40B4-BE49-F238E27FC236}">
                <a16:creationId xmlns:a16="http://schemas.microsoft.com/office/drawing/2014/main" id="{11DA75EE-AB51-4CD2-A339-EE99F814749C}"/>
              </a:ext>
            </a:extLst>
          </p:cNvPr>
          <p:cNvSpPr/>
          <p:nvPr/>
        </p:nvSpPr>
        <p:spPr>
          <a:xfrm>
            <a:off x="-17309" y="332656"/>
            <a:ext cx="9053805" cy="1569660"/>
          </a:xfrm>
          <a:prstGeom prst="rect">
            <a:avLst/>
          </a:prstGeom>
        </p:spPr>
        <p:txBody>
          <a:bodyPr wrap="square">
            <a:spAutoFit/>
          </a:bodyPr>
          <a:lstStyle/>
          <a:p>
            <a:pPr lvl="0" algn="ctr" rtl="0"/>
            <a:r>
              <a:rPr lang="en-US" sz="3200" dirty="0">
                <a:solidFill>
                  <a:prstClr val="black"/>
                </a:solidFill>
              </a:rPr>
              <a:t>Symptoms including gas, bloating, and nausea are usually relieved with defecation and do not interfere with sleep.</a:t>
            </a:r>
            <a:endParaRPr lang="ar-IQ" sz="3200" dirty="0">
              <a:solidFill>
                <a:prstClr val="black"/>
              </a:solidFill>
            </a:endParaRPr>
          </a:p>
        </p:txBody>
      </p:sp>
    </p:spTree>
    <p:extLst>
      <p:ext uri="{BB962C8B-B14F-4D97-AF65-F5344CB8AC3E}">
        <p14:creationId xmlns:p14="http://schemas.microsoft.com/office/powerpoint/2010/main" val="95046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5016758"/>
          </a:xfrm>
          <a:prstGeom prst="rect">
            <a:avLst/>
          </a:prstGeom>
        </p:spPr>
        <p:txBody>
          <a:bodyPr wrap="square">
            <a:spAutoFit/>
          </a:bodyPr>
          <a:lstStyle/>
          <a:p>
            <a:pPr algn="l" rtl="0"/>
            <a:r>
              <a:rPr lang="en-US" sz="3200" b="1" dirty="0">
                <a:solidFill>
                  <a:srgbClr val="FF0000"/>
                </a:solidFill>
                <a:latin typeface="Times New Roman" panose="02020603050405020304" pitchFamily="18" charset="0"/>
                <a:cs typeface="Times New Roman" panose="02020603050405020304" pitchFamily="18" charset="0"/>
              </a:rPr>
              <a:t>Diagnostic Criteria for Irritable Bowel Syndrome (IBS)</a:t>
            </a:r>
          </a:p>
          <a:p>
            <a:pPr algn="l" rtl="0"/>
            <a:r>
              <a:rPr lang="en-US" sz="3200" dirty="0">
                <a:latin typeface="Times New Roman" panose="02020603050405020304" pitchFamily="18" charset="0"/>
                <a:cs typeface="Times New Roman" panose="02020603050405020304" pitchFamily="18" charset="0"/>
              </a:rPr>
              <a:t>Recurrent abdominal pain or discomfort at least 3 days/month in the last 3 months</a:t>
            </a:r>
          </a:p>
          <a:p>
            <a:pPr algn="l" rtl="0"/>
            <a:r>
              <a:rPr lang="en-US" sz="3200" dirty="0">
                <a:latin typeface="Times New Roman" panose="02020603050405020304" pitchFamily="18" charset="0"/>
                <a:cs typeface="Times New Roman" panose="02020603050405020304" pitchFamily="18" charset="0"/>
              </a:rPr>
              <a:t>associated with two or more of the following:</a:t>
            </a:r>
          </a:p>
          <a:p>
            <a:pPr algn="l" rtl="0"/>
            <a:endParaRPr lang="en-US" sz="3200" dirty="0">
              <a:latin typeface="Times New Roman" panose="02020603050405020304" pitchFamily="18" charset="0"/>
              <a:cs typeface="Times New Roman" panose="02020603050405020304" pitchFamily="18" charset="0"/>
            </a:endParaRPr>
          </a:p>
          <a:p>
            <a:pPr algn="l" rtl="0"/>
            <a:r>
              <a:rPr lang="en-US" sz="3200" dirty="0">
                <a:latin typeface="Times New Roman" panose="02020603050405020304" pitchFamily="18" charset="0"/>
                <a:cs typeface="Times New Roman" panose="02020603050405020304" pitchFamily="18" charset="0"/>
              </a:rPr>
              <a:t>Improvement with defecation.</a:t>
            </a:r>
          </a:p>
          <a:p>
            <a:pPr algn="l" rtl="0"/>
            <a:r>
              <a:rPr lang="en-US" sz="3200" dirty="0">
                <a:latin typeface="Times New Roman" panose="02020603050405020304" pitchFamily="18" charset="0"/>
                <a:cs typeface="Times New Roman" panose="02020603050405020304" pitchFamily="18" charset="0"/>
              </a:rPr>
              <a:t>Onset associated with a change in frequency of stool.</a:t>
            </a:r>
          </a:p>
          <a:p>
            <a:pPr algn="l" rtl="0"/>
            <a:r>
              <a:rPr lang="en-US" sz="3200" dirty="0">
                <a:latin typeface="Times New Roman" panose="02020603050405020304" pitchFamily="18" charset="0"/>
                <a:cs typeface="Times New Roman" panose="02020603050405020304" pitchFamily="18" charset="0"/>
              </a:rPr>
              <a:t>Onset associated with a change in form (appearance) of stool.</a:t>
            </a:r>
          </a:p>
        </p:txBody>
      </p:sp>
      <p:pic>
        <p:nvPicPr>
          <p:cNvPr id="6150" name="Picture 6" descr="9 Signs and Symptoms of IBS - Slingshot Health Bl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481836"/>
            <a:ext cx="3304155" cy="2197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1C2DC0-BA01-48EC-B421-6DC982CE14AE}"/>
              </a:ext>
            </a:extLst>
          </p:cNvPr>
          <p:cNvSpPr txBox="1"/>
          <p:nvPr/>
        </p:nvSpPr>
        <p:spPr>
          <a:xfrm>
            <a:off x="-5502" y="5109568"/>
            <a:ext cx="4711746" cy="1569660"/>
          </a:xfrm>
          <a:prstGeom prst="rect">
            <a:avLst/>
          </a:prstGeom>
          <a:noFill/>
        </p:spPr>
        <p:txBody>
          <a:bodyPr wrap="square">
            <a:spAutoFit/>
          </a:bodyPr>
          <a:lstStyle/>
          <a:p>
            <a:pPr algn="ctr" rtl="0"/>
            <a:r>
              <a:rPr lang="en-US" sz="3200" dirty="0">
                <a:latin typeface="Times New Roman" panose="02020603050405020304" pitchFamily="18" charset="0"/>
                <a:cs typeface="Times New Roman" panose="02020603050405020304" pitchFamily="18" charset="0"/>
              </a:rPr>
              <a:t>Onset of symptoms more than 6 months before diagnosis.</a:t>
            </a:r>
            <a:endParaRPr lang="ar-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731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640" y="4437112"/>
            <a:ext cx="2052468" cy="225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79512" y="211780"/>
            <a:ext cx="8379216" cy="2862322"/>
          </a:xfrm>
          <a:prstGeom prst="rect">
            <a:avLst/>
          </a:prstGeom>
        </p:spPr>
        <p:txBody>
          <a:bodyPr wrap="square">
            <a:spAutoFit/>
          </a:bodyPr>
          <a:lstStyle/>
          <a:p>
            <a:pPr algn="l" rtl="0"/>
            <a:r>
              <a:rPr lang="en-US" dirty="0"/>
              <a:t>There is no cure for IBS and treatment is individualized. </a:t>
            </a:r>
          </a:p>
          <a:p>
            <a:pPr algn="l" rtl="0"/>
            <a:r>
              <a:rPr lang="en-US" dirty="0"/>
              <a:t>Treatment of symptoms may include:</a:t>
            </a:r>
          </a:p>
          <a:p>
            <a:pPr algn="l" rtl="0"/>
            <a:r>
              <a:rPr lang="en-US" dirty="0"/>
              <a:t> laxatives and fiber, </a:t>
            </a:r>
          </a:p>
          <a:p>
            <a:pPr algn="l" rtl="0"/>
            <a:r>
              <a:rPr lang="en-US" dirty="0" err="1"/>
              <a:t>antidiarrheals</a:t>
            </a:r>
            <a:r>
              <a:rPr lang="en-US" dirty="0"/>
              <a:t>, </a:t>
            </a:r>
          </a:p>
          <a:p>
            <a:pPr algn="l" rtl="0"/>
            <a:r>
              <a:rPr lang="en-US" dirty="0"/>
              <a:t>antispasmodics, </a:t>
            </a:r>
          </a:p>
          <a:p>
            <a:pPr algn="l" rtl="0"/>
            <a:r>
              <a:rPr lang="en-US" dirty="0" err="1"/>
              <a:t>prosecretory</a:t>
            </a:r>
            <a:r>
              <a:rPr lang="en-US" dirty="0"/>
              <a:t> drugs,</a:t>
            </a:r>
          </a:p>
          <a:p>
            <a:pPr algn="l" rtl="0"/>
            <a:r>
              <a:rPr lang="en-US" dirty="0"/>
              <a:t>low-dose antidepressants, </a:t>
            </a:r>
          </a:p>
          <a:p>
            <a:pPr algn="l" rtl="0"/>
            <a:r>
              <a:rPr lang="en-US" dirty="0"/>
              <a:t>visceral analgesics, </a:t>
            </a:r>
          </a:p>
          <a:p>
            <a:pPr algn="l" rtl="0"/>
            <a:r>
              <a:rPr lang="en-US" dirty="0"/>
              <a:t>and serotonin agonists or antagonists.</a:t>
            </a:r>
          </a:p>
          <a:p>
            <a:pPr algn="l" rtl="0"/>
            <a:endParaRPr lang="en-US"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82084"/>
            <a:ext cx="220256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5062" y="2996953"/>
            <a:ext cx="2220039"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794523"/>
            <a:ext cx="1995859" cy="261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274" y="3284984"/>
            <a:ext cx="2193518" cy="26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7080" y="3573016"/>
            <a:ext cx="2230984" cy="280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83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960" y="1568"/>
            <a:ext cx="8424936" cy="4524315"/>
          </a:xfrm>
          <a:prstGeom prst="rect">
            <a:avLst/>
          </a:prstGeom>
        </p:spPr>
        <p:txBody>
          <a:bodyPr wrap="square">
            <a:spAutoFit/>
          </a:bodyPr>
          <a:lstStyle/>
          <a:p>
            <a:pPr algn="l" rtl="0"/>
            <a:r>
              <a:rPr lang="en-US" sz="3200" b="1" dirty="0">
                <a:solidFill>
                  <a:srgbClr val="FF0000"/>
                </a:solidFill>
                <a:latin typeface="Times New Roman" pitchFamily="18" charset="0"/>
                <a:cs typeface="Times New Roman" pitchFamily="18" charset="0"/>
              </a:rPr>
              <a:t>III- Diarrhea</a:t>
            </a:r>
          </a:p>
          <a:p>
            <a:pPr algn="l" rtl="0"/>
            <a:r>
              <a:rPr lang="en-US" sz="3200" dirty="0">
                <a:latin typeface="Times New Roman" pitchFamily="18" charset="0"/>
                <a:cs typeface="Times New Roman" pitchFamily="18" charset="0"/>
              </a:rPr>
              <a:t>Diarrhea is an increase in fluidity and frequency of stools. </a:t>
            </a:r>
          </a:p>
          <a:p>
            <a:pPr algn="l" rtl="0"/>
            <a:endParaRPr lang="en-US" sz="3200" dirty="0">
              <a:latin typeface="Times New Roman" pitchFamily="18" charset="0"/>
              <a:cs typeface="Times New Roman" pitchFamily="18" charset="0"/>
            </a:endParaRPr>
          </a:p>
          <a:p>
            <a:pPr algn="l" rtl="0"/>
            <a:r>
              <a:rPr lang="en-US" sz="3200" dirty="0">
                <a:latin typeface="Times New Roman" pitchFamily="18" charset="0"/>
                <a:cs typeface="Times New Roman" pitchFamily="18" charset="0"/>
              </a:rPr>
              <a:t>It may be large or small volume and may or may not contain blood. </a:t>
            </a:r>
          </a:p>
          <a:p>
            <a:pPr algn="l" rtl="0"/>
            <a:endParaRPr lang="en-US" sz="3200" dirty="0">
              <a:latin typeface="Times New Roman" pitchFamily="18" charset="0"/>
              <a:cs typeface="Times New Roman" pitchFamily="18" charset="0"/>
            </a:endParaRPr>
          </a:p>
          <a:p>
            <a:pPr algn="l" rtl="0"/>
            <a:endParaRPr lang="en-US" sz="3200" dirty="0">
              <a:latin typeface="Times New Roman" pitchFamily="18" charset="0"/>
              <a:cs typeface="Times New Roman" pitchFamily="18" charset="0"/>
            </a:endParaRPr>
          </a:p>
          <a:p>
            <a:pPr algn="l" rtl="0"/>
            <a:endParaRPr lang="ar-IQ" sz="3200" dirty="0">
              <a:latin typeface="Times New Roman" pitchFamily="18" charset="0"/>
              <a:cs typeface="Times New Roman" pitchFamily="18" charset="0"/>
            </a:endParaRPr>
          </a:p>
        </p:txBody>
      </p:sp>
      <p:sp>
        <p:nvSpPr>
          <p:cNvPr id="5" name="مستطيل 4"/>
          <p:cNvSpPr/>
          <p:nvPr/>
        </p:nvSpPr>
        <p:spPr>
          <a:xfrm>
            <a:off x="20960" y="3861048"/>
            <a:ext cx="8925157" cy="2062103"/>
          </a:xfrm>
          <a:prstGeom prst="rect">
            <a:avLst/>
          </a:prstGeom>
        </p:spPr>
        <p:txBody>
          <a:bodyPr wrap="square">
            <a:spAutoFit/>
          </a:bodyPr>
          <a:lstStyle/>
          <a:p>
            <a:pPr algn="l" rtl="0"/>
            <a:r>
              <a:rPr lang="en-US" sz="3200" dirty="0">
                <a:latin typeface="Times New Roman" pitchFamily="18" charset="0"/>
                <a:cs typeface="Times New Roman" pitchFamily="18" charset="0"/>
              </a:rPr>
              <a:t>1. Osmotic diarrhea. A </a:t>
            </a:r>
            <a:r>
              <a:rPr lang="en-US" sz="3200" dirty="0" err="1">
                <a:latin typeface="Times New Roman" pitchFamily="18" charset="0"/>
                <a:cs typeface="Times New Roman" pitchFamily="18" charset="0"/>
              </a:rPr>
              <a:t>nonabsorbable</a:t>
            </a:r>
            <a:r>
              <a:rPr lang="en-US" sz="3200" dirty="0">
                <a:latin typeface="Times New Roman" pitchFamily="18" charset="0"/>
                <a:cs typeface="Times New Roman" pitchFamily="18" charset="0"/>
              </a:rPr>
              <a:t> substance in the intestine draws excess water into the intestine and increases stool weight and volume, producing large-volume diarrhea.</a:t>
            </a: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227616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61910"/>
            <a:ext cx="7226394" cy="514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0" y="54688"/>
            <a:ext cx="8820472" cy="1569660"/>
          </a:xfrm>
          <a:prstGeom prst="rect">
            <a:avLst/>
          </a:prstGeom>
        </p:spPr>
        <p:txBody>
          <a:bodyPr wrap="square">
            <a:spAutoFit/>
          </a:bodyPr>
          <a:lstStyle/>
          <a:p>
            <a:pPr lvl="0" algn="ctr" rtl="0"/>
            <a:r>
              <a:rPr lang="en-US" sz="3200" dirty="0">
                <a:solidFill>
                  <a:prstClr val="black"/>
                </a:solidFill>
                <a:latin typeface="Times New Roman" pitchFamily="18" charset="0"/>
                <a:cs typeface="Times New Roman" pitchFamily="18" charset="0"/>
              </a:rPr>
              <a:t>2. Secretory diarrhea. Excessive mucosal secretion of fluid and electrolytes produces large-volume diarrhea.</a:t>
            </a:r>
          </a:p>
        </p:txBody>
      </p:sp>
    </p:spTree>
    <p:extLst>
      <p:ext uri="{BB962C8B-B14F-4D97-AF65-F5344CB8AC3E}">
        <p14:creationId xmlns:p14="http://schemas.microsoft.com/office/powerpoint/2010/main" val="161327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3264" y="692696"/>
            <a:ext cx="4104456" cy="4832092"/>
          </a:xfrm>
          <a:prstGeom prst="rect">
            <a:avLst/>
          </a:prstGeom>
        </p:spPr>
        <p:txBody>
          <a:bodyPr wrap="square">
            <a:spAutoFit/>
          </a:bodyPr>
          <a:lstStyle/>
          <a:p>
            <a:pPr algn="ctr" rtl="0"/>
            <a:r>
              <a:rPr lang="en-US" sz="2800" b="1" dirty="0">
                <a:solidFill>
                  <a:srgbClr val="FF0000"/>
                </a:solidFill>
                <a:latin typeface="Times New Roman" pitchFamily="18" charset="0"/>
                <a:cs typeface="Times New Roman" pitchFamily="18" charset="0"/>
              </a:rPr>
              <a:t>The Gastrointestinal System</a:t>
            </a:r>
          </a:p>
          <a:p>
            <a:pPr algn="ctr" rtl="0"/>
            <a:r>
              <a:rPr lang="en-US" sz="2800" dirty="0">
                <a:latin typeface="Times New Roman" pitchFamily="18" charset="0"/>
                <a:cs typeface="Times New Roman" pitchFamily="18" charset="0"/>
              </a:rPr>
              <a:t>The gastrointestinal (GI) tract extends from the mouth to the anus. The function of the GI tract is to allow for food ingestion, propulsion, and digestion, and for the absorption of nutrients necessary for our bodies to live and grow.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796" y="297240"/>
            <a:ext cx="4368041" cy="594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573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76672"/>
            <a:ext cx="8640960" cy="5509200"/>
          </a:xfrm>
          <a:prstGeom prst="rect">
            <a:avLst/>
          </a:prstGeom>
        </p:spPr>
        <p:txBody>
          <a:bodyPr wrap="square">
            <a:spAutoFit/>
          </a:bodyPr>
          <a:lstStyle/>
          <a:p>
            <a:pPr algn="l" rtl="0"/>
            <a:r>
              <a:rPr lang="en-US" sz="3200" dirty="0">
                <a:latin typeface="Times New Roman" pitchFamily="18" charset="0"/>
                <a:cs typeface="Times New Roman" pitchFamily="18" charset="0"/>
              </a:rPr>
              <a:t>Irritation of the intestines by a pathogen affects the mucosal layer, leading to increased secretory products, including mucus. </a:t>
            </a:r>
          </a:p>
          <a:p>
            <a:pPr algn="l" rtl="0"/>
            <a:endParaRPr lang="en-US" sz="3200" dirty="0">
              <a:latin typeface="Times New Roman" pitchFamily="18" charset="0"/>
              <a:cs typeface="Times New Roman" pitchFamily="18" charset="0"/>
            </a:endParaRPr>
          </a:p>
          <a:p>
            <a:pPr algn="l" rtl="0"/>
            <a:r>
              <a:rPr lang="en-US" sz="3200" dirty="0">
                <a:latin typeface="Times New Roman" pitchFamily="18" charset="0"/>
                <a:cs typeface="Times New Roman" pitchFamily="18" charset="0"/>
              </a:rPr>
              <a:t>Microbial irritation also affects the muscular layer, leading to increased motility. </a:t>
            </a:r>
          </a:p>
          <a:p>
            <a:pPr algn="l" rtl="0"/>
            <a:endParaRPr lang="en-US" sz="3200" dirty="0">
              <a:latin typeface="Times New Roman" pitchFamily="18" charset="0"/>
              <a:cs typeface="Times New Roman" pitchFamily="18" charset="0"/>
            </a:endParaRPr>
          </a:p>
          <a:p>
            <a:pPr algn="l" rtl="0"/>
            <a:r>
              <a:rPr lang="en-US" sz="3200" dirty="0">
                <a:latin typeface="Times New Roman" pitchFamily="18" charset="0"/>
                <a:cs typeface="Times New Roman" pitchFamily="18" charset="0"/>
              </a:rPr>
              <a:t>Increased motility causes large amounts of water and electrolytes to be lost in the stool because the time available for their reabsorption in the colon is reduced. </a:t>
            </a:r>
          </a:p>
        </p:txBody>
      </p:sp>
    </p:spTree>
    <p:extLst>
      <p:ext uri="{BB962C8B-B14F-4D97-AF65-F5344CB8AC3E}">
        <p14:creationId xmlns:p14="http://schemas.microsoft.com/office/powerpoint/2010/main" val="685052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5516" y="1052736"/>
            <a:ext cx="8712968" cy="1077218"/>
          </a:xfrm>
          <a:prstGeom prst="rect">
            <a:avLst/>
          </a:prstGeom>
        </p:spPr>
        <p:txBody>
          <a:bodyPr wrap="square">
            <a:spAutoFit/>
          </a:bodyPr>
          <a:lstStyle/>
          <a:p>
            <a:pPr algn="ctr" rtl="0"/>
            <a:r>
              <a:rPr lang="en-US" sz="3200" dirty="0">
                <a:latin typeface="Times New Roman" pitchFamily="18" charset="0"/>
                <a:cs typeface="Times New Roman" pitchFamily="18" charset="0"/>
              </a:rPr>
              <a:t>An individual who has severe diarrhea can die from hypovolemic shock and electrolyte irregularities. </a:t>
            </a:r>
            <a:endParaRPr lang="ar-IQ" sz="32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623740"/>
            <a:ext cx="5184576" cy="388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201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1520" y="116632"/>
            <a:ext cx="8640960" cy="2062103"/>
          </a:xfrm>
          <a:prstGeom prst="rect">
            <a:avLst/>
          </a:prstGeom>
        </p:spPr>
        <p:txBody>
          <a:bodyPr wrap="square">
            <a:spAutoFit/>
          </a:bodyPr>
          <a:lstStyle/>
          <a:p>
            <a:pPr algn="ctr" rtl="0"/>
            <a:r>
              <a:rPr lang="en-US" sz="3200" dirty="0">
                <a:latin typeface="Times New Roman" pitchFamily="18" charset="0"/>
                <a:cs typeface="Times New Roman" pitchFamily="18" charset="0"/>
              </a:rPr>
              <a:t>Cholera toxin stimulates motility and directly causes secretion of water and electrolytes into the large intestine, contributing to the devastating loss of these important plasma constituents. </a:t>
            </a:r>
            <a:endParaRPr lang="ar-IQ" sz="3200"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16" y="2348880"/>
            <a:ext cx="8640960" cy="428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829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856984" cy="6494085"/>
          </a:xfrm>
          <a:prstGeom prst="rect">
            <a:avLst/>
          </a:prstGeom>
        </p:spPr>
        <p:txBody>
          <a:bodyPr wrap="square">
            <a:spAutoFit/>
          </a:bodyPr>
          <a:lstStyle/>
          <a:p>
            <a:pPr algn="l" rtl="0"/>
            <a:r>
              <a:rPr lang="en-US" sz="3200" dirty="0">
                <a:latin typeface="Times New Roman" pitchFamily="18" charset="0"/>
                <a:cs typeface="Times New Roman" pitchFamily="18" charset="0"/>
              </a:rPr>
              <a:t>Infection with Escherichia coli O157, found in undercooked ground beef, causes a severe bloody diarrhea.</a:t>
            </a:r>
          </a:p>
          <a:p>
            <a:pPr algn="l" rtl="0"/>
            <a:endParaRPr lang="en-US" sz="3200" dirty="0">
              <a:latin typeface="Times New Roman" pitchFamily="18" charset="0"/>
              <a:cs typeface="Times New Roman" pitchFamily="18" charset="0"/>
            </a:endParaRPr>
          </a:p>
          <a:p>
            <a:pPr algn="l" rtl="0"/>
            <a:r>
              <a:rPr lang="en-US" sz="3200" dirty="0">
                <a:latin typeface="Times New Roman" pitchFamily="18" charset="0"/>
                <a:cs typeface="Times New Roman" pitchFamily="18" charset="0"/>
              </a:rPr>
              <a:t> Large-volume diarrhea can also be caused by psychological factors, such as fear or some types of stress, mediated through parasympathetic stimulation of the gut.</a:t>
            </a:r>
          </a:p>
          <a:p>
            <a:pPr algn="l" rtl="0"/>
            <a:endParaRPr lang="en-US" sz="3200" dirty="0">
              <a:latin typeface="Times New Roman" pitchFamily="18" charset="0"/>
              <a:cs typeface="Times New Roman" pitchFamily="18" charset="0"/>
            </a:endParaRPr>
          </a:p>
          <a:p>
            <a:pPr algn="l" rtl="0"/>
            <a:r>
              <a:rPr lang="en-US" sz="3200" dirty="0">
                <a:latin typeface="Times New Roman" pitchFamily="18" charset="0"/>
                <a:cs typeface="Times New Roman" pitchFamily="18" charset="0"/>
              </a:rPr>
              <a:t>Small-volume diarrhea is characterized by frequent loss of small amounts of stool. </a:t>
            </a:r>
          </a:p>
          <a:p>
            <a:pPr algn="l" rtl="0"/>
            <a:r>
              <a:rPr lang="en-US" sz="3200" dirty="0">
                <a:latin typeface="Times New Roman" pitchFamily="18" charset="0"/>
                <a:cs typeface="Times New Roman" pitchFamily="18" charset="0"/>
              </a:rPr>
              <a:t>Causes of this type of diarrhea include </a:t>
            </a:r>
            <a:r>
              <a:rPr lang="en-US" sz="3200" dirty="0">
                <a:solidFill>
                  <a:srgbClr val="FF0000"/>
                </a:solidFill>
                <a:latin typeface="Times New Roman" pitchFamily="18" charset="0"/>
                <a:cs typeface="Times New Roman" pitchFamily="18" charset="0"/>
              </a:rPr>
              <a:t>ulcerative colitis </a:t>
            </a:r>
            <a:r>
              <a:rPr lang="en-US" sz="3200" dirty="0">
                <a:latin typeface="Times New Roman" pitchFamily="18" charset="0"/>
                <a:cs typeface="Times New Roman" pitchFamily="18" charset="0"/>
              </a:rPr>
              <a:t>and </a:t>
            </a:r>
            <a:r>
              <a:rPr lang="en-US" sz="3200" dirty="0">
                <a:solidFill>
                  <a:srgbClr val="FF0000"/>
                </a:solidFill>
                <a:latin typeface="Times New Roman" pitchFamily="18" charset="0"/>
                <a:cs typeface="Times New Roman" pitchFamily="18" charset="0"/>
              </a:rPr>
              <a:t>Crohn's disease</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2960587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1282"/>
            <a:ext cx="9036496" cy="3046988"/>
          </a:xfrm>
          <a:prstGeom prst="rect">
            <a:avLst/>
          </a:prstGeom>
        </p:spPr>
        <p:txBody>
          <a:bodyPr wrap="square">
            <a:spAutoFit/>
          </a:bodyPr>
          <a:lstStyle/>
          <a:p>
            <a:pPr algn="l" rtl="0"/>
            <a:r>
              <a:rPr lang="en-US" sz="3200" b="1" dirty="0">
                <a:solidFill>
                  <a:srgbClr val="FF0000"/>
                </a:solidFill>
                <a:latin typeface="Times New Roman" pitchFamily="18" charset="0"/>
                <a:cs typeface="Times New Roman" pitchFamily="18" charset="0"/>
              </a:rPr>
              <a:t>Clinical manifestations</a:t>
            </a:r>
          </a:p>
          <a:p>
            <a:pPr algn="l" rtl="0"/>
            <a:r>
              <a:rPr lang="en-US" sz="3200" dirty="0">
                <a:latin typeface="Times New Roman" pitchFamily="18" charset="0"/>
                <a:cs typeface="Times New Roman" pitchFamily="18" charset="0"/>
              </a:rPr>
              <a:t>	Diarrhea can be acute or chronic depending on its cause. Systemic effects of prolonged diarrhea are:</a:t>
            </a:r>
          </a:p>
          <a:p>
            <a:pPr algn="l" rtl="0"/>
            <a:r>
              <a:rPr lang="en-US" sz="3200" dirty="0">
                <a:latin typeface="Times New Roman" pitchFamily="18" charset="0"/>
                <a:cs typeface="Times New Roman" pitchFamily="18" charset="0"/>
              </a:rPr>
              <a:t>Dehydration, </a:t>
            </a:r>
          </a:p>
          <a:p>
            <a:pPr algn="l" rtl="0"/>
            <a:r>
              <a:rPr lang="en-US" sz="3200" dirty="0">
                <a:latin typeface="Times New Roman" pitchFamily="18" charset="0"/>
                <a:cs typeface="Times New Roman" pitchFamily="18" charset="0"/>
              </a:rPr>
              <a:t>Electrolyte imbalance (hyponatremia, hypokalemia), </a:t>
            </a:r>
          </a:p>
          <a:p>
            <a:pPr algn="l" rtl="0"/>
            <a:r>
              <a:rPr lang="en-US" sz="3200" dirty="0">
                <a:latin typeface="Times New Roman" pitchFamily="18" charset="0"/>
                <a:cs typeface="Times New Roman" pitchFamily="18" charset="0"/>
              </a:rPr>
              <a:t>and weight loss.</a:t>
            </a:r>
            <a:endParaRPr lang="ar-IQ" sz="3200" dirty="0">
              <a:latin typeface="Times New Roman" pitchFamily="18" charset="0"/>
              <a:cs typeface="Times New Roman" pitchFamily="18" charset="0"/>
            </a:endParaRPr>
          </a:p>
        </p:txBody>
      </p:sp>
      <p:sp>
        <p:nvSpPr>
          <p:cNvPr id="3" name="مستطيل 2"/>
          <p:cNvSpPr/>
          <p:nvPr/>
        </p:nvSpPr>
        <p:spPr>
          <a:xfrm>
            <a:off x="309678" y="3429000"/>
            <a:ext cx="8136904" cy="3046988"/>
          </a:xfrm>
          <a:prstGeom prst="rect">
            <a:avLst/>
          </a:prstGeom>
        </p:spPr>
        <p:txBody>
          <a:bodyPr wrap="square">
            <a:spAutoFit/>
          </a:bodyPr>
          <a:lstStyle/>
          <a:p>
            <a:pPr algn="l" rtl="0"/>
            <a:r>
              <a:rPr lang="en-US" sz="3200" dirty="0">
                <a:latin typeface="Times New Roman" pitchFamily="18" charset="0"/>
                <a:cs typeface="Times New Roman" pitchFamily="18" charset="0"/>
              </a:rPr>
              <a:t>Manifestations of acute bacterial or viral infection include fever, with or without vomiting or cramping pain. </a:t>
            </a:r>
          </a:p>
          <a:p>
            <a:pPr algn="l" rtl="0"/>
            <a:endParaRPr lang="en-US" sz="3200" dirty="0">
              <a:latin typeface="Times New Roman" pitchFamily="18" charset="0"/>
              <a:cs typeface="Times New Roman" pitchFamily="18" charset="0"/>
            </a:endParaRPr>
          </a:p>
          <a:p>
            <a:pPr algn="l" rtl="0"/>
            <a:r>
              <a:rPr lang="en-US" sz="3200" dirty="0">
                <a:latin typeface="Times New Roman" pitchFamily="18" charset="0"/>
                <a:cs typeface="Times New Roman" pitchFamily="18" charset="0"/>
              </a:rPr>
              <a:t>Most infectious diarrhea usually lasts less than 2 weeks.</a:t>
            </a: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3473439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22" y="188640"/>
            <a:ext cx="9047218" cy="2308324"/>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IV- </a:t>
            </a:r>
            <a:r>
              <a:rPr lang="en-US" sz="2400" b="1" dirty="0" err="1">
                <a:solidFill>
                  <a:srgbClr val="FF0000"/>
                </a:solidFill>
                <a:latin typeface="Times New Roman" pitchFamily="18" charset="0"/>
                <a:cs typeface="Times New Roman" pitchFamily="18" charset="0"/>
              </a:rPr>
              <a:t>Crohn's</a:t>
            </a:r>
            <a:r>
              <a:rPr lang="en-US" sz="2400" b="1" dirty="0">
                <a:solidFill>
                  <a:srgbClr val="FF0000"/>
                </a:solidFill>
                <a:latin typeface="Times New Roman" pitchFamily="18" charset="0"/>
                <a:cs typeface="Times New Roman" pitchFamily="18" charset="0"/>
              </a:rPr>
              <a:t> Disease</a:t>
            </a:r>
          </a:p>
          <a:p>
            <a:pPr algn="l" rtl="0"/>
            <a:r>
              <a:rPr lang="en-US" sz="2400" dirty="0" err="1">
                <a:latin typeface="Times New Roman" pitchFamily="18" charset="0"/>
                <a:cs typeface="Times New Roman" pitchFamily="18" charset="0"/>
              </a:rPr>
              <a:t>Crohn's</a:t>
            </a:r>
            <a:r>
              <a:rPr lang="en-US" sz="2400" dirty="0">
                <a:latin typeface="Times New Roman" pitchFamily="18" charset="0"/>
                <a:cs typeface="Times New Roman" pitchFamily="18" charset="0"/>
              </a:rPr>
              <a:t> disease is a chronic inflammatory disease of the bowel characterized by inflammation of all layers of the GI tract. </a:t>
            </a:r>
          </a:p>
          <a:p>
            <a:pPr algn="l" rtl="0"/>
            <a:endParaRPr lang="en-US" sz="2400" dirty="0">
              <a:latin typeface="Times New Roman" pitchFamily="18" charset="0"/>
              <a:cs typeface="Times New Roman" pitchFamily="18" charset="0"/>
            </a:endParaRPr>
          </a:p>
          <a:p>
            <a:pPr algn="l" rtl="0"/>
            <a:r>
              <a:rPr lang="en-US" sz="2400" dirty="0">
                <a:latin typeface="Times New Roman" pitchFamily="18" charset="0"/>
                <a:cs typeface="Times New Roman" pitchFamily="18" charset="0"/>
              </a:rPr>
              <a:t>It especially affects the </a:t>
            </a:r>
            <a:r>
              <a:rPr lang="en-US" sz="2400" dirty="0" err="1">
                <a:latin typeface="Times New Roman" pitchFamily="18" charset="0"/>
                <a:cs typeface="Times New Roman" pitchFamily="18" charset="0"/>
              </a:rPr>
              <a:t>submucosal</a:t>
            </a:r>
            <a:r>
              <a:rPr lang="en-US" sz="2400" dirty="0">
                <a:latin typeface="Times New Roman" pitchFamily="18" charset="0"/>
                <a:cs typeface="Times New Roman" pitchFamily="18" charset="0"/>
              </a:rPr>
              <a:t> layer and the small and large intestines.</a:t>
            </a:r>
          </a:p>
        </p:txBody>
      </p:sp>
      <p:sp>
        <p:nvSpPr>
          <p:cNvPr id="3" name="مستطيل 2"/>
          <p:cNvSpPr/>
          <p:nvPr/>
        </p:nvSpPr>
        <p:spPr>
          <a:xfrm>
            <a:off x="-10722" y="2703303"/>
            <a:ext cx="9036496" cy="1200329"/>
          </a:xfrm>
          <a:prstGeom prst="rect">
            <a:avLst/>
          </a:prstGeom>
        </p:spPr>
        <p:txBody>
          <a:bodyPr wrap="square">
            <a:spAutoFit/>
          </a:bodyPr>
          <a:lstStyle/>
          <a:p>
            <a:pPr algn="l" rtl="0"/>
            <a:r>
              <a:rPr lang="en-US" sz="2400" dirty="0">
                <a:latin typeface="Times New Roman" pitchFamily="18" charset="0"/>
                <a:cs typeface="Times New Roman" pitchFamily="18" charset="0"/>
              </a:rPr>
              <a:t>The inflammation of </a:t>
            </a:r>
            <a:r>
              <a:rPr lang="en-US" sz="2400" dirty="0" err="1">
                <a:latin typeface="Times New Roman" pitchFamily="18" charset="0"/>
                <a:cs typeface="Times New Roman" pitchFamily="18" charset="0"/>
              </a:rPr>
              <a:t>Crohn's</a:t>
            </a:r>
            <a:r>
              <a:rPr lang="en-US" sz="2400" dirty="0">
                <a:latin typeface="Times New Roman" pitchFamily="18" charset="0"/>
                <a:cs typeface="Times New Roman" pitchFamily="18" charset="0"/>
              </a:rPr>
              <a:t> occurs as sharply outlined granulomatous lesions that appear in skip pattern scattered throughout the affected area of the gut. </a:t>
            </a:r>
            <a:endParaRPr lang="ar-IQ" sz="24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869338"/>
            <a:ext cx="6192688" cy="25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70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0528" y="-66291"/>
            <a:ext cx="9324528" cy="2062103"/>
          </a:xfrm>
          <a:prstGeom prst="rect">
            <a:avLst/>
          </a:prstGeom>
        </p:spPr>
        <p:txBody>
          <a:bodyPr wrap="square">
            <a:spAutoFit/>
          </a:bodyPr>
          <a:lstStyle/>
          <a:p>
            <a:pPr algn="ctr" rtl="0"/>
            <a:r>
              <a:rPr lang="en-US" sz="3200" dirty="0">
                <a:latin typeface="Times New Roman" pitchFamily="18" charset="0"/>
                <a:cs typeface="Times New Roman" pitchFamily="18" charset="0"/>
              </a:rPr>
              <a:t>Interspersed between areas of inflammation is normal gut tissue. With chronic inflammation, fibrosis and scarring occur and make the bowel stiff and inflexible that interfere with the absorption of nutrients.</a:t>
            </a:r>
            <a:endParaRPr lang="ar-IQ" sz="32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736" y="2276872"/>
            <a:ext cx="76200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507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5697"/>
            <a:ext cx="8804539" cy="3539430"/>
          </a:xfrm>
          <a:prstGeom prst="rect">
            <a:avLst/>
          </a:prstGeom>
        </p:spPr>
        <p:txBody>
          <a:bodyPr wrap="square">
            <a:spAutoFit/>
          </a:bodyPr>
          <a:lstStyle/>
          <a:p>
            <a:pPr algn="ctr" rtl="0"/>
            <a:r>
              <a:rPr lang="en-US" sz="3200" dirty="0">
                <a:latin typeface="Times New Roman" pitchFamily="18" charset="0"/>
                <a:cs typeface="Times New Roman" pitchFamily="18" charset="0"/>
              </a:rPr>
              <a:t>If the disease is primarily localized in the colon, water and electrolyte balances can be disturbed. </a:t>
            </a:r>
          </a:p>
          <a:p>
            <a:pPr algn="ctr" rtl="0"/>
            <a:endParaRPr lang="en-US" sz="3200" dirty="0">
              <a:latin typeface="Times New Roman" pitchFamily="18" charset="0"/>
              <a:cs typeface="Times New Roman" pitchFamily="18" charset="0"/>
            </a:endParaRPr>
          </a:p>
          <a:p>
            <a:pPr algn="ctr" rtl="0"/>
            <a:r>
              <a:rPr lang="en-US" sz="3200" dirty="0">
                <a:latin typeface="Times New Roman" pitchFamily="18" charset="0"/>
                <a:cs typeface="Times New Roman" pitchFamily="18" charset="0"/>
              </a:rPr>
              <a:t>Abnormal connections or fistulas sometimes develop between different parts of the digestive tract and between the GI tract and the vagina, bladder, or rectum. </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729" y="3235569"/>
            <a:ext cx="4104456" cy="305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E0745399-9882-49D0-939D-49EF9420A3C6}"/>
              </a:ext>
            </a:extLst>
          </p:cNvPr>
          <p:cNvSpPr txBox="1"/>
          <p:nvPr/>
        </p:nvSpPr>
        <p:spPr>
          <a:xfrm>
            <a:off x="0" y="3734080"/>
            <a:ext cx="4635304" cy="2062103"/>
          </a:xfrm>
          <a:prstGeom prst="rect">
            <a:avLst/>
          </a:prstGeom>
          <a:noFill/>
        </p:spPr>
        <p:txBody>
          <a:bodyPr wrap="square">
            <a:spAutoFit/>
          </a:bodyPr>
          <a:lstStyle/>
          <a:p>
            <a:pPr algn="ctr" rtl="0"/>
            <a:r>
              <a:rPr lang="en-US" sz="3200" dirty="0">
                <a:latin typeface="Times New Roman" pitchFamily="18" charset="0"/>
                <a:cs typeface="Times New Roman" pitchFamily="18" charset="0"/>
              </a:rPr>
              <a:t>These fistulas can contribute to malabsorption and cause infection.</a:t>
            </a: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3184070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8191" y="332656"/>
            <a:ext cx="7272808" cy="4524315"/>
          </a:xfrm>
          <a:prstGeom prst="rect">
            <a:avLst/>
          </a:prstGeom>
        </p:spPr>
        <p:txBody>
          <a:bodyPr wrap="square">
            <a:spAutoFit/>
          </a:bodyPr>
          <a:lstStyle/>
          <a:p>
            <a:pPr algn="l" rtl="0"/>
            <a:r>
              <a:rPr lang="en-US" sz="3200" b="1" dirty="0">
                <a:solidFill>
                  <a:srgbClr val="FF0000"/>
                </a:solidFill>
                <a:latin typeface="Times New Roman" pitchFamily="18" charset="0"/>
                <a:cs typeface="Times New Roman" pitchFamily="18" charset="0"/>
              </a:rPr>
              <a:t>Clinical Manifestations</a:t>
            </a:r>
          </a:p>
          <a:p>
            <a:pPr algn="l" rtl="0">
              <a:buFont typeface="Arial"/>
              <a:buChar char="•"/>
            </a:pPr>
            <a:r>
              <a:rPr lang="en-US" sz="3200" dirty="0">
                <a:latin typeface="Times New Roman" pitchFamily="18" charset="0"/>
                <a:cs typeface="Times New Roman" pitchFamily="18" charset="0"/>
              </a:rPr>
              <a:t>Intermittent, usually non-bloody diarrhea.</a:t>
            </a:r>
          </a:p>
          <a:p>
            <a:pPr algn="l" rtl="0">
              <a:buFont typeface="Arial"/>
              <a:buChar char="•"/>
            </a:pPr>
            <a:r>
              <a:rPr lang="en-US" sz="3200" dirty="0">
                <a:latin typeface="Times New Roman" pitchFamily="18" charset="0"/>
                <a:cs typeface="Times New Roman" pitchFamily="18" charset="0"/>
              </a:rPr>
              <a:t>Colicky pain.</a:t>
            </a:r>
          </a:p>
          <a:p>
            <a:pPr algn="l" rtl="0">
              <a:buFont typeface="Arial"/>
              <a:buChar char="•"/>
            </a:pPr>
            <a:r>
              <a:rPr lang="en-US" sz="3200" dirty="0">
                <a:latin typeface="Times New Roman" pitchFamily="18" charset="0"/>
                <a:cs typeface="Times New Roman" pitchFamily="18" charset="0"/>
              </a:rPr>
              <a:t>Weight loss.</a:t>
            </a:r>
          </a:p>
          <a:p>
            <a:pPr algn="l" rtl="0">
              <a:buFont typeface="Arial"/>
              <a:buChar char="•"/>
            </a:pPr>
            <a:r>
              <a:rPr lang="en-US" sz="3200" dirty="0" err="1">
                <a:latin typeface="Times New Roman" pitchFamily="18" charset="0"/>
                <a:cs typeface="Times New Roman" pitchFamily="18" charset="0"/>
              </a:rPr>
              <a:t>Malabsorption</a:t>
            </a:r>
            <a:r>
              <a:rPr lang="en-US" sz="3200" dirty="0">
                <a:latin typeface="Times New Roman" pitchFamily="18" charset="0"/>
                <a:cs typeface="Times New Roman" pitchFamily="18" charset="0"/>
              </a:rPr>
              <a:t>.</a:t>
            </a:r>
          </a:p>
          <a:p>
            <a:pPr algn="l" rtl="0">
              <a:buFont typeface="Arial"/>
              <a:buChar char="•"/>
            </a:pPr>
            <a:r>
              <a:rPr lang="en-US" sz="3200" dirty="0">
                <a:latin typeface="Times New Roman" pitchFamily="18" charset="0"/>
                <a:cs typeface="Times New Roman" pitchFamily="18" charset="0"/>
              </a:rPr>
              <a:t>Fluid and electrolyte imbalances may result.</a:t>
            </a:r>
          </a:p>
          <a:p>
            <a:pPr algn="l" rtl="0">
              <a:buFont typeface="Arial"/>
              <a:buChar char="•"/>
            </a:pPr>
            <a:r>
              <a:rPr lang="en-US" sz="3200" dirty="0">
                <a:latin typeface="Times New Roman" pitchFamily="18" charset="0"/>
                <a:cs typeface="Times New Roman" pitchFamily="18" charset="0"/>
              </a:rPr>
              <a:t>Malaise.</a:t>
            </a:r>
          </a:p>
          <a:p>
            <a:pPr algn="l" rtl="0">
              <a:buFont typeface="Arial"/>
              <a:buChar char="•"/>
            </a:pPr>
            <a:r>
              <a:rPr lang="en-US" sz="3200" dirty="0">
                <a:latin typeface="Times New Roman" pitchFamily="18" charset="0"/>
                <a:cs typeface="Times New Roman" pitchFamily="18" charset="0"/>
              </a:rPr>
              <a:t>Low-grade fevers.</a:t>
            </a:r>
          </a:p>
        </p:txBody>
      </p:sp>
      <p:sp>
        <p:nvSpPr>
          <p:cNvPr id="3" name="مستطيل 2"/>
          <p:cNvSpPr/>
          <p:nvPr/>
        </p:nvSpPr>
        <p:spPr>
          <a:xfrm>
            <a:off x="656499" y="5661248"/>
            <a:ext cx="7903009" cy="1077218"/>
          </a:xfrm>
          <a:prstGeom prst="rect">
            <a:avLst/>
          </a:prstGeom>
        </p:spPr>
        <p:txBody>
          <a:bodyPr wrap="square">
            <a:spAutoFit/>
          </a:bodyPr>
          <a:lstStyle/>
          <a:p>
            <a:pPr algn="l" rtl="0"/>
            <a:r>
              <a:rPr lang="en-US" sz="3200" dirty="0">
                <a:solidFill>
                  <a:srgbClr val="FF0000"/>
                </a:solidFill>
                <a:latin typeface="Times New Roman" pitchFamily="18" charset="0"/>
                <a:cs typeface="Times New Roman" pitchFamily="18" charset="0"/>
              </a:rPr>
              <a:t>Diagnostic Tools</a:t>
            </a:r>
          </a:p>
          <a:p>
            <a:pPr algn="l" rtl="0">
              <a:buFont typeface="Arial"/>
              <a:buChar char="•"/>
            </a:pPr>
            <a:r>
              <a:rPr lang="en-US" sz="3200" dirty="0">
                <a:latin typeface="Times New Roman" pitchFamily="18" charset="0"/>
                <a:cs typeface="Times New Roman" pitchFamily="18" charset="0"/>
              </a:rPr>
              <a:t>Colonoscopy reveals irregular, scarred bowel.</a:t>
            </a:r>
          </a:p>
        </p:txBody>
      </p:sp>
    </p:spTree>
    <p:extLst>
      <p:ext uri="{BB962C8B-B14F-4D97-AF65-F5344CB8AC3E}">
        <p14:creationId xmlns:p14="http://schemas.microsoft.com/office/powerpoint/2010/main" val="968539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548680"/>
            <a:ext cx="8784976" cy="5509200"/>
          </a:xfrm>
          <a:prstGeom prst="rect">
            <a:avLst/>
          </a:prstGeom>
        </p:spPr>
        <p:txBody>
          <a:bodyPr wrap="square">
            <a:spAutoFit/>
          </a:bodyPr>
          <a:lstStyle/>
          <a:p>
            <a:pPr algn="l" rtl="0"/>
            <a:r>
              <a:rPr lang="en-US" sz="3200" b="1" dirty="0">
                <a:solidFill>
                  <a:srgbClr val="FF0000"/>
                </a:solidFill>
                <a:latin typeface="Times New Roman" pitchFamily="18" charset="0"/>
                <a:cs typeface="Times New Roman" pitchFamily="18" charset="0"/>
              </a:rPr>
              <a:t>Complications</a:t>
            </a:r>
          </a:p>
          <a:p>
            <a:pPr algn="l" rtl="0">
              <a:buFont typeface="Arial"/>
              <a:buChar char="•"/>
            </a:pPr>
            <a:r>
              <a:rPr lang="en-US" sz="3200" dirty="0">
                <a:latin typeface="Times New Roman" pitchFamily="18" charset="0"/>
                <a:cs typeface="Times New Roman" pitchFamily="18" charset="0"/>
              </a:rPr>
              <a:t>Toxic megacolon.</a:t>
            </a:r>
          </a:p>
          <a:p>
            <a:pPr algn="l" rtl="0">
              <a:buFont typeface="Arial"/>
              <a:buChar char="•"/>
            </a:pPr>
            <a:r>
              <a:rPr lang="en-US" sz="3200" dirty="0">
                <a:latin typeface="Times New Roman" pitchFamily="18" charset="0"/>
                <a:cs typeface="Times New Roman" pitchFamily="18" charset="0"/>
              </a:rPr>
              <a:t>Obstruction of the intestine.</a:t>
            </a:r>
          </a:p>
          <a:p>
            <a:pPr algn="l" rtl="0">
              <a:buFont typeface="Arial"/>
              <a:buChar char="•"/>
            </a:pPr>
            <a:r>
              <a:rPr lang="en-US" sz="3200" dirty="0">
                <a:latin typeface="Times New Roman" pitchFamily="18" charset="0"/>
                <a:cs typeface="Times New Roman" pitchFamily="18" charset="0"/>
              </a:rPr>
              <a:t>arthritis, skin lesions, and various blood disorders, including autoimmune anemia, hypercoagulability and depression.</a:t>
            </a:r>
          </a:p>
          <a:p>
            <a:pPr algn="l" rtl="0"/>
            <a:endParaRPr lang="en-US" sz="3200" dirty="0">
              <a:latin typeface="Times New Roman" pitchFamily="18" charset="0"/>
              <a:cs typeface="Times New Roman" pitchFamily="18" charset="0"/>
            </a:endParaRPr>
          </a:p>
          <a:p>
            <a:pPr algn="l" rtl="0">
              <a:buFont typeface="Arial"/>
              <a:buChar char="•"/>
            </a:pPr>
            <a:r>
              <a:rPr lang="en-US" sz="3200" dirty="0">
                <a:latin typeface="Times New Roman" pitchFamily="18" charset="0"/>
                <a:cs typeface="Times New Roman" pitchFamily="18" charset="0"/>
              </a:rPr>
              <a:t>Children afflicted with </a:t>
            </a:r>
            <a:r>
              <a:rPr lang="en-US" sz="3200" dirty="0" err="1">
                <a:latin typeface="Times New Roman" pitchFamily="18" charset="0"/>
                <a:cs typeface="Times New Roman" pitchFamily="18" charset="0"/>
              </a:rPr>
              <a:t>Crohn's</a:t>
            </a:r>
            <a:r>
              <a:rPr lang="en-US" sz="3200" dirty="0">
                <a:latin typeface="Times New Roman" pitchFamily="18" charset="0"/>
                <a:cs typeface="Times New Roman" pitchFamily="18" charset="0"/>
              </a:rPr>
              <a:t> disease may experience growth retardation, resulting from </a:t>
            </a:r>
            <a:r>
              <a:rPr lang="en-US" sz="3200" dirty="0" err="1">
                <a:latin typeface="Times New Roman" pitchFamily="18" charset="0"/>
                <a:cs typeface="Times New Roman" pitchFamily="18" charset="0"/>
              </a:rPr>
              <a:t>malabsorption</a:t>
            </a:r>
            <a:r>
              <a:rPr lang="en-US" sz="3200" dirty="0">
                <a:latin typeface="Times New Roman" pitchFamily="18" charset="0"/>
                <a:cs typeface="Times New Roman" pitchFamily="18" charset="0"/>
              </a:rPr>
              <a:t> as well as from the anti-inflammatory drugs used to treat the disease.</a:t>
            </a:r>
          </a:p>
        </p:txBody>
      </p:sp>
    </p:spTree>
    <p:extLst>
      <p:ext uri="{BB962C8B-B14F-4D97-AF65-F5344CB8AC3E}">
        <p14:creationId xmlns:p14="http://schemas.microsoft.com/office/powerpoint/2010/main" val="1059034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60648"/>
            <a:ext cx="9144000" cy="1569660"/>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I- Peptic Ulcer</a:t>
            </a:r>
          </a:p>
          <a:p>
            <a:pPr algn="l" rtl="0"/>
            <a:r>
              <a:rPr lang="en-US" sz="2400" dirty="0">
                <a:latin typeface="Times New Roman" pitchFamily="18" charset="0"/>
                <a:cs typeface="Times New Roman" pitchFamily="18" charset="0"/>
              </a:rPr>
              <a:t>The term peptic ulcer refers to an erosion of the mucosal layer anywhere in the GI tract; however, it usually refers to erosions in the stomach or duodenum. Gastric ulcer refers only to an ulcer in the stomach.</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472" y="2780928"/>
            <a:ext cx="4752528" cy="322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0" y="2924944"/>
            <a:ext cx="4292704" cy="2677656"/>
          </a:xfrm>
          <a:prstGeom prst="rect">
            <a:avLst/>
          </a:prstGeom>
        </p:spPr>
        <p:txBody>
          <a:bodyPr wrap="square">
            <a:spAutoFit/>
          </a:bodyPr>
          <a:lstStyle/>
          <a:p>
            <a:pPr algn="l" rtl="0"/>
            <a:r>
              <a:rPr lang="en-US" sz="2400" dirty="0">
                <a:latin typeface="Times New Roman" pitchFamily="18" charset="0"/>
                <a:cs typeface="Times New Roman" pitchFamily="18" charset="0"/>
              </a:rPr>
              <a:t>Causes of Peptic Ulcer</a:t>
            </a:r>
          </a:p>
          <a:p>
            <a:pPr algn="l" rtl="0"/>
            <a:r>
              <a:rPr lang="en-US" sz="2400" dirty="0">
                <a:latin typeface="Times New Roman" pitchFamily="18" charset="0"/>
                <a:cs typeface="Times New Roman" pitchFamily="18" charset="0"/>
              </a:rPr>
              <a:t>There are two main causes of ulcers: </a:t>
            </a:r>
          </a:p>
          <a:p>
            <a:pPr algn="l" rtl="0"/>
            <a:r>
              <a:rPr lang="en-US" sz="2400" dirty="0">
                <a:latin typeface="Times New Roman" pitchFamily="18" charset="0"/>
                <a:cs typeface="Times New Roman" pitchFamily="18" charset="0"/>
              </a:rPr>
              <a:t>(1) too little mucus production or (2) too much acid being produced in the stomach or delivered to the intestine. </a:t>
            </a:r>
          </a:p>
        </p:txBody>
      </p:sp>
    </p:spTree>
    <p:extLst>
      <p:ext uri="{BB962C8B-B14F-4D97-AF65-F5344CB8AC3E}">
        <p14:creationId xmlns:p14="http://schemas.microsoft.com/office/powerpoint/2010/main" val="1617800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37321" y="101459"/>
            <a:ext cx="8712968" cy="2554545"/>
          </a:xfrm>
          <a:prstGeom prst="rect">
            <a:avLst/>
          </a:prstGeom>
        </p:spPr>
        <p:txBody>
          <a:bodyPr wrap="square">
            <a:spAutoFit/>
          </a:bodyPr>
          <a:lstStyle/>
          <a:p>
            <a:pPr algn="l" rtl="0"/>
            <a:r>
              <a:rPr lang="en-US" sz="3200" b="1" dirty="0">
                <a:solidFill>
                  <a:srgbClr val="FF0000"/>
                </a:solidFill>
                <a:latin typeface="Times New Roman" pitchFamily="18" charset="0"/>
                <a:cs typeface="Times New Roman" pitchFamily="18" charset="0"/>
              </a:rPr>
              <a:t>V- Ulcerative Colitis</a:t>
            </a:r>
          </a:p>
          <a:p>
            <a:pPr algn="l" rtl="0"/>
            <a:r>
              <a:rPr lang="en-US" sz="3200" dirty="0">
                <a:latin typeface="Times New Roman" pitchFamily="18" charset="0"/>
                <a:cs typeface="Times New Roman" pitchFamily="18" charset="0"/>
              </a:rPr>
              <a:t>Ulcerative colitis (UC) is a chronic inflammatory disease that causes ulceration of the colonic mucosa, most commonly in the rectum and sigmoid colon.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919317"/>
            <a:ext cx="6408712" cy="387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131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88640"/>
            <a:ext cx="9144000" cy="5262979"/>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Pathophysiology</a:t>
            </a:r>
          </a:p>
          <a:p>
            <a:pPr algn="l" rtl="0"/>
            <a:r>
              <a:rPr lang="en-US" sz="2400" dirty="0">
                <a:latin typeface="Times New Roman" pitchFamily="18" charset="0"/>
                <a:cs typeface="Times New Roman" pitchFamily="18" charset="0"/>
              </a:rPr>
              <a:t>	The mucosa is hyperemic and may appear dark red and velvety and is involved in a continuous fashion. </a:t>
            </a:r>
          </a:p>
          <a:p>
            <a:pPr algn="l" rtl="0"/>
            <a:endParaRPr lang="en-US" sz="2400" dirty="0">
              <a:latin typeface="Times New Roman" pitchFamily="18" charset="0"/>
              <a:cs typeface="Times New Roman" pitchFamily="18" charset="0"/>
            </a:endParaRPr>
          </a:p>
          <a:p>
            <a:pPr algn="l" rtl="0"/>
            <a:r>
              <a:rPr lang="en-US" sz="2400" dirty="0">
                <a:latin typeface="Times New Roman" pitchFamily="18" charset="0"/>
                <a:cs typeface="Times New Roman" pitchFamily="18" charset="0"/>
              </a:rPr>
              <a:t>Abscess formation, necrosis, and ragged ulceration of the mucosa ensue. Edema and thickening of the </a:t>
            </a:r>
            <a:r>
              <a:rPr lang="en-US" sz="2400" dirty="0" err="1">
                <a:latin typeface="Times New Roman" pitchFamily="18" charset="0"/>
                <a:cs typeface="Times New Roman" pitchFamily="18" charset="0"/>
              </a:rPr>
              <a:t>muscularis</a:t>
            </a:r>
            <a:r>
              <a:rPr lang="en-US" sz="2400" dirty="0">
                <a:latin typeface="Times New Roman" pitchFamily="18" charset="0"/>
                <a:cs typeface="Times New Roman" pitchFamily="18" charset="0"/>
              </a:rPr>
              <a:t> mucosae may narrow the lumen of the involved colon.</a:t>
            </a:r>
          </a:p>
          <a:p>
            <a:pPr algn="l" rtl="0"/>
            <a:endParaRPr lang="en-US" sz="2400" dirty="0">
              <a:latin typeface="Times New Roman" pitchFamily="18" charset="0"/>
              <a:cs typeface="Times New Roman" pitchFamily="18" charset="0"/>
            </a:endParaRPr>
          </a:p>
          <a:p>
            <a:pPr algn="l" rtl="0"/>
            <a:r>
              <a:rPr lang="en-US" sz="2400" dirty="0">
                <a:latin typeface="Times New Roman" pitchFamily="18" charset="0"/>
                <a:cs typeface="Times New Roman" pitchFamily="18" charset="0"/>
              </a:rPr>
              <a:t>Mucosal destruction and inflammation causes bleeding, cramping pain, and an urge to defecate.</a:t>
            </a:r>
          </a:p>
          <a:p>
            <a:pPr algn="l" rtl="0"/>
            <a:endParaRPr lang="en-US" sz="2400" dirty="0">
              <a:latin typeface="Times New Roman" pitchFamily="18" charset="0"/>
              <a:cs typeface="Times New Roman" pitchFamily="18" charset="0"/>
            </a:endParaRPr>
          </a:p>
          <a:p>
            <a:pPr algn="l" rtl="0"/>
            <a:r>
              <a:rPr lang="en-US" sz="2400" dirty="0">
                <a:latin typeface="Times New Roman" pitchFamily="18" charset="0"/>
                <a:cs typeface="Times New Roman" pitchFamily="18" charset="0"/>
              </a:rPr>
              <a:t>Frequent diarrhea, with passage of small amounts of blood and purulent mucus, is common. Loss of the absorptive mucosal surface and rapid colonic transit time cause large volumes of watery diarrhea.</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3475419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89679"/>
            <a:ext cx="9036496" cy="6001643"/>
          </a:xfrm>
          <a:prstGeom prst="rect">
            <a:avLst/>
          </a:prstGeom>
        </p:spPr>
        <p:txBody>
          <a:bodyPr wrap="square">
            <a:spAutoFit/>
          </a:bodyPr>
          <a:lstStyle/>
          <a:p>
            <a:pPr algn="l" rtl="0"/>
            <a:r>
              <a:rPr lang="en-US" sz="3200" b="1" dirty="0">
                <a:latin typeface="Times New Roman" pitchFamily="18" charset="0"/>
                <a:cs typeface="Times New Roman" pitchFamily="18" charset="0"/>
              </a:rPr>
              <a:t>Clinical manifestations</a:t>
            </a:r>
          </a:p>
          <a:p>
            <a:pPr algn="l" rtl="0"/>
            <a:r>
              <a:rPr lang="en-US" sz="3200" dirty="0">
                <a:solidFill>
                  <a:srgbClr val="FF0000"/>
                </a:solidFill>
                <a:latin typeface="Times New Roman" pitchFamily="18" charset="0"/>
                <a:cs typeface="Times New Roman" pitchFamily="18" charset="0"/>
              </a:rPr>
              <a:t>Mild UC </a:t>
            </a:r>
            <a:r>
              <a:rPr lang="en-US" sz="3200" dirty="0">
                <a:latin typeface="Times New Roman" pitchFamily="18" charset="0"/>
                <a:cs typeface="Times New Roman" pitchFamily="18" charset="0"/>
              </a:rPr>
              <a:t>involves less mucosa, so that the frequency of bowel movements, bleeding, and pain is minimal. </a:t>
            </a:r>
          </a:p>
          <a:p>
            <a:pPr algn="l" rtl="0"/>
            <a:endParaRPr lang="en-US" sz="3200" dirty="0">
              <a:latin typeface="Times New Roman" pitchFamily="18" charset="0"/>
              <a:cs typeface="Times New Roman" pitchFamily="18" charset="0"/>
            </a:endParaRPr>
          </a:p>
          <a:p>
            <a:pPr algn="l" rtl="0"/>
            <a:r>
              <a:rPr lang="en-US" sz="3200" dirty="0">
                <a:latin typeface="Times New Roman" pitchFamily="18" charset="0"/>
                <a:cs typeface="Times New Roman" pitchFamily="18" charset="0"/>
              </a:rPr>
              <a:t>Severe forms may involve the entire colon and are characterized by </a:t>
            </a:r>
            <a:r>
              <a:rPr lang="en-US" sz="3200" dirty="0">
                <a:solidFill>
                  <a:srgbClr val="FF0000"/>
                </a:solidFill>
                <a:latin typeface="Times New Roman" pitchFamily="18" charset="0"/>
                <a:cs typeface="Times New Roman" pitchFamily="18" charset="0"/>
              </a:rPr>
              <a:t>abdominal pain</a:t>
            </a: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fever</a:t>
            </a: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elevated pulse rate</a:t>
            </a: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frequent diarrhea </a:t>
            </a:r>
            <a:r>
              <a:rPr lang="en-US" sz="3200" dirty="0">
                <a:latin typeface="Times New Roman" pitchFamily="18" charset="0"/>
                <a:cs typeface="Times New Roman" pitchFamily="18" charset="0"/>
              </a:rPr>
              <a:t>(10 to 20 stools/day), </a:t>
            </a:r>
            <a:r>
              <a:rPr lang="en-US" sz="3200" dirty="0">
                <a:solidFill>
                  <a:srgbClr val="FF0000"/>
                </a:solidFill>
                <a:latin typeface="Times New Roman" pitchFamily="18" charset="0"/>
                <a:cs typeface="Times New Roman" pitchFamily="18" charset="0"/>
              </a:rPr>
              <a:t>urgency</a:t>
            </a: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obviously bloody stools</a:t>
            </a:r>
            <a:r>
              <a:rPr lang="en-US" sz="3200" dirty="0">
                <a:latin typeface="Times New Roman" pitchFamily="18" charset="0"/>
                <a:cs typeface="Times New Roman" pitchFamily="18" charset="0"/>
              </a:rPr>
              <a:t>, and </a:t>
            </a:r>
            <a:r>
              <a:rPr lang="en-US" sz="3200" dirty="0">
                <a:solidFill>
                  <a:srgbClr val="FF0000"/>
                </a:solidFill>
                <a:latin typeface="Times New Roman" pitchFamily="18" charset="0"/>
                <a:cs typeface="Times New Roman" pitchFamily="18" charset="0"/>
              </a:rPr>
              <a:t>continuous</a:t>
            </a:r>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crampy</a:t>
            </a:r>
            <a:r>
              <a:rPr lang="en-US" sz="3200" dirty="0">
                <a:solidFill>
                  <a:srgbClr val="FF0000"/>
                </a:solidFill>
                <a:latin typeface="Times New Roman" pitchFamily="18" charset="0"/>
                <a:cs typeface="Times New Roman" pitchFamily="18" charset="0"/>
              </a:rPr>
              <a:t> pain</a:t>
            </a:r>
            <a:r>
              <a:rPr lang="en-US" sz="3200" dirty="0">
                <a:latin typeface="Times New Roman" pitchFamily="18" charset="0"/>
                <a:cs typeface="Times New Roman" pitchFamily="18" charset="0"/>
              </a:rPr>
              <a:t>.</a:t>
            </a:r>
          </a:p>
          <a:p>
            <a:pPr algn="l" rtl="0"/>
            <a:endParaRPr lang="en-US" sz="3200" dirty="0">
              <a:latin typeface="Times New Roman" pitchFamily="18" charset="0"/>
              <a:cs typeface="Times New Roman" pitchFamily="18" charset="0"/>
            </a:endParaRPr>
          </a:p>
          <a:p>
            <a:pPr algn="l" rtl="0"/>
            <a:r>
              <a:rPr lang="en-US" sz="3200" dirty="0">
                <a:latin typeface="Times New Roman" pitchFamily="18" charset="0"/>
                <a:cs typeface="Times New Roman" pitchFamily="18" charset="0"/>
              </a:rPr>
              <a:t>Dehydration, weight loss, anemia, and fever result from fluid loss, bleeding, and inflammation.</a:t>
            </a: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573421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500" y="60250"/>
            <a:ext cx="8712968" cy="4524315"/>
          </a:xfrm>
          <a:prstGeom prst="rect">
            <a:avLst/>
          </a:prstGeom>
        </p:spPr>
        <p:txBody>
          <a:bodyPr wrap="square">
            <a:spAutoFit/>
          </a:bodyPr>
          <a:lstStyle/>
          <a:p>
            <a:pPr algn="l" rtl="0"/>
            <a:r>
              <a:rPr lang="en-US" sz="3200" b="1" dirty="0">
                <a:solidFill>
                  <a:srgbClr val="FF0000"/>
                </a:solidFill>
                <a:latin typeface="Times New Roman" pitchFamily="18" charset="0"/>
                <a:cs typeface="Times New Roman" pitchFamily="18" charset="0"/>
              </a:rPr>
              <a:t>Complications</a:t>
            </a:r>
            <a:r>
              <a:rPr lang="en-US" sz="3200" dirty="0">
                <a:solidFill>
                  <a:srgbClr val="FF0000"/>
                </a:solidFill>
                <a:latin typeface="Times New Roman" pitchFamily="18" charset="0"/>
                <a:cs typeface="Times New Roman" pitchFamily="18" charset="0"/>
              </a:rPr>
              <a:t> </a:t>
            </a:r>
          </a:p>
          <a:p>
            <a:pPr algn="l" rtl="0"/>
            <a:r>
              <a:rPr lang="en-US" sz="3200" dirty="0">
                <a:solidFill>
                  <a:srgbClr val="FF0000"/>
                </a:solidFill>
                <a:latin typeface="Times New Roman" pitchFamily="18" charset="0"/>
                <a:cs typeface="Times New Roman" pitchFamily="18" charset="0"/>
              </a:rPr>
              <a:t>Complications</a:t>
            </a:r>
            <a:r>
              <a:rPr lang="en-US" sz="3200" dirty="0">
                <a:latin typeface="Times New Roman" pitchFamily="18" charset="0"/>
                <a:cs typeface="Times New Roman" pitchFamily="18" charset="0"/>
              </a:rPr>
              <a:t> include: anal fissures, hemorrhoids, and perirectal abscess. </a:t>
            </a:r>
          </a:p>
          <a:p>
            <a:pPr algn="l" rtl="0"/>
            <a:endParaRPr lang="en-US" sz="3200" dirty="0">
              <a:latin typeface="Times New Roman" pitchFamily="18" charset="0"/>
              <a:cs typeface="Times New Roman" pitchFamily="18" charset="0"/>
            </a:endParaRPr>
          </a:p>
          <a:p>
            <a:pPr algn="l" rtl="0"/>
            <a:endParaRPr lang="en-US" sz="3200" dirty="0">
              <a:latin typeface="Times New Roman" pitchFamily="18" charset="0"/>
              <a:cs typeface="Times New Roman" pitchFamily="18" charset="0"/>
            </a:endParaRPr>
          </a:p>
          <a:p>
            <a:pPr algn="l" rtl="0"/>
            <a:endParaRPr lang="en-US" sz="3200" dirty="0">
              <a:latin typeface="Times New Roman" pitchFamily="18" charset="0"/>
              <a:cs typeface="Times New Roman" pitchFamily="18" charset="0"/>
            </a:endParaRPr>
          </a:p>
          <a:p>
            <a:pPr algn="l" rtl="0"/>
            <a:endParaRPr lang="en-US" sz="3200" dirty="0">
              <a:latin typeface="Times New Roman" pitchFamily="18" charset="0"/>
              <a:cs typeface="Times New Roman" pitchFamily="18" charset="0"/>
            </a:endParaRPr>
          </a:p>
          <a:p>
            <a:pPr algn="l" rtl="0"/>
            <a:endParaRPr lang="en-US" sz="3200" dirty="0">
              <a:latin typeface="Times New Roman" pitchFamily="18" charset="0"/>
              <a:cs typeface="Times New Roman" pitchFamily="18" charset="0"/>
            </a:endParaRPr>
          </a:p>
          <a:p>
            <a:pPr algn="l" rtl="0"/>
            <a:endParaRPr lang="en-US" sz="320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521346"/>
            <a:ext cx="345638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16832"/>
            <a:ext cx="2603102" cy="357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61147" y="5651990"/>
            <a:ext cx="9072500" cy="1077218"/>
          </a:xfrm>
          <a:prstGeom prst="rect">
            <a:avLst/>
          </a:prstGeom>
        </p:spPr>
        <p:txBody>
          <a:bodyPr wrap="square">
            <a:spAutoFit/>
          </a:bodyPr>
          <a:lstStyle/>
          <a:p>
            <a:pPr lvl="0" algn="ctr" rtl="0"/>
            <a:r>
              <a:rPr lang="en-US" sz="3200" dirty="0">
                <a:solidFill>
                  <a:prstClr val="black"/>
                </a:solidFill>
                <a:latin typeface="Times New Roman" pitchFamily="18" charset="0"/>
                <a:cs typeface="Times New Roman" pitchFamily="18" charset="0"/>
              </a:rPr>
              <a:t>Extraintestinal manifestations like cutaneous lesions and polyarthritis.</a:t>
            </a:r>
            <a:endParaRPr lang="ar-IQ" sz="3200" dirty="0">
              <a:solidFill>
                <a:prstClr val="black"/>
              </a:solidFill>
              <a:latin typeface="Times New Roman" pitchFamily="18" charset="0"/>
              <a:cs typeface="Times New Roman" pitchFamily="18" charset="0"/>
            </a:endParaRPr>
          </a:p>
        </p:txBody>
      </p:sp>
      <p:sp>
        <p:nvSpPr>
          <p:cNvPr id="6" name="مستطيل 5"/>
          <p:cNvSpPr/>
          <p:nvPr/>
        </p:nvSpPr>
        <p:spPr>
          <a:xfrm>
            <a:off x="4411535" y="3766994"/>
            <a:ext cx="4536504" cy="1569660"/>
          </a:xfrm>
          <a:prstGeom prst="rect">
            <a:avLst/>
          </a:prstGeom>
        </p:spPr>
        <p:txBody>
          <a:bodyPr wrap="square">
            <a:spAutoFit/>
          </a:bodyPr>
          <a:lstStyle/>
          <a:p>
            <a:pPr lvl="0" algn="ctr" rtl="0"/>
            <a:r>
              <a:rPr lang="en-US" sz="3200" dirty="0">
                <a:solidFill>
                  <a:prstClr val="black"/>
                </a:solidFill>
                <a:latin typeface="Times New Roman" pitchFamily="18" charset="0"/>
                <a:cs typeface="Times New Roman" pitchFamily="18" charset="0"/>
              </a:rPr>
              <a:t>Edema, strictures, or fibrosis can obstruct the colon. </a:t>
            </a:r>
          </a:p>
        </p:txBody>
      </p:sp>
    </p:spTree>
    <p:extLst>
      <p:ext uri="{BB962C8B-B14F-4D97-AF65-F5344CB8AC3E}">
        <p14:creationId xmlns:p14="http://schemas.microsoft.com/office/powerpoint/2010/main" val="3656913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856984" cy="3046988"/>
          </a:xfrm>
          <a:prstGeom prst="rect">
            <a:avLst/>
          </a:prstGeom>
        </p:spPr>
        <p:txBody>
          <a:bodyPr wrap="square">
            <a:spAutoFit/>
          </a:bodyPr>
          <a:lstStyle/>
          <a:p>
            <a:pPr algn="l" rtl="0"/>
            <a:r>
              <a:rPr lang="en-US" sz="3200" b="1" dirty="0">
                <a:solidFill>
                  <a:srgbClr val="FF0000"/>
                </a:solidFill>
                <a:latin typeface="Times New Roman" pitchFamily="18" charset="0"/>
                <a:cs typeface="Times New Roman" pitchFamily="18" charset="0"/>
              </a:rPr>
              <a:t>VI- Celiac Disease</a:t>
            </a:r>
          </a:p>
          <a:p>
            <a:pPr algn="l" rtl="0"/>
            <a:r>
              <a:rPr lang="en-US" sz="3200" dirty="0">
                <a:latin typeface="Times New Roman" pitchFamily="18" charset="0"/>
                <a:cs typeface="Times New Roman" pitchFamily="18" charset="0"/>
              </a:rPr>
              <a:t>	Celiac disease (CD), formerly called celiac </a:t>
            </a:r>
            <a:r>
              <a:rPr lang="en-US" sz="3200" dirty="0" err="1">
                <a:latin typeface="Times New Roman" pitchFamily="18" charset="0"/>
                <a:cs typeface="Times New Roman" pitchFamily="18" charset="0"/>
              </a:rPr>
              <a:t>sprue</a:t>
            </a:r>
            <a:r>
              <a:rPr lang="en-US" sz="3200" dirty="0">
                <a:latin typeface="Times New Roman" pitchFamily="18" charset="0"/>
                <a:cs typeface="Times New Roman" pitchFamily="18" charset="0"/>
              </a:rPr>
              <a:t>, is an autoimmune disease that damages small intestinal villous epithelium when there is ingestion of gluten (</a:t>
            </a:r>
            <a:r>
              <a:rPr lang="en-US" sz="3200" dirty="0" err="1">
                <a:latin typeface="Times New Roman" pitchFamily="18" charset="0"/>
                <a:cs typeface="Times New Roman" pitchFamily="18" charset="0"/>
              </a:rPr>
              <a:t>gliadin</a:t>
            </a:r>
            <a:r>
              <a:rPr lang="en-US" sz="3200" dirty="0">
                <a:latin typeface="Times New Roman" pitchFamily="18" charset="0"/>
                <a:cs typeface="Times New Roman" pitchFamily="18" charset="0"/>
              </a:rPr>
              <a:t>), the protein component of cereal grains.</a:t>
            </a:r>
            <a:endParaRPr lang="ar-IQ" sz="3200"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429000"/>
            <a:ext cx="5916376" cy="323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79512" y="3622372"/>
            <a:ext cx="2286000" cy="3046988"/>
          </a:xfrm>
          <a:prstGeom prst="rect">
            <a:avLst/>
          </a:prstGeom>
        </p:spPr>
        <p:txBody>
          <a:bodyPr>
            <a:spAutoFit/>
          </a:bodyPr>
          <a:lstStyle/>
          <a:p>
            <a:pPr lvl="0" algn="ctr" rtl="0"/>
            <a:r>
              <a:rPr lang="en-US" sz="3200" dirty="0">
                <a:solidFill>
                  <a:prstClr val="black"/>
                </a:solidFill>
                <a:latin typeface="Times New Roman" pitchFamily="18" charset="0"/>
                <a:cs typeface="Times New Roman" pitchFamily="18" charset="0"/>
              </a:rPr>
              <a:t>The disease has a prevalence of about 1% worldwide,</a:t>
            </a:r>
          </a:p>
          <a:p>
            <a:pPr lvl="0" algn="ctr" rtl="0"/>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88080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23528" y="1196752"/>
            <a:ext cx="8496944" cy="3539430"/>
          </a:xfrm>
          <a:prstGeom prst="rect">
            <a:avLst/>
          </a:prstGeom>
        </p:spPr>
        <p:txBody>
          <a:bodyPr wrap="square">
            <a:spAutoFit/>
          </a:bodyPr>
          <a:lstStyle/>
          <a:p>
            <a:pPr algn="ctr" rtl="0"/>
            <a:r>
              <a:rPr lang="en-US" sz="3200" dirty="0" err="1">
                <a:latin typeface="Times New Roman" pitchFamily="18" charset="0"/>
                <a:cs typeface="Times New Roman" pitchFamily="18" charset="0"/>
              </a:rPr>
              <a:t>Nonceliac</a:t>
            </a:r>
            <a:r>
              <a:rPr lang="en-US" sz="3200" dirty="0">
                <a:latin typeface="Times New Roman" pitchFamily="18" charset="0"/>
                <a:cs typeface="Times New Roman" pitchFamily="18" charset="0"/>
              </a:rPr>
              <a:t> gluten sensitivity (GS), or wheat allergy, should not be confused with CD; although it presents similarly after the ingestion of gluten, the individual does not have positive autoantibodies or classic intestinal villous atrophy but instead has variable HLA status with similar symptoms as CD.  </a:t>
            </a: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3950671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76672"/>
            <a:ext cx="8640960" cy="1569660"/>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Pathophysiology</a:t>
            </a:r>
          </a:p>
          <a:p>
            <a:pPr algn="l" rtl="0"/>
            <a:r>
              <a:rPr lang="en-US" sz="2400" dirty="0">
                <a:latin typeface="Times New Roman" pitchFamily="18" charset="0"/>
                <a:cs typeface="Times New Roman" pitchFamily="18" charset="0"/>
              </a:rPr>
              <a:t>	The major pathophysiologic characteristic of celiac disease is T-cell–mediated autoimmune injury to the small intestinal epithelial cells of genetically susceptible individuals.</a:t>
            </a:r>
            <a:endParaRPr lang="ar-IQ" sz="2400" dirty="0">
              <a:latin typeface="Times New Roman" pitchFamily="18" charset="0"/>
              <a:cs typeface="Times New Roman" pitchFamily="18" charset="0"/>
            </a:endParaRPr>
          </a:p>
        </p:txBody>
      </p:sp>
      <p:sp>
        <p:nvSpPr>
          <p:cNvPr id="3" name="مستطيل 2"/>
          <p:cNvSpPr/>
          <p:nvPr/>
        </p:nvSpPr>
        <p:spPr>
          <a:xfrm>
            <a:off x="376536" y="2348880"/>
            <a:ext cx="8451224" cy="4524315"/>
          </a:xfrm>
          <a:prstGeom prst="rect">
            <a:avLst/>
          </a:prstGeom>
        </p:spPr>
        <p:txBody>
          <a:bodyPr wrap="square">
            <a:spAutoFit/>
          </a:bodyPr>
          <a:lstStyle/>
          <a:p>
            <a:pPr algn="l" rtl="0"/>
            <a:r>
              <a:rPr lang="en-US" sz="2400" b="1" dirty="0">
                <a:solidFill>
                  <a:srgbClr val="FF0000"/>
                </a:solidFill>
              </a:rPr>
              <a:t>Clinical manifestations</a:t>
            </a:r>
          </a:p>
          <a:p>
            <a:pPr algn="l" rtl="0"/>
            <a:r>
              <a:rPr lang="en-US" sz="2400" dirty="0"/>
              <a:t>	The onset of clinical manifestations of celiac disease depends on the age of the infant when gluten-containing substances are added to the diet. </a:t>
            </a:r>
          </a:p>
          <a:p>
            <a:pPr algn="l" rtl="0"/>
            <a:endParaRPr lang="en-US" sz="2400" dirty="0"/>
          </a:p>
          <a:p>
            <a:pPr algn="l" rtl="0"/>
            <a:r>
              <a:rPr lang="en-US" sz="2400" dirty="0"/>
              <a:t>	Although in 50% of affected children onset occurs by 18 months of age, it is not uncommon to be diagnosed later in life. </a:t>
            </a:r>
          </a:p>
          <a:p>
            <a:pPr algn="l" rtl="0"/>
            <a:endParaRPr lang="en-US" sz="2400" dirty="0"/>
          </a:p>
          <a:p>
            <a:pPr algn="l" rtl="0"/>
            <a:r>
              <a:rPr lang="en-US" sz="2400" dirty="0"/>
              <a:t>	Severity of symptoms can vary tremendously and many</a:t>
            </a:r>
          </a:p>
          <a:p>
            <a:pPr algn="l" rtl="0"/>
            <a:r>
              <a:rPr lang="en-US" sz="2400" dirty="0"/>
              <a:t>children older than 3 years of age present with </a:t>
            </a:r>
            <a:r>
              <a:rPr lang="en-US" sz="2400" dirty="0" err="1"/>
              <a:t>nongastrointestinal</a:t>
            </a:r>
            <a:r>
              <a:rPr lang="en-US" sz="2400" dirty="0"/>
              <a:t> symptoms.72 Gastrointestinal and </a:t>
            </a:r>
            <a:r>
              <a:rPr lang="en-US" sz="2400" dirty="0" err="1"/>
              <a:t>extraintestinal</a:t>
            </a:r>
            <a:r>
              <a:rPr lang="en-US" sz="2400" dirty="0"/>
              <a:t> symptoms of CD are </a:t>
            </a:r>
            <a:r>
              <a:rPr lang="en-US" sz="2400"/>
              <a:t>liste.</a:t>
            </a:r>
            <a:endParaRPr lang="ar-IQ" sz="2400" dirty="0"/>
          </a:p>
        </p:txBody>
      </p:sp>
    </p:spTree>
    <p:extLst>
      <p:ext uri="{BB962C8B-B14F-4D97-AF65-F5344CB8AC3E}">
        <p14:creationId xmlns:p14="http://schemas.microsoft.com/office/powerpoint/2010/main" val="514941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21149" y="980728"/>
            <a:ext cx="6046451" cy="433965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rtl="0"/>
            <a:r>
              <a:rPr lang="en-US" sz="13800" b="1"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rPr>
              <a:t>Thank you</a:t>
            </a:r>
            <a:endParaRPr lang="ar-SA" sz="13800" b="1"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ndParaRPr>
          </a:p>
        </p:txBody>
      </p:sp>
    </p:spTree>
    <p:extLst>
      <p:ext uri="{BB962C8B-B14F-4D97-AF65-F5344CB8AC3E}">
        <p14:creationId xmlns:p14="http://schemas.microsoft.com/office/powerpoint/2010/main" val="194845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1953113"/>
            <a:ext cx="8640960" cy="2308324"/>
          </a:xfrm>
          <a:prstGeom prst="rect">
            <a:avLst/>
          </a:prstGeom>
        </p:spPr>
        <p:txBody>
          <a:bodyPr wrap="square">
            <a:spAutoFit/>
          </a:bodyPr>
          <a:lstStyle/>
          <a:p>
            <a:pPr algn="l" rtl="0"/>
            <a:r>
              <a:rPr lang="en-US" sz="2400" dirty="0">
                <a:solidFill>
                  <a:srgbClr val="FF0000"/>
                </a:solidFill>
                <a:latin typeface="Times New Roman" pitchFamily="18" charset="0"/>
                <a:cs typeface="Times New Roman" pitchFamily="18" charset="0"/>
              </a:rPr>
              <a:t>2- Decreased mucus </a:t>
            </a:r>
            <a:r>
              <a:rPr lang="en-US" sz="2400" dirty="0">
                <a:latin typeface="Times New Roman" pitchFamily="18" charset="0"/>
                <a:cs typeface="Times New Roman" pitchFamily="18" charset="0"/>
              </a:rPr>
              <a:t>production in the duodenum also can occur as a result of inhibition of mucus-producing glands, called </a:t>
            </a:r>
            <a:r>
              <a:rPr lang="en-US" sz="2400" dirty="0">
                <a:solidFill>
                  <a:srgbClr val="FF0000"/>
                </a:solidFill>
                <a:latin typeface="Times New Roman" pitchFamily="18" charset="0"/>
                <a:cs typeface="Times New Roman" pitchFamily="18" charset="0"/>
              </a:rPr>
              <a:t>Brunner's glands</a:t>
            </a:r>
            <a:r>
              <a:rPr lang="en-US" sz="2400" dirty="0">
                <a:latin typeface="Times New Roman" pitchFamily="18" charset="0"/>
                <a:cs typeface="Times New Roman" pitchFamily="18" charset="0"/>
              </a:rPr>
              <a:t>, located there. </a:t>
            </a:r>
          </a:p>
          <a:p>
            <a:pPr algn="l" rtl="0"/>
            <a:endParaRPr lang="en-US" sz="2400" dirty="0">
              <a:latin typeface="Times New Roman" pitchFamily="18" charset="0"/>
              <a:cs typeface="Times New Roman" pitchFamily="18" charset="0"/>
            </a:endParaRPr>
          </a:p>
          <a:p>
            <a:pPr algn="l" rtl="0"/>
            <a:r>
              <a:rPr lang="en-US" sz="2400" dirty="0">
                <a:latin typeface="Times New Roman" pitchFamily="18" charset="0"/>
                <a:cs typeface="Times New Roman" pitchFamily="18" charset="0"/>
              </a:rPr>
              <a:t>Their activity is inhibited by sympathetic stimulation. </a:t>
            </a:r>
          </a:p>
          <a:p>
            <a:pPr algn="l" rtl="0"/>
            <a:endParaRPr lang="en-US" sz="24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0472" y="4261437"/>
            <a:ext cx="2945904" cy="221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827584" y="4535555"/>
            <a:ext cx="4032448" cy="1938992"/>
          </a:xfrm>
          <a:prstGeom prst="rect">
            <a:avLst/>
          </a:prstGeom>
        </p:spPr>
        <p:txBody>
          <a:bodyPr wrap="square">
            <a:spAutoFit/>
          </a:bodyPr>
          <a:lstStyle/>
          <a:p>
            <a:pPr lvl="0" algn="l" rtl="0"/>
            <a:r>
              <a:rPr lang="en-US" sz="2400" dirty="0">
                <a:solidFill>
                  <a:prstClr val="black"/>
                </a:solidFill>
                <a:latin typeface="Times New Roman" pitchFamily="18" charset="0"/>
                <a:cs typeface="Times New Roman" pitchFamily="18" charset="0"/>
              </a:rPr>
              <a:t>Sympathetic stimulation is increased by chronic stress, </a:t>
            </a:r>
            <a:r>
              <a:rPr lang="en-US" sz="2400" dirty="0">
                <a:solidFill>
                  <a:srgbClr val="FF0000"/>
                </a:solidFill>
                <a:latin typeface="Times New Roman" pitchFamily="18" charset="0"/>
                <a:cs typeface="Times New Roman" pitchFamily="18" charset="0"/>
              </a:rPr>
              <a:t>thus making a connection</a:t>
            </a:r>
            <a:r>
              <a:rPr lang="en-US" sz="2400" dirty="0">
                <a:solidFill>
                  <a:prstClr val="black"/>
                </a:solidFill>
                <a:latin typeface="Times New Roman" pitchFamily="18" charset="0"/>
                <a:cs typeface="Times New Roman" pitchFamily="18" charset="0"/>
              </a:rPr>
              <a:t> between chronic stress and ulcer development.</a:t>
            </a:r>
          </a:p>
        </p:txBody>
      </p:sp>
      <p:sp>
        <p:nvSpPr>
          <p:cNvPr id="5" name="مستطيل 1">
            <a:extLst>
              <a:ext uri="{FF2B5EF4-FFF2-40B4-BE49-F238E27FC236}">
                <a16:creationId xmlns:a16="http://schemas.microsoft.com/office/drawing/2014/main" id="{ACF08044-92CF-4EDD-B069-4AB3666866CC}"/>
              </a:ext>
            </a:extLst>
          </p:cNvPr>
          <p:cNvSpPr/>
          <p:nvPr/>
        </p:nvSpPr>
        <p:spPr>
          <a:xfrm>
            <a:off x="395536" y="196960"/>
            <a:ext cx="8352928" cy="1200329"/>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1- Decreased Mucus Production as a Cause of Ulcer</a:t>
            </a:r>
          </a:p>
          <a:p>
            <a:pPr algn="l" rtl="0"/>
            <a:r>
              <a:rPr lang="en-US" sz="2400" dirty="0">
                <a:latin typeface="Times New Roman" pitchFamily="18" charset="0"/>
                <a:cs typeface="Times New Roman" pitchFamily="18" charset="0"/>
              </a:rPr>
              <a:t>Ulcers most commonly develop when the mucosal cells of the gut do not produce adequate mucus to protect against acid digestion. </a:t>
            </a:r>
          </a:p>
        </p:txBody>
      </p:sp>
    </p:spTree>
    <p:extLst>
      <p:ext uri="{BB962C8B-B14F-4D97-AF65-F5344CB8AC3E}">
        <p14:creationId xmlns:p14="http://schemas.microsoft.com/office/powerpoint/2010/main" val="404024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912" y="116632"/>
            <a:ext cx="8856984" cy="3046988"/>
          </a:xfrm>
          <a:prstGeom prst="rect">
            <a:avLst/>
          </a:prstGeom>
        </p:spPr>
        <p:txBody>
          <a:bodyPr wrap="square">
            <a:spAutoFit/>
          </a:bodyPr>
          <a:lstStyle/>
          <a:p>
            <a:pPr algn="l" rtl="0"/>
            <a:r>
              <a:rPr lang="en-US" sz="3200" dirty="0">
                <a:solidFill>
                  <a:srgbClr val="FF0000"/>
                </a:solidFill>
                <a:latin typeface="Times New Roman" pitchFamily="18" charset="0"/>
                <a:cs typeface="Times New Roman" pitchFamily="18" charset="0"/>
              </a:rPr>
              <a:t>3- The main cause </a:t>
            </a:r>
            <a:r>
              <a:rPr lang="en-US" sz="3200" dirty="0">
                <a:latin typeface="Times New Roman" pitchFamily="18" charset="0"/>
                <a:cs typeface="Times New Roman" pitchFamily="18" charset="0"/>
              </a:rPr>
              <a:t>of decreased mucus production is related to infection with the bacterium H. pylori. </a:t>
            </a:r>
          </a:p>
          <a:p>
            <a:pPr algn="l" rtl="0"/>
            <a:endParaRPr lang="en-US" sz="3200" dirty="0">
              <a:latin typeface="Times New Roman" pitchFamily="18" charset="0"/>
              <a:cs typeface="Times New Roman" pitchFamily="18" charset="0"/>
            </a:endParaRPr>
          </a:p>
          <a:p>
            <a:pPr algn="l" rtl="0"/>
            <a:r>
              <a:rPr lang="en-US" sz="3200" dirty="0">
                <a:latin typeface="Times New Roman" pitchFamily="18" charset="0"/>
                <a:cs typeface="Times New Roman" pitchFamily="18" charset="0"/>
              </a:rPr>
              <a:t>H. pylori colonizes the mucus-secreting cells of the stomach and duodenum, reducing their ability to produce mucus. </a:t>
            </a:r>
          </a:p>
        </p:txBody>
      </p:sp>
      <p:sp>
        <p:nvSpPr>
          <p:cNvPr id="5" name="مستطيل 1">
            <a:extLst>
              <a:ext uri="{FF2B5EF4-FFF2-40B4-BE49-F238E27FC236}">
                <a16:creationId xmlns:a16="http://schemas.microsoft.com/office/drawing/2014/main" id="{BF572396-B9B9-4B97-AAFA-1F6D0B32181E}"/>
              </a:ext>
            </a:extLst>
          </p:cNvPr>
          <p:cNvSpPr/>
          <p:nvPr/>
        </p:nvSpPr>
        <p:spPr>
          <a:xfrm>
            <a:off x="63867" y="3673457"/>
            <a:ext cx="9080133" cy="3539430"/>
          </a:xfrm>
          <a:prstGeom prst="rect">
            <a:avLst/>
          </a:prstGeom>
        </p:spPr>
        <p:txBody>
          <a:bodyPr wrap="square">
            <a:spAutoFit/>
          </a:bodyPr>
          <a:lstStyle/>
          <a:p>
            <a:pPr algn="l" rtl="0"/>
            <a:r>
              <a:rPr lang="en-US" sz="3200" dirty="0">
                <a:solidFill>
                  <a:srgbClr val="FF0000"/>
                </a:solidFill>
                <a:latin typeface="Times New Roman" pitchFamily="18" charset="0"/>
                <a:cs typeface="Times New Roman" pitchFamily="18" charset="0"/>
              </a:rPr>
              <a:t>4- The use of various drugs</a:t>
            </a:r>
            <a:r>
              <a:rPr lang="en-US" sz="3200" dirty="0">
                <a:latin typeface="Times New Roman" pitchFamily="18" charset="0"/>
                <a:cs typeface="Times New Roman" pitchFamily="18" charset="0"/>
              </a:rPr>
              <a:t>, especially non-steroidal anti-inflammatory drugs (NSAIDs). </a:t>
            </a:r>
          </a:p>
          <a:p>
            <a:pPr algn="l" rtl="0"/>
            <a:endParaRPr lang="en-US" sz="3200" dirty="0">
              <a:latin typeface="Times New Roman" pitchFamily="18" charset="0"/>
              <a:cs typeface="Times New Roman" pitchFamily="18" charset="0"/>
            </a:endParaRPr>
          </a:p>
          <a:p>
            <a:pPr algn="l" rtl="0"/>
            <a:r>
              <a:rPr lang="en-US" sz="3200" dirty="0">
                <a:solidFill>
                  <a:prstClr val="black"/>
                </a:solidFill>
                <a:latin typeface="Times New Roman" pitchFamily="18" charset="0"/>
                <a:cs typeface="Times New Roman" pitchFamily="18" charset="0"/>
              </a:rPr>
              <a:t>These drugs contribute to ulcer development by inhibiting protective prostaglandins both systemically and in the gut wall.</a:t>
            </a:r>
            <a:endParaRPr lang="ar-IQ" sz="3200" dirty="0">
              <a:solidFill>
                <a:prstClr val="black"/>
              </a:solidFill>
              <a:latin typeface="Times New Roman" pitchFamily="18" charset="0"/>
              <a:cs typeface="Times New Roman" pitchFamily="18" charset="0"/>
            </a:endParaRPr>
          </a:p>
          <a:p>
            <a:pPr algn="l" rtl="0"/>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907684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895"/>
            <a:ext cx="9144000" cy="5016758"/>
          </a:xfrm>
          <a:prstGeom prst="rect">
            <a:avLst/>
          </a:prstGeom>
        </p:spPr>
        <p:txBody>
          <a:bodyPr wrap="square">
            <a:spAutoFit/>
          </a:bodyPr>
          <a:lstStyle/>
          <a:p>
            <a:pPr algn="l" rtl="0"/>
            <a:r>
              <a:rPr lang="en-US" sz="3200" dirty="0">
                <a:solidFill>
                  <a:srgbClr val="FF0000"/>
                </a:solidFill>
                <a:latin typeface="Times New Roman" panose="02020603050405020304" pitchFamily="18" charset="0"/>
                <a:cs typeface="Times New Roman" panose="02020603050405020304" pitchFamily="18" charset="0"/>
              </a:rPr>
              <a:t>Excess Acid as a Cause of Ulcer</a:t>
            </a:r>
          </a:p>
          <a:p>
            <a:pPr algn="l" rtl="0"/>
            <a:r>
              <a:rPr lang="en-US" sz="3200" dirty="0">
                <a:latin typeface="Times New Roman" panose="02020603050405020304" pitchFamily="18" charset="0"/>
                <a:cs typeface="Times New Roman" panose="02020603050405020304" pitchFamily="18" charset="0"/>
              </a:rPr>
              <a:t>Acid production in the stomach is necessary for activation of stomach digestive enzymes. </a:t>
            </a:r>
          </a:p>
          <a:p>
            <a:pPr algn="l" rtl="0"/>
            <a:endParaRPr lang="en-US" sz="3200" dirty="0">
              <a:latin typeface="Times New Roman" panose="02020603050405020304" pitchFamily="18" charset="0"/>
              <a:cs typeface="Times New Roman" panose="02020603050405020304" pitchFamily="18" charset="0"/>
            </a:endParaRPr>
          </a:p>
          <a:p>
            <a:pPr algn="l" rtl="0"/>
            <a:r>
              <a:rPr lang="en-US" sz="3200" dirty="0">
                <a:latin typeface="Times New Roman" panose="02020603050405020304" pitchFamily="18" charset="0"/>
                <a:cs typeface="Times New Roman" panose="02020603050405020304" pitchFamily="18" charset="0"/>
              </a:rPr>
              <a:t>Hydrochloric acid (HCl) is produced by the parietal cells in response to certain </a:t>
            </a:r>
            <a:r>
              <a:rPr lang="en-US" sz="3200" dirty="0">
                <a:solidFill>
                  <a:srgbClr val="FF0000"/>
                </a:solidFill>
                <a:latin typeface="Times New Roman" panose="02020603050405020304" pitchFamily="18" charset="0"/>
                <a:cs typeface="Times New Roman" panose="02020603050405020304" pitchFamily="18" charset="0"/>
              </a:rPr>
              <a:t>foods,</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drugs, hormones </a:t>
            </a:r>
            <a:r>
              <a:rPr lang="en-US" sz="3200" dirty="0">
                <a:latin typeface="Times New Roman" panose="02020603050405020304" pitchFamily="18" charset="0"/>
                <a:cs typeface="Times New Roman" panose="02020603050405020304" pitchFamily="18" charset="0"/>
              </a:rPr>
              <a:t>(including </a:t>
            </a:r>
            <a:r>
              <a:rPr lang="en-US" sz="3200" dirty="0">
                <a:solidFill>
                  <a:srgbClr val="FF0000"/>
                </a:solidFill>
                <a:latin typeface="Times New Roman" panose="02020603050405020304" pitchFamily="18" charset="0"/>
                <a:cs typeface="Times New Roman" panose="02020603050405020304" pitchFamily="18" charset="0"/>
              </a:rPr>
              <a:t>gastrin</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histamine</a:t>
            </a:r>
            <a:r>
              <a:rPr lang="en-US" sz="3200" dirty="0">
                <a:latin typeface="Times New Roman" panose="02020603050405020304" pitchFamily="18" charset="0"/>
                <a:cs typeface="Times New Roman" panose="02020603050405020304" pitchFamily="18" charset="0"/>
              </a:rPr>
              <a:t>, and </a:t>
            </a:r>
            <a:r>
              <a:rPr lang="en-US" sz="3200" dirty="0">
                <a:solidFill>
                  <a:srgbClr val="FF0000"/>
                </a:solidFill>
                <a:latin typeface="Times New Roman" panose="02020603050405020304" pitchFamily="18" charset="0"/>
                <a:cs typeface="Times New Roman" panose="02020603050405020304" pitchFamily="18" charset="0"/>
              </a:rPr>
              <a:t>parasympathetic stimulation</a:t>
            </a:r>
            <a:r>
              <a:rPr lang="en-US" sz="3200" dirty="0">
                <a:latin typeface="Times New Roman" panose="02020603050405020304" pitchFamily="18" charset="0"/>
                <a:cs typeface="Times New Roman" panose="02020603050405020304" pitchFamily="18" charset="0"/>
              </a:rPr>
              <a:t>.</a:t>
            </a:r>
          </a:p>
          <a:p>
            <a:pPr algn="l" rtl="0"/>
            <a:r>
              <a:rPr lang="en-US" sz="3200" dirty="0">
                <a:solidFill>
                  <a:srgbClr val="FF0000"/>
                </a:solidFill>
                <a:latin typeface="Times New Roman" panose="02020603050405020304" pitchFamily="18" charset="0"/>
                <a:cs typeface="Times New Roman" panose="02020603050405020304" pitchFamily="18" charset="0"/>
              </a:rPr>
              <a:t>Zollinger-Ellison syndrome</a:t>
            </a:r>
            <a:r>
              <a:rPr lang="en-US" sz="3200" dirty="0">
                <a:latin typeface="Times New Roman" panose="02020603050405020304" pitchFamily="18" charset="0"/>
                <a:cs typeface="Times New Roman" panose="02020603050405020304" pitchFamily="18" charset="0"/>
              </a:rPr>
              <a:t>, a disease characterized by tumors of the gastrin-secreting endocrine cells.</a:t>
            </a:r>
            <a:endParaRPr lang="ar-IQ" sz="3200" dirty="0">
              <a:latin typeface="Times New Roman" panose="02020603050405020304" pitchFamily="18" charset="0"/>
              <a:cs typeface="Times New Roman" panose="02020603050405020304" pitchFamily="18" charset="0"/>
            </a:endParaRPr>
          </a:p>
        </p:txBody>
      </p:sp>
      <p:sp>
        <p:nvSpPr>
          <p:cNvPr id="3" name="مستطيل 2"/>
          <p:cNvSpPr/>
          <p:nvPr/>
        </p:nvSpPr>
        <p:spPr>
          <a:xfrm>
            <a:off x="395536" y="5373216"/>
            <a:ext cx="8352928" cy="1077218"/>
          </a:xfrm>
          <a:prstGeom prst="rect">
            <a:avLst/>
          </a:prstGeom>
        </p:spPr>
        <p:txBody>
          <a:bodyPr wrap="square">
            <a:spAutoFit/>
          </a:bodyPr>
          <a:lstStyle/>
          <a:p>
            <a:pPr algn="l" rtl="0"/>
            <a:r>
              <a:rPr lang="en-US" sz="3200" dirty="0">
                <a:latin typeface="Times New Roman" pitchFamily="18" charset="0"/>
                <a:cs typeface="Times New Roman" pitchFamily="18" charset="0"/>
              </a:rPr>
              <a:t>Foods and drugs such as caffeine and alcohol stimulate the parietal cells to produce acid.</a:t>
            </a:r>
          </a:p>
        </p:txBody>
      </p:sp>
    </p:spTree>
    <p:extLst>
      <p:ext uri="{BB962C8B-B14F-4D97-AF65-F5344CB8AC3E}">
        <p14:creationId xmlns:p14="http://schemas.microsoft.com/office/powerpoint/2010/main" val="116530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548680"/>
            <a:ext cx="8640960" cy="5632311"/>
          </a:xfrm>
          <a:prstGeom prst="rect">
            <a:avLst/>
          </a:prstGeom>
        </p:spPr>
        <p:txBody>
          <a:bodyPr wrap="square">
            <a:spAutoFit/>
          </a:bodyPr>
          <a:lstStyle/>
          <a:p>
            <a:pPr algn="l" rtl="0"/>
            <a:r>
              <a:rPr lang="en-US" sz="2400" dirty="0">
                <a:solidFill>
                  <a:srgbClr val="FF0000"/>
                </a:solidFill>
                <a:latin typeface="Times New Roman" pitchFamily="18" charset="0"/>
                <a:cs typeface="Times New Roman" pitchFamily="18" charset="0"/>
              </a:rPr>
              <a:t>Increased Delivery of Acid as a Cause of Duodenal Ulcer</a:t>
            </a:r>
          </a:p>
          <a:p>
            <a:pPr algn="l" rtl="0"/>
            <a:r>
              <a:rPr lang="en-US" sz="2400" dirty="0">
                <a:latin typeface="Times New Roman" pitchFamily="18" charset="0"/>
                <a:cs typeface="Times New Roman" pitchFamily="18" charset="0"/>
              </a:rPr>
              <a:t>	</a:t>
            </a:r>
          </a:p>
          <a:p>
            <a:pPr algn="l" rtl="0"/>
            <a:r>
              <a:rPr lang="en-US" sz="2400" dirty="0">
                <a:latin typeface="Times New Roman" pitchFamily="18" charset="0"/>
                <a:cs typeface="Times New Roman" pitchFamily="18" charset="0"/>
              </a:rPr>
              <a:t>	Too rapid movement of stomach contents into the duodenum can overwhelm the protective mucus layer there. </a:t>
            </a:r>
          </a:p>
          <a:p>
            <a:pPr algn="l" rtl="0"/>
            <a:endParaRPr lang="en-US" sz="2400" dirty="0">
              <a:latin typeface="Times New Roman" pitchFamily="18" charset="0"/>
              <a:cs typeface="Times New Roman" pitchFamily="18" charset="0"/>
            </a:endParaRPr>
          </a:p>
          <a:p>
            <a:pPr algn="l" rtl="0"/>
            <a:r>
              <a:rPr lang="en-US" sz="2400" dirty="0">
                <a:latin typeface="Times New Roman" pitchFamily="18" charset="0"/>
                <a:cs typeface="Times New Roman" pitchFamily="18" charset="0"/>
              </a:rPr>
              <a:t>	This occurs with irritation of the stomach by certain foods or microorganisms, as well as by excess gastrin secretion or abnormal distention.</a:t>
            </a:r>
          </a:p>
          <a:p>
            <a:pPr algn="l" rtl="0"/>
            <a:endParaRPr lang="en-US" sz="2400" dirty="0">
              <a:latin typeface="Times New Roman" pitchFamily="18" charset="0"/>
              <a:cs typeface="Times New Roman" pitchFamily="18" charset="0"/>
            </a:endParaRPr>
          </a:p>
          <a:p>
            <a:pPr algn="l" rtl="0"/>
            <a:r>
              <a:rPr lang="en-US" sz="2400" dirty="0">
                <a:latin typeface="Times New Roman" pitchFamily="18" charset="0"/>
                <a:cs typeface="Times New Roman" pitchFamily="18" charset="0"/>
              </a:rPr>
              <a:t>Also in the condition called dumping syndrome. </a:t>
            </a:r>
            <a:r>
              <a:rPr lang="en-US" sz="2400" dirty="0">
                <a:solidFill>
                  <a:srgbClr val="FF0000"/>
                </a:solidFill>
                <a:latin typeface="Times New Roman" pitchFamily="18" charset="0"/>
                <a:cs typeface="Times New Roman" pitchFamily="18" charset="0"/>
              </a:rPr>
              <a:t>Dumping syndrome </a:t>
            </a:r>
            <a:r>
              <a:rPr lang="en-US" sz="2400" dirty="0">
                <a:latin typeface="Times New Roman" pitchFamily="18" charset="0"/>
                <a:cs typeface="Times New Roman" pitchFamily="18" charset="0"/>
              </a:rPr>
              <a:t>happens when the ability of the stomach to hold and slowly release </a:t>
            </a:r>
            <a:r>
              <a:rPr lang="en-US" sz="2400" dirty="0" err="1">
                <a:latin typeface="Times New Roman" pitchFamily="18" charset="0"/>
                <a:cs typeface="Times New Roman" pitchFamily="18" charset="0"/>
              </a:rPr>
              <a:t>chyme</a:t>
            </a:r>
            <a:r>
              <a:rPr lang="en-US" sz="2400" dirty="0">
                <a:latin typeface="Times New Roman" pitchFamily="18" charset="0"/>
                <a:cs typeface="Times New Roman" pitchFamily="18" charset="0"/>
              </a:rPr>
              <a:t> into the duodenum is compromised.</a:t>
            </a:r>
          </a:p>
          <a:p>
            <a:pPr algn="l" rtl="0"/>
            <a:endParaRPr lang="en-US" sz="2400" dirty="0">
              <a:latin typeface="Times New Roman" pitchFamily="18" charset="0"/>
              <a:cs typeface="Times New Roman" pitchFamily="18" charset="0"/>
            </a:endParaRPr>
          </a:p>
          <a:p>
            <a:pPr algn="l" rtl="0"/>
            <a:r>
              <a:rPr lang="en-US" sz="2400" dirty="0">
                <a:latin typeface="Times New Roman" pitchFamily="18" charset="0"/>
                <a:cs typeface="Times New Roman" pitchFamily="18" charset="0"/>
              </a:rPr>
              <a:t>One cause of dumping syndrome is surgical removal of a large part of the stomach.</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1945066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1520" y="404664"/>
            <a:ext cx="8424936" cy="5324535"/>
          </a:xfrm>
          <a:prstGeom prst="rect">
            <a:avLst/>
          </a:prstGeom>
        </p:spPr>
        <p:txBody>
          <a:bodyPr wrap="square">
            <a:spAutoFit/>
          </a:bodyPr>
          <a:lstStyle/>
          <a:p>
            <a:pPr algn="l" rtl="0"/>
            <a:r>
              <a:rPr lang="en-US" sz="2800" b="1" dirty="0">
                <a:solidFill>
                  <a:srgbClr val="FF0000"/>
                </a:solidFill>
                <a:latin typeface="Times New Roman" pitchFamily="18" charset="0"/>
                <a:cs typeface="Times New Roman" pitchFamily="18" charset="0"/>
              </a:rPr>
              <a:t>Clinical Manifestations</a:t>
            </a:r>
          </a:p>
          <a:p>
            <a:pPr algn="l" rtl="0">
              <a:buFont typeface="Arial"/>
              <a:buChar char="•"/>
            </a:pPr>
            <a:r>
              <a:rPr lang="en-US" sz="2400" dirty="0">
                <a:solidFill>
                  <a:srgbClr val="FF0000"/>
                </a:solidFill>
              </a:rPr>
              <a:t>Burning abdominal pain </a:t>
            </a:r>
            <a:r>
              <a:rPr lang="en-US" sz="2400" dirty="0"/>
              <a:t>(dyspepsia) often occurs at night. </a:t>
            </a:r>
          </a:p>
          <a:p>
            <a:pPr algn="l" rtl="0">
              <a:buFont typeface="Arial"/>
              <a:buChar char="•"/>
            </a:pPr>
            <a:r>
              <a:rPr lang="en-US" sz="2400" dirty="0"/>
              <a:t>Pain that occurs when the stomach is empty (for example, at night) often signifies a </a:t>
            </a:r>
            <a:r>
              <a:rPr lang="en-US" sz="2400" dirty="0">
                <a:solidFill>
                  <a:srgbClr val="FF0000"/>
                </a:solidFill>
              </a:rPr>
              <a:t>duodenal ulcer</a:t>
            </a:r>
            <a:r>
              <a:rPr lang="en-US" sz="2400" dirty="0"/>
              <a:t>. This is </a:t>
            </a:r>
            <a:r>
              <a:rPr lang="en-US" sz="2400" b="1" dirty="0">
                <a:solidFill>
                  <a:srgbClr val="FF0000"/>
                </a:solidFill>
              </a:rPr>
              <a:t>most common</a:t>
            </a:r>
            <a:r>
              <a:rPr lang="en-US" sz="2400" dirty="0"/>
              <a:t>.</a:t>
            </a:r>
          </a:p>
          <a:p>
            <a:pPr algn="l" rtl="0">
              <a:buFont typeface="Arial"/>
              <a:buChar char="•"/>
            </a:pPr>
            <a:r>
              <a:rPr lang="en-US" sz="2400" dirty="0"/>
              <a:t>Pain that occurs immediately after or during eating suggests a </a:t>
            </a:r>
            <a:r>
              <a:rPr lang="en-US" sz="2400" dirty="0">
                <a:solidFill>
                  <a:srgbClr val="FF0000"/>
                </a:solidFill>
              </a:rPr>
              <a:t>gastric ulcer</a:t>
            </a:r>
            <a:r>
              <a:rPr lang="en-US" sz="2400" dirty="0"/>
              <a:t>. Occasionally, the pain may be referred to the back or shoulder as well.</a:t>
            </a:r>
          </a:p>
          <a:p>
            <a:pPr algn="l" rtl="0">
              <a:buFont typeface="Arial"/>
              <a:buChar char="•"/>
            </a:pPr>
            <a:endParaRPr lang="en-US" sz="2400" dirty="0"/>
          </a:p>
          <a:p>
            <a:pPr algn="l" rtl="0">
              <a:buFont typeface="Arial"/>
              <a:buChar char="•"/>
            </a:pPr>
            <a:r>
              <a:rPr lang="en-US" sz="2400" dirty="0"/>
              <a:t>The occurrence of pain often comes and goes; it sometimes occurs daily for several weeks and then disappears altogether until the next exacerbation.</a:t>
            </a:r>
          </a:p>
          <a:p>
            <a:pPr algn="l" rtl="0">
              <a:buFont typeface="Arial"/>
              <a:buChar char="•"/>
            </a:pPr>
            <a:endParaRPr lang="en-US" sz="2400" dirty="0"/>
          </a:p>
          <a:p>
            <a:pPr algn="l" rtl="0">
              <a:buFont typeface="Arial"/>
              <a:buChar char="•"/>
            </a:pPr>
            <a:r>
              <a:rPr lang="en-US" sz="2400" dirty="0">
                <a:solidFill>
                  <a:srgbClr val="FF0000"/>
                </a:solidFill>
              </a:rPr>
              <a:t>Weight loss is common with gastric ulcers. Weight gain may occur with duodenal ulcers because eating relieves the discomfort.</a:t>
            </a:r>
          </a:p>
        </p:txBody>
      </p:sp>
    </p:spTree>
    <p:extLst>
      <p:ext uri="{BB962C8B-B14F-4D97-AF65-F5344CB8AC3E}">
        <p14:creationId xmlns:p14="http://schemas.microsoft.com/office/powerpoint/2010/main" val="385558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82608"/>
            <a:ext cx="8496944" cy="2677656"/>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Diagnostic Tools</a:t>
            </a:r>
          </a:p>
          <a:p>
            <a:pPr algn="l" rtl="0"/>
            <a:endParaRPr lang="en-US" sz="2400" b="1" dirty="0">
              <a:solidFill>
                <a:srgbClr val="FF0000"/>
              </a:solidFill>
              <a:latin typeface="Times New Roman" pitchFamily="18" charset="0"/>
              <a:cs typeface="Times New Roman" pitchFamily="18" charset="0"/>
            </a:endParaRPr>
          </a:p>
          <a:p>
            <a:pPr marL="342900" indent="-342900" algn="l" rtl="0">
              <a:buFont typeface="Arial" pitchFamily="34" charset="0"/>
              <a:buChar char="•"/>
            </a:pPr>
            <a:r>
              <a:rPr lang="en-US" sz="2400" dirty="0">
                <a:latin typeface="Times New Roman" pitchFamily="18" charset="0"/>
                <a:cs typeface="Times New Roman" pitchFamily="18" charset="0"/>
              </a:rPr>
              <a:t>Ulcers are diagnosed primarily by history and endoscopy. </a:t>
            </a:r>
          </a:p>
          <a:p>
            <a:pPr algn="l" rtl="0"/>
            <a:endParaRPr lang="en-US" sz="2400" dirty="0">
              <a:latin typeface="Times New Roman" pitchFamily="18" charset="0"/>
              <a:cs typeface="Times New Roman" pitchFamily="18" charset="0"/>
            </a:endParaRPr>
          </a:p>
          <a:p>
            <a:pPr marL="342900" indent="-342900" algn="l" rtl="0">
              <a:buFont typeface="Arial" pitchFamily="34" charset="0"/>
              <a:buChar char="•"/>
            </a:pPr>
            <a:r>
              <a:rPr lang="en-US" sz="2400" dirty="0">
                <a:latin typeface="Times New Roman" pitchFamily="18" charset="0"/>
                <a:cs typeface="Times New Roman" pitchFamily="18" charset="0"/>
              </a:rPr>
              <a:t>H. pylori infection may be diagnosed by endoscope biopsy  blood tests for antibody and by breath tests that measure metabolic waste production by the microbe.</a:t>
            </a:r>
          </a:p>
        </p:txBody>
      </p:sp>
    </p:spTree>
    <p:extLst>
      <p:ext uri="{BB962C8B-B14F-4D97-AF65-F5344CB8AC3E}">
        <p14:creationId xmlns:p14="http://schemas.microsoft.com/office/powerpoint/2010/main" val="2077894119"/>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2010</Words>
  <Application>Microsoft Office PowerPoint</Application>
  <PresentationFormat>On-screen Show (4:3)</PresentationFormat>
  <Paragraphs>202</Paragraphs>
  <Slides>37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Times New Roman</vt: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alnaseem</dc:creator>
  <cp:lastModifiedBy>Hasanain Owadh</cp:lastModifiedBy>
  <cp:revision>66</cp:revision>
  <dcterms:created xsi:type="dcterms:W3CDTF">2021-01-18T05:08:11Z</dcterms:created>
  <dcterms:modified xsi:type="dcterms:W3CDTF">2021-12-26T20:19:34Z</dcterms:modified>
</cp:coreProperties>
</file>