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70" r:id="rId2"/>
    <p:sldId id="281" r:id="rId3"/>
    <p:sldId id="282" r:id="rId4"/>
    <p:sldId id="292" r:id="rId5"/>
    <p:sldId id="283" r:id="rId6"/>
    <p:sldId id="291" r:id="rId7"/>
    <p:sldId id="304" r:id="rId8"/>
    <p:sldId id="305" r:id="rId9"/>
    <p:sldId id="285" r:id="rId10"/>
    <p:sldId id="306" r:id="rId11"/>
    <p:sldId id="286" r:id="rId12"/>
    <p:sldId id="287" r:id="rId13"/>
    <p:sldId id="308" r:id="rId14"/>
    <p:sldId id="288" r:id="rId15"/>
    <p:sldId id="289" r:id="rId16"/>
    <p:sldId id="293" r:id="rId17"/>
    <p:sldId id="294" r:id="rId18"/>
    <p:sldId id="309" r:id="rId19"/>
    <p:sldId id="310" r:id="rId20"/>
    <p:sldId id="295" r:id="rId21"/>
    <p:sldId id="301" r:id="rId22"/>
    <p:sldId id="312" r:id="rId23"/>
    <p:sldId id="302" r:id="rId24"/>
    <p:sldId id="297" r:id="rId25"/>
    <p:sldId id="298" r:id="rId26"/>
    <p:sldId id="299" r:id="rId27"/>
    <p:sldId id="290" r:id="rId28"/>
    <p:sldId id="313" r:id="rId29"/>
    <p:sldId id="303" r:id="rId30"/>
    <p:sldId id="271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14" r:id="rId3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EC0BC14-ACA8-457A-8257-9408C52A6BE2}" type="datetimeFigureOut">
              <a:rPr lang="ar-IQ" smtClean="0"/>
              <a:t>23/03/1444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1E97F30-75AD-4D5D-A538-33FBCD4175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940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B349DC-A899-455E-80E7-A87D23A4A5B1}" type="datetimeFigureOut">
              <a:rPr lang="ar-IQ" smtClean="0"/>
              <a:t>23/03/1444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3C2332-7B2E-4B9E-9D48-FEE00F6B796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204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7C79F-6727-4727-B394-65881691358B}" type="slidenum">
              <a:rPr lang="ar-IQ" smtClean="0">
                <a:solidFill>
                  <a:prstClr val="black"/>
                </a:solidFill>
              </a:rPr>
              <a:pPr/>
              <a:t>30</a:t>
            </a:fld>
            <a:endParaRPr lang="ar-IQ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4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46136"/>
            <a:ext cx="763284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Al-Mustaqbal University College</a:t>
            </a:r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endParaRPr lang="en-US" sz="4000" b="1" dirty="0">
              <a:solidFill>
                <a:srgbClr val="FF0000"/>
              </a:solidFill>
              <a:latin typeface="Times New Roman"/>
            </a:endParaRPr>
          </a:p>
          <a:p>
            <a:pPr lvl="0" algn="ctr" rtl="0"/>
            <a:r>
              <a:rPr lang="en-US" sz="4000" b="1" dirty="0">
                <a:solidFill>
                  <a:schemeClr val="tx2"/>
                </a:solidFill>
                <a:latin typeface="Times New Roman"/>
              </a:rPr>
              <a:t>  </a:t>
            </a:r>
          </a:p>
          <a:p>
            <a:pPr lvl="0" algn="ctr" rtl="0"/>
            <a:r>
              <a:rPr lang="en-US" sz="4000" b="1" dirty="0">
                <a:solidFill>
                  <a:schemeClr val="tx2"/>
                </a:solidFill>
                <a:latin typeface="Times New Roman"/>
              </a:rPr>
              <a:t>Pathophysiology   </a:t>
            </a:r>
          </a:p>
          <a:p>
            <a:pPr lvl="0" algn="ctr" rtl="0"/>
            <a:r>
              <a:rPr lang="en-US" sz="4000" b="1" dirty="0">
                <a:solidFill>
                  <a:srgbClr val="FF0000"/>
                </a:solidFill>
                <a:latin typeface="Times New Roman"/>
              </a:rPr>
              <a:t>3</a:t>
            </a:r>
            <a:r>
              <a:rPr lang="en-US" sz="4000" b="1" baseline="30000" dirty="0">
                <a:solidFill>
                  <a:srgbClr val="FF0000"/>
                </a:solidFill>
                <a:latin typeface="Times New Roman"/>
              </a:rPr>
              <a:t>rd</a:t>
            </a:r>
            <a:r>
              <a:rPr lang="en-US" sz="4000" b="1" dirty="0">
                <a:solidFill>
                  <a:srgbClr val="FF0000"/>
                </a:solidFill>
                <a:latin typeface="Times New Roman"/>
              </a:rPr>
              <a:t> stage</a:t>
            </a:r>
          </a:p>
          <a:p>
            <a:pPr lvl="0" algn="ctr" rtl="0"/>
            <a:r>
              <a:rPr lang="en-US" sz="4000" b="1" dirty="0">
                <a:solidFill>
                  <a:schemeClr val="tx2"/>
                </a:solidFill>
                <a:latin typeface="Times New Roman"/>
              </a:rPr>
              <a:t>Disorders of adrenal function</a:t>
            </a:r>
          </a:p>
          <a:p>
            <a:pPr lvl="0" algn="ctr" rtl="0"/>
            <a:r>
              <a:rPr lang="en-US" sz="4000" b="1" dirty="0">
                <a:solidFill>
                  <a:srgbClr val="FF0000"/>
                </a:solidFill>
                <a:latin typeface="Times New Roman"/>
              </a:rPr>
              <a:t>Dr. Hasanain Owadh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04" y="1052736"/>
            <a:ext cx="2952780" cy="2952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32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70141"/>
            <a:ext cx="8928992" cy="7274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a typeface="Calibri"/>
                <a:cs typeface="+mj-cs"/>
              </a:rPr>
              <a:t>Disorders of the adrenal cortex </a:t>
            </a:r>
          </a:p>
          <a:p>
            <a:pPr indent="457200"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ea typeface="Calibri"/>
                <a:cs typeface="+mj-cs"/>
              </a:rPr>
              <a:t>Hyperfunction</a:t>
            </a:r>
            <a:r>
              <a:rPr lang="en-US" sz="2800" dirty="0">
                <a:ea typeface="Calibri"/>
                <a:cs typeface="+mj-cs"/>
              </a:rPr>
              <a:t> of adrenal cortex that causes increased secretion of cortisol leads to </a:t>
            </a:r>
            <a:r>
              <a:rPr lang="en-US" sz="2800" dirty="0">
                <a:solidFill>
                  <a:srgbClr val="FF0000"/>
                </a:solidFill>
                <a:ea typeface="Calibri"/>
                <a:cs typeface="+mj-cs"/>
              </a:rPr>
              <a:t>Cushing disease or Cushing syndrome</a:t>
            </a:r>
            <a:r>
              <a:rPr lang="en-US" sz="2800" dirty="0">
                <a:ea typeface="Calibri"/>
                <a:cs typeface="+mj-cs"/>
              </a:rPr>
              <a:t>. </a:t>
            </a:r>
          </a:p>
          <a:p>
            <a:pPr indent="457200"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ea typeface="Calibri"/>
                <a:cs typeface="+mj-cs"/>
              </a:rPr>
              <a:t>Hyperfunction</a:t>
            </a:r>
            <a:r>
              <a:rPr lang="en-US" sz="2800" dirty="0">
                <a:ea typeface="Calibri"/>
                <a:cs typeface="+mj-cs"/>
              </a:rPr>
              <a:t> that causes increased secretion of adrenal androgens or estrogens leads to </a:t>
            </a:r>
            <a:r>
              <a:rPr lang="en-US" sz="2800" dirty="0" err="1">
                <a:ea typeface="Calibri"/>
                <a:cs typeface="+mj-cs"/>
              </a:rPr>
              <a:t>virilization</a:t>
            </a:r>
            <a:r>
              <a:rPr lang="en-US" sz="2800" dirty="0">
                <a:ea typeface="Calibri"/>
                <a:cs typeface="+mj-cs"/>
              </a:rPr>
              <a:t> or feminization. </a:t>
            </a:r>
          </a:p>
          <a:p>
            <a:pPr indent="457200"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err="1">
                <a:ea typeface="Calibri"/>
                <a:cs typeface="+mj-cs"/>
              </a:rPr>
              <a:t>Hyperfunction</a:t>
            </a:r>
            <a:r>
              <a:rPr lang="en-US" sz="2800" dirty="0">
                <a:ea typeface="Calibri"/>
                <a:cs typeface="+mj-cs"/>
              </a:rPr>
              <a:t> that causes increased levels of aldosterone leads to </a:t>
            </a:r>
            <a:r>
              <a:rPr lang="en-US" sz="2800" dirty="0" err="1">
                <a:ea typeface="Calibri"/>
                <a:cs typeface="+mj-cs"/>
              </a:rPr>
              <a:t>hyperaldosteronism</a:t>
            </a:r>
            <a:r>
              <a:rPr lang="en-US" sz="2800" dirty="0">
                <a:ea typeface="Calibri"/>
                <a:cs typeface="+mj-cs"/>
              </a:rPr>
              <a:t>, which may be primary or secondary.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+mj-cs"/>
              </a:rPr>
              <a:t>These syndromes often have overlapping features. 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ea typeface="Calibri"/>
                <a:cs typeface="+mj-cs"/>
              </a:rPr>
              <a:t>    </a:t>
            </a:r>
            <a:r>
              <a:rPr lang="en-US" sz="2800" b="1" dirty="0" err="1">
                <a:ea typeface="Calibri"/>
              </a:rPr>
              <a:t>Hypofunction</a:t>
            </a:r>
            <a:r>
              <a:rPr lang="en-US" sz="2800" b="1" dirty="0">
                <a:ea typeface="Calibri"/>
              </a:rPr>
              <a:t> or </a:t>
            </a:r>
            <a:r>
              <a:rPr lang="en-US" sz="2800" b="1" dirty="0">
                <a:latin typeface="Times New Roman"/>
                <a:ea typeface="Times New Roman"/>
                <a:cs typeface="Arial"/>
              </a:rPr>
              <a:t>adrenal Insufficiency </a:t>
            </a:r>
            <a:r>
              <a:rPr lang="en-US" sz="2800" dirty="0">
                <a:ea typeface="Calibri"/>
              </a:rPr>
              <a:t>leads to </a:t>
            </a:r>
            <a:r>
              <a:rPr lang="en-US" sz="2800" dirty="0">
                <a:solidFill>
                  <a:srgbClr val="FF0000"/>
                </a:solidFill>
                <a:ea typeface="Calibri"/>
              </a:rPr>
              <a:t>Addison disease</a:t>
            </a:r>
            <a:r>
              <a:rPr lang="en-US" sz="2800" dirty="0">
                <a:ea typeface="Calibri"/>
              </a:rPr>
              <a:t>. 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ea typeface="Calibri"/>
                <a:cs typeface="+mj-cs"/>
              </a:rPr>
              <a:t>    </a:t>
            </a:r>
            <a:endParaRPr lang="en-US" sz="28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901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5496" y="251180"/>
            <a:ext cx="8856984" cy="144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/>
                <a:ea typeface="Times New Roman"/>
                <a:cs typeface="Arial"/>
              </a:rPr>
              <a:t>Adrenal Insufficiency</a:t>
            </a:r>
            <a:endParaRPr lang="en-US" sz="2800" dirty="0">
              <a:ea typeface="Calibri"/>
              <a:cs typeface="Arial"/>
            </a:endParaRPr>
          </a:p>
          <a:p>
            <a:pPr algn="l" rtl="0"/>
            <a:r>
              <a:rPr lang="en-US" sz="2800" dirty="0">
                <a:latin typeface="Times New Roman"/>
                <a:ea typeface="Times New Roman"/>
              </a:rPr>
              <a:t>Adrenal insufficiency is a decrease in the circulating level of the glucocorticoids. </a:t>
            </a:r>
            <a:endParaRPr lang="ar-IQ" sz="2800" dirty="0"/>
          </a:p>
        </p:txBody>
      </p:sp>
      <p:sp>
        <p:nvSpPr>
          <p:cNvPr id="4" name="مستطيل 3"/>
          <p:cNvSpPr/>
          <p:nvPr/>
        </p:nvSpPr>
        <p:spPr>
          <a:xfrm>
            <a:off x="23842" y="1971997"/>
            <a:ext cx="88686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latin typeface="Times New Roman"/>
                <a:ea typeface="Times New Roman"/>
              </a:rPr>
              <a:t>Adrenal insufficiency may be primary caused by dysfunction of the adrenal gland, or secondary caused by dysfunction of the pituitary or hypothalamus. </a:t>
            </a:r>
            <a:endParaRPr lang="ar-IQ" sz="2800" dirty="0"/>
          </a:p>
        </p:txBody>
      </p:sp>
      <p:sp>
        <p:nvSpPr>
          <p:cNvPr id="6" name="Rectangle 5"/>
          <p:cNvSpPr/>
          <p:nvPr/>
        </p:nvSpPr>
        <p:spPr>
          <a:xfrm>
            <a:off x="23842" y="3630503"/>
            <a:ext cx="91201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/>
            <a:r>
              <a:rPr lang="en-US" sz="2800" b="1" dirty="0">
                <a:solidFill>
                  <a:srgbClr val="D36E29"/>
                </a:solidFill>
                <a:latin typeface="Times New Roman" pitchFamily="18" charset="0"/>
                <a:cs typeface="Times New Roman" pitchFamily="18" charset="0"/>
              </a:rPr>
              <a:t>Addison disease.</a:t>
            </a:r>
          </a:p>
          <a:p>
            <a:pPr lvl="0" algn="l" rtl="0"/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Primary adrenal insufficiency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termed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Addison disease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/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Addison disease is caused by autoimmune mechanisms that destroy adrenal cortical cells and is more common in women. </a:t>
            </a:r>
          </a:p>
        </p:txBody>
      </p:sp>
    </p:spTree>
    <p:extLst>
      <p:ext uri="{BB962C8B-B14F-4D97-AF65-F5344CB8AC3E}">
        <p14:creationId xmlns:p14="http://schemas.microsoft.com/office/powerpoint/2010/main" val="11088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3115" y="116632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00958D"/>
                </a:solidFill>
                <a:latin typeface="Times New Roman" pitchFamily="18" charset="0"/>
                <a:cs typeface="Times New Roman" pitchFamily="18" charset="0"/>
              </a:rPr>
              <a:t>Pathophysiology</a:t>
            </a: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Addison disease is characterized by inadequate corticosteroid and mineralocorticoid synthesis 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elevated levels of serum ACTH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(loss of negative feedback). </a:t>
            </a:r>
          </a:p>
          <a:p>
            <a:pPr algn="l" rtl="0"/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Before clinical manifestations are evident, more than 90% of total adrenocortical tissue must be destroyed.</a:t>
            </a:r>
          </a:p>
          <a:p>
            <a:pPr algn="l" rtl="0"/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Idiopathic Addison disease (organ-specific autoimmune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adrenalitis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causes adrenal atrophy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hypofunction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is an organ-specific autoimmune disease.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may occur in childhood (type 1) or adulthood (type 2).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06309"/>
            <a:ext cx="8496944" cy="3149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Clinical Manifestations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marL="342900" lvl="0" indent="-342900" algn="l" rtl="0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Depression, because cortisol levels influence mood and emotions.</a:t>
            </a: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 rtl="0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Fatigue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, related to hypoglycemia, and decreased gluconeogenesis.</a:t>
            </a: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 rtl="0"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Anorexia, vomiting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, diarrhea,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nausea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weight loss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. </a:t>
            </a: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3645024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rtl="0">
              <a:lnSpc>
                <a:spcPct val="150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Hyperpigmentation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 of the skin if ACTH levels are high (primary adrenal insufficiency) as a result of ACTH having melanin-stimulating hormone like effects on the skin.</a:t>
            </a: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689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54569"/>
            <a:ext cx="8784976" cy="2736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rtl="0">
              <a:lnSpc>
                <a:spcPct val="150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Sparse body hair in women, if the adrenal cells producing androgens are destroyed or if ACTH levels are very low.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50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Inability to respond to stressful situations, perhaps leading to severe hypotension and shock.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829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392" y="0"/>
            <a:ext cx="8640960" cy="3321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Diagnostic Tools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A good history and physical examination.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levels of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CRH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ACTH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 err="1">
                <a:latin typeface="Times New Roman"/>
                <a:ea typeface="Times New Roman"/>
                <a:cs typeface="Arial"/>
              </a:rPr>
              <a:t>Hyponatremia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 hyperkalemia, and hypotension may be present if the adrenal cells that produce aldosterone are destroyed or if ACTH levels are undetectable.</a:t>
            </a:r>
            <a:endParaRPr lang="en-US" sz="2800" dirty="0">
              <a:ea typeface="Calibri"/>
              <a:cs typeface="Arial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2392" y="3739386"/>
            <a:ext cx="892209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Complications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Adrenal crisis may occur after physical or mental stress in an affected individual. This can be life-threatening and is characterized by volume depletion, hypotension, and vascular collapse.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628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60648"/>
            <a:ext cx="8352928" cy="548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  <a:cs typeface="+mj-cs"/>
              </a:rPr>
              <a:t>Treatment</a:t>
            </a:r>
            <a:endParaRPr lang="en-US" sz="3600" dirty="0">
              <a:solidFill>
                <a:srgbClr val="FF0000"/>
              </a:solidFill>
              <a:ea typeface="Calibri"/>
              <a:cs typeface="+mj-cs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/>
                <a:ea typeface="Times New Roman"/>
                <a:cs typeface="+mj-cs"/>
              </a:rPr>
              <a:t>Glucocorticoid replacement such as the use of hydrocortisone or cortisone acetate is required (Health providers should monitor the history of glucocorticoid dose adjustments). </a:t>
            </a:r>
            <a:endParaRPr lang="en-US" sz="2000" dirty="0">
              <a:ea typeface="Calibri"/>
              <a:cs typeface="+mj-cs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/>
                <a:ea typeface="Times New Roman"/>
                <a:cs typeface="+mj-cs"/>
              </a:rPr>
              <a:t>Monitoring blood pressure, peripheral edema, serum sodium, serum potassium, and plasma renin activity provides clues to treatment efficacy.</a:t>
            </a:r>
            <a:endParaRPr lang="en-US" sz="2000" dirty="0">
              <a:ea typeface="Calibri"/>
              <a:cs typeface="+mj-cs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/>
                <a:ea typeface="Times New Roman"/>
                <a:cs typeface="+mj-cs"/>
              </a:rPr>
              <a:t>Aldosterone replacement (only in primary adrenal insufficiency) may be necessary.</a:t>
            </a:r>
            <a:endParaRPr lang="en-US" sz="2000" dirty="0">
              <a:ea typeface="Calibri"/>
              <a:cs typeface="+mj-cs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/>
                <a:ea typeface="Times New Roman"/>
                <a:cs typeface="+mj-cs"/>
              </a:rPr>
              <a:t>Glucocorticoid administration may need to be increased during periods of stress, including infection, trauma, and surgery. Morbidity and mortality are high without treatment.</a:t>
            </a:r>
            <a:endParaRPr lang="en-US" sz="2000" dirty="0">
              <a:ea typeface="Calibri"/>
              <a:cs typeface="+mj-cs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/>
                <a:ea typeface="Times New Roman"/>
                <a:cs typeface="+mj-cs"/>
              </a:rPr>
              <a:t>If the cause of adrenal insufficiency is related to a pituitary tumor, it may be treated with chemotherapy, radiation, or surgery.</a:t>
            </a:r>
            <a:endParaRPr lang="en-US" sz="20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69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35" y="351003"/>
            <a:ext cx="8932151" cy="172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Glucocorticoid Excess: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</a:rPr>
              <a:t>It is  any condition in which there are very high levels of circulating glucocorticoids. </a:t>
            </a:r>
            <a:endParaRPr lang="ar-IQ" sz="2800" dirty="0"/>
          </a:p>
        </p:txBody>
      </p:sp>
      <p:sp>
        <p:nvSpPr>
          <p:cNvPr id="3" name="مستطيل 2"/>
          <p:cNvSpPr/>
          <p:nvPr/>
        </p:nvSpPr>
        <p:spPr>
          <a:xfrm>
            <a:off x="42604" y="2564904"/>
            <a:ext cx="89218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latin typeface="Times New Roman"/>
                <a:ea typeface="Times New Roman"/>
              </a:rPr>
              <a:t>	The cause of glucocorticoid excess may reside at the level of the adrenal gland or at the pituitary/hypothalamic level.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7417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3"/>
          <p:cNvSpPr/>
          <p:nvPr/>
        </p:nvSpPr>
        <p:spPr>
          <a:xfrm>
            <a:off x="151784" y="1051570"/>
            <a:ext cx="881270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latin typeface="Times New Roman"/>
                <a:ea typeface="Times New Roman"/>
              </a:rPr>
              <a:t>	If the cause of glucocorticoid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excess</a:t>
            </a:r>
            <a:r>
              <a:rPr lang="en-US" sz="2800" dirty="0">
                <a:latin typeface="Times New Roman"/>
                <a:ea typeface="Times New Roman"/>
              </a:rPr>
              <a:t> is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primary</a:t>
            </a:r>
            <a:r>
              <a:rPr lang="en-US" sz="2800" dirty="0">
                <a:latin typeface="Times New Roman"/>
                <a:ea typeface="Times New Roman"/>
              </a:rPr>
              <a:t> adrenal gland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</a:rPr>
              <a:t>hypersecretion</a:t>
            </a:r>
            <a:r>
              <a:rPr lang="en-US" sz="2800" dirty="0">
                <a:latin typeface="Times New Roman"/>
                <a:ea typeface="Times New Roman"/>
              </a:rPr>
              <a:t>, there is usually an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adrenal tumor </a:t>
            </a:r>
            <a:r>
              <a:rPr lang="en-US" sz="2800" dirty="0">
                <a:latin typeface="Times New Roman"/>
                <a:ea typeface="Times New Roman"/>
              </a:rPr>
              <a:t>present.  </a:t>
            </a:r>
          </a:p>
          <a:p>
            <a:pPr algn="l" rtl="0"/>
            <a:endParaRPr lang="en-US" dirty="0">
              <a:latin typeface="Times New Roman"/>
              <a:ea typeface="Times New Roman"/>
            </a:endParaRPr>
          </a:p>
          <a:p>
            <a:pPr algn="l" rtl="0"/>
            <a:r>
              <a:rPr lang="en-US" sz="2800" dirty="0">
                <a:latin typeface="Times New Roman"/>
                <a:ea typeface="Times New Roman"/>
              </a:rPr>
              <a:t>	In this situation,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low ACTH and low CRH levels </a:t>
            </a:r>
            <a:r>
              <a:rPr lang="en-US" sz="2800" dirty="0">
                <a:latin typeface="Times New Roman"/>
                <a:ea typeface="Times New Roman"/>
              </a:rPr>
              <a:t>will be present as a result of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negative feedback</a:t>
            </a:r>
            <a:r>
              <a:rPr lang="en-US" sz="2800" dirty="0">
                <a:latin typeface="Times New Roman"/>
                <a:ea typeface="Times New Roman"/>
              </a:rPr>
              <a:t> from high glucocorticoids. Adrenal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androgen levels will be low </a:t>
            </a:r>
            <a:r>
              <a:rPr lang="en-US" sz="2800" dirty="0">
                <a:latin typeface="Times New Roman"/>
                <a:ea typeface="Times New Roman"/>
              </a:rPr>
              <a:t>because ACTH is low.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Bronzing</a:t>
            </a:r>
            <a:r>
              <a:rPr lang="en-US" sz="2800" dirty="0">
                <a:latin typeface="Times New Roman"/>
                <a:ea typeface="Times New Roman"/>
              </a:rPr>
              <a:t> of the skin will not occur.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15501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4"/>
          <p:cNvSpPr/>
          <p:nvPr/>
        </p:nvSpPr>
        <p:spPr>
          <a:xfrm>
            <a:off x="251520" y="908720"/>
            <a:ext cx="8712968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Times New Roman"/>
                <a:ea typeface="Times New Roman"/>
                <a:cs typeface="Arial"/>
              </a:rPr>
              <a:t>	If pituitary cells producing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excess ACTH</a:t>
            </a:r>
            <a:r>
              <a:rPr lang="en-US" sz="3200" dirty="0">
                <a:latin typeface="Times New Roman"/>
                <a:ea typeface="Times New Roman"/>
                <a:cs typeface="Arial"/>
              </a:rPr>
              <a:t>, the elevated ACTH also will cause excess adrenal androgen production.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Bronzing</a:t>
            </a:r>
            <a:r>
              <a:rPr lang="en-US" sz="3200" dirty="0">
                <a:latin typeface="Times New Roman"/>
                <a:ea typeface="Times New Roman"/>
                <a:cs typeface="Arial"/>
              </a:rPr>
              <a:t> of the skin will occur because of crossover effects between ACTH and melanin-stimulating hormone. </a:t>
            </a:r>
            <a:r>
              <a:rPr lang="en-US" sz="3200" dirty="0">
                <a:solidFill>
                  <a:schemeClr val="accent6"/>
                </a:solidFill>
                <a:latin typeface="Times New Roman"/>
                <a:ea typeface="Times New Roman"/>
                <a:cs typeface="Arial"/>
              </a:rPr>
              <a:t>CRH levels </a:t>
            </a:r>
            <a:r>
              <a:rPr lang="en-US" sz="3200" dirty="0">
                <a:latin typeface="Times New Roman"/>
                <a:ea typeface="Times New Roman"/>
                <a:cs typeface="Arial"/>
              </a:rPr>
              <a:t>will be low as a result of negative feedback from ACTH and the glucocorticoids.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827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611560" y="501605"/>
            <a:ext cx="7992888" cy="1941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Times New Roman"/>
                <a:ea typeface="Calibri"/>
                <a:cs typeface="Arial"/>
              </a:rPr>
              <a:t>Adrenal Glands</a:t>
            </a:r>
            <a:endParaRPr lang="en-US" sz="1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The </a:t>
            </a:r>
            <a:r>
              <a:rPr lang="en-US" b="1" dirty="0">
                <a:latin typeface="Times New Roman"/>
                <a:ea typeface="Calibri"/>
                <a:cs typeface="Arial"/>
              </a:rPr>
              <a:t>adrenal glands </a:t>
            </a:r>
            <a:r>
              <a:rPr lang="en-US" dirty="0">
                <a:latin typeface="Times New Roman"/>
                <a:ea typeface="Calibri"/>
                <a:cs typeface="Arial"/>
              </a:rPr>
              <a:t>are paired, pyramid-shaped organs behind the peritoneum and close to the upper pole of each kidney.</a:t>
            </a:r>
            <a:endParaRPr lang="en-US" sz="14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Each adrenal gland consists of two separate portions an outer cortex and an inner medulla.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1026" name="Picture 2" descr="C:\Users\alnaseem\Desktop\New folder\ad 1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19621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43162"/>
            <a:ext cx="56197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827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85873" y="332656"/>
            <a:ext cx="8784976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High levels of glucocorticoids also may result from chronic administration of high-dose corticosteroids, especially cortisol, for treatment of inflammatory conditions.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Disease states in which long-term administration of corticosteroids occurs include asthma and several different autoimmune diseases.</a:t>
            </a:r>
            <a:endParaRPr lang="en-US" sz="2800" dirty="0">
              <a:ea typeface="Calibri"/>
              <a:cs typeface="Arial"/>
            </a:endParaRPr>
          </a:p>
        </p:txBody>
      </p:sp>
      <p:sp>
        <p:nvSpPr>
          <p:cNvPr id="4" name="مستطيل 2"/>
          <p:cNvSpPr/>
          <p:nvPr/>
        </p:nvSpPr>
        <p:spPr>
          <a:xfrm>
            <a:off x="179512" y="450912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Cushing's syndrome refers to any condition of high glucocorticoids and includes glucocorticoid excess caused by therapeutic administration of corticosteroids.</a:t>
            </a:r>
          </a:p>
        </p:txBody>
      </p:sp>
    </p:spTree>
    <p:extLst>
      <p:ext uri="{BB962C8B-B14F-4D97-AF65-F5344CB8AC3E}">
        <p14:creationId xmlns:p14="http://schemas.microsoft.com/office/powerpoint/2010/main" val="282553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Body ideas in 2020 | health, health remedies, arthritis remedies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0728"/>
            <a:ext cx="3384376" cy="49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107504" y="380563"/>
            <a:ext cx="51125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0"/>
            <a:r>
              <a:rPr lang="en-US" sz="2800" dirty="0">
                <a:solidFill>
                  <a:srgbClr val="FF0000"/>
                </a:solidFill>
              </a:rPr>
              <a:t>Clinical Manifestations</a:t>
            </a:r>
          </a:p>
          <a:p>
            <a:pPr lvl="0" algn="just" rtl="0"/>
            <a:r>
              <a:rPr lang="en-US" sz="2800" dirty="0">
                <a:solidFill>
                  <a:prstClr val="black"/>
                </a:solidFill>
              </a:rPr>
              <a:t>1- Altered fat metabolism leading to fat pads on the face and back (rounded face or moon face and increase neck fat.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07504" y="2887682"/>
            <a:ext cx="5112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2- Muscle weakness from protein breakdown, and thinning around arms and legs.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3- Hypertension as a result of increased catecholamine responsiveness.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7786"/>
            <a:ext cx="3529354" cy="196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40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Body ideas in 2020 | health, health remedies, arthritis remedies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0728"/>
            <a:ext cx="3384376" cy="49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385260" y="338765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4- Weight gain resulting from strong appetite stimulation. 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5- Because of effects on hepatic gluconeogenesis, a reversible form of diabetes mellitus may result.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7786"/>
            <a:ext cx="3529354" cy="196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ستطيل 4"/>
          <p:cNvSpPr/>
          <p:nvPr/>
        </p:nvSpPr>
        <p:spPr>
          <a:xfrm>
            <a:off x="310846" y="3990543"/>
            <a:ext cx="49812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6- Inhibition of immune and inflammatory reactions, leading to poor wound healing.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7- Extreme emotional </a:t>
            </a:r>
            <a:r>
              <a:rPr lang="en-US" sz="2800" dirty="0" err="1">
                <a:solidFill>
                  <a:prstClr val="black"/>
                </a:solidFill>
              </a:rPr>
              <a:t>lability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36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Body ideas in 2020 | health, health remedies, arthritis remedies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10006"/>
            <a:ext cx="3384376" cy="49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213686" y="1251917"/>
            <a:ext cx="52224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8- Masculinization of women and children as a result of adrenal androgen stimulation.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79512" y="2924944"/>
            <a:ext cx="52565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dirty="0"/>
              <a:t>9- Bone osteoporosis and fracture.</a:t>
            </a:r>
          </a:p>
          <a:p>
            <a:pPr lvl="0" algn="l" rtl="0"/>
            <a:r>
              <a:rPr lang="en-US" sz="2800" dirty="0"/>
              <a:t> </a:t>
            </a:r>
          </a:p>
          <a:p>
            <a:pPr lvl="0" algn="l" rtl="0"/>
            <a:r>
              <a:rPr lang="en-US" sz="2800" dirty="0"/>
              <a:t>10- Bronzing of the skin if ACTH levels are high.</a:t>
            </a:r>
          </a:p>
        </p:txBody>
      </p:sp>
    </p:spTree>
    <p:extLst>
      <p:ext uri="{BB962C8B-B14F-4D97-AF65-F5344CB8AC3E}">
        <p14:creationId xmlns:p14="http://schemas.microsoft.com/office/powerpoint/2010/main" val="103235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-21628" y="0"/>
            <a:ext cx="903649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Diagnostic Tools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sz="2800" dirty="0"/>
              <a:t>A good history and physical examination.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sz="2800" dirty="0"/>
              <a:t>Blood tests measuring levels of CRH, ACTH.</a:t>
            </a:r>
          </a:p>
          <a:p>
            <a:pPr lvl="0" algn="l" rtl="0"/>
            <a:endParaRPr lang="en-US" sz="1600" dirty="0"/>
          </a:p>
          <a:p>
            <a:pPr lvl="0" algn="l" rtl="0"/>
            <a:r>
              <a:rPr lang="en-US" sz="2800" dirty="0"/>
              <a:t>Loss of normal diurnal (morning) pattern of cortisol release.</a:t>
            </a:r>
          </a:p>
          <a:p>
            <a:pPr lvl="0" algn="l" rtl="0"/>
            <a:r>
              <a:rPr lang="en-US" sz="2800" dirty="0"/>
              <a:t>Hyperglycemia, hypernatremia and hypokalemia may be present because of aldosterone-like properties of the glucocorticoids.  This can contribute to hypertension and cardiac and neural irregularities.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sz="2800" dirty="0"/>
              <a:t>A dexamethasone challenge test is commonly used in clinical practice to evaluate states of glucocorticoid excess. In healthy individuals, a low dose of dexamethasone will suppress ACTH secretion; in those with Cushing's syndrome, suppression does not occur.</a:t>
            </a:r>
          </a:p>
        </p:txBody>
      </p:sp>
    </p:spTree>
    <p:extLst>
      <p:ext uri="{BB962C8B-B14F-4D97-AF65-F5344CB8AC3E}">
        <p14:creationId xmlns:p14="http://schemas.microsoft.com/office/powerpoint/2010/main" val="195151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53129"/>
            <a:ext cx="9144000" cy="493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Complications</a:t>
            </a:r>
            <a:endParaRPr lang="en-US" sz="2800" dirty="0">
              <a:solidFill>
                <a:srgbClr val="FF0000"/>
              </a:solidFill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Morbidity and mortality are high without treatment and approximately 50% of individuals die within 5 years. </a:t>
            </a: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Causes of death include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suicide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 overwhelming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infections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 and coronary artery disease from severe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hypertension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Insulin resistance and hyperglycemia 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may develop in those with glucocorticoid excess. </a:t>
            </a: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These may be due to abnormal changes in hepatic fatty acid metabolism.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33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332656"/>
            <a:ext cx="8784976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Treatment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Correction of high glucocorticoid levels depends on the cause of the problem.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Surgery for tumors of the adrenal, pituitary, or other tissue (e.g., the lung) is frequently performed. Radiation therapy is done if a tumor is present.</a:t>
            </a:r>
            <a:br>
              <a:rPr lang="en-US" sz="2800" dirty="0">
                <a:latin typeface="Times New Roman"/>
                <a:ea typeface="Times New Roman"/>
                <a:cs typeface="Arial"/>
              </a:rPr>
            </a:br>
            <a:r>
              <a:rPr lang="en-US" sz="2800" dirty="0">
                <a:latin typeface="Times New Roman"/>
                <a:ea typeface="Times New Roman"/>
                <a:cs typeface="Arial"/>
              </a:rPr>
              <a:t>Drugs that block steroid synthesis may be used if the tumor is inoperable.</a:t>
            </a: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Discontinue corticosteroid therapy, by weaning down, if syndrome is caused by medication.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683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Congenital Adrenal Hyperplasia</a:t>
            </a:r>
          </a:p>
          <a:p>
            <a:pPr algn="l" rtl="0"/>
            <a:r>
              <a:rPr lang="en-US" sz="2800" b="1" dirty="0"/>
              <a:t>It </a:t>
            </a:r>
            <a:r>
              <a:rPr lang="en-US" sz="2800" dirty="0"/>
              <a:t>results from an inherited deficiency of an enzyme that is critical in cortisol biosynthesis. 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Because cortisol is not produced efficiently, the conc. of ACTH increases and causes adrenal hyperplasia, which results in the overproduction of mineralocorticoids or androgens, or both. 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Affected female children are </a:t>
            </a:r>
            <a:r>
              <a:rPr lang="en-US" sz="2800" dirty="0" err="1"/>
              <a:t>virilized</a:t>
            </a:r>
            <a:r>
              <a:rPr lang="en-US" sz="2800" dirty="0"/>
              <a:t> and may have genital ambiguity. Infants of both genders exhibit salt wasting. 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Prenatal diagnosis is available and treatment guidelines have been developed. 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Disease management requires lifelong treatment with glucocorticoids and mineralocorticoids.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5229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7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800" b="1" dirty="0" err="1">
                <a:solidFill>
                  <a:srgbClr val="FF0000"/>
                </a:solidFill>
              </a:rPr>
              <a:t>Pheochromocytoma</a:t>
            </a:r>
            <a:endParaRPr lang="en-US" sz="2800" b="1" dirty="0">
              <a:solidFill>
                <a:srgbClr val="FF0000"/>
              </a:solidFill>
            </a:endParaRP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It results in the release of too much epinephrine and norepinephrine, hormones that control heart rate, metabolism, and blood pressure.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It usually develops in the center (medulla) of one or both adrenal glands.</a:t>
            </a:r>
          </a:p>
          <a:p>
            <a:pPr lvl="0" algn="l" rtl="0"/>
            <a:endParaRPr lang="en-US" sz="2800" dirty="0">
              <a:solidFill>
                <a:prstClr val="black"/>
              </a:solidFill>
            </a:endParaRPr>
          </a:p>
          <a:p>
            <a:pPr lvl="0" algn="l" rtl="0"/>
            <a:r>
              <a:rPr lang="en-US" sz="2800" b="1" dirty="0">
                <a:solidFill>
                  <a:srgbClr val="FF0000"/>
                </a:solidFill>
              </a:rPr>
              <a:t>Symptoms</a:t>
            </a:r>
          </a:p>
          <a:p>
            <a:pPr lvl="0" algn="l" rtl="0"/>
            <a:r>
              <a:rPr lang="en-US" sz="2800" dirty="0">
                <a:solidFill>
                  <a:prstClr val="black"/>
                </a:solidFill>
              </a:rPr>
              <a:t>Most people with this tumor have attacks of a set of symptoms, which happen when the tumor releases hormones.</a:t>
            </a:r>
          </a:p>
        </p:txBody>
      </p:sp>
    </p:spTree>
    <p:extLst>
      <p:ext uri="{BB962C8B-B14F-4D97-AF65-F5344CB8AC3E}">
        <p14:creationId xmlns:p14="http://schemas.microsoft.com/office/powerpoint/2010/main" val="1149036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63932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attacks usually last from a few minutes to hours. The set of symptoms include: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Headaches, heart palpitations, sweating, High blood pressure</a:t>
            </a:r>
          </a:p>
          <a:p>
            <a:pPr algn="l" rtl="0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Treatment involves removing the tumor with surgery.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tumor cannot be surgically removed, a combination of  medicine will used to manage it. 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6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-12877" y="1645362"/>
            <a:ext cx="5205509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:</a:t>
            </a:r>
            <a:r>
              <a:rPr lang="en-US" sz="2800" dirty="0">
                <a:latin typeface="Times New Roman"/>
                <a:ea typeface="Calibri"/>
                <a:cs typeface="Arial"/>
              </a:rPr>
              <a:t>1. The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zona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glomerulosa</a:t>
            </a:r>
            <a:r>
              <a:rPr lang="en-US" sz="2800" dirty="0">
                <a:latin typeface="Times New Roman"/>
                <a:ea typeface="Calibri"/>
                <a:cs typeface="Arial"/>
              </a:rPr>
              <a:t>, the outer layer, primarily produces the mineralocorticoid aldosterone.</a:t>
            </a:r>
            <a:endParaRPr lang="en-US" sz="2800" dirty="0"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Calibri"/>
                <a:cs typeface="Arial"/>
              </a:rPr>
              <a:t> 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Calibri"/>
                <a:cs typeface="Arial"/>
              </a:rPr>
              <a:t>2. The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zona</a:t>
            </a:r>
            <a:r>
              <a:rPr lang="en-US" sz="2800" dirty="0">
                <a:latin typeface="Times New Roman"/>
                <a:ea typeface="Calibri"/>
                <a:cs typeface="Arial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fasciculata</a:t>
            </a:r>
            <a:r>
              <a:rPr lang="en-US" sz="2800" dirty="0">
                <a:latin typeface="Times New Roman"/>
                <a:ea typeface="Calibri"/>
                <a:cs typeface="Arial"/>
              </a:rPr>
              <a:t>, the middle layer, secretes the glucocorticoids cortisol, cortisone, and </a:t>
            </a:r>
            <a:r>
              <a:rPr lang="en-US" sz="2800" dirty="0" err="1">
                <a:latin typeface="Times New Roman"/>
                <a:ea typeface="Calibri"/>
                <a:cs typeface="Arial"/>
              </a:rPr>
              <a:t>corticosterone</a:t>
            </a:r>
            <a:r>
              <a:rPr lang="en-US" sz="2800" dirty="0">
                <a:latin typeface="Times New Roman"/>
                <a:ea typeface="Calibri"/>
                <a:cs typeface="Arial"/>
              </a:rPr>
              <a:t>.</a:t>
            </a:r>
            <a:endParaRPr lang="en-US" sz="2800" dirty="0">
              <a:ea typeface="Calibri"/>
              <a:cs typeface="Arial"/>
            </a:endParaRPr>
          </a:p>
        </p:txBody>
      </p:sp>
      <p:pic>
        <p:nvPicPr>
          <p:cNvPr id="4" name="Picture 2" descr="Kidney and Suprarenal Gland (Gross anatomy) Flashcards | Memor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632" y="1203390"/>
            <a:ext cx="3895342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283" y="0"/>
            <a:ext cx="9036496" cy="1332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15000"/>
              </a:lnSpc>
            </a:pP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Adrenal Cortex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l" rtl="0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adrenal cortex accounts for 80% of the weight of the adult gland. The cortex is histologically subdivided into the following three zones</a:t>
            </a:r>
            <a:endParaRPr lang="ar-IQ" sz="2400" dirty="0"/>
          </a:p>
        </p:txBody>
      </p:sp>
      <p:sp>
        <p:nvSpPr>
          <p:cNvPr id="5" name="Rectangle 4"/>
          <p:cNvSpPr/>
          <p:nvPr/>
        </p:nvSpPr>
        <p:spPr>
          <a:xfrm>
            <a:off x="38091" y="6197377"/>
            <a:ext cx="9129438" cy="53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15000"/>
              </a:lnSpc>
            </a:pPr>
            <a:r>
              <a:rPr lang="en-US" sz="27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 3. The </a:t>
            </a:r>
            <a:r>
              <a:rPr lang="en-US" sz="27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zona</a:t>
            </a:r>
            <a:r>
              <a:rPr lang="en-US" sz="27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7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reticularis</a:t>
            </a:r>
            <a:r>
              <a:rPr lang="en-US" sz="27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, secretes adrenal androgens.</a:t>
            </a:r>
            <a:endParaRPr lang="en-US" sz="2700" dirty="0">
              <a:solidFill>
                <a:prstClr val="black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70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21149" y="1916832"/>
            <a:ext cx="6046451" cy="43396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rtl="0"/>
            <a:r>
              <a:rPr lang="en-US" sz="13800" b="1" dirty="0">
                <a:ln w="10541" cmpd="sng">
                  <a:solidFill>
                    <a:srgbClr val="4472C4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472C4">
                        <a:tint val="40000"/>
                        <a:satMod val="250000"/>
                      </a:srgbClr>
                    </a:gs>
                    <a:gs pos="9000">
                      <a:srgbClr val="4472C4">
                        <a:tint val="52000"/>
                        <a:satMod val="300000"/>
                      </a:srgbClr>
                    </a:gs>
                    <a:gs pos="50000">
                      <a:srgbClr val="4472C4">
                        <a:shade val="20000"/>
                        <a:satMod val="300000"/>
                      </a:srgbClr>
                    </a:gs>
                    <a:gs pos="79000">
                      <a:srgbClr val="4472C4">
                        <a:tint val="52000"/>
                        <a:satMod val="300000"/>
                      </a:srgbClr>
                    </a:gs>
                    <a:gs pos="100000">
                      <a:srgbClr val="4472C4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Thank you</a:t>
            </a:r>
            <a:endParaRPr lang="ar-SA" sz="13800" b="1" dirty="0">
              <a:ln w="10541" cmpd="sng">
                <a:solidFill>
                  <a:srgbClr val="4472C4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472C4">
                      <a:tint val="40000"/>
                      <a:satMod val="250000"/>
                    </a:srgbClr>
                  </a:gs>
                  <a:gs pos="9000">
                    <a:srgbClr val="4472C4">
                      <a:tint val="52000"/>
                      <a:satMod val="300000"/>
                    </a:srgbClr>
                  </a:gs>
                  <a:gs pos="50000">
                    <a:srgbClr val="4472C4">
                      <a:shade val="20000"/>
                      <a:satMod val="300000"/>
                    </a:srgbClr>
                  </a:gs>
                  <a:gs pos="79000">
                    <a:srgbClr val="4472C4">
                      <a:tint val="52000"/>
                      <a:satMod val="300000"/>
                    </a:srgbClr>
                  </a:gs>
                  <a:gs pos="100000">
                    <a:srgbClr val="4472C4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033" y="600108"/>
            <a:ext cx="860444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b="1" dirty="0">
                <a:cs typeface="+mj-cs"/>
              </a:rPr>
              <a:t>Reference: Corwin , Pathophysiology, 3</a:t>
            </a:r>
            <a:r>
              <a:rPr lang="en-US" sz="3200" b="1" baseline="30000" dirty="0">
                <a:cs typeface="+mj-cs"/>
              </a:rPr>
              <a:t>rd</a:t>
            </a:r>
            <a:r>
              <a:rPr lang="en-US" sz="3200" b="1" dirty="0">
                <a:cs typeface="+mj-cs"/>
              </a:rPr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2315803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708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815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0659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4315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682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533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3819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177BFA-3DA1-6E5A-C95C-9101C3F4FF52}"/>
              </a:ext>
            </a:extLst>
          </p:cNvPr>
          <p:cNvSpPr txBox="1"/>
          <p:nvPr/>
        </p:nvSpPr>
        <p:spPr>
          <a:xfrm>
            <a:off x="1448780" y="2492896"/>
            <a:ext cx="6246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Write 2 clinical manifestations differentiate between Addison's disease and Cushing disease?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76042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210" y="12778"/>
            <a:ext cx="556890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Factors Controlling CRH</a:t>
            </a:r>
            <a:endParaRPr lang="en-US" sz="2800" dirty="0">
              <a:ea typeface="Calibri"/>
              <a:cs typeface="Arial"/>
            </a:endParaRPr>
          </a:p>
          <a:p>
            <a:pPr indent="457200"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1- CRH is secreted from the hypothalamus in a diurnal pattern that sets the subsequent release pattern of ACTH and cortisol. </a:t>
            </a:r>
          </a:p>
          <a:p>
            <a:pPr indent="457200" algn="l" rtl="0"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  <a:p>
            <a:pPr indent="457200"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Stimuli for an increase in CRH include: </a:t>
            </a:r>
          </a:p>
          <a:p>
            <a:pPr indent="457200"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2- Stress. </a:t>
            </a:r>
          </a:p>
          <a:p>
            <a:pPr indent="457200"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3- Hypoglycemia (low blood glucose).</a:t>
            </a:r>
          </a:p>
          <a:p>
            <a:pPr indent="457200" algn="l" rtl="0"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4- Decreased circulating levels of glucocorticoids.</a:t>
            </a:r>
          </a:p>
          <a:p>
            <a:pPr indent="457200" algn="l" rtl="0"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</p:txBody>
      </p:sp>
      <p:pic>
        <p:nvPicPr>
          <p:cNvPr id="1026" name="Picture 2" descr="Cortisol and the immune response - ELISA Geni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75"/>
          <a:stretch/>
        </p:blipFill>
        <p:spPr bwMode="auto">
          <a:xfrm>
            <a:off x="5652120" y="116632"/>
            <a:ext cx="3651332" cy="556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04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1653" y="36157"/>
            <a:ext cx="891604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Glucocorticoids:</a:t>
            </a:r>
            <a:endParaRPr lang="en-US" sz="2400" dirty="0">
              <a:solidFill>
                <a:srgbClr val="FF0000"/>
              </a:solidFill>
              <a:ea typeface="Calibri"/>
              <a:cs typeface="Arial"/>
            </a:endParaRPr>
          </a:p>
          <a:p>
            <a:pPr indent="457200"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Glucocorticoids are steroid hormones released from the adrenal cortex that affect many aspects of metabolism, especially glucose metabolism.</a:t>
            </a:r>
          </a:p>
          <a:p>
            <a:pPr indent="457200"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In humans, the main glucocorticoid is cortisol.</a:t>
            </a:r>
          </a:p>
          <a:p>
            <a:pPr indent="457200"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The glucocorticoids also affect many other systems of the body, including the cardiovascular and immune systems.</a:t>
            </a:r>
            <a:r>
              <a:rPr lang="en-US" dirty="0">
                <a:latin typeface="Times New Roman"/>
                <a:ea typeface="Times New Roman"/>
                <a:cs typeface="Arial"/>
              </a:rPr>
              <a:t> 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67544" y="4591210"/>
            <a:ext cx="544718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rtl="0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Glucocorticoids are released in a diurnal (daily) manner, peaking in the early morning hours.</a:t>
            </a: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4" name="AutoShape 2" descr="How Cortisol is Messing with Your Sleep – Remrise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5" name="AutoShape 4" descr="How Cortisol is Messing with Your Sleep – Remrise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318" y="4509120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5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922"/>
            <a:ext cx="8928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Factors Controlling Glucocorticoid Release</a:t>
            </a:r>
          </a:p>
          <a:p>
            <a:pPr algn="l" rtl="0"/>
            <a:r>
              <a:rPr lang="en-US" sz="2800" dirty="0"/>
              <a:t>adrenocorticotropic hormone (ACTH) from the anterior pituitary (AP). </a:t>
            </a:r>
          </a:p>
          <a:p>
            <a:pPr algn="l" rtl="0"/>
            <a:r>
              <a:rPr lang="en-US" sz="2800" dirty="0"/>
              <a:t>ACTH is released in response to </a:t>
            </a:r>
            <a:r>
              <a:rPr lang="en-US" sz="2800" dirty="0" err="1"/>
              <a:t>corticotropin</a:t>
            </a:r>
            <a:r>
              <a:rPr lang="en-US" sz="2800" dirty="0"/>
              <a:t>-releasing hormone (CRH) carried in the portal blood from the hypothalamus. </a:t>
            </a:r>
          </a:p>
          <a:p>
            <a:pPr algn="l" rtl="0"/>
            <a:r>
              <a:rPr lang="en-US" sz="2800" dirty="0"/>
              <a:t>CRH also stimulates the release of </a:t>
            </a:r>
            <a:r>
              <a:rPr lang="en-US" sz="2800" b="1" dirty="0">
                <a:solidFill>
                  <a:srgbClr val="FF0000"/>
                </a:solidFill>
              </a:rPr>
              <a:t>endorphins</a:t>
            </a:r>
            <a:r>
              <a:rPr lang="en-US" sz="2800" dirty="0"/>
              <a:t> by (AP)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24002" y="3861048"/>
            <a:ext cx="5004048" cy="2538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When released, glucocorticoids feed back on the hypothalamus and on the AP to decrease the further release of CRH and ACTH, respectively.</a:t>
            </a:r>
            <a:endParaRPr lang="en-US" sz="2800" dirty="0">
              <a:ea typeface="Calibri"/>
              <a:cs typeface="Arial"/>
            </a:endParaRPr>
          </a:p>
        </p:txBody>
      </p:sp>
      <p:pic>
        <p:nvPicPr>
          <p:cNvPr id="5" name="Picture 2" descr="Cortisol: The Stress Hormone | Everyday Healt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75" r="23868" b="4868"/>
          <a:stretch/>
        </p:blipFill>
        <p:spPr bwMode="auto">
          <a:xfrm>
            <a:off x="4860032" y="3135465"/>
            <a:ext cx="4015950" cy="368768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97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928992" cy="188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Effects of the Glucocorticoids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:</a:t>
            </a:r>
            <a:endParaRPr lang="en-US" sz="2800" dirty="0">
              <a:ea typeface="Calibri"/>
              <a:cs typeface="Arial"/>
            </a:endParaRPr>
          </a:p>
          <a:p>
            <a:pPr algn="l" rtl="0"/>
            <a:r>
              <a:rPr lang="en-US" sz="2800" dirty="0">
                <a:latin typeface="Times New Roman"/>
                <a:ea typeface="Times New Roman"/>
              </a:rPr>
              <a:t>1- Increase the level of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</a:rPr>
              <a:t>blood glucose by stimulating gluconeogenesis </a:t>
            </a:r>
            <a:r>
              <a:rPr lang="en-US" sz="2800" dirty="0">
                <a:latin typeface="Times New Roman"/>
                <a:ea typeface="Times New Roman"/>
              </a:rPr>
              <a:t>(conversion in the liver of fats and proteins into glucose). </a:t>
            </a:r>
            <a:endParaRPr lang="ar-IQ" sz="28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2348880"/>
            <a:ext cx="892899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2- Stimulate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protein breakdown 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and inhibit protein synthesis in all body cells. stimulate hunger.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3- Promote fat buildup in the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trunk and face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4- Inhibit growth by suppressing growth hormone and antagonizing the effects of growth hormone on protein synthesis. </a:t>
            </a:r>
          </a:p>
        </p:txBody>
      </p:sp>
    </p:spTree>
    <p:extLst>
      <p:ext uri="{BB962C8B-B14F-4D97-AF65-F5344CB8AC3E}">
        <p14:creationId xmlns:p14="http://schemas.microsoft.com/office/powerpoint/2010/main" val="389328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499" y="404664"/>
            <a:ext cx="8928991" cy="2045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5- Increase the effect of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growth hormone on adipose tissue 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and increase the effect of thyroid hormone on its target tissues. </a:t>
            </a:r>
          </a:p>
          <a:p>
            <a:pPr lvl="0" algn="l" rtl="0">
              <a:lnSpc>
                <a:spcPct val="115000"/>
              </a:lnSpc>
            </a:pPr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54507" y="2276872"/>
            <a:ext cx="8637973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6- Increase the effects of the </a:t>
            </a:r>
            <a:r>
              <a:rPr lang="en-US" sz="2800" dirty="0" err="1">
                <a:latin typeface="Times New Roman"/>
                <a:ea typeface="Times New Roman"/>
                <a:cs typeface="Arial"/>
              </a:rPr>
              <a:t>catecholamines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, causing increased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heart rate and blood pressure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2800" dirty="0">
              <a:latin typeface="Times New Roman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7- </a:t>
            </a:r>
            <a:r>
              <a:rPr lang="en-US" sz="2800" dirty="0">
                <a:latin typeface="Times New Roman"/>
                <a:ea typeface="Times New Roman"/>
              </a:rPr>
              <a:t>Skin bronzing.</a:t>
            </a:r>
          </a:p>
          <a:p>
            <a:pPr algn="l" rtl="0">
              <a:lnSpc>
                <a:spcPct val="115000"/>
              </a:lnSpc>
            </a:pPr>
            <a:endParaRPr lang="en-US" sz="2800" dirty="0">
              <a:latin typeface="Times New Roman"/>
              <a:ea typeface="Times New Roman"/>
            </a:endParaRPr>
          </a:p>
          <a:p>
            <a:pPr algn="l" rtl="0">
              <a:lnSpc>
                <a:spcPct val="115000"/>
              </a:lnSpc>
            </a:pPr>
            <a:r>
              <a:rPr lang="en-US" sz="2800" dirty="0">
                <a:latin typeface="Times New Roman"/>
              </a:rPr>
              <a:t>8- </a:t>
            </a:r>
            <a:r>
              <a:rPr lang="en-US" sz="2800" dirty="0">
                <a:latin typeface="Times New Roman"/>
                <a:ea typeface="Times New Roman"/>
                <a:cs typeface="Arial"/>
              </a:rPr>
              <a:t>Strong effect on emotional stability and mood.</a:t>
            </a:r>
            <a:endParaRPr lang="ar-IQ" sz="2800" dirty="0"/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Arial"/>
              </a:rPr>
              <a:t> 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761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88640"/>
            <a:ext cx="88351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latin typeface="Times New Roman"/>
                <a:ea typeface="Times New Roman"/>
              </a:rPr>
              <a:t>inhibition 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</a:rPr>
              <a:t>of immune </a:t>
            </a:r>
            <a:r>
              <a:rPr lang="en-US" sz="2400" dirty="0">
                <a:latin typeface="Times New Roman"/>
                <a:ea typeface="Times New Roman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Times New Roman"/>
                <a:ea typeface="Times New Roman"/>
              </a:rPr>
              <a:t>inflammatory functions </a:t>
            </a:r>
            <a:r>
              <a:rPr lang="en-US" sz="2400" dirty="0"/>
              <a:t>by depress cytotoxic T-cell function and suppress the production, release, and activation of many chemical mediators of inflammation, including interleukins, prostaglandins, and histamine.</a:t>
            </a:r>
            <a:endParaRPr lang="ar-IQ" sz="2400" dirty="0"/>
          </a:p>
        </p:txBody>
      </p:sp>
      <p:pic>
        <p:nvPicPr>
          <p:cNvPr id="2050" name="Picture 2" descr="Immunosuppressive Therapies in Organ Transplan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9" b="12662"/>
          <a:stretch/>
        </p:blipFill>
        <p:spPr bwMode="auto">
          <a:xfrm>
            <a:off x="323528" y="2060848"/>
            <a:ext cx="861912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19033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3957</TotalTime>
  <Words>1796</Words>
  <Application>Microsoft Office PowerPoint</Application>
  <PresentationFormat>On-screen Show (4:3)</PresentationFormat>
  <Paragraphs>166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Symbol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alnaseem</dc:creator>
  <cp:lastModifiedBy>Hasanain Owadh</cp:lastModifiedBy>
  <cp:revision>89</cp:revision>
  <cp:lastPrinted>2020-12-18T20:37:52Z</cp:lastPrinted>
  <dcterms:created xsi:type="dcterms:W3CDTF">2020-12-15T06:15:52Z</dcterms:created>
  <dcterms:modified xsi:type="dcterms:W3CDTF">2022-10-18T16:50:38Z</dcterms:modified>
</cp:coreProperties>
</file>