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7" r:id="rId3"/>
    <p:sldId id="268" r:id="rId4"/>
    <p:sldId id="269" r:id="rId5"/>
    <p:sldId id="270" r:id="rId6"/>
    <p:sldId id="271" r:id="rId7"/>
    <p:sldId id="272" r:id="rId8"/>
    <p:sldId id="273" r:id="rId9"/>
    <p:sldId id="274" r:id="rId10"/>
    <p:sldId id="275" r:id="rId11"/>
    <p:sldId id="276" r:id="rId12"/>
    <p:sldId id="266"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6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606115D-2CE4-41DA-BA5B-87915B496E72}" type="datetimeFigureOut">
              <a:rPr lang="ar-IQ" smtClean="0"/>
              <a:t>15/09/1443</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4EDDBA5-F691-41AE-9A69-D13AB3A1A537}"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606115D-2CE4-41DA-BA5B-87915B496E72}"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606115D-2CE4-41DA-BA5B-87915B496E72}"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606115D-2CE4-41DA-BA5B-87915B496E72}"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606115D-2CE4-41DA-BA5B-87915B496E72}" type="datetimeFigureOut">
              <a:rPr lang="ar-IQ" smtClean="0"/>
              <a:t>15/09/1443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8606115D-2CE4-41DA-BA5B-87915B496E72}" type="datetimeFigureOut">
              <a:rPr lang="ar-IQ" smtClean="0"/>
              <a:t>15/09/1443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4EDDBA5-F691-41AE-9A69-D13AB3A1A537}"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606115D-2CE4-41DA-BA5B-87915B496E72}" type="datetimeFigureOut">
              <a:rPr lang="ar-IQ" smtClean="0"/>
              <a:t>15/09/1443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606115D-2CE4-41DA-BA5B-87915B496E72}" type="datetimeFigureOut">
              <a:rPr lang="ar-IQ" smtClean="0"/>
              <a:t>15/09/1443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6115D-2CE4-41DA-BA5B-87915B496E72}" type="datetimeFigureOut">
              <a:rPr lang="ar-IQ" smtClean="0"/>
              <a:t>15/09/1443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06115D-2CE4-41DA-BA5B-87915B496E72}" type="datetimeFigureOut">
              <a:rPr lang="ar-IQ" smtClean="0"/>
              <a:t>15/09/1443</a:t>
            </a:fld>
            <a:endParaRPr lang="ar-IQ"/>
          </a:p>
        </p:txBody>
      </p:sp>
      <p:sp>
        <p:nvSpPr>
          <p:cNvPr id="7" name="Slide Number Placeholder 6"/>
          <p:cNvSpPr>
            <a:spLocks noGrp="1"/>
          </p:cNvSpPr>
          <p:nvPr>
            <p:ph type="sldNum" sz="quarter" idx="12"/>
          </p:nvPr>
        </p:nvSpPr>
        <p:spPr/>
        <p:txBody>
          <a:bodyPr/>
          <a:lstStyle/>
          <a:p>
            <a:fld id="{D4EDDBA5-F691-41AE-9A69-D13AB3A1A537}"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606115D-2CE4-41DA-BA5B-87915B496E72}" type="datetimeFigureOut">
              <a:rPr lang="ar-IQ" smtClean="0"/>
              <a:t>15/09/1443</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D4EDDBA5-F691-41AE-9A69-D13AB3A1A537}"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606115D-2CE4-41DA-BA5B-87915B496E72}" type="datetimeFigureOut">
              <a:rPr lang="ar-IQ" smtClean="0"/>
              <a:t>15/09/1443</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EDDBA5-F691-41AE-9A69-D13AB3A1A53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677400" y="5181240"/>
            <a:ext cx="3313355" cy="1702160"/>
          </a:xfrm>
        </p:spPr>
        <p:txBody>
          <a:bodyPr/>
          <a:lstStyle/>
          <a:p>
            <a:r>
              <a:rPr lang="en-US" dirty="0" smtClean="0"/>
              <a:t> </a:t>
            </a:r>
            <a:endParaRPr lang="ar-IQ" dirty="0"/>
          </a:p>
        </p:txBody>
      </p:sp>
      <p:sp>
        <p:nvSpPr>
          <p:cNvPr id="3" name="عنوان فرعي 2"/>
          <p:cNvSpPr>
            <a:spLocks noGrp="1"/>
          </p:cNvSpPr>
          <p:nvPr>
            <p:ph type="subTitle" idx="1"/>
          </p:nvPr>
        </p:nvSpPr>
        <p:spPr/>
        <p:txBody>
          <a:bodyPr/>
          <a:lstStyle/>
          <a:p>
            <a:r>
              <a:rPr lang="en-US" dirty="0" smtClean="0"/>
              <a:t> </a:t>
            </a:r>
            <a:endParaRPr lang="ar-IQ" dirty="0"/>
          </a:p>
        </p:txBody>
      </p:sp>
      <p:sp>
        <p:nvSpPr>
          <p:cNvPr id="5" name="مربع نص 4"/>
          <p:cNvSpPr txBox="1"/>
          <p:nvPr/>
        </p:nvSpPr>
        <p:spPr>
          <a:xfrm>
            <a:off x="4419600" y="3276600"/>
            <a:ext cx="3962400" cy="1446550"/>
          </a:xfrm>
          <a:prstGeom prst="rect">
            <a:avLst/>
          </a:prstGeom>
          <a:noFill/>
        </p:spPr>
        <p:txBody>
          <a:bodyPr wrap="square" rtlCol="1">
            <a:spAutoFit/>
          </a:bodyPr>
          <a:lstStyle/>
          <a:p>
            <a:pPr algn="ctr"/>
            <a:r>
              <a:rPr lang="en-US" sz="3600" dirty="0" smtClean="0">
                <a:solidFill>
                  <a:srgbClr val="FF0000"/>
                </a:solidFill>
                <a:latin typeface="Algerian" pitchFamily="82" charset="0"/>
              </a:rPr>
              <a:t> </a:t>
            </a:r>
            <a:r>
              <a:rPr lang="en-US" sz="4400" dirty="0" smtClean="0">
                <a:solidFill>
                  <a:srgbClr val="C00000"/>
                </a:solidFill>
                <a:latin typeface="Algerian" pitchFamily="82" charset="0"/>
              </a:rPr>
              <a:t>Nervous</a:t>
            </a:r>
          </a:p>
          <a:p>
            <a:pPr algn="ctr"/>
            <a:r>
              <a:rPr lang="en-US" sz="4400" dirty="0" smtClean="0">
                <a:solidFill>
                  <a:srgbClr val="C00000"/>
                </a:solidFill>
                <a:latin typeface="Algerian" pitchFamily="82" charset="0"/>
              </a:rPr>
              <a:t> system2 </a:t>
            </a:r>
            <a:endParaRPr lang="ar-IQ" sz="3600" dirty="0">
              <a:solidFill>
                <a:srgbClr val="C00000"/>
              </a:solidFill>
              <a:latin typeface="Algerian" pitchFamily="82" charset="0"/>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0048" y="30480"/>
            <a:ext cx="2279005" cy="2279005"/>
          </a:xfrm>
          <a:prstGeom prst="rect">
            <a:avLst/>
          </a:prstGeom>
        </p:spPr>
      </p:pic>
      <p:sp>
        <p:nvSpPr>
          <p:cNvPr id="8" name="مربع نص 7"/>
          <p:cNvSpPr txBox="1"/>
          <p:nvPr/>
        </p:nvSpPr>
        <p:spPr>
          <a:xfrm>
            <a:off x="863600" y="2309485"/>
            <a:ext cx="2610010" cy="923330"/>
          </a:xfrm>
          <a:prstGeom prst="rect">
            <a:avLst/>
          </a:prstGeom>
          <a:noFill/>
        </p:spPr>
        <p:txBody>
          <a:bodyPr wrap="none" rtlCol="1">
            <a:spAutoFit/>
          </a:bodyPr>
          <a:lstStyle/>
          <a:p>
            <a:pPr algn="l" rtl="0"/>
            <a:r>
              <a:rPr lang="en-US" b="1" dirty="0" smtClean="0"/>
              <a:t>A lecture in anatomy</a:t>
            </a:r>
            <a:r>
              <a:rPr lang="en-US" b="1" dirty="0"/>
              <a:t> </a:t>
            </a:r>
            <a:endParaRPr lang="en-US" b="1" dirty="0" smtClean="0"/>
          </a:p>
          <a:p>
            <a:pPr algn="l" rtl="0"/>
            <a:r>
              <a:rPr lang="en-US" dirty="0"/>
              <a:t> </a:t>
            </a:r>
            <a:r>
              <a:rPr lang="en-US" dirty="0" smtClean="0"/>
              <a:t>                </a:t>
            </a:r>
            <a:r>
              <a:rPr lang="en-US" b="1" dirty="0" smtClean="0"/>
              <a:t>BY</a:t>
            </a:r>
          </a:p>
          <a:p>
            <a:pPr algn="l" rtl="0"/>
            <a:endParaRPr lang="ar-IQ" dirty="0"/>
          </a:p>
        </p:txBody>
      </p:sp>
      <p:sp>
        <p:nvSpPr>
          <p:cNvPr id="9" name="مربع نص 8"/>
          <p:cNvSpPr txBox="1"/>
          <p:nvPr/>
        </p:nvSpPr>
        <p:spPr>
          <a:xfrm>
            <a:off x="76200" y="3353544"/>
            <a:ext cx="2427268" cy="646331"/>
          </a:xfrm>
          <a:prstGeom prst="rect">
            <a:avLst/>
          </a:prstGeom>
          <a:noFill/>
        </p:spPr>
        <p:txBody>
          <a:bodyPr wrap="none" rtlCol="1">
            <a:spAutoFit/>
          </a:bodyPr>
          <a:lstStyle/>
          <a:p>
            <a:pPr algn="l" rtl="0"/>
            <a:r>
              <a:rPr lang="en-US" b="1" dirty="0" smtClean="0"/>
              <a:t>Dr. </a:t>
            </a:r>
            <a:r>
              <a:rPr lang="en-US" b="1" dirty="0" err="1" smtClean="0"/>
              <a:t>Muhanad</a:t>
            </a:r>
            <a:r>
              <a:rPr lang="en-US" b="1" dirty="0" smtClean="0"/>
              <a:t> </a:t>
            </a:r>
            <a:r>
              <a:rPr lang="en-US" b="1" dirty="0" err="1" smtClean="0"/>
              <a:t>sabah</a:t>
            </a:r>
            <a:endParaRPr lang="en-US" b="1" dirty="0" smtClean="0"/>
          </a:p>
          <a:p>
            <a:pPr algn="l" rtl="0"/>
            <a:r>
              <a:rPr lang="en-US" dirty="0"/>
              <a:t> </a:t>
            </a:r>
            <a:r>
              <a:rPr lang="en-US" dirty="0" smtClean="0"/>
              <a:t>   </a:t>
            </a:r>
            <a:r>
              <a:rPr lang="en-US" sz="1200" b="1" dirty="0" smtClean="0"/>
              <a:t>MBCHB , FIBMS-URO</a:t>
            </a:r>
            <a:endParaRPr lang="ar-IQ" sz="1200" b="1" dirty="0"/>
          </a:p>
        </p:txBody>
      </p:sp>
      <p:sp>
        <p:nvSpPr>
          <p:cNvPr id="10" name="مربع نص 9"/>
          <p:cNvSpPr txBox="1"/>
          <p:nvPr/>
        </p:nvSpPr>
        <p:spPr>
          <a:xfrm>
            <a:off x="2427268" y="3886200"/>
            <a:ext cx="2042546" cy="553998"/>
          </a:xfrm>
          <a:prstGeom prst="rect">
            <a:avLst/>
          </a:prstGeom>
          <a:noFill/>
        </p:spPr>
        <p:txBody>
          <a:bodyPr wrap="none" rtlCol="1">
            <a:spAutoFit/>
          </a:bodyPr>
          <a:lstStyle/>
          <a:p>
            <a:pPr algn="l" rtl="0"/>
            <a:r>
              <a:rPr lang="en-US" b="1" dirty="0" smtClean="0"/>
              <a:t>Dr. </a:t>
            </a:r>
            <a:r>
              <a:rPr lang="en-US" b="1" dirty="0" err="1" smtClean="0"/>
              <a:t>Talib</a:t>
            </a:r>
            <a:r>
              <a:rPr lang="en-US" b="1" dirty="0" smtClean="0"/>
              <a:t> </a:t>
            </a:r>
            <a:r>
              <a:rPr lang="en-US" b="1" dirty="0" err="1" smtClean="0"/>
              <a:t>chichan</a:t>
            </a:r>
            <a:endParaRPr lang="en-US" b="1" dirty="0" smtClean="0"/>
          </a:p>
          <a:p>
            <a:pPr algn="l" rtl="0"/>
            <a:r>
              <a:rPr lang="en-US" sz="1200" b="1" dirty="0" smtClean="0"/>
              <a:t>         MBCHB , D.O.S</a:t>
            </a:r>
            <a:endParaRPr lang="ar-IQ" sz="1200" b="1" dirty="0"/>
          </a:p>
        </p:txBody>
      </p:sp>
      <p:sp>
        <p:nvSpPr>
          <p:cNvPr id="11" name="مربع نص 10"/>
          <p:cNvSpPr txBox="1"/>
          <p:nvPr/>
        </p:nvSpPr>
        <p:spPr>
          <a:xfrm>
            <a:off x="2173502" y="6263065"/>
            <a:ext cx="3797835" cy="523220"/>
          </a:xfrm>
          <a:prstGeom prst="rect">
            <a:avLst/>
          </a:prstGeom>
          <a:noFill/>
        </p:spPr>
        <p:txBody>
          <a:bodyPr wrap="none" rtlCol="1">
            <a:spAutoFit/>
          </a:bodyPr>
          <a:lstStyle/>
          <a:p>
            <a:pPr algn="ctr" rtl="0"/>
            <a:r>
              <a:rPr lang="en-US" sz="1400" b="1" dirty="0" smtClean="0"/>
              <a:t>DEPARTMENT OF ANESTHESIA TECHNIQUES </a:t>
            </a:r>
          </a:p>
          <a:p>
            <a:pPr algn="ctr" rtl="0"/>
            <a:r>
              <a:rPr lang="en-US" sz="1400" b="1" dirty="0" smtClean="0"/>
              <a:t>AL-MUSTAQBAL UNIVERSITY COLLEGE</a:t>
            </a:r>
            <a:endParaRPr lang="ar-IQ" sz="1400" b="1" dirty="0"/>
          </a:p>
        </p:txBody>
      </p:sp>
    </p:spTree>
    <p:extLst>
      <p:ext uri="{BB962C8B-B14F-4D97-AF65-F5344CB8AC3E}">
        <p14:creationId xmlns:p14="http://schemas.microsoft.com/office/powerpoint/2010/main" val="195690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sp>
        <p:nvSpPr>
          <p:cNvPr id="3" name="عنصر نائب للمحتوى 2"/>
          <p:cNvSpPr>
            <a:spLocks noGrp="1"/>
          </p:cNvSpPr>
          <p:nvPr>
            <p:ph idx="1"/>
          </p:nvPr>
        </p:nvSpPr>
        <p:spPr/>
        <p:txBody>
          <a:bodyPr/>
          <a:lstStyle/>
          <a:p>
            <a:pPr marL="68580" indent="0">
              <a:buNone/>
            </a:pPr>
            <a:r>
              <a:rPr lang="ar-IQ" dirty="0"/>
              <a:t> </a:t>
            </a:r>
          </a:p>
        </p:txBody>
      </p:sp>
      <p:sp>
        <p:nvSpPr>
          <p:cNvPr id="4" name="مربع نص 3"/>
          <p:cNvSpPr txBox="1"/>
          <p:nvPr/>
        </p:nvSpPr>
        <p:spPr>
          <a:xfrm>
            <a:off x="990600" y="2121701"/>
            <a:ext cx="3581400" cy="2954655"/>
          </a:xfrm>
          <a:prstGeom prst="rect">
            <a:avLst/>
          </a:prstGeom>
          <a:noFill/>
        </p:spPr>
        <p:txBody>
          <a:bodyPr wrap="square" rtlCol="1">
            <a:spAutoFit/>
          </a:bodyPr>
          <a:lstStyle/>
          <a:p>
            <a:pPr algn="l" rtl="0"/>
            <a:r>
              <a:rPr lang="en-US" sz="2400" b="1" u="sng" dirty="0">
                <a:solidFill>
                  <a:srgbClr val="C00000"/>
                </a:solidFill>
                <a:effectLst>
                  <a:outerShdw blurRad="38100" dist="38100" dir="2700000" algn="tl">
                    <a:srgbClr val="000000">
                      <a:alpha val="43137"/>
                    </a:srgbClr>
                  </a:outerShdw>
                </a:effectLst>
              </a:rPr>
              <a:t>The sciatic </a:t>
            </a:r>
            <a:r>
              <a:rPr lang="en-US" sz="2400" b="1" u="sng" dirty="0" smtClean="0">
                <a:solidFill>
                  <a:srgbClr val="C00000"/>
                </a:solidFill>
                <a:effectLst>
                  <a:outerShdw blurRad="38100" dist="38100" dir="2700000" algn="tl">
                    <a:srgbClr val="000000">
                      <a:alpha val="43137"/>
                    </a:srgbClr>
                  </a:outerShdw>
                </a:effectLst>
              </a:rPr>
              <a:t>nerve:- </a:t>
            </a:r>
            <a:endParaRPr lang="en-US" sz="2400" b="1" u="sng" dirty="0">
              <a:solidFill>
                <a:srgbClr val="C00000"/>
              </a:solidFill>
              <a:effectLst>
                <a:outerShdw blurRad="38100" dist="38100" dir="2700000" algn="tl">
                  <a:srgbClr val="000000">
                    <a:alpha val="43137"/>
                  </a:srgbClr>
                </a:outerShdw>
              </a:effectLst>
            </a:endParaRPr>
          </a:p>
          <a:p>
            <a:pPr algn="l" rtl="0"/>
            <a:endParaRPr lang="en-US" dirty="0"/>
          </a:p>
          <a:p>
            <a:pPr algn="l" rtl="0"/>
            <a:r>
              <a:rPr lang="en-US" b="1" dirty="0"/>
              <a:t>The sciatic nerve is the largest and longest nerve in the human body, originating at the base of the spine and running along the back of each leg into the foot. </a:t>
            </a:r>
            <a:endParaRPr lang="en-US" b="1" dirty="0" smtClean="0"/>
          </a:p>
          <a:p>
            <a:pPr algn="l" rtl="0"/>
            <a:r>
              <a:rPr lang="en-US" b="1" dirty="0" smtClean="0"/>
              <a:t>At </a:t>
            </a:r>
            <a:r>
              <a:rPr lang="en-US" b="1" dirty="0"/>
              <a:t>its thickest point, it is about as wide as an adult thumb.</a:t>
            </a:r>
            <a:endParaRPr lang="ar-IQ"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3733800" cy="567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9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en-US" dirty="0" smtClean="0"/>
              <a:t>  </a:t>
            </a:r>
            <a:endParaRPr lang="ar-IQ" dirty="0"/>
          </a:p>
        </p:txBody>
      </p:sp>
      <p:sp>
        <p:nvSpPr>
          <p:cNvPr id="4" name="مربع نص 3"/>
          <p:cNvSpPr txBox="1"/>
          <p:nvPr/>
        </p:nvSpPr>
        <p:spPr>
          <a:xfrm>
            <a:off x="685800" y="609600"/>
            <a:ext cx="5719835" cy="461665"/>
          </a:xfrm>
          <a:prstGeom prst="rect">
            <a:avLst/>
          </a:prstGeom>
          <a:noFill/>
        </p:spPr>
        <p:txBody>
          <a:bodyPr wrap="none" rtlCol="1">
            <a:spAutoFit/>
          </a:bodyPr>
          <a:lstStyle/>
          <a:p>
            <a:pPr algn="l" rtl="0"/>
            <a:r>
              <a:rPr lang="en-US" sz="2400" b="1" u="sng">
                <a:solidFill>
                  <a:srgbClr val="C00000"/>
                </a:solidFill>
                <a:effectLst>
                  <a:outerShdw blurRad="38100" dist="38100" dir="2700000" algn="tl">
                    <a:srgbClr val="000000">
                      <a:alpha val="43137"/>
                    </a:srgbClr>
                  </a:outerShdw>
                </a:effectLst>
              </a:rPr>
              <a:t>In </a:t>
            </a:r>
            <a:r>
              <a:rPr lang="en-US" sz="2400" b="1" u="sng" smtClean="0">
                <a:solidFill>
                  <a:srgbClr val="C00000"/>
                </a:solidFill>
                <a:effectLst>
                  <a:outerShdw blurRad="38100" dist="38100" dir="2700000" algn="tl">
                    <a:srgbClr val="000000">
                      <a:alpha val="43137"/>
                    </a:srgbClr>
                  </a:outerShdw>
                </a:effectLst>
              </a:rPr>
              <a:t>summary </a:t>
            </a:r>
            <a:r>
              <a:rPr lang="en-US" sz="2400" b="1" u="sng" dirty="0">
                <a:solidFill>
                  <a:srgbClr val="C00000"/>
                </a:solidFill>
                <a:effectLst>
                  <a:outerShdw blurRad="38100" dist="38100" dir="2700000" algn="tl">
                    <a:srgbClr val="000000">
                      <a:alpha val="43137"/>
                    </a:srgbClr>
                  </a:outerShdw>
                </a:effectLst>
              </a:rPr>
              <a:t>The functions of PNS is  </a:t>
            </a:r>
            <a:r>
              <a:rPr lang="en-US" sz="2400" b="1" u="sng" dirty="0" smtClean="0">
                <a:solidFill>
                  <a:srgbClr val="C00000"/>
                </a:solidFill>
                <a:effectLst>
                  <a:outerShdw blurRad="38100" dist="38100" dir="2700000" algn="tl">
                    <a:srgbClr val="000000">
                      <a:alpha val="43137"/>
                    </a:srgbClr>
                  </a:outerShdw>
                </a:effectLst>
              </a:rPr>
              <a:t>:- </a:t>
            </a:r>
            <a:endParaRPr lang="ar-IQ" sz="2400" b="1" u="sng" dirty="0">
              <a:solidFill>
                <a:srgbClr val="C0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0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en-US" dirty="0" smtClean="0"/>
              <a:t> </a:t>
            </a: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5438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6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838200" y="914401"/>
            <a:ext cx="7467600" cy="5257799"/>
          </a:xfrm>
        </p:spPr>
        <p:txBody>
          <a:bodyPr>
            <a:normAutofit/>
          </a:bodyPr>
          <a:lstStyle/>
          <a:p>
            <a:pPr marL="68580" indent="0" algn="l" rtl="0">
              <a:buNone/>
            </a:pPr>
            <a:r>
              <a:rPr lang="en-US" dirty="0"/>
              <a:t> </a:t>
            </a:r>
            <a:r>
              <a:rPr lang="en-US" b="1" u="sng" dirty="0">
                <a:solidFill>
                  <a:srgbClr val="C00000"/>
                </a:solidFill>
                <a:effectLst>
                  <a:outerShdw blurRad="38100" dist="38100" dir="2700000" algn="tl">
                    <a:srgbClr val="000000">
                      <a:alpha val="43137"/>
                    </a:srgbClr>
                  </a:outerShdw>
                </a:effectLst>
              </a:rPr>
              <a:t>The peripheral nervous system (PNS</a:t>
            </a:r>
            <a:r>
              <a:rPr lang="en-US" b="1" u="sng" dirty="0" smtClean="0">
                <a:solidFill>
                  <a:srgbClr val="C00000"/>
                </a:solidFill>
                <a:effectLst>
                  <a:outerShdw blurRad="38100" dist="38100" dir="2700000" algn="tl">
                    <a:srgbClr val="000000">
                      <a:alpha val="43137"/>
                    </a:srgbClr>
                  </a:outerShdw>
                </a:effectLst>
              </a:rPr>
              <a:t>):-  </a:t>
            </a:r>
          </a:p>
          <a:p>
            <a:pPr marL="68580" indent="0" algn="l" rtl="0">
              <a:buNone/>
            </a:pPr>
            <a:r>
              <a:rPr lang="en-US" b="1" dirty="0" smtClean="0">
                <a:cs typeface="+mj-cs"/>
              </a:rPr>
              <a:t>is </a:t>
            </a:r>
            <a:r>
              <a:rPr lang="en-US" b="1" dirty="0">
                <a:cs typeface="+mj-cs"/>
              </a:rPr>
              <a:t>one </a:t>
            </a:r>
            <a:r>
              <a:rPr lang="en-US" b="1" dirty="0" smtClean="0">
                <a:cs typeface="+mj-cs"/>
              </a:rPr>
              <a:t>of two </a:t>
            </a:r>
            <a:r>
              <a:rPr lang="en-US" b="1" dirty="0">
                <a:cs typeface="+mj-cs"/>
              </a:rPr>
              <a:t>components that make up the nervous </a:t>
            </a:r>
            <a:r>
              <a:rPr lang="en-US" b="1" dirty="0" smtClean="0">
                <a:cs typeface="+mj-cs"/>
              </a:rPr>
              <a:t>system. </a:t>
            </a:r>
            <a:r>
              <a:rPr lang="en-US" b="1" dirty="0">
                <a:cs typeface="+mj-cs"/>
              </a:rPr>
              <a:t>The PNS consists </a:t>
            </a:r>
            <a:r>
              <a:rPr lang="en-US" b="1" dirty="0" smtClean="0">
                <a:cs typeface="+mj-cs"/>
              </a:rPr>
              <a:t>of the </a:t>
            </a:r>
            <a:r>
              <a:rPr lang="en-US" b="1" dirty="0">
                <a:cs typeface="+mj-cs"/>
              </a:rPr>
              <a:t>nerves and ganglia outside the brain and </a:t>
            </a:r>
            <a:r>
              <a:rPr lang="en-US" b="1" dirty="0" smtClean="0">
                <a:cs typeface="+mj-cs"/>
              </a:rPr>
              <a:t>spinal cord</a:t>
            </a:r>
            <a:r>
              <a:rPr lang="en-US" b="1" dirty="0">
                <a:cs typeface="+mj-cs"/>
              </a:rPr>
              <a:t>. </a:t>
            </a:r>
            <a:r>
              <a:rPr lang="en-US" b="1" dirty="0" smtClean="0">
                <a:cs typeface="+mj-cs"/>
              </a:rPr>
              <a:t>The </a:t>
            </a:r>
            <a:r>
              <a:rPr lang="en-US" b="1" dirty="0">
                <a:cs typeface="+mj-cs"/>
              </a:rPr>
              <a:t>main function of the PNS is to connect</a:t>
            </a:r>
          </a:p>
          <a:p>
            <a:pPr marL="68580" indent="0" algn="l" rtl="0">
              <a:buNone/>
            </a:pPr>
            <a:r>
              <a:rPr lang="en-US" b="1" dirty="0">
                <a:cs typeface="+mj-cs"/>
              </a:rPr>
              <a:t>the CNS to the limbs and organs, essentially </a:t>
            </a:r>
            <a:r>
              <a:rPr lang="en-US" b="1" dirty="0" smtClean="0">
                <a:cs typeface="+mj-cs"/>
              </a:rPr>
              <a:t>serving as </a:t>
            </a:r>
            <a:r>
              <a:rPr lang="en-US" b="1" dirty="0">
                <a:cs typeface="+mj-cs"/>
              </a:rPr>
              <a:t>a relay between the brain and spinal cord and </a:t>
            </a:r>
            <a:r>
              <a:rPr lang="en-US" b="1" dirty="0" smtClean="0">
                <a:cs typeface="+mj-cs"/>
              </a:rPr>
              <a:t>the rest </a:t>
            </a:r>
            <a:r>
              <a:rPr lang="en-US" b="1" dirty="0">
                <a:cs typeface="+mj-cs"/>
              </a:rPr>
              <a:t>of the body. </a:t>
            </a:r>
            <a:endParaRPr lang="en-US" b="1" dirty="0" smtClean="0">
              <a:cs typeface="+mj-cs"/>
            </a:endParaRPr>
          </a:p>
          <a:p>
            <a:pPr marL="68580" indent="0" algn="l" rtl="0">
              <a:buNone/>
            </a:pPr>
            <a:r>
              <a:rPr lang="en-US" b="1" dirty="0" smtClean="0">
                <a:cs typeface="+mj-cs"/>
              </a:rPr>
              <a:t>Unlike </a:t>
            </a:r>
            <a:r>
              <a:rPr lang="en-US" b="1" dirty="0">
                <a:cs typeface="+mj-cs"/>
              </a:rPr>
              <a:t>the CNS, the PNS is </a:t>
            </a:r>
            <a:r>
              <a:rPr lang="en-US" b="1" dirty="0" smtClean="0">
                <a:cs typeface="+mj-cs"/>
              </a:rPr>
              <a:t>not protected </a:t>
            </a:r>
            <a:r>
              <a:rPr lang="en-US" b="1" dirty="0">
                <a:cs typeface="+mj-cs"/>
              </a:rPr>
              <a:t>by the vertebral column and skull, or </a:t>
            </a:r>
            <a:r>
              <a:rPr lang="en-US" b="1" dirty="0" smtClean="0">
                <a:cs typeface="+mj-cs"/>
              </a:rPr>
              <a:t>by the </a:t>
            </a:r>
            <a:r>
              <a:rPr lang="en-US" b="1" dirty="0">
                <a:cs typeface="+mj-cs"/>
              </a:rPr>
              <a:t>blood-brain barrier, which leaves it exposed </a:t>
            </a:r>
            <a:r>
              <a:rPr lang="en-US" b="1" dirty="0" smtClean="0">
                <a:cs typeface="+mj-cs"/>
              </a:rPr>
              <a:t>to toxins </a:t>
            </a:r>
            <a:r>
              <a:rPr lang="en-US" b="1" dirty="0">
                <a:cs typeface="+mj-cs"/>
              </a:rPr>
              <a:t>and mechanical injuries</a:t>
            </a:r>
            <a:r>
              <a:rPr lang="en-US" b="1" dirty="0" smtClean="0">
                <a:cs typeface="+mj-cs"/>
              </a:rPr>
              <a:t>.</a:t>
            </a:r>
            <a:endParaRPr lang="ar-IQ" b="1" dirty="0">
              <a:cs typeface="+mj-cs"/>
            </a:endParaRPr>
          </a:p>
        </p:txBody>
      </p:sp>
    </p:spTree>
    <p:extLst>
      <p:ext uri="{BB962C8B-B14F-4D97-AF65-F5344CB8AC3E}">
        <p14:creationId xmlns:p14="http://schemas.microsoft.com/office/powerpoint/2010/main" val="119504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3400" y="838200"/>
            <a:ext cx="8001000" cy="3733800"/>
          </a:xfrm>
        </p:spPr>
        <p:txBody>
          <a:bodyPr/>
          <a:lstStyle/>
          <a:p>
            <a:pPr marL="68580" indent="0" algn="l" rtl="0">
              <a:buNone/>
            </a:pPr>
            <a:r>
              <a:rPr lang="en-US" b="1" dirty="0" smtClean="0"/>
              <a:t> the nerves of PNS can be divided into two groups :- </a:t>
            </a:r>
          </a:p>
          <a:p>
            <a:pPr algn="l" rtl="0">
              <a:buFont typeface="Wingdings" pitchFamily="2" charset="2"/>
              <a:buChar char="q"/>
            </a:pPr>
            <a:r>
              <a:rPr lang="en-US" b="1" dirty="0" smtClean="0">
                <a:solidFill>
                  <a:srgbClr val="C00000"/>
                </a:solidFill>
              </a:rPr>
              <a:t>12</a:t>
            </a:r>
            <a:r>
              <a:rPr lang="en-US" b="1" dirty="0" smtClean="0"/>
              <a:t> pairs of cranial nerves </a:t>
            </a:r>
          </a:p>
          <a:p>
            <a:pPr algn="l" rtl="0">
              <a:buFont typeface="Wingdings" pitchFamily="2" charset="2"/>
              <a:buChar char="q"/>
            </a:pPr>
            <a:r>
              <a:rPr lang="en-US" b="1" dirty="0" smtClean="0">
                <a:solidFill>
                  <a:srgbClr val="C00000"/>
                </a:solidFill>
              </a:rPr>
              <a:t>31</a:t>
            </a:r>
            <a:r>
              <a:rPr lang="en-US" b="1" dirty="0" smtClean="0"/>
              <a:t> pairs of spinal nerves </a:t>
            </a:r>
            <a:endParaRPr lang="ar-IQ"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8375"/>
          <a:stretch/>
        </p:blipFill>
        <p:spPr bwMode="auto">
          <a:xfrm>
            <a:off x="1676401" y="2362200"/>
            <a:ext cx="4734560" cy="387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33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en-US" dirty="0" smtClean="0"/>
              <a:t>  </a:t>
            </a:r>
            <a:endParaRPr lang="ar-IQ" dirty="0"/>
          </a:p>
        </p:txBody>
      </p:sp>
      <p:sp>
        <p:nvSpPr>
          <p:cNvPr id="4" name="مربع نص 3"/>
          <p:cNvSpPr txBox="1"/>
          <p:nvPr/>
        </p:nvSpPr>
        <p:spPr>
          <a:xfrm>
            <a:off x="685800" y="655320"/>
            <a:ext cx="7391400" cy="2523768"/>
          </a:xfrm>
          <a:prstGeom prst="rect">
            <a:avLst/>
          </a:prstGeom>
          <a:noFill/>
        </p:spPr>
        <p:txBody>
          <a:bodyPr wrap="square" rtlCol="1">
            <a:spAutoFit/>
          </a:bodyPr>
          <a:lstStyle/>
          <a:p>
            <a:pPr algn="l" rtl="0"/>
            <a:r>
              <a:rPr lang="en-US" sz="2400" b="1" u="sng" dirty="0">
                <a:solidFill>
                  <a:srgbClr val="C00000"/>
                </a:solidFill>
                <a:effectLst>
                  <a:outerShdw blurRad="38100" dist="38100" dir="2700000" algn="tl">
                    <a:srgbClr val="000000">
                      <a:alpha val="43137"/>
                    </a:srgbClr>
                  </a:outerShdw>
                </a:effectLst>
              </a:rPr>
              <a:t>The cranial nerves </a:t>
            </a:r>
            <a:r>
              <a:rPr lang="en-US" sz="2400" b="1" u="sng" dirty="0" smtClean="0">
                <a:solidFill>
                  <a:srgbClr val="C00000"/>
                </a:solidFill>
                <a:effectLst>
                  <a:outerShdw blurRad="38100" dist="38100" dir="2700000" algn="tl">
                    <a:srgbClr val="000000">
                      <a:alpha val="43137"/>
                    </a:srgbClr>
                  </a:outerShdw>
                </a:effectLst>
              </a:rPr>
              <a:t>:- </a:t>
            </a:r>
          </a:p>
          <a:p>
            <a:pPr algn="l" rtl="0"/>
            <a:endParaRPr lang="en-US" sz="800" dirty="0" smtClean="0"/>
          </a:p>
          <a:p>
            <a:pPr algn="l" rtl="0"/>
            <a:r>
              <a:rPr lang="en-US" b="1" dirty="0" smtClean="0"/>
              <a:t>are </a:t>
            </a:r>
            <a:r>
              <a:rPr lang="en-US" b="1" dirty="0"/>
              <a:t>a set of 12 paired nerves in the back of your brain. Cranial nerves send electrical signals between your brain, face, neck and torso. Your cranial nerves help you taste, smell, hear and feel sensations. They also help you make facial expressions, blink your eyes and move your tongue</a:t>
            </a:r>
            <a:r>
              <a:rPr lang="en-US" b="1" dirty="0" smtClean="0"/>
              <a:t>. </a:t>
            </a:r>
          </a:p>
          <a:p>
            <a:pPr algn="l" rtl="0"/>
            <a:endParaRPr lang="en-US" b="1" dirty="0"/>
          </a:p>
          <a:p>
            <a:pPr algn="l" rtl="0"/>
            <a:endParaRPr lang="ar-IQ" b="1" dirty="0"/>
          </a:p>
        </p:txBody>
      </p:sp>
      <p:sp>
        <p:nvSpPr>
          <p:cNvPr id="5" name="مربع نص 4"/>
          <p:cNvSpPr txBox="1"/>
          <p:nvPr/>
        </p:nvSpPr>
        <p:spPr>
          <a:xfrm>
            <a:off x="675640" y="2667001"/>
            <a:ext cx="7553960" cy="4247317"/>
          </a:xfrm>
          <a:prstGeom prst="rect">
            <a:avLst/>
          </a:prstGeom>
          <a:noFill/>
        </p:spPr>
        <p:txBody>
          <a:bodyPr wrap="square" rtlCol="1">
            <a:spAutoFit/>
          </a:bodyPr>
          <a:lstStyle/>
          <a:p>
            <a:pPr marL="400050" indent="-400050" algn="l" rtl="0">
              <a:buFont typeface="+mj-lt"/>
              <a:buAutoNum type="romanUcPeriod"/>
            </a:pPr>
            <a:r>
              <a:rPr lang="en-US" b="1" dirty="0"/>
              <a:t>Olfactory </a:t>
            </a:r>
            <a:r>
              <a:rPr lang="en-US" b="1" dirty="0" smtClean="0"/>
              <a:t>n.</a:t>
            </a:r>
          </a:p>
          <a:p>
            <a:pPr marL="400050" indent="-400050" algn="l" rtl="0">
              <a:buFont typeface="+mj-lt"/>
              <a:buAutoNum type="romanUcPeriod"/>
            </a:pPr>
            <a:r>
              <a:rPr lang="en-US" b="1" dirty="0"/>
              <a:t>Optic n.</a:t>
            </a:r>
          </a:p>
          <a:p>
            <a:pPr marL="400050" indent="-400050" algn="l" rtl="0">
              <a:buFont typeface="+mj-lt"/>
              <a:buAutoNum type="romanUcPeriod"/>
            </a:pPr>
            <a:r>
              <a:rPr lang="en-US" b="1" dirty="0" err="1" smtClean="0"/>
              <a:t>Oculomotor</a:t>
            </a:r>
            <a:r>
              <a:rPr lang="en-US" b="1" dirty="0" smtClean="0"/>
              <a:t> n.</a:t>
            </a:r>
          </a:p>
          <a:p>
            <a:pPr marL="400050" indent="-400050" algn="l" rtl="0">
              <a:buFont typeface="+mj-lt"/>
              <a:buAutoNum type="romanUcPeriod"/>
            </a:pPr>
            <a:r>
              <a:rPr lang="en-US" b="1" dirty="0" smtClean="0"/>
              <a:t>Trochlear n.</a:t>
            </a:r>
          </a:p>
          <a:p>
            <a:pPr marL="400050" indent="-400050" algn="l" rtl="0">
              <a:buFont typeface="+mj-lt"/>
              <a:buAutoNum type="romanUcPeriod"/>
            </a:pPr>
            <a:r>
              <a:rPr lang="en-US" b="1" dirty="0" smtClean="0"/>
              <a:t>Trigeminal </a:t>
            </a:r>
            <a:r>
              <a:rPr lang="en-US" b="1" dirty="0"/>
              <a:t>n.</a:t>
            </a:r>
          </a:p>
          <a:p>
            <a:pPr marL="400050" indent="-400050" algn="l" rtl="0">
              <a:buFont typeface="+mj-lt"/>
              <a:buAutoNum type="romanUcPeriod"/>
            </a:pPr>
            <a:r>
              <a:rPr lang="en-US" b="1" dirty="0" err="1" smtClean="0"/>
              <a:t>Abducent</a:t>
            </a:r>
            <a:r>
              <a:rPr lang="en-US" b="1" dirty="0" smtClean="0"/>
              <a:t> </a:t>
            </a:r>
            <a:r>
              <a:rPr lang="en-US" b="1" dirty="0"/>
              <a:t>n</a:t>
            </a:r>
            <a:r>
              <a:rPr lang="en-US" b="1" dirty="0" smtClean="0"/>
              <a:t>.</a:t>
            </a:r>
          </a:p>
          <a:p>
            <a:pPr marL="400050" indent="-400050" algn="l" rtl="0">
              <a:buFont typeface="+mj-lt"/>
              <a:buAutoNum type="romanUcPeriod"/>
            </a:pPr>
            <a:r>
              <a:rPr lang="en-US" b="1" dirty="0"/>
              <a:t>Facial n.</a:t>
            </a:r>
          </a:p>
          <a:p>
            <a:pPr marL="400050" indent="-400050" algn="l" rtl="0">
              <a:buFont typeface="+mj-lt"/>
              <a:buAutoNum type="romanUcPeriod"/>
            </a:pPr>
            <a:r>
              <a:rPr lang="en-US" b="1" dirty="0" err="1"/>
              <a:t>Vestibulocochlear</a:t>
            </a:r>
            <a:r>
              <a:rPr lang="en-US" b="1" dirty="0"/>
              <a:t> n.</a:t>
            </a:r>
          </a:p>
          <a:p>
            <a:pPr marL="400050" indent="-400050" algn="l" rtl="0">
              <a:buFont typeface="+mj-lt"/>
              <a:buAutoNum type="romanUcPeriod"/>
            </a:pPr>
            <a:r>
              <a:rPr lang="en-US" b="1" dirty="0"/>
              <a:t>Glossopharyngeal n.</a:t>
            </a:r>
          </a:p>
          <a:p>
            <a:pPr marL="400050" indent="-400050" algn="l" rtl="0">
              <a:buFont typeface="+mj-lt"/>
              <a:buAutoNum type="romanUcPeriod"/>
            </a:pPr>
            <a:r>
              <a:rPr lang="en-US" b="1" dirty="0" err="1"/>
              <a:t>Vagus</a:t>
            </a:r>
            <a:r>
              <a:rPr lang="en-US" b="1" dirty="0"/>
              <a:t> n.</a:t>
            </a:r>
          </a:p>
          <a:p>
            <a:pPr marL="400050" indent="-400050" algn="l" rtl="0">
              <a:buFont typeface="+mj-lt"/>
              <a:buAutoNum type="romanUcPeriod"/>
            </a:pPr>
            <a:r>
              <a:rPr lang="en-US" b="1" dirty="0"/>
              <a:t>Accessory n.</a:t>
            </a:r>
          </a:p>
          <a:p>
            <a:pPr marL="400050" indent="-400050" algn="l" rtl="0">
              <a:buFont typeface="+mj-lt"/>
              <a:buAutoNum type="romanUcPeriod"/>
            </a:pPr>
            <a:r>
              <a:rPr lang="en-US" b="1" dirty="0"/>
              <a:t>Hypoglossal n.</a:t>
            </a:r>
            <a:endParaRPr lang="ar-IQ" b="1" dirty="0"/>
          </a:p>
          <a:p>
            <a:pPr marL="400050" indent="-400050" algn="l" rtl="0">
              <a:buFont typeface="+mj-lt"/>
              <a:buAutoNum type="romanUcPeriod"/>
            </a:pPr>
            <a:endParaRPr lang="en-US" b="1" dirty="0" smtClean="0"/>
          </a:p>
          <a:p>
            <a:pPr marL="400050" indent="-400050" algn="l" rtl="0">
              <a:buFont typeface="+mj-lt"/>
              <a:buAutoNum type="romanUcPeriod"/>
            </a:pPr>
            <a:endParaRPr lang="en-US" b="1" dirty="0" smtClean="0"/>
          </a:p>
          <a:p>
            <a:pPr algn="l" rtl="0"/>
            <a:endParaRPr lang="ar-IQ" b="1" dirty="0"/>
          </a:p>
        </p:txBody>
      </p:sp>
    </p:spTree>
    <p:extLst>
      <p:ext uri="{BB962C8B-B14F-4D97-AF65-F5344CB8AC3E}">
        <p14:creationId xmlns:p14="http://schemas.microsoft.com/office/powerpoint/2010/main" val="350754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en-US" dirty="0" smtClean="0"/>
              <a:t>  </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96200" cy="599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40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endParaRPr lang="ar-IQ" dirty="0"/>
          </a:p>
        </p:txBody>
      </p:sp>
      <p:sp>
        <p:nvSpPr>
          <p:cNvPr id="3" name="عنصر نائب للمحتوى 2"/>
          <p:cNvSpPr>
            <a:spLocks noGrp="1"/>
          </p:cNvSpPr>
          <p:nvPr>
            <p:ph idx="1"/>
          </p:nvPr>
        </p:nvSpPr>
        <p:spPr/>
        <p:txBody>
          <a:bodyPr/>
          <a:lstStyle/>
          <a:p>
            <a:pPr marL="68580" indent="0">
              <a:buNone/>
            </a:pPr>
            <a:r>
              <a:rPr lang="ar-IQ" dirty="0"/>
              <a:t> </a:t>
            </a:r>
          </a:p>
        </p:txBody>
      </p:sp>
      <p:sp>
        <p:nvSpPr>
          <p:cNvPr id="4" name="مربع نص 3"/>
          <p:cNvSpPr txBox="1"/>
          <p:nvPr/>
        </p:nvSpPr>
        <p:spPr>
          <a:xfrm>
            <a:off x="762000" y="1752600"/>
            <a:ext cx="4495800" cy="3231654"/>
          </a:xfrm>
          <a:prstGeom prst="rect">
            <a:avLst/>
          </a:prstGeom>
          <a:noFill/>
        </p:spPr>
        <p:txBody>
          <a:bodyPr wrap="square" rtlCol="1">
            <a:spAutoFit/>
          </a:bodyPr>
          <a:lstStyle/>
          <a:p>
            <a:pPr algn="l" rtl="0"/>
            <a:r>
              <a:rPr lang="en-US" sz="2400" b="1" u="sng" dirty="0" smtClean="0">
                <a:solidFill>
                  <a:srgbClr val="C00000"/>
                </a:solidFill>
                <a:effectLst>
                  <a:outerShdw blurRad="38100" dist="38100" dir="2700000" algn="tl">
                    <a:srgbClr val="000000">
                      <a:alpha val="43137"/>
                    </a:srgbClr>
                  </a:outerShdw>
                </a:effectLst>
              </a:rPr>
              <a:t>Spinal nerves :-</a:t>
            </a:r>
          </a:p>
          <a:p>
            <a:pPr algn="l" rtl="0"/>
            <a:r>
              <a:rPr lang="en-US" b="1" dirty="0" smtClean="0"/>
              <a:t>31 pairs All are mixed nerves  ( motor and sensory) </a:t>
            </a:r>
          </a:p>
          <a:p>
            <a:pPr algn="l" rtl="0"/>
            <a:r>
              <a:rPr lang="en-US" b="1" dirty="0" smtClean="0"/>
              <a:t>Each pair serves a particular region of </a:t>
            </a:r>
          </a:p>
          <a:p>
            <a:pPr algn="l" rtl="0"/>
            <a:r>
              <a:rPr lang="en-US" b="1" dirty="0" smtClean="0"/>
              <a:t>the body .</a:t>
            </a:r>
          </a:p>
          <a:p>
            <a:pPr algn="l" rtl="0"/>
            <a:r>
              <a:rPr lang="en-US" b="1" dirty="0" smtClean="0"/>
              <a:t>In </a:t>
            </a:r>
            <a:r>
              <a:rPr lang="en-US" b="1" dirty="0"/>
              <a:t>a plexus, nerve fibers </a:t>
            </a:r>
            <a:r>
              <a:rPr lang="en-US" b="1" dirty="0" smtClean="0"/>
              <a:t>from</a:t>
            </a:r>
          </a:p>
          <a:p>
            <a:pPr algn="l" rtl="0"/>
            <a:r>
              <a:rPr lang="en-US" b="1" dirty="0" smtClean="0"/>
              <a:t> </a:t>
            </a:r>
            <a:r>
              <a:rPr lang="en-US" b="1" dirty="0"/>
              <a:t>different spinal nerves are sorted and </a:t>
            </a:r>
            <a:endParaRPr lang="en-US" b="1" dirty="0" smtClean="0"/>
          </a:p>
          <a:p>
            <a:pPr algn="l" rtl="0"/>
            <a:r>
              <a:rPr lang="en-US" b="1" dirty="0" smtClean="0"/>
              <a:t>recombined</a:t>
            </a:r>
            <a:r>
              <a:rPr lang="en-US" b="1" dirty="0"/>
              <a:t>, so that all fibers going </a:t>
            </a:r>
            <a:r>
              <a:rPr lang="en-US" b="1" dirty="0" smtClean="0"/>
              <a:t>to</a:t>
            </a:r>
          </a:p>
          <a:p>
            <a:pPr algn="l" rtl="0"/>
            <a:r>
              <a:rPr lang="en-US" b="1" dirty="0" smtClean="0"/>
              <a:t> </a:t>
            </a:r>
            <a:r>
              <a:rPr lang="en-US" b="1" dirty="0"/>
              <a:t>a specific body part are put together </a:t>
            </a:r>
            <a:endParaRPr lang="en-US" b="1" dirty="0" smtClean="0"/>
          </a:p>
          <a:p>
            <a:pPr algn="l" rtl="0"/>
            <a:r>
              <a:rPr lang="en-US" b="1" dirty="0" smtClean="0"/>
              <a:t>in </a:t>
            </a:r>
            <a:r>
              <a:rPr lang="en-US" b="1" dirty="0"/>
              <a:t>one nerve. Four nerve plexuses </a:t>
            </a:r>
            <a:r>
              <a:rPr lang="en-US" b="1" dirty="0" smtClean="0"/>
              <a:t>are</a:t>
            </a:r>
          </a:p>
          <a:p>
            <a:pPr algn="l" rtl="0"/>
            <a:r>
              <a:rPr lang="en-US" b="1" dirty="0" smtClean="0"/>
              <a:t> </a:t>
            </a:r>
            <a:r>
              <a:rPr lang="en-US" b="1" dirty="0"/>
              <a:t>located in the trunk of the body</a:t>
            </a:r>
            <a:endParaRPr lang="ar-IQ"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62000"/>
            <a:ext cx="339328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72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 </a:t>
            </a:r>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ar-IQ" dirty="0" smtClean="0"/>
              <a:t> </a:t>
            </a:r>
            <a:endParaRPr lang="ar-IQ" dirty="0"/>
          </a:p>
        </p:txBody>
      </p:sp>
      <p:sp>
        <p:nvSpPr>
          <p:cNvPr id="4" name="مربع نص 3"/>
          <p:cNvSpPr txBox="1"/>
          <p:nvPr/>
        </p:nvSpPr>
        <p:spPr>
          <a:xfrm>
            <a:off x="838200" y="840938"/>
            <a:ext cx="5883342" cy="1292662"/>
          </a:xfrm>
          <a:prstGeom prst="rect">
            <a:avLst/>
          </a:prstGeom>
          <a:noFill/>
        </p:spPr>
        <p:txBody>
          <a:bodyPr wrap="none" rtlCol="1">
            <a:spAutoFit/>
          </a:bodyPr>
          <a:lstStyle/>
          <a:p>
            <a:pPr algn="l" rtl="0"/>
            <a:r>
              <a:rPr lang="en-US" sz="2000" b="1" dirty="0" smtClean="0"/>
              <a:t>The peripheral nerves system is divided into :- </a:t>
            </a:r>
          </a:p>
          <a:p>
            <a:pPr marL="342900" indent="-342900" algn="l" rtl="0">
              <a:buAutoNum type="arabicPeriod"/>
            </a:pPr>
            <a:r>
              <a:rPr lang="en-US" sz="2000" b="1" dirty="0" smtClean="0"/>
              <a:t>autonomic nerves system </a:t>
            </a:r>
          </a:p>
          <a:p>
            <a:pPr marL="342900" indent="-342900" algn="l" rtl="0">
              <a:buAutoNum type="arabicPeriod"/>
            </a:pPr>
            <a:r>
              <a:rPr lang="en-US" sz="2000" b="1" dirty="0" smtClean="0"/>
              <a:t>Somatic nerves system                 </a:t>
            </a:r>
          </a:p>
          <a:p>
            <a:pPr algn="l" rtl="0"/>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75" y="2132806"/>
            <a:ext cx="8038525" cy="41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38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ar-IQ" dirty="0" smtClean="0"/>
              <a:t> </a:t>
            </a:r>
            <a:endParaRPr lang="ar-IQ" dirty="0"/>
          </a:p>
        </p:txBody>
      </p:sp>
      <p:sp>
        <p:nvSpPr>
          <p:cNvPr id="5" name="مربع نص 4"/>
          <p:cNvSpPr txBox="1"/>
          <p:nvPr/>
        </p:nvSpPr>
        <p:spPr>
          <a:xfrm>
            <a:off x="685800" y="762000"/>
            <a:ext cx="7543800" cy="3954929"/>
          </a:xfrm>
          <a:prstGeom prst="rect">
            <a:avLst/>
          </a:prstGeom>
          <a:noFill/>
        </p:spPr>
        <p:txBody>
          <a:bodyPr wrap="square" rtlCol="1">
            <a:spAutoFit/>
          </a:bodyPr>
          <a:lstStyle/>
          <a:p>
            <a:pPr algn="l" rtl="0"/>
            <a:r>
              <a:rPr lang="en-US" sz="2400" b="1" u="sng" dirty="0" smtClean="0">
                <a:solidFill>
                  <a:srgbClr val="C00000"/>
                </a:solidFill>
                <a:effectLst>
                  <a:outerShdw blurRad="38100" dist="38100" dir="2700000" algn="tl">
                    <a:srgbClr val="000000">
                      <a:alpha val="43137"/>
                    </a:srgbClr>
                  </a:outerShdw>
                </a:effectLst>
              </a:rPr>
              <a:t>Autonomic nerves system:-  </a:t>
            </a:r>
          </a:p>
          <a:p>
            <a:pPr algn="l" rtl="0"/>
            <a:endParaRPr lang="en-US" sz="1100" dirty="0" smtClean="0"/>
          </a:p>
          <a:p>
            <a:pPr marL="285750" indent="-285750" algn="l" rtl="0">
              <a:buFont typeface="Wingdings" pitchFamily="2" charset="2"/>
              <a:buChar char="q"/>
            </a:pPr>
            <a:endParaRPr lang="en-US" b="1" dirty="0" smtClean="0"/>
          </a:p>
          <a:p>
            <a:pPr marL="285750" indent="-285750" algn="l" rtl="0">
              <a:buFont typeface="Wingdings" pitchFamily="2" charset="2"/>
              <a:buChar char="q"/>
            </a:pPr>
            <a:r>
              <a:rPr lang="en-US" b="1" dirty="0" smtClean="0"/>
              <a:t>The </a:t>
            </a:r>
            <a:r>
              <a:rPr lang="en-US" b="1" dirty="0"/>
              <a:t>autonomic nervous system is a control system that acts largely unconsciously and regulates bodily functions, such as the heart rate, digestion, respiratory rate, pupillary response, urination, and sexual arousal. </a:t>
            </a:r>
          </a:p>
          <a:p>
            <a:pPr marL="285750" indent="-285750" algn="l" rtl="0">
              <a:buFont typeface="Wingdings" pitchFamily="2" charset="2"/>
              <a:buChar char="q"/>
            </a:pPr>
            <a:r>
              <a:rPr lang="en-US" b="1" dirty="0"/>
              <a:t>It’s also subdivide into sympathetic and parasympathetic </a:t>
            </a:r>
            <a:r>
              <a:rPr lang="en-US" b="1" dirty="0" smtClean="0"/>
              <a:t>divisions</a:t>
            </a:r>
          </a:p>
          <a:p>
            <a:pPr algn="l" rtl="0"/>
            <a:endParaRPr lang="en-US" b="1" dirty="0" smtClean="0"/>
          </a:p>
          <a:p>
            <a:pPr algn="l" rtl="0"/>
            <a:r>
              <a:rPr lang="en-US" b="1" dirty="0" smtClean="0"/>
              <a:t>The </a:t>
            </a:r>
            <a:r>
              <a:rPr lang="en-US" b="1" dirty="0"/>
              <a:t>sympathetic nervous system activates the fight or flight response during a threat or perceived danger, and the parasympathetic nervous system restores the body to a state of calm.</a:t>
            </a:r>
            <a:endParaRPr lang="ar-IQ" b="1" dirty="0"/>
          </a:p>
        </p:txBody>
      </p:sp>
    </p:spTree>
    <p:extLst>
      <p:ext uri="{BB962C8B-B14F-4D97-AF65-F5344CB8AC3E}">
        <p14:creationId xmlns:p14="http://schemas.microsoft.com/office/powerpoint/2010/main" val="381843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68580" indent="0">
              <a:buNone/>
            </a:pPr>
            <a:r>
              <a:rPr lang="en-US" dirty="0"/>
              <a:t> </a:t>
            </a:r>
            <a:endParaRPr lang="ar-IQ" dirty="0"/>
          </a:p>
        </p:txBody>
      </p:sp>
      <p:sp>
        <p:nvSpPr>
          <p:cNvPr id="4" name="مربع نص 3"/>
          <p:cNvSpPr txBox="1"/>
          <p:nvPr/>
        </p:nvSpPr>
        <p:spPr>
          <a:xfrm>
            <a:off x="629920" y="762000"/>
            <a:ext cx="7620000" cy="1446550"/>
          </a:xfrm>
          <a:prstGeom prst="rect">
            <a:avLst/>
          </a:prstGeom>
          <a:noFill/>
        </p:spPr>
        <p:txBody>
          <a:bodyPr wrap="square" rtlCol="1">
            <a:spAutoFit/>
          </a:bodyPr>
          <a:lstStyle/>
          <a:p>
            <a:pPr algn="l" rtl="0"/>
            <a:r>
              <a:rPr lang="en-US" sz="2400" b="1" u="sng" dirty="0" smtClean="0">
                <a:solidFill>
                  <a:srgbClr val="C00000"/>
                </a:solidFill>
                <a:effectLst>
                  <a:outerShdw blurRad="38100" dist="38100" dir="2700000" algn="tl">
                    <a:srgbClr val="000000">
                      <a:alpha val="43137"/>
                    </a:srgbClr>
                  </a:outerShdw>
                </a:effectLst>
              </a:rPr>
              <a:t> </a:t>
            </a:r>
            <a:r>
              <a:rPr lang="en-US" sz="2400" b="1" u="sng" dirty="0">
                <a:solidFill>
                  <a:srgbClr val="C00000"/>
                </a:solidFill>
                <a:effectLst>
                  <a:outerShdw blurRad="38100" dist="38100" dir="2700000" algn="tl">
                    <a:srgbClr val="000000">
                      <a:alpha val="43137"/>
                    </a:srgbClr>
                  </a:outerShdw>
                </a:effectLst>
              </a:rPr>
              <a:t>somatic nervous </a:t>
            </a:r>
            <a:r>
              <a:rPr lang="en-US" sz="2400" b="1" u="sng" dirty="0" smtClean="0">
                <a:solidFill>
                  <a:srgbClr val="C00000"/>
                </a:solidFill>
                <a:effectLst>
                  <a:outerShdw blurRad="38100" dist="38100" dir="2700000" algn="tl">
                    <a:srgbClr val="000000">
                      <a:alpha val="43137"/>
                    </a:srgbClr>
                  </a:outerShdw>
                </a:effectLst>
              </a:rPr>
              <a:t>system:-</a:t>
            </a:r>
          </a:p>
          <a:p>
            <a:pPr algn="l" rtl="0"/>
            <a:endParaRPr lang="en-US" sz="700" b="1" dirty="0" smtClean="0"/>
          </a:p>
          <a:p>
            <a:pPr algn="l" rtl="0"/>
            <a:r>
              <a:rPr lang="en-US" b="1" dirty="0" smtClean="0"/>
              <a:t>The </a:t>
            </a:r>
            <a:r>
              <a:rPr lang="en-US" b="1" dirty="0"/>
              <a:t>somatic nervous system  is a component of the peripheral nervous system associated with the voluntary control of the body movements via the use of skeletal muscles.</a:t>
            </a:r>
            <a:endParaRPr lang="ar-IQ"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9" r="-2659" b="6160"/>
          <a:stretch/>
        </p:blipFill>
        <p:spPr bwMode="auto">
          <a:xfrm>
            <a:off x="1981200" y="2092960"/>
            <a:ext cx="5349354" cy="402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31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652</TotalTime>
  <Words>535</Words>
  <Application>Microsoft Office PowerPoint</Application>
  <PresentationFormat>عرض على الشاشة (3:4)‏</PresentationFormat>
  <Paragraphs>83</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أوستن</vt:lpstr>
      <vt:lpstr> </vt:lpstr>
      <vt:lpstr> </vt:lpstr>
      <vt:lpstr> </vt:lpstr>
      <vt:lpstr>  </vt:lpstr>
      <vt:lpstr> </vt:lpstr>
      <vt:lpstr> </vt:lpstr>
      <vt:lpstr>  </vt:lpstr>
      <vt:lpstr> </vt:lpstr>
      <vt:lpstr> </vt:lpstr>
      <vt:lpstr> </vt:lpstr>
      <vt:lpstr> </vt:lpstr>
      <vt:lpstr>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29</cp:revision>
  <dcterms:created xsi:type="dcterms:W3CDTF">2022-03-27T09:05:04Z</dcterms:created>
  <dcterms:modified xsi:type="dcterms:W3CDTF">2022-04-15T21:40:45Z</dcterms:modified>
</cp:coreProperties>
</file>