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5" d="100"/>
          <a:sy n="65" d="100"/>
        </p:scale>
        <p:origin x="7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67C99-7395-4790-A3AC-00A44405B4BA}"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88680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67C99-7395-4790-A3AC-00A44405B4BA}"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103786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67C99-7395-4790-A3AC-00A44405B4BA}"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174796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67C99-7395-4790-A3AC-00A44405B4BA}"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450481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067C99-7395-4790-A3AC-00A44405B4BA}"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758500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67C99-7395-4790-A3AC-00A44405B4BA}"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208661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67C99-7395-4790-A3AC-00A44405B4BA}"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1855293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67C99-7395-4790-A3AC-00A44405B4BA}" type="datetimeFigureOut">
              <a:rPr lang="en-US" smtClean="0"/>
              <a:t>10/25/2022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128380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67C99-7395-4790-A3AC-00A44405B4BA}" type="datetimeFigureOut">
              <a:rPr lang="en-US" smtClean="0"/>
              <a:t>10/25/2022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2070966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067C99-7395-4790-A3AC-00A44405B4BA}"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162963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067C99-7395-4790-A3AC-00A44405B4BA}"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70C391-C4BA-46EF-91B1-623FEEF65027}" type="slidenum">
              <a:rPr lang="en-US" smtClean="0"/>
              <a:t>‹#›</a:t>
            </a:fld>
            <a:endParaRPr lang="en-US"/>
          </a:p>
        </p:txBody>
      </p:sp>
    </p:spTree>
    <p:extLst>
      <p:ext uri="{BB962C8B-B14F-4D97-AF65-F5344CB8AC3E}">
        <p14:creationId xmlns:p14="http://schemas.microsoft.com/office/powerpoint/2010/main" val="4158984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67C99-7395-4790-A3AC-00A44405B4BA}" type="datetimeFigureOut">
              <a:rPr lang="en-US" smtClean="0"/>
              <a:t>10/25/2022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0C391-C4BA-46EF-91B1-623FEEF65027}" type="slidenum">
              <a:rPr lang="en-US" smtClean="0"/>
              <a:t>‹#›</a:t>
            </a:fld>
            <a:endParaRPr lang="en-US"/>
          </a:p>
        </p:txBody>
      </p:sp>
    </p:spTree>
    <p:extLst>
      <p:ext uri="{BB962C8B-B14F-4D97-AF65-F5344CB8AC3E}">
        <p14:creationId xmlns:p14="http://schemas.microsoft.com/office/powerpoint/2010/main" val="399512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4232"/>
            <a:ext cx="10515600" cy="5252731"/>
          </a:xfrm>
        </p:spPr>
        <p:txBody>
          <a:bodyPr/>
          <a:lstStyle/>
          <a:p>
            <a:r>
              <a:rPr lang="en-US" b="1" dirty="0" smtClean="0"/>
              <a:t>Pathophysiology                                               </a:t>
            </a:r>
            <a:endParaRPr lang="en-US" dirty="0"/>
          </a:p>
          <a:p>
            <a:r>
              <a:rPr lang="en-US" b="1" dirty="0"/>
              <a:t>Department of Pharmacy </a:t>
            </a:r>
            <a:endParaRPr lang="en-US" dirty="0"/>
          </a:p>
          <a:p>
            <a:r>
              <a:rPr lang="en-US" b="1" dirty="0"/>
              <a:t>3</a:t>
            </a:r>
            <a:r>
              <a:rPr lang="en-US" b="1" baseline="30000" dirty="0"/>
              <a:t>rd</a:t>
            </a:r>
            <a:r>
              <a:rPr lang="en-US" b="1" dirty="0"/>
              <a:t> stage </a:t>
            </a:r>
            <a:endParaRPr lang="en-US" b="1" dirty="0" smtClean="0"/>
          </a:p>
          <a:p>
            <a:endParaRPr lang="en-US" b="1" dirty="0"/>
          </a:p>
          <a:p>
            <a:endParaRPr lang="en-US" b="1" dirty="0" smtClean="0"/>
          </a:p>
          <a:p>
            <a:pPr marL="0" indent="0" algn="ctr">
              <a:buNone/>
            </a:pPr>
            <a:r>
              <a:rPr lang="en-US" sz="3600" b="1" dirty="0">
                <a:solidFill>
                  <a:srgbClr val="FF0000"/>
                </a:solidFill>
                <a:latin typeface="Andalus" panose="02020603050405020304" pitchFamily="18" charset="-78"/>
                <a:cs typeface="Andalus" panose="02020603050405020304" pitchFamily="18" charset="-78"/>
              </a:rPr>
              <a:t>Introduction to Pathophysiology</a:t>
            </a:r>
            <a:endParaRPr lang="en-US" sz="3600" dirty="0">
              <a:solidFill>
                <a:srgbClr val="FF0000"/>
              </a:solidFill>
              <a:latin typeface="Andalus" panose="02020603050405020304" pitchFamily="18" charset="-78"/>
              <a:cs typeface="Andalus" panose="02020603050405020304" pitchFamily="18" charset="-78"/>
            </a:endParaRPr>
          </a:p>
          <a:p>
            <a:pPr marL="0" indent="0" algn="ctr">
              <a:buNone/>
            </a:pPr>
            <a:r>
              <a:rPr lang="en-US" sz="3600" b="1" dirty="0">
                <a:solidFill>
                  <a:srgbClr val="FF0000"/>
                </a:solidFill>
                <a:latin typeface="Andalus" panose="02020603050405020304" pitchFamily="18" charset="-78"/>
                <a:cs typeface="Andalus" panose="02020603050405020304" pitchFamily="18" charset="-78"/>
              </a:rPr>
              <a:t>Dr. Abdulla </a:t>
            </a:r>
            <a:r>
              <a:rPr lang="en-US" sz="3600" b="1" dirty="0" smtClean="0">
                <a:solidFill>
                  <a:srgbClr val="FF0000"/>
                </a:solidFill>
                <a:latin typeface="Andalus" panose="02020603050405020304" pitchFamily="18" charset="-78"/>
                <a:cs typeface="Andalus" panose="02020603050405020304" pitchFamily="18" charset="-78"/>
              </a:rPr>
              <a:t>Al-</a:t>
            </a:r>
            <a:r>
              <a:rPr lang="en-US" sz="3600" b="1" dirty="0" err="1" smtClean="0">
                <a:solidFill>
                  <a:srgbClr val="FF0000"/>
                </a:solidFill>
                <a:latin typeface="Andalus" panose="02020603050405020304" pitchFamily="18" charset="-78"/>
                <a:cs typeface="Andalus" panose="02020603050405020304" pitchFamily="18" charset="-78"/>
              </a:rPr>
              <a:t>Khakani</a:t>
            </a:r>
            <a:endParaRPr lang="en-US" sz="3600" dirty="0">
              <a:solidFill>
                <a:srgbClr val="FF0000"/>
              </a:solidFill>
              <a:latin typeface="Andalus" panose="02020603050405020304" pitchFamily="18" charset="-78"/>
              <a:cs typeface="Andalus" panose="02020603050405020304" pitchFamily="18" charset="-78"/>
            </a:endParaRPr>
          </a:p>
          <a:p>
            <a:pPr marL="0" indent="0" algn="ctr">
              <a:buNone/>
            </a:pPr>
            <a:r>
              <a:rPr lang="en-US" b="1" dirty="0">
                <a:solidFill>
                  <a:srgbClr val="FF0000"/>
                </a:solidFill>
              </a:rPr>
              <a:t> </a:t>
            </a:r>
            <a:endParaRPr lang="en-US" dirty="0">
              <a:solidFill>
                <a:srgbClr val="FF0000"/>
              </a:solidFill>
            </a:endParaRPr>
          </a:p>
          <a:p>
            <a:endParaRPr lang="en-US" dirty="0"/>
          </a:p>
        </p:txBody>
      </p:sp>
      <p:pic>
        <p:nvPicPr>
          <p:cNvPr id="4" name="Picture 3" descr="Pathology - Wikipedia"/>
          <p:cNvPicPr/>
          <p:nvPr/>
        </p:nvPicPr>
        <p:blipFill>
          <a:blip r:embed="rId2">
            <a:extLst>
              <a:ext uri="{28A0092B-C50C-407E-A947-70E740481C1C}">
                <a14:useLocalDpi xmlns:a14="http://schemas.microsoft.com/office/drawing/2010/main" val="0"/>
              </a:ext>
            </a:extLst>
          </a:blip>
          <a:srcRect/>
          <a:stretch>
            <a:fillRect/>
          </a:stretch>
        </p:blipFill>
        <p:spPr bwMode="auto">
          <a:xfrm>
            <a:off x="7731328" y="924232"/>
            <a:ext cx="3300465" cy="2340078"/>
          </a:xfrm>
          <a:prstGeom prst="rect">
            <a:avLst/>
          </a:prstGeom>
          <a:noFill/>
          <a:ln>
            <a:noFill/>
          </a:ln>
        </p:spPr>
      </p:pic>
    </p:spTree>
    <p:extLst>
      <p:ext uri="{BB962C8B-B14F-4D97-AF65-F5344CB8AC3E}">
        <p14:creationId xmlns:p14="http://schemas.microsoft.com/office/powerpoint/2010/main" val="28090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Andalus" panose="02020603050405020304" pitchFamily="18" charset="-78"/>
                <a:cs typeface="Andalus" panose="02020603050405020304" pitchFamily="18" charset="-78"/>
              </a:rPr>
              <a:t>Natural History of the Disease </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The </a:t>
            </a:r>
            <a:r>
              <a:rPr lang="en-US" b="1" dirty="0">
                <a:latin typeface="Andalus" panose="02020603050405020304" pitchFamily="18" charset="-78"/>
                <a:cs typeface="Andalus" panose="02020603050405020304" pitchFamily="18" charset="-78"/>
              </a:rPr>
              <a:t>natural history of disease is the course a disease takes place in an individual from its pathological onset to its eventual resolution through complete recovery, disability, or death in the absence of intervention.</a:t>
            </a:r>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It has four stages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1- </a:t>
            </a:r>
            <a:r>
              <a:rPr lang="en-US" b="1" dirty="0">
                <a:latin typeface="Andalus" panose="02020603050405020304" pitchFamily="18" charset="-78"/>
                <a:cs typeface="Andalus" panose="02020603050405020304" pitchFamily="18" charset="-78"/>
              </a:rPr>
              <a:t>stage of susceptibility.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2- </a:t>
            </a:r>
            <a:r>
              <a:rPr lang="en-US" b="1" dirty="0">
                <a:latin typeface="Andalus" panose="02020603050405020304" pitchFamily="18" charset="-78"/>
                <a:cs typeface="Andalus" panose="02020603050405020304" pitchFamily="18" charset="-78"/>
              </a:rPr>
              <a:t>stage of subclinical disease.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3- </a:t>
            </a:r>
            <a:r>
              <a:rPr lang="en-US" b="1" dirty="0">
                <a:latin typeface="Andalus" panose="02020603050405020304" pitchFamily="18" charset="-78"/>
                <a:cs typeface="Andalus" panose="02020603050405020304" pitchFamily="18" charset="-78"/>
              </a:rPr>
              <a:t>stage of clinical disease.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4- </a:t>
            </a:r>
            <a:r>
              <a:rPr lang="en-US" b="1" dirty="0">
                <a:latin typeface="Andalus" panose="02020603050405020304" pitchFamily="18" charset="-78"/>
                <a:cs typeface="Andalus" panose="02020603050405020304" pitchFamily="18" charset="-78"/>
              </a:rPr>
              <a:t>stage of recovery, or disability or death. </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43171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12714" r="15170" b="8238"/>
          <a:stretch/>
        </p:blipFill>
        <p:spPr bwMode="auto">
          <a:xfrm>
            <a:off x="993058" y="1245521"/>
            <a:ext cx="9635613" cy="43513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2145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Prevalence</a:t>
            </a:r>
            <a:endParaRPr lang="en-US" dirty="0">
              <a:solidFill>
                <a:srgbClr val="FF0000"/>
              </a:solidFill>
              <a:latin typeface="Andalus" panose="02020603050405020304" pitchFamily="18" charset="-78"/>
              <a:cs typeface="Andalus" panose="02020603050405020304" pitchFamily="18" charset="-78"/>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sz="3200" b="1" dirty="0" smtClean="0">
                    <a:latin typeface="Andalus" panose="02020603050405020304" pitchFamily="18" charset="-78"/>
                    <a:cs typeface="Andalus" panose="02020603050405020304" pitchFamily="18" charset="-78"/>
                  </a:rPr>
                  <a:t>In </a:t>
                </a:r>
                <a:r>
                  <a:rPr lang="en-US" sz="3200" b="1" dirty="0">
                    <a:latin typeface="Andalus" panose="02020603050405020304" pitchFamily="18" charset="-78"/>
                    <a:cs typeface="Andalus" panose="02020603050405020304" pitchFamily="18" charset="-78"/>
                  </a:rPr>
                  <a:t>a statistical population is defined as the total number of cases of the risk factor in the population at a given time or the total number of cases in the population, divided by the number of individuals in the population.</a:t>
                </a:r>
                <a:endParaRPr lang="en-US" sz="3200" dirty="0">
                  <a:latin typeface="Andalus" panose="02020603050405020304" pitchFamily="18" charset="-78"/>
                  <a:cs typeface="Andalus" panose="02020603050405020304" pitchFamily="18" charset="-78"/>
                </a:endParaRPr>
              </a:p>
              <a:p>
                <a:r>
                  <a:rPr lang="en-US" sz="3200" b="1" dirty="0">
                    <a:latin typeface="Andalus" panose="02020603050405020304" pitchFamily="18" charset="-78"/>
                    <a:cs typeface="Andalus" panose="02020603050405020304" pitchFamily="18" charset="-78"/>
                  </a:rPr>
                  <a:t>Prevalence </a:t>
                </a:r>
                <a14:m>
                  <m:oMath xmlns:m="http://schemas.openxmlformats.org/officeDocument/2006/math">
                    <m:r>
                      <a:rPr lang="en-US" sz="3200" b="1" i="1">
                        <a:latin typeface="Cambria Math" panose="02040503050406030204" pitchFamily="18" charset="0"/>
                      </a:rPr>
                      <m:t>=</m:t>
                    </m:r>
                    <m:r>
                      <m:rPr>
                        <m:sty m:val="p"/>
                      </m:rPr>
                      <a:rPr lang="en-US" sz="3200">
                        <a:latin typeface="Cambria Math" panose="02040503050406030204" pitchFamily="18" charset="0"/>
                      </a:rPr>
                      <m:t>a</m:t>
                    </m:r>
                    <m:r>
                      <a:rPr lang="en-US" sz="3200" b="1" i="1">
                        <a:latin typeface="Cambria Math" panose="02040503050406030204" pitchFamily="18" charset="0"/>
                      </a:rPr>
                      <m:t>/</m:t>
                    </m:r>
                    <m:r>
                      <m:rPr>
                        <m:sty m:val="p"/>
                      </m:rPr>
                      <a:rPr lang="en-US" sz="3200">
                        <a:latin typeface="Cambria Math" panose="02040503050406030204" pitchFamily="18" charset="0"/>
                      </a:rPr>
                      <m:t>a</m:t>
                    </m:r>
                    <m:r>
                      <a:rPr lang="en-US" sz="3200" i="1">
                        <a:latin typeface="Cambria Math" panose="02040503050406030204" pitchFamily="18" charset="0"/>
                      </a:rPr>
                      <m:t>+</m:t>
                    </m:r>
                    <m:r>
                      <a:rPr lang="en-US" sz="3200" i="1">
                        <a:latin typeface="Cambria Math" panose="02040503050406030204" pitchFamily="18" charset="0"/>
                      </a:rPr>
                      <m:t>𝑏</m:t>
                    </m:r>
                  </m:oMath>
                </a14:m>
                <a:endParaRPr lang="en-US" sz="3200" dirty="0">
                  <a:latin typeface="Andalus" panose="02020603050405020304" pitchFamily="18" charset="-78"/>
                  <a:cs typeface="Andalus" panose="02020603050405020304" pitchFamily="18" charset="-78"/>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33" t="-2801" r="-2203"/>
                </a:stretch>
              </a:blipFill>
            </p:spPr>
            <p:txBody>
              <a:bodyPr/>
              <a:lstStyle/>
              <a:p>
                <a:r>
                  <a:rPr lang="en-US">
                    <a:noFill/>
                  </a:rPr>
                  <a:t> </a:t>
                </a:r>
              </a:p>
            </p:txBody>
          </p:sp>
        </mc:Fallback>
      </mc:AlternateContent>
    </p:spTree>
    <p:extLst>
      <p:ext uri="{BB962C8B-B14F-4D97-AF65-F5344CB8AC3E}">
        <p14:creationId xmlns:p14="http://schemas.microsoft.com/office/powerpoint/2010/main" val="1067620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Etiology</a:t>
            </a:r>
            <a:endParaRPr lang="en-US" dirty="0">
              <a:solidFill>
                <a:srgbClr val="FF0000"/>
              </a:solidFill>
            </a:endParaRPr>
          </a:p>
        </p:txBody>
      </p:sp>
      <p:sp>
        <p:nvSpPr>
          <p:cNvPr id="3" name="Content Placeholder 2"/>
          <p:cNvSpPr>
            <a:spLocks noGrp="1"/>
          </p:cNvSpPr>
          <p:nvPr>
            <p:ph idx="1"/>
          </p:nvPr>
        </p:nvSpPr>
        <p:spPr>
          <a:xfrm>
            <a:off x="838200" y="1445342"/>
            <a:ext cx="11098161" cy="4955458"/>
          </a:xfrm>
        </p:spPr>
        <p:txBody>
          <a:bodyPr>
            <a:normAutofit/>
          </a:bodyPr>
          <a:lstStyle/>
          <a:p>
            <a:r>
              <a:rPr lang="en-US" b="1" dirty="0" smtClean="0">
                <a:latin typeface="Andalus" panose="02020603050405020304" pitchFamily="18" charset="-78"/>
                <a:cs typeface="Andalus" panose="02020603050405020304" pitchFamily="18" charset="-78"/>
              </a:rPr>
              <a:t>Etiology </a:t>
            </a:r>
            <a:r>
              <a:rPr lang="en-US" b="1" dirty="0">
                <a:latin typeface="Andalus" panose="02020603050405020304" pitchFamily="18" charset="-78"/>
                <a:cs typeface="Andalus" panose="02020603050405020304" pitchFamily="18" charset="-78"/>
              </a:rPr>
              <a:t>is the study of causation or </a:t>
            </a:r>
            <a:r>
              <a:rPr lang="en-US" b="1" dirty="0" smtClean="0">
                <a:latin typeface="Andalus" panose="02020603050405020304" pitchFamily="18" charset="-78"/>
                <a:cs typeface="Andalus" panose="02020603050405020304" pitchFamily="18" charset="-78"/>
              </a:rPr>
              <a:t>origination</a:t>
            </a:r>
          </a:p>
          <a:p>
            <a:r>
              <a:rPr lang="en-US" b="1" dirty="0">
                <a:latin typeface="Andalus" panose="02020603050405020304" pitchFamily="18" charset="-78"/>
                <a:cs typeface="Andalus" panose="02020603050405020304" pitchFamily="18" charset="-78"/>
              </a:rPr>
              <a:t>The word is derived from the Greek, </a:t>
            </a:r>
            <a:r>
              <a:rPr lang="en-US" b="1" dirty="0" err="1">
                <a:latin typeface="Andalus" panose="02020603050405020304" pitchFamily="18" charset="-78"/>
                <a:cs typeface="Andalus" panose="02020603050405020304" pitchFamily="18" charset="-78"/>
              </a:rPr>
              <a:t>aitiologia</a:t>
            </a:r>
            <a:r>
              <a:rPr lang="en-US" b="1" dirty="0">
                <a:latin typeface="Andalus" panose="02020603050405020304" pitchFamily="18" charset="-78"/>
                <a:cs typeface="Andalus" panose="02020603050405020304" pitchFamily="18" charset="-78"/>
              </a:rPr>
              <a:t>,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a:t>
            </a:r>
            <a:r>
              <a:rPr lang="en-US" b="1" dirty="0">
                <a:latin typeface="Andalus" panose="02020603050405020304" pitchFamily="18" charset="-78"/>
                <a:cs typeface="Andalus" panose="02020603050405020304" pitchFamily="18" charset="-78"/>
              </a:rPr>
              <a:t>giving a reason for” </a:t>
            </a:r>
            <a:r>
              <a:rPr lang="en-US" b="1" dirty="0" smtClean="0">
                <a:latin typeface="Andalus" panose="02020603050405020304" pitchFamily="18" charset="-78"/>
                <a:cs typeface="Andalus" panose="02020603050405020304" pitchFamily="18" charset="-78"/>
              </a:rPr>
              <a:t>Used </a:t>
            </a:r>
            <a:r>
              <a:rPr lang="en-US" b="1" dirty="0">
                <a:latin typeface="Andalus" panose="02020603050405020304" pitchFamily="18" charset="-78"/>
                <a:cs typeface="Andalus" panose="02020603050405020304" pitchFamily="18" charset="-78"/>
              </a:rPr>
              <a:t>in medical and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philosophical </a:t>
            </a:r>
            <a:r>
              <a:rPr lang="en-US" b="1" dirty="0">
                <a:latin typeface="Andalus" panose="02020603050405020304" pitchFamily="18" charset="-78"/>
                <a:cs typeface="Andalus" panose="02020603050405020304" pitchFamily="18" charset="-78"/>
              </a:rPr>
              <a:t>theories, where it is </a:t>
            </a:r>
            <a:r>
              <a:rPr lang="en-US" b="1" dirty="0" smtClean="0">
                <a:latin typeface="Andalus" panose="02020603050405020304" pitchFamily="18" charset="-78"/>
                <a:cs typeface="Andalus" panose="02020603050405020304" pitchFamily="18" charset="-78"/>
              </a:rPr>
              <a:t>used to refer</a:t>
            </a:r>
          </a:p>
          <a:p>
            <a:pPr marL="0" indent="0">
              <a:buNone/>
            </a:pPr>
            <a:r>
              <a:rPr lang="en-US" b="1" dirty="0" smtClean="0">
                <a:latin typeface="Andalus" panose="02020603050405020304" pitchFamily="18" charset="-78"/>
                <a:cs typeface="Andalus" panose="02020603050405020304" pitchFamily="18" charset="-78"/>
              </a:rPr>
              <a:t>to </a:t>
            </a:r>
            <a:r>
              <a:rPr lang="en-US" b="1" dirty="0">
                <a:latin typeface="Andalus" panose="02020603050405020304" pitchFamily="18" charset="-78"/>
                <a:cs typeface="Andalus" panose="02020603050405020304" pitchFamily="18" charset="-78"/>
              </a:rPr>
              <a:t>the study of why things occur or </a:t>
            </a:r>
            <a:r>
              <a:rPr lang="en-US" b="1" dirty="0" smtClean="0">
                <a:latin typeface="Andalus" panose="02020603050405020304" pitchFamily="18" charset="-78"/>
                <a:cs typeface="Andalus" panose="02020603050405020304" pitchFamily="18" charset="-78"/>
              </a:rPr>
              <a:t>even</a:t>
            </a:r>
          </a:p>
          <a:p>
            <a:pPr marL="0" indent="0">
              <a:buNone/>
            </a:pPr>
            <a:r>
              <a:rPr lang="en-US" b="1" dirty="0" smtClean="0">
                <a:latin typeface="Andalus" panose="02020603050405020304" pitchFamily="18" charset="-78"/>
                <a:cs typeface="Andalus" panose="02020603050405020304" pitchFamily="18" charset="-78"/>
              </a:rPr>
              <a:t> </a:t>
            </a:r>
            <a:r>
              <a:rPr lang="en-US" b="1" dirty="0">
                <a:latin typeface="Andalus" panose="02020603050405020304" pitchFamily="18" charset="-78"/>
                <a:cs typeface="Andalus" panose="02020603050405020304" pitchFamily="18" charset="-78"/>
              </a:rPr>
              <a:t>the reasons behind the way that things act. </a:t>
            </a:r>
            <a:endParaRPr lang="en-US" b="1" dirty="0" smtClean="0">
              <a:latin typeface="Andalus" panose="02020603050405020304" pitchFamily="18" charset="-78"/>
              <a:cs typeface="Andalus" panose="02020603050405020304" pitchFamily="18" charset="-78"/>
            </a:endParaRPr>
          </a:p>
          <a:p>
            <a:pPr marL="0" indent="0">
              <a:buNone/>
            </a:pPr>
            <a:r>
              <a:rPr lang="en-US" b="1" dirty="0" smtClean="0">
                <a:latin typeface="Andalus" panose="02020603050405020304" pitchFamily="18" charset="-78"/>
                <a:cs typeface="Andalus" panose="02020603050405020304" pitchFamily="18" charset="-78"/>
              </a:rPr>
              <a:t>The </a:t>
            </a:r>
            <a:r>
              <a:rPr lang="en-US" b="1" dirty="0">
                <a:latin typeface="Andalus" panose="02020603050405020304" pitchFamily="18" charset="-78"/>
                <a:cs typeface="Andalus" panose="02020603050405020304" pitchFamily="18" charset="-78"/>
              </a:rPr>
              <a:t>causes of disease are known as </a:t>
            </a:r>
            <a:r>
              <a:rPr lang="en-US" b="1" i="1" dirty="0">
                <a:latin typeface="Andalus" panose="02020603050405020304" pitchFamily="18" charset="-78"/>
                <a:cs typeface="Andalus" panose="02020603050405020304" pitchFamily="18" charset="-78"/>
              </a:rPr>
              <a:t>etiologic factors</a:t>
            </a:r>
            <a:r>
              <a:rPr lang="en-US" b="1" dirty="0">
                <a:latin typeface="Andalus" panose="02020603050405020304" pitchFamily="18" charset="-78"/>
                <a:cs typeface="Andalus" panose="02020603050405020304" pitchFamily="18" charset="-78"/>
              </a:rPr>
              <a:t>.</a:t>
            </a:r>
          </a:p>
          <a:p>
            <a:r>
              <a:rPr lang="en-US" b="1" dirty="0">
                <a:latin typeface="Andalus" panose="02020603050405020304" pitchFamily="18" charset="-78"/>
                <a:cs typeface="Andalus" panose="02020603050405020304" pitchFamily="18" charset="-78"/>
              </a:rPr>
              <a:t>Among the recognized etiologic agents are biologic agents (e.g., bacteria, viruses), physical forces (e.g., trauma, burns, radiation), chemical agents (e.g., poisons, alcohol), and nutritional excesses or deficits. </a:t>
            </a:r>
          </a:p>
        </p:txBody>
      </p:sp>
      <p:pic>
        <p:nvPicPr>
          <p:cNvPr id="5" name="Picture 4" descr="C:\Users\Abdulla\AppData\Local\Microsoft\Windows\INetCache\Content.MSO\87A1868.tmp"/>
          <p:cNvPicPr/>
          <p:nvPr/>
        </p:nvPicPr>
        <p:blipFill>
          <a:blip r:embed="rId2">
            <a:extLst>
              <a:ext uri="{28A0092B-C50C-407E-A947-70E740481C1C}">
                <a14:useLocalDpi xmlns:a14="http://schemas.microsoft.com/office/drawing/2010/main" val="0"/>
              </a:ext>
            </a:extLst>
          </a:blip>
          <a:srcRect/>
          <a:stretch>
            <a:fillRect/>
          </a:stretch>
        </p:blipFill>
        <p:spPr bwMode="auto">
          <a:xfrm>
            <a:off x="8668978" y="1523999"/>
            <a:ext cx="3169061" cy="2949677"/>
          </a:xfrm>
          <a:prstGeom prst="rect">
            <a:avLst/>
          </a:prstGeom>
          <a:noFill/>
          <a:ln>
            <a:noFill/>
          </a:ln>
        </p:spPr>
      </p:pic>
    </p:spTree>
    <p:extLst>
      <p:ext uri="{BB962C8B-B14F-4D97-AF65-F5344CB8AC3E}">
        <p14:creationId xmlns:p14="http://schemas.microsoft.com/office/powerpoint/2010/main" val="2423725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Etiology</a:t>
            </a:r>
            <a:endParaRPr lang="en-US" dirty="0"/>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At the molecular level, it is important to distinguish between</a:t>
            </a:r>
          </a:p>
          <a:p>
            <a:pPr marL="0" indent="0">
              <a:buNone/>
            </a:pPr>
            <a:r>
              <a:rPr lang="en-US" b="1" dirty="0" smtClean="0">
                <a:latin typeface="Andalus" panose="02020603050405020304" pitchFamily="18" charset="-78"/>
                <a:cs typeface="Andalus" panose="02020603050405020304" pitchFamily="18" charset="-78"/>
              </a:rPr>
              <a:t>abnormal molecules and molecules that cause disease. </a:t>
            </a:r>
          </a:p>
          <a:p>
            <a:pPr marL="0" indent="0">
              <a:buNone/>
            </a:pPr>
            <a:endParaRPr lang="en-US" b="1" dirty="0" smtClean="0">
              <a:latin typeface="Andalus" panose="02020603050405020304" pitchFamily="18" charset="-78"/>
              <a:cs typeface="Andalus" panose="02020603050405020304" pitchFamily="18" charset="-78"/>
            </a:endParaRPr>
          </a:p>
          <a:p>
            <a:r>
              <a:rPr lang="en-US" b="1" dirty="0" smtClean="0">
                <a:latin typeface="Andalus" panose="02020603050405020304" pitchFamily="18" charset="-78"/>
                <a:cs typeface="Andalus" panose="02020603050405020304" pitchFamily="18" charset="-78"/>
              </a:rPr>
              <a:t>This is true of diseases such as cystic fibrosis, sickle cell anemia, and familial hypercholesterolemia, in which the genetic abnormality of single amino acid, transporter molecule, or receptor protein produces widespread effects on health.</a:t>
            </a:r>
          </a:p>
          <a:p>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120465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1057"/>
          </a:xfrm>
        </p:spPr>
        <p:txBody>
          <a:bodyPr/>
          <a:lstStyle/>
          <a:p>
            <a:pPr algn="ctr"/>
            <a:r>
              <a:rPr lang="en-US" b="1" dirty="0" smtClean="0">
                <a:solidFill>
                  <a:srgbClr val="FF0000"/>
                </a:solidFill>
                <a:latin typeface="Andalus" panose="02020603050405020304" pitchFamily="18" charset="-78"/>
                <a:cs typeface="Andalus" panose="02020603050405020304" pitchFamily="18" charset="-78"/>
              </a:rPr>
              <a:t>Clinical manifestation</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1396182"/>
            <a:ext cx="10515600" cy="5466734"/>
          </a:xfrm>
        </p:spPr>
        <p:txBody>
          <a:bodyPr>
            <a:normAutofit/>
          </a:bodyPr>
          <a:lstStyle/>
          <a:p>
            <a:r>
              <a:rPr lang="en-US" b="1" dirty="0" smtClean="0">
                <a:latin typeface="Andalus" panose="02020603050405020304" pitchFamily="18" charset="-78"/>
                <a:cs typeface="Andalus" panose="02020603050405020304" pitchFamily="18" charset="-78"/>
              </a:rPr>
              <a:t>Diseases can manifest in a number of ways. </a:t>
            </a:r>
          </a:p>
          <a:p>
            <a:r>
              <a:rPr lang="en-US" b="1" dirty="0" smtClean="0">
                <a:latin typeface="Andalus" panose="02020603050405020304" pitchFamily="18" charset="-78"/>
                <a:cs typeface="Andalus" panose="02020603050405020304" pitchFamily="18" charset="-78"/>
              </a:rPr>
              <a:t>Sometimes </a:t>
            </a:r>
            <a:r>
              <a:rPr lang="en-US" b="1" dirty="0">
                <a:latin typeface="Andalus" panose="02020603050405020304" pitchFamily="18" charset="-78"/>
                <a:cs typeface="Andalus" panose="02020603050405020304" pitchFamily="18" charset="-78"/>
              </a:rPr>
              <a:t>the condition produces manifestations, such as fever, that make it evident that the person is sick. </a:t>
            </a:r>
            <a:endParaRPr lang="en-US" b="1" dirty="0" smtClean="0">
              <a:latin typeface="Andalus" panose="02020603050405020304" pitchFamily="18" charset="-78"/>
              <a:cs typeface="Andalus" panose="02020603050405020304" pitchFamily="18" charset="-78"/>
            </a:endParaRPr>
          </a:p>
          <a:p>
            <a:r>
              <a:rPr lang="en-US" b="1" dirty="0" smtClean="0">
                <a:latin typeface="Andalus" panose="02020603050405020304" pitchFamily="18" charset="-78"/>
                <a:cs typeface="Andalus" panose="02020603050405020304" pitchFamily="18" charset="-78"/>
              </a:rPr>
              <a:t>In </a:t>
            </a:r>
            <a:r>
              <a:rPr lang="en-US" b="1" dirty="0">
                <a:latin typeface="Andalus" panose="02020603050405020304" pitchFamily="18" charset="-78"/>
                <a:cs typeface="Andalus" panose="02020603050405020304" pitchFamily="18" charset="-78"/>
              </a:rPr>
              <a:t>other cases, the condition is silent at the onset and is detected during examination for other purposes or after the </a:t>
            </a:r>
            <a:r>
              <a:rPr lang="en-US" b="1" dirty="0" smtClean="0">
                <a:latin typeface="Andalus" panose="02020603050405020304" pitchFamily="18" charset="-78"/>
                <a:cs typeface="Andalus" panose="02020603050405020304" pitchFamily="18" charset="-78"/>
              </a:rPr>
              <a:t>disease is </a:t>
            </a:r>
            <a:r>
              <a:rPr lang="en-US" b="1" dirty="0">
                <a:latin typeface="Andalus" panose="02020603050405020304" pitchFamily="18" charset="-78"/>
                <a:cs typeface="Andalus" panose="02020603050405020304" pitchFamily="18" charset="-78"/>
              </a:rPr>
              <a:t>far advanced. </a:t>
            </a:r>
            <a:endParaRPr lang="en-US" b="1" dirty="0" smtClean="0">
              <a:latin typeface="Andalus" panose="02020603050405020304" pitchFamily="18" charset="-78"/>
              <a:cs typeface="Andalus" panose="02020603050405020304" pitchFamily="18" charset="-78"/>
            </a:endParaRPr>
          </a:p>
          <a:p>
            <a:r>
              <a:rPr lang="en-US" b="1" i="1" dirty="0" smtClean="0">
                <a:solidFill>
                  <a:srgbClr val="FF0000"/>
                </a:solidFill>
                <a:latin typeface="Andalus" panose="02020603050405020304" pitchFamily="18" charset="-78"/>
                <a:cs typeface="Andalus" panose="02020603050405020304" pitchFamily="18" charset="-78"/>
              </a:rPr>
              <a:t>Signs </a:t>
            </a:r>
            <a:r>
              <a:rPr lang="en-US" b="1" dirty="0">
                <a:solidFill>
                  <a:srgbClr val="FF0000"/>
                </a:solidFill>
                <a:latin typeface="Andalus" panose="02020603050405020304" pitchFamily="18" charset="-78"/>
                <a:cs typeface="Andalus" panose="02020603050405020304" pitchFamily="18" charset="-78"/>
              </a:rPr>
              <a:t>and </a:t>
            </a:r>
            <a:r>
              <a:rPr lang="en-US" b="1" i="1" dirty="0">
                <a:solidFill>
                  <a:srgbClr val="FF0000"/>
                </a:solidFill>
                <a:latin typeface="Andalus" panose="02020603050405020304" pitchFamily="18" charset="-78"/>
                <a:cs typeface="Andalus" panose="02020603050405020304" pitchFamily="18" charset="-78"/>
              </a:rPr>
              <a:t>symptoms </a:t>
            </a:r>
            <a:r>
              <a:rPr lang="en-US" b="1" dirty="0">
                <a:latin typeface="Andalus" panose="02020603050405020304" pitchFamily="18" charset="-78"/>
                <a:cs typeface="Andalus" panose="02020603050405020304" pitchFamily="18" charset="-78"/>
              </a:rPr>
              <a:t>are terms used to describe </a:t>
            </a:r>
            <a:r>
              <a:rPr lang="en-US" b="1" dirty="0" smtClean="0">
                <a:latin typeface="Andalus" panose="02020603050405020304" pitchFamily="18" charset="-78"/>
                <a:cs typeface="Andalus" panose="02020603050405020304" pitchFamily="18" charset="-78"/>
              </a:rPr>
              <a:t>the structural </a:t>
            </a:r>
            <a:r>
              <a:rPr lang="en-US" b="1" dirty="0">
                <a:latin typeface="Andalus" panose="02020603050405020304" pitchFamily="18" charset="-78"/>
                <a:cs typeface="Andalus" panose="02020603050405020304" pitchFamily="18" charset="-78"/>
              </a:rPr>
              <a:t>and functional changes that accompany a disease.</a:t>
            </a:r>
          </a:p>
          <a:p>
            <a:r>
              <a:rPr lang="en-US" b="1" dirty="0">
                <a:latin typeface="Andalus" panose="02020603050405020304" pitchFamily="18" charset="-78"/>
                <a:cs typeface="Andalus" panose="02020603050405020304" pitchFamily="18" charset="-78"/>
              </a:rPr>
              <a:t> </a:t>
            </a:r>
            <a:r>
              <a:rPr lang="en-US" b="1" dirty="0">
                <a:solidFill>
                  <a:srgbClr val="FF0000"/>
                </a:solidFill>
                <a:latin typeface="Andalus" panose="02020603050405020304" pitchFamily="18" charset="-78"/>
                <a:cs typeface="Andalus" panose="02020603050405020304" pitchFamily="18" charset="-78"/>
              </a:rPr>
              <a:t>A </a:t>
            </a:r>
            <a:r>
              <a:rPr lang="en-US" b="1" i="1" dirty="0">
                <a:solidFill>
                  <a:srgbClr val="FF0000"/>
                </a:solidFill>
                <a:latin typeface="Andalus" panose="02020603050405020304" pitchFamily="18" charset="-78"/>
                <a:cs typeface="Andalus" panose="02020603050405020304" pitchFamily="18" charset="-78"/>
              </a:rPr>
              <a:t>symptom </a:t>
            </a:r>
            <a:r>
              <a:rPr lang="en-US" b="1" dirty="0">
                <a:latin typeface="Andalus" panose="02020603050405020304" pitchFamily="18" charset="-78"/>
                <a:cs typeface="Andalus" panose="02020603050405020304" pitchFamily="18" charset="-78"/>
              </a:rPr>
              <a:t>is a subjective complaint that is noted by the person with a disorder, whereas a </a:t>
            </a:r>
            <a:r>
              <a:rPr lang="en-US" b="1" i="1" dirty="0">
                <a:latin typeface="Andalus" panose="02020603050405020304" pitchFamily="18" charset="-78"/>
                <a:cs typeface="Andalus" panose="02020603050405020304" pitchFamily="18" charset="-78"/>
              </a:rPr>
              <a:t>sign </a:t>
            </a:r>
            <a:r>
              <a:rPr lang="en-US" b="1" dirty="0">
                <a:latin typeface="Andalus" panose="02020603050405020304" pitchFamily="18" charset="-78"/>
                <a:cs typeface="Andalus" panose="02020603050405020304" pitchFamily="18" charset="-78"/>
              </a:rPr>
              <a:t>is a manifestation that is noted by an observer. </a:t>
            </a:r>
          </a:p>
        </p:txBody>
      </p:sp>
    </p:spTree>
    <p:extLst>
      <p:ext uri="{BB962C8B-B14F-4D97-AF65-F5344CB8AC3E}">
        <p14:creationId xmlns:p14="http://schemas.microsoft.com/office/powerpoint/2010/main" val="840257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2658"/>
            <a:ext cx="10515600" cy="4739147"/>
          </a:xfrm>
        </p:spPr>
        <p:txBody>
          <a:bodyPr>
            <a:normAutofit/>
          </a:bodyPr>
          <a:lstStyle/>
          <a:p>
            <a:r>
              <a:rPr lang="en-US" dirty="0">
                <a:latin typeface="Andalus" panose="02020603050405020304" pitchFamily="18" charset="-78"/>
                <a:cs typeface="Andalus" panose="02020603050405020304" pitchFamily="18" charset="-78"/>
              </a:rPr>
              <a:t>Pain, difficulty in breathing, and dizziness are symptoms of a disease.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An </a:t>
            </a:r>
            <a:r>
              <a:rPr lang="en-US" dirty="0">
                <a:latin typeface="Andalus" panose="02020603050405020304" pitchFamily="18" charset="-78"/>
                <a:cs typeface="Andalus" panose="02020603050405020304" pitchFamily="18" charset="-78"/>
              </a:rPr>
              <a:t>elevated temperature, a swollen extremity, and changes in pupil size are objective signs that can be observed by someone other than the person with the disease.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Signs </a:t>
            </a:r>
            <a:r>
              <a:rPr lang="en-US" dirty="0">
                <a:latin typeface="Andalus" panose="02020603050405020304" pitchFamily="18" charset="-78"/>
                <a:cs typeface="Andalus" panose="02020603050405020304" pitchFamily="18" charset="-78"/>
              </a:rPr>
              <a:t>and symptoms may be related to the primary disorder or they may represent the body’s attempt to compensate for the altered function caused by the pathologic condition.</a:t>
            </a:r>
          </a:p>
          <a:p>
            <a:endParaRPr lang="en-US" dirty="0"/>
          </a:p>
        </p:txBody>
      </p:sp>
      <p:sp>
        <p:nvSpPr>
          <p:cNvPr id="7" name="Rectangle 6"/>
          <p:cNvSpPr/>
          <p:nvPr/>
        </p:nvSpPr>
        <p:spPr>
          <a:xfrm>
            <a:off x="2812026" y="845573"/>
            <a:ext cx="5476568" cy="646331"/>
          </a:xfrm>
          <a:prstGeom prst="rect">
            <a:avLst/>
          </a:prstGeom>
        </p:spPr>
        <p:txBody>
          <a:bodyPr wrap="square">
            <a:spAutoFit/>
          </a:bodyPr>
          <a:lstStyle/>
          <a:p>
            <a:pPr algn="ctr"/>
            <a:r>
              <a:rPr lang="en-US" sz="3600" b="1" i="1" dirty="0" smtClean="0">
                <a:solidFill>
                  <a:srgbClr val="FF0000"/>
                </a:solidFill>
                <a:latin typeface="Andalus" panose="02020603050405020304" pitchFamily="18" charset="-78"/>
                <a:cs typeface="Andalus" panose="02020603050405020304" pitchFamily="18" charset="-78"/>
              </a:rPr>
              <a:t>Signs </a:t>
            </a:r>
            <a:r>
              <a:rPr lang="en-US" sz="3600" b="1" dirty="0" smtClean="0">
                <a:solidFill>
                  <a:srgbClr val="FF0000"/>
                </a:solidFill>
                <a:latin typeface="Andalus" panose="02020603050405020304" pitchFamily="18" charset="-78"/>
                <a:cs typeface="Andalus" panose="02020603050405020304" pitchFamily="18" charset="-78"/>
              </a:rPr>
              <a:t>and </a:t>
            </a:r>
            <a:r>
              <a:rPr lang="en-US" sz="3600" b="1" i="1" dirty="0" smtClean="0">
                <a:solidFill>
                  <a:srgbClr val="FF0000"/>
                </a:solidFill>
                <a:latin typeface="Andalus" panose="02020603050405020304" pitchFamily="18" charset="-78"/>
                <a:cs typeface="Andalus" panose="02020603050405020304" pitchFamily="18" charset="-78"/>
              </a:rPr>
              <a:t>symptoms </a:t>
            </a:r>
            <a:endParaRPr lang="en-US" sz="3600" dirty="0"/>
          </a:p>
        </p:txBody>
      </p:sp>
    </p:spTree>
    <p:extLst>
      <p:ext uri="{BB962C8B-B14F-4D97-AF65-F5344CB8AC3E}">
        <p14:creationId xmlns:p14="http://schemas.microsoft.com/office/powerpoint/2010/main" val="3745123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latin typeface="Andalus" panose="02020603050405020304" pitchFamily="18" charset="-78"/>
                <a:cs typeface="Andalus" panose="02020603050405020304" pitchFamily="18" charset="-78"/>
              </a:rPr>
              <a:t>Many pathologic states are not observed directly—one cannot see a sick heart or a failing kidney. Instead, what can be observed is the body’s attempt to compensate for changes in function brought about by the disease, such as the tachycardia that accompanies blood loss or the increased respiratory rate that occurs with pneumonia. </a:t>
            </a:r>
          </a:p>
          <a:p>
            <a:r>
              <a:rPr lang="en-US" b="1" dirty="0" smtClean="0">
                <a:solidFill>
                  <a:srgbClr val="FF0000"/>
                </a:solidFill>
                <a:latin typeface="Andalus" panose="02020603050405020304" pitchFamily="18" charset="-78"/>
                <a:cs typeface="Andalus" panose="02020603050405020304" pitchFamily="18" charset="-78"/>
              </a:rPr>
              <a:t>A </a:t>
            </a:r>
            <a:r>
              <a:rPr lang="en-US" b="1" i="1" dirty="0" smtClean="0">
                <a:solidFill>
                  <a:srgbClr val="FF0000"/>
                </a:solidFill>
                <a:latin typeface="Andalus" panose="02020603050405020304" pitchFamily="18" charset="-78"/>
                <a:cs typeface="Andalus" panose="02020603050405020304" pitchFamily="18" charset="-78"/>
              </a:rPr>
              <a:t>syndrome</a:t>
            </a:r>
            <a:r>
              <a:rPr lang="en-US" b="1" i="1" dirty="0" smtClean="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is a compilation of signs and symptoms (e.g., chronic fatigue syndrome) that are characteristic of a specific disease state.</a:t>
            </a:r>
          </a:p>
          <a:p>
            <a:r>
              <a:rPr lang="en-US" dirty="0" smtClean="0">
                <a:latin typeface="Andalus" panose="02020603050405020304" pitchFamily="18" charset="-78"/>
                <a:cs typeface="Andalus" panose="02020603050405020304" pitchFamily="18" charset="-78"/>
              </a:rPr>
              <a:t> </a:t>
            </a:r>
            <a:r>
              <a:rPr lang="en-US" b="1" dirty="0" smtClean="0">
                <a:solidFill>
                  <a:srgbClr val="FF0000"/>
                </a:solidFill>
                <a:latin typeface="Andalus" panose="02020603050405020304" pitchFamily="18" charset="-78"/>
                <a:cs typeface="Andalus" panose="02020603050405020304" pitchFamily="18" charset="-78"/>
              </a:rPr>
              <a:t>Complications</a:t>
            </a:r>
            <a:r>
              <a:rPr lang="en-US" i="1" dirty="0" smtClean="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are possible adverse extensions of a disease or outcomes from treatment.</a:t>
            </a:r>
          </a:p>
          <a:p>
            <a:r>
              <a:rPr lang="en-US" b="1" i="1" dirty="0" smtClean="0">
                <a:solidFill>
                  <a:srgbClr val="FF0000"/>
                </a:solidFill>
                <a:latin typeface="Andalus" panose="02020603050405020304" pitchFamily="18" charset="-78"/>
                <a:cs typeface="Andalus" panose="02020603050405020304" pitchFamily="18" charset="-78"/>
              </a:rPr>
              <a:t>Sequelae</a:t>
            </a:r>
            <a:r>
              <a:rPr lang="en-US" i="1" dirty="0" smtClean="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are lesions or impairments that follow or are caused by a disease.</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94763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Outcome </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582561" y="1501160"/>
            <a:ext cx="10515600" cy="4351338"/>
          </a:xfrm>
        </p:spPr>
        <p:txBody>
          <a:bodyPr/>
          <a:lstStyle/>
          <a:p>
            <a:pPr marL="0" indent="0">
              <a:buNone/>
            </a:pPr>
            <a:r>
              <a:rPr lang="en-US" b="1" dirty="0" smtClean="0">
                <a:latin typeface="Andalus" panose="02020603050405020304" pitchFamily="18" charset="-78"/>
                <a:cs typeface="Andalus" panose="02020603050405020304" pitchFamily="18" charset="-78"/>
              </a:rPr>
              <a:t>The </a:t>
            </a:r>
            <a:r>
              <a:rPr lang="en-US" b="1" dirty="0">
                <a:latin typeface="Andalus" panose="02020603050405020304" pitchFamily="18" charset="-78"/>
                <a:cs typeface="Andalus" panose="02020603050405020304" pitchFamily="18" charset="-78"/>
              </a:rPr>
              <a:t>consequence of the disease or the end of the disease is known as the outcome which may be any of the following form</a:t>
            </a:r>
            <a:endParaRPr lang="en-US" dirty="0">
              <a:latin typeface="Andalus" panose="02020603050405020304" pitchFamily="18" charset="-78"/>
              <a:cs typeface="Andalus" panose="02020603050405020304" pitchFamily="18" charset="-78"/>
            </a:endParaRPr>
          </a:p>
          <a:p>
            <a:pPr lvl="0"/>
            <a:r>
              <a:rPr lang="en-US" b="1" dirty="0">
                <a:latin typeface="Andalus" panose="02020603050405020304" pitchFamily="18" charset="-78"/>
                <a:cs typeface="Andalus" panose="02020603050405020304" pitchFamily="18" charset="-78"/>
              </a:rPr>
              <a:t>Complete recovery </a:t>
            </a:r>
            <a:endParaRPr lang="en-US" dirty="0">
              <a:latin typeface="Andalus" panose="02020603050405020304" pitchFamily="18" charset="-78"/>
              <a:cs typeface="Andalus" panose="02020603050405020304" pitchFamily="18" charset="-78"/>
            </a:endParaRPr>
          </a:p>
          <a:p>
            <a:pPr lvl="0"/>
            <a:r>
              <a:rPr lang="en-US" b="1" dirty="0">
                <a:latin typeface="Andalus" panose="02020603050405020304" pitchFamily="18" charset="-78"/>
                <a:cs typeface="Andalus" panose="02020603050405020304" pitchFamily="18" charset="-78"/>
              </a:rPr>
              <a:t>Recovery with disability     </a:t>
            </a:r>
            <a:endParaRPr lang="en-US" b="1" dirty="0" smtClean="0">
              <a:latin typeface="Andalus" panose="02020603050405020304" pitchFamily="18" charset="-78"/>
              <a:cs typeface="Andalus" panose="02020603050405020304" pitchFamily="18" charset="-78"/>
            </a:endParaRPr>
          </a:p>
          <a:p>
            <a:pPr lvl="0"/>
            <a:r>
              <a:rPr lang="en-US" b="1" dirty="0" smtClean="0">
                <a:latin typeface="Andalus" panose="02020603050405020304" pitchFamily="18" charset="-78"/>
                <a:cs typeface="Andalus" panose="02020603050405020304" pitchFamily="18" charset="-78"/>
              </a:rPr>
              <a:t>Death</a:t>
            </a:r>
            <a:endParaRPr lang="en-US" dirty="0">
              <a:latin typeface="Andalus" panose="02020603050405020304" pitchFamily="18" charset="-78"/>
              <a:cs typeface="Andalus" panose="02020603050405020304" pitchFamily="18" charset="-78"/>
            </a:endParaRPr>
          </a:p>
          <a:p>
            <a:endParaRPr lang="en-US" dirty="0"/>
          </a:p>
        </p:txBody>
      </p:sp>
    </p:spTree>
    <p:extLst>
      <p:ext uri="{BB962C8B-B14F-4D97-AF65-F5344CB8AC3E}">
        <p14:creationId xmlns:p14="http://schemas.microsoft.com/office/powerpoint/2010/main" val="3777956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Morphology</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592394" y="1386349"/>
            <a:ext cx="10515600" cy="5132438"/>
          </a:xfrm>
        </p:spPr>
        <p:txBody>
          <a:bodyPr>
            <a:normAutofit fontScale="85000" lnSpcReduction="20000"/>
          </a:bodyPr>
          <a:lstStyle/>
          <a:p>
            <a:r>
              <a:rPr lang="en-US" b="1" i="1" dirty="0" smtClean="0">
                <a:solidFill>
                  <a:srgbClr val="FF0000"/>
                </a:solidFill>
                <a:latin typeface="Andalus" panose="02020603050405020304" pitchFamily="18" charset="-78"/>
                <a:cs typeface="Andalus" panose="02020603050405020304" pitchFamily="18" charset="-78"/>
              </a:rPr>
              <a:t>Morphology</a:t>
            </a:r>
            <a:r>
              <a:rPr lang="en-US" b="1" i="1" dirty="0" smtClean="0">
                <a:latin typeface="Andalus" panose="02020603050405020304" pitchFamily="18" charset="-78"/>
                <a:cs typeface="Andalus" panose="02020603050405020304" pitchFamily="18" charset="-78"/>
              </a:rPr>
              <a:t> </a:t>
            </a:r>
            <a:r>
              <a:rPr lang="en-US" i="1" dirty="0" smtClean="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refers to the fundamental structure or form of cells or tissues. </a:t>
            </a:r>
            <a:endParaRPr lang="en-US" dirty="0" smtClean="0">
              <a:latin typeface="Andalus" panose="02020603050405020304" pitchFamily="18" charset="-78"/>
              <a:cs typeface="Andalus" panose="02020603050405020304" pitchFamily="18" charset="-78"/>
            </a:endParaRPr>
          </a:p>
          <a:p>
            <a:r>
              <a:rPr lang="en-US" i="1" dirty="0" smtClean="0">
                <a:latin typeface="Andalus" panose="02020603050405020304" pitchFamily="18" charset="-78"/>
                <a:cs typeface="Andalus" panose="02020603050405020304" pitchFamily="18" charset="-78"/>
              </a:rPr>
              <a:t>Morphologic </a:t>
            </a:r>
            <a:r>
              <a:rPr lang="en-US" i="1" dirty="0">
                <a:latin typeface="Andalus" panose="02020603050405020304" pitchFamily="18" charset="-78"/>
                <a:cs typeface="Andalus" panose="02020603050405020304" pitchFamily="18" charset="-78"/>
              </a:rPr>
              <a:t>changes </a:t>
            </a:r>
            <a:r>
              <a:rPr lang="en-US" dirty="0">
                <a:latin typeface="Andalus" panose="02020603050405020304" pitchFamily="18" charset="-78"/>
                <a:cs typeface="Andalus" panose="02020603050405020304" pitchFamily="18" charset="-78"/>
              </a:rPr>
              <a:t>are concerned with both the gross anatomic and microscopic changes that are characteristic of a disease</a:t>
            </a:r>
            <a:r>
              <a:rPr lang="en-US" dirty="0" smtClean="0">
                <a:latin typeface="Andalus" panose="02020603050405020304" pitchFamily="18" charset="-78"/>
                <a:cs typeface="Andalus" panose="02020603050405020304" pitchFamily="18" charset="-78"/>
              </a:rPr>
              <a:t>.</a:t>
            </a:r>
          </a:p>
          <a:p>
            <a:r>
              <a:rPr lang="en-US" dirty="0" smtClean="0">
                <a:latin typeface="Andalus" panose="02020603050405020304" pitchFamily="18" charset="-78"/>
                <a:cs typeface="Andalus" panose="02020603050405020304" pitchFamily="18" charset="-78"/>
              </a:rPr>
              <a:t> </a:t>
            </a:r>
            <a:r>
              <a:rPr lang="en-US" b="1" i="1" dirty="0">
                <a:solidFill>
                  <a:srgbClr val="FF0000"/>
                </a:solidFill>
                <a:latin typeface="Andalus" panose="02020603050405020304" pitchFamily="18" charset="-78"/>
                <a:cs typeface="Andalus" panose="02020603050405020304" pitchFamily="18" charset="-78"/>
              </a:rPr>
              <a:t>Histology</a:t>
            </a:r>
            <a:r>
              <a:rPr lang="en-US" i="1"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deals with the study of the cells and extracellular matrix of body tissues. The most common method used in the study of tissues is the preparation of histologic sections—thin, translucent sections of human tissues and organs—that can be examined with the aid of a microscope.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Histologic </a:t>
            </a:r>
            <a:r>
              <a:rPr lang="en-US" dirty="0">
                <a:latin typeface="Andalus" panose="02020603050405020304" pitchFamily="18" charset="-78"/>
                <a:cs typeface="Andalus" panose="02020603050405020304" pitchFamily="18" charset="-78"/>
              </a:rPr>
              <a:t>sections play an important role in the diagnosis of many types of cancer. </a:t>
            </a:r>
            <a:endParaRPr lang="en-US" dirty="0" smtClean="0">
              <a:latin typeface="Andalus" panose="02020603050405020304" pitchFamily="18" charset="-78"/>
              <a:cs typeface="Andalus" panose="02020603050405020304" pitchFamily="18" charset="-78"/>
            </a:endParaRPr>
          </a:p>
          <a:p>
            <a:r>
              <a:rPr lang="en-US" b="1" dirty="0" smtClean="0">
                <a:solidFill>
                  <a:srgbClr val="FF0000"/>
                </a:solidFill>
                <a:latin typeface="Andalus" panose="02020603050405020304" pitchFamily="18" charset="-78"/>
                <a:cs typeface="Andalus" panose="02020603050405020304" pitchFamily="18" charset="-78"/>
              </a:rPr>
              <a:t>A </a:t>
            </a:r>
            <a:r>
              <a:rPr lang="en-US" b="1" i="1" dirty="0">
                <a:solidFill>
                  <a:srgbClr val="FF0000"/>
                </a:solidFill>
                <a:latin typeface="Andalus" panose="02020603050405020304" pitchFamily="18" charset="-78"/>
                <a:cs typeface="Andalus" panose="02020603050405020304" pitchFamily="18" charset="-78"/>
              </a:rPr>
              <a:t>lesion </a:t>
            </a:r>
            <a:r>
              <a:rPr lang="en-US" dirty="0">
                <a:latin typeface="Andalus" panose="02020603050405020304" pitchFamily="18" charset="-78"/>
                <a:cs typeface="Andalus" panose="02020603050405020304" pitchFamily="18" charset="-78"/>
              </a:rPr>
              <a:t>represents a pathologic or traumatic discontinuity of a body organ or tissue.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Descriptions </a:t>
            </a:r>
            <a:r>
              <a:rPr lang="en-US" dirty="0">
                <a:latin typeface="Andalus" panose="02020603050405020304" pitchFamily="18" charset="-78"/>
                <a:cs typeface="Andalus" panose="02020603050405020304" pitchFamily="18" charset="-78"/>
              </a:rPr>
              <a:t>of lesion size and characteristics often can be obtained through the use of radiographs, ultrasonography, and other imaging methods.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Lesions </a:t>
            </a:r>
            <a:r>
              <a:rPr lang="en-US" dirty="0">
                <a:latin typeface="Andalus" panose="02020603050405020304" pitchFamily="18" charset="-78"/>
                <a:cs typeface="Andalus" panose="02020603050405020304" pitchFamily="18" charset="-78"/>
              </a:rPr>
              <a:t>also may be sampled by biopsy and the tissue samples subjected to histologic study.</a:t>
            </a:r>
          </a:p>
        </p:txBody>
      </p:sp>
    </p:spTree>
    <p:extLst>
      <p:ext uri="{BB962C8B-B14F-4D97-AF65-F5344CB8AC3E}">
        <p14:creationId xmlns:p14="http://schemas.microsoft.com/office/powerpoint/2010/main" val="1276592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r>
              <a:rPr lang="en-US" b="1" dirty="0">
                <a:solidFill>
                  <a:srgbClr val="FF0000"/>
                </a:solidFill>
                <a:latin typeface="Andalus" panose="02020603050405020304" pitchFamily="18" charset="-78"/>
                <a:cs typeface="Andalus" panose="02020603050405020304" pitchFamily="18" charset="-78"/>
              </a:rPr>
              <a:t>Introduction to Pathophysiology</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b="1" dirty="0">
                <a:solidFill>
                  <a:srgbClr val="FF0000"/>
                </a:solidFill>
                <a:latin typeface="Andalus" panose="02020603050405020304" pitchFamily="18" charset="-78"/>
                <a:cs typeface="Andalus" panose="02020603050405020304" pitchFamily="18" charset="-78"/>
              </a:rPr>
              <a:t>Objectives</a:t>
            </a:r>
            <a:r>
              <a:rPr lang="en-US" b="1" dirty="0">
                <a:latin typeface="Andalus" panose="02020603050405020304" pitchFamily="18" charset="-78"/>
                <a:cs typeface="Andalus" panose="02020603050405020304" pitchFamily="18" charset="-78"/>
              </a:rPr>
              <a:t> </a:t>
            </a:r>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In this session we will focus on; </a:t>
            </a:r>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Define pathology and Pathophysiology </a:t>
            </a:r>
            <a:endParaRPr lang="en-US" dirty="0">
              <a:latin typeface="Andalus" panose="02020603050405020304" pitchFamily="18" charset="-78"/>
              <a:cs typeface="Andalus" panose="02020603050405020304" pitchFamily="18" charset="-78"/>
            </a:endParaRPr>
          </a:p>
          <a:p>
            <a:r>
              <a:rPr lang="en-US" b="1" dirty="0" smtClean="0">
                <a:latin typeface="Andalus" panose="02020603050405020304" pitchFamily="18" charset="-78"/>
                <a:cs typeface="Andalus" panose="02020603050405020304" pitchFamily="18" charset="-78"/>
              </a:rPr>
              <a:t>Discuss </a:t>
            </a:r>
            <a:r>
              <a:rPr lang="en-US" b="1" dirty="0">
                <a:latin typeface="Andalus" panose="02020603050405020304" pitchFamily="18" charset="-78"/>
                <a:cs typeface="Andalus" panose="02020603050405020304" pitchFamily="18" charset="-78"/>
              </a:rPr>
              <a:t>the basic concepts of disease and its development.</a:t>
            </a:r>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Briefly discuss each of the five components of the disease process which include; Prevalence, etiology, pathogenesis, clinical manifestation, and outcomes</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170353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Diagnosis</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1579818"/>
            <a:ext cx="10515600" cy="4604671"/>
          </a:xfrm>
        </p:spPr>
        <p:txBody>
          <a:bodyPr>
            <a:normAutofit lnSpcReduction="10000"/>
          </a:bodyPr>
          <a:lstStyle/>
          <a:p>
            <a:r>
              <a:rPr lang="en-US" dirty="0" smtClean="0">
                <a:latin typeface="Andalus" panose="02020603050405020304" pitchFamily="18" charset="-78"/>
                <a:cs typeface="Andalus" panose="02020603050405020304" pitchFamily="18" charset="-78"/>
              </a:rPr>
              <a:t>A </a:t>
            </a:r>
            <a:r>
              <a:rPr lang="en-US" i="1" dirty="0">
                <a:latin typeface="Andalus" panose="02020603050405020304" pitchFamily="18" charset="-78"/>
                <a:cs typeface="Andalus" panose="02020603050405020304" pitchFamily="18" charset="-78"/>
              </a:rPr>
              <a:t>diagnosis </a:t>
            </a:r>
            <a:r>
              <a:rPr lang="en-US" dirty="0">
                <a:latin typeface="Andalus" panose="02020603050405020304" pitchFamily="18" charset="-78"/>
                <a:cs typeface="Andalus" panose="02020603050405020304" pitchFamily="18" charset="-78"/>
              </a:rPr>
              <a:t>is a designation as to the nature or cause of a health problem (e.g., bacterial pneumonia or hemorrhagic stroke). The diagnostic process usually requires a careful history and physical examination. The history is used to obtain a person’s account of his or her symptoms and their progression, and the factors that </a:t>
            </a:r>
            <a:r>
              <a:rPr lang="en-US" dirty="0" smtClean="0">
                <a:latin typeface="Andalus" panose="02020603050405020304" pitchFamily="18" charset="-78"/>
                <a:cs typeface="Andalus" panose="02020603050405020304" pitchFamily="18" charset="-78"/>
              </a:rPr>
              <a:t>contribute to </a:t>
            </a:r>
            <a:r>
              <a:rPr lang="en-US" dirty="0">
                <a:latin typeface="Andalus" panose="02020603050405020304" pitchFamily="18" charset="-78"/>
                <a:cs typeface="Andalus" panose="02020603050405020304" pitchFamily="18" charset="-78"/>
              </a:rPr>
              <a:t>a diagnosis.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The </a:t>
            </a:r>
            <a:r>
              <a:rPr lang="en-US" dirty="0">
                <a:latin typeface="Andalus" panose="02020603050405020304" pitchFamily="18" charset="-78"/>
                <a:cs typeface="Andalus" panose="02020603050405020304" pitchFamily="18" charset="-78"/>
              </a:rPr>
              <a:t>physical examination is done to observe for signs of altered body structure or function. </a:t>
            </a:r>
            <a:endParaRPr lang="en-US" dirty="0" smtClean="0">
              <a:latin typeface="Andalus" panose="02020603050405020304" pitchFamily="18" charset="-78"/>
              <a:cs typeface="Andalus" panose="02020603050405020304" pitchFamily="18" charset="-78"/>
            </a:endParaRPr>
          </a:p>
          <a:p>
            <a:r>
              <a:rPr lang="en-US" dirty="0" smtClean="0">
                <a:latin typeface="Andalus" panose="02020603050405020304" pitchFamily="18" charset="-78"/>
                <a:cs typeface="Andalus" panose="02020603050405020304" pitchFamily="18" charset="-78"/>
              </a:rPr>
              <a:t>The </a:t>
            </a:r>
            <a:r>
              <a:rPr lang="en-US" dirty="0">
                <a:latin typeface="Andalus" panose="02020603050405020304" pitchFamily="18" charset="-78"/>
                <a:cs typeface="Andalus" panose="02020603050405020304" pitchFamily="18" charset="-78"/>
              </a:rPr>
              <a:t>development of a diagnosis involves weighing competing possibilities and selecting the most likely one from among the conditions that might be responsible for the person’s clinical presentation</a:t>
            </a:r>
            <a:r>
              <a:rPr lang="en-US" dirty="0" smtClean="0">
                <a:latin typeface="Andalus" panose="02020603050405020304" pitchFamily="18" charset="-78"/>
                <a:cs typeface="Andalus" panose="02020603050405020304" pitchFamily="18" charset="-78"/>
              </a:rPr>
              <a:t>. </a:t>
            </a:r>
          </a:p>
        </p:txBody>
      </p:sp>
    </p:spTree>
    <p:extLst>
      <p:ext uri="{BB962C8B-B14F-4D97-AF65-F5344CB8AC3E}">
        <p14:creationId xmlns:p14="http://schemas.microsoft.com/office/powerpoint/2010/main" val="474237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0000"/>
                </a:solidFill>
                <a:latin typeface="Andalus" panose="02020603050405020304" pitchFamily="18" charset="-78"/>
                <a:cs typeface="Andalus" panose="02020603050405020304" pitchFamily="18" charset="-78"/>
              </a:rPr>
              <a:t>Diagnosis</a:t>
            </a:r>
            <a:endParaRPr lang="en-US" dirty="0"/>
          </a:p>
        </p:txBody>
      </p:sp>
      <p:sp>
        <p:nvSpPr>
          <p:cNvPr id="3" name="Content Placeholder 2"/>
          <p:cNvSpPr>
            <a:spLocks noGrp="1"/>
          </p:cNvSpPr>
          <p:nvPr>
            <p:ph idx="1"/>
          </p:nvPr>
        </p:nvSpPr>
        <p:spPr/>
        <p:txBody>
          <a:bodyPr/>
          <a:lstStyle/>
          <a:p>
            <a:r>
              <a:rPr lang="en-US" dirty="0">
                <a:latin typeface="Andalus" panose="02020603050405020304" pitchFamily="18" charset="-78"/>
                <a:cs typeface="Andalus" panose="02020603050405020304" pitchFamily="18" charset="-78"/>
              </a:rPr>
              <a:t>The clinical probability of a given disease in a person of a given age, gender, race, lifestyle, and locality often is influential in arriving at a presumptive diagnosis. Laboratory tests, radiologic studies, computed tomography (CT) scans, and other</a:t>
            </a:r>
          </a:p>
          <a:p>
            <a:r>
              <a:rPr lang="en-US" dirty="0">
                <a:latin typeface="Andalus" panose="02020603050405020304" pitchFamily="18" charset="-78"/>
                <a:cs typeface="Andalus" panose="02020603050405020304" pitchFamily="18" charset="-78"/>
              </a:rPr>
              <a:t>tests often are used to confirm a diagnosis. An important factor when interpreting diagnostic test results is the determination of whether they are normal or abnormal.</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042283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Thank you for your attention Stock Illustration | Adobe Stoc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Thank you for your attention Stock Illustration | Adobe Stock"/>
          <p:cNvPicPr>
            <a:picLocks noChangeAspect="1" noChangeArrowheads="1"/>
          </p:cNvPicPr>
          <p:nvPr/>
        </p:nvPicPr>
        <p:blipFill rotWithShape="1">
          <a:blip r:embed="rId2">
            <a:extLst>
              <a:ext uri="{28A0092B-C50C-407E-A947-70E740481C1C}">
                <a14:useLocalDpi xmlns:a14="http://schemas.microsoft.com/office/drawing/2010/main" val="0"/>
              </a:ext>
            </a:extLst>
          </a:blip>
          <a:srcRect l="3929" t="100" r="4691" b="1"/>
          <a:stretch/>
        </p:blipFill>
        <p:spPr bwMode="auto">
          <a:xfrm>
            <a:off x="1376516" y="909484"/>
            <a:ext cx="8917859" cy="540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75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Pathology</a:t>
            </a:r>
            <a:endParaRPr lang="en-US" dirty="0">
              <a:solidFill>
                <a:srgbClr val="FF0000"/>
              </a:solidFill>
            </a:endParaRPr>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T</a:t>
            </a:r>
            <a:r>
              <a:rPr lang="en-US" b="1" dirty="0" smtClean="0">
                <a:latin typeface="Andalus" panose="02020603050405020304" pitchFamily="18" charset="-78"/>
                <a:cs typeface="Andalus" panose="02020603050405020304" pitchFamily="18" charset="-78"/>
              </a:rPr>
              <a:t>he </a:t>
            </a:r>
            <a:r>
              <a:rPr lang="en-US" b="1" dirty="0">
                <a:latin typeface="Andalus" panose="02020603050405020304" pitchFamily="18" charset="-78"/>
                <a:cs typeface="Andalus" panose="02020603050405020304" pitchFamily="18" charset="-78"/>
              </a:rPr>
              <a:t>word pathology is from Greek, pathos, which means ‘‘feeling, or suffering’’; and logia means the study of’’ </a:t>
            </a:r>
            <a:endParaRPr lang="en-US" b="1" dirty="0" smtClean="0">
              <a:latin typeface="Andalus" panose="02020603050405020304" pitchFamily="18" charset="-78"/>
              <a:cs typeface="Andalus" panose="02020603050405020304" pitchFamily="18" charset="-78"/>
            </a:endParaRPr>
          </a:p>
          <a:p>
            <a:pPr lvl="0"/>
            <a:r>
              <a:rPr lang="en-US" b="1" dirty="0">
                <a:latin typeface="Andalus" panose="02020603050405020304" pitchFamily="18" charset="-78"/>
                <a:cs typeface="Andalus" panose="02020603050405020304" pitchFamily="18" charset="-78"/>
              </a:rPr>
              <a:t>Pathology is a branch of medical science primarily </a:t>
            </a:r>
            <a:r>
              <a:rPr lang="en-US" b="1" dirty="0" err="1">
                <a:latin typeface="Andalus" panose="02020603050405020304" pitchFamily="18" charset="-78"/>
                <a:cs typeface="Andalus" panose="02020603050405020304" pitchFamily="18" charset="-78"/>
              </a:rPr>
              <a:t>concering</a:t>
            </a:r>
            <a:r>
              <a:rPr lang="en-US" b="1" dirty="0">
                <a:latin typeface="Andalus" panose="02020603050405020304" pitchFamily="18" charset="-78"/>
                <a:cs typeface="Andalus" panose="02020603050405020304" pitchFamily="18" charset="-78"/>
              </a:rPr>
              <a:t> the cause, origin, and nature of the disease.</a:t>
            </a:r>
            <a:endParaRPr lang="en-US" dirty="0">
              <a:latin typeface="Andalus" panose="02020603050405020304" pitchFamily="18" charset="-78"/>
              <a:cs typeface="Andalus" panose="02020603050405020304" pitchFamily="18" charset="-78"/>
            </a:endParaRPr>
          </a:p>
          <a:p>
            <a:pPr lvl="0"/>
            <a:r>
              <a:rPr lang="en-US" b="1" dirty="0">
                <a:latin typeface="Andalus" panose="02020603050405020304" pitchFamily="18" charset="-78"/>
                <a:cs typeface="Andalus" panose="02020603050405020304" pitchFamily="18" charset="-78"/>
              </a:rPr>
              <a:t>Body tissue, blood, and other bodily fluids are analyzed to assist medical practitioners in identifying the cause and severity of disease and to monitor treatment.</a:t>
            </a:r>
            <a:endParaRPr lang="en-US" dirty="0">
              <a:latin typeface="Andalus" panose="02020603050405020304" pitchFamily="18" charset="-78"/>
              <a:cs typeface="Andalus" panose="02020603050405020304" pitchFamily="18" charset="-78"/>
            </a:endParaRPr>
          </a:p>
          <a:p>
            <a:pPr marL="0" indent="0">
              <a:buNone/>
            </a:pPr>
            <a:endParaRPr lang="en-US" dirty="0"/>
          </a:p>
        </p:txBody>
      </p:sp>
    </p:spTree>
    <p:extLst>
      <p:ext uri="{BB962C8B-B14F-4D97-AF65-F5344CB8AC3E}">
        <p14:creationId xmlns:p14="http://schemas.microsoft.com/office/powerpoint/2010/main" val="3523692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Clinical pathology</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Is </a:t>
            </a:r>
            <a:r>
              <a:rPr lang="en-US" b="1" dirty="0">
                <a:latin typeface="Andalus" panose="02020603050405020304" pitchFamily="18" charset="-78"/>
                <a:cs typeface="Andalus" panose="02020603050405020304" pitchFamily="18" charset="-78"/>
              </a:rPr>
              <a:t>a medical specialty that is concerned with the diagnosis of disease based on the laboratory analysis of bodily fluids such as blood and urine, as well as tissues, using the tools of biochemistry, clinical microbiology, hematology, immunology, and molecular pathology e.g. PCR  (polymerase chain reaction).</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5100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Pathophysiology</a:t>
            </a:r>
            <a:endParaRPr lang="en-US" dirty="0">
              <a:solidFill>
                <a:srgbClr val="FF0000"/>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normAutofit lnSpcReduction="10000"/>
          </a:bodyPr>
          <a:lstStyle/>
          <a:p>
            <a:r>
              <a:rPr lang="en-US" b="1" i="1" dirty="0" smtClean="0">
                <a:latin typeface="Andalus" panose="02020603050405020304" pitchFamily="18" charset="-78"/>
                <a:cs typeface="Andalus" panose="02020603050405020304" pitchFamily="18" charset="-78"/>
              </a:rPr>
              <a:t>The </a:t>
            </a:r>
            <a:r>
              <a:rPr lang="en-US" b="1" i="1" dirty="0">
                <a:latin typeface="Andalus" panose="02020603050405020304" pitchFamily="18" charset="-78"/>
                <a:cs typeface="Andalus" panose="02020603050405020304" pitchFamily="18" charset="-78"/>
              </a:rPr>
              <a:t>pathophysiology</a:t>
            </a:r>
            <a:r>
              <a:rPr lang="en-US" b="1" dirty="0">
                <a:latin typeface="Andalus" panose="02020603050405020304" pitchFamily="18" charset="-78"/>
                <a:cs typeface="Andalus" panose="02020603050405020304" pitchFamily="18" charset="-78"/>
              </a:rPr>
              <a:t> may be defined as the physiology of altered health. The term combines the words </a:t>
            </a:r>
            <a:r>
              <a:rPr lang="en-US" b="1" i="1" dirty="0">
                <a:latin typeface="Andalus" panose="02020603050405020304" pitchFamily="18" charset="-78"/>
                <a:cs typeface="Andalus" panose="02020603050405020304" pitchFamily="18" charset="-78"/>
              </a:rPr>
              <a:t>pathology </a:t>
            </a:r>
            <a:r>
              <a:rPr lang="en-US" b="1" dirty="0">
                <a:latin typeface="Andalus" panose="02020603050405020304" pitchFamily="18" charset="-78"/>
                <a:cs typeface="Andalus" panose="02020603050405020304" pitchFamily="18" charset="-78"/>
              </a:rPr>
              <a:t>and </a:t>
            </a:r>
            <a:r>
              <a:rPr lang="en-US" b="1" i="1" dirty="0">
                <a:latin typeface="Andalus" panose="02020603050405020304" pitchFamily="18" charset="-78"/>
                <a:cs typeface="Andalus" panose="02020603050405020304" pitchFamily="18" charset="-78"/>
              </a:rPr>
              <a:t>physiology</a:t>
            </a:r>
            <a:r>
              <a:rPr lang="en-US" b="1" dirty="0">
                <a:latin typeface="Andalus" panose="02020603050405020304" pitchFamily="18" charset="-78"/>
                <a:cs typeface="Andalus" panose="02020603050405020304" pitchFamily="18" charset="-78"/>
              </a:rPr>
              <a:t>.</a:t>
            </a:r>
          </a:p>
          <a:p>
            <a:pPr marL="0" indent="0">
              <a:buNone/>
            </a:pPr>
            <a:r>
              <a:rPr lang="en-US" b="1" dirty="0">
                <a:latin typeface="Andalus" panose="02020603050405020304" pitchFamily="18" charset="-78"/>
                <a:cs typeface="Andalus" panose="02020603050405020304" pitchFamily="18" charset="-78"/>
              </a:rPr>
              <a:t> </a:t>
            </a:r>
          </a:p>
          <a:p>
            <a:pPr lvl="0"/>
            <a:r>
              <a:rPr lang="en-US" b="1" dirty="0">
                <a:latin typeface="Andalus" panose="02020603050405020304" pitchFamily="18" charset="-78"/>
                <a:cs typeface="Andalus" panose="02020603050405020304" pitchFamily="18" charset="-78"/>
              </a:rPr>
              <a:t>Basically, Pathophysiology is the disordered physiological processes associated with injury or disease (the immune system). This area studies how the body reacts to injury or fights off disease</a:t>
            </a:r>
            <a:r>
              <a:rPr lang="en-US" b="1" dirty="0" smtClean="0">
                <a:latin typeface="Andalus" panose="02020603050405020304" pitchFamily="18" charset="-78"/>
                <a:cs typeface="Andalus" panose="02020603050405020304" pitchFamily="18" charset="-78"/>
              </a:rPr>
              <a:t>.</a:t>
            </a:r>
          </a:p>
          <a:p>
            <a:pPr marL="0" lvl="0" indent="0">
              <a:buNone/>
            </a:pPr>
            <a:endParaRPr lang="en-US" b="1" dirty="0">
              <a:latin typeface="Andalus" panose="02020603050405020304" pitchFamily="18" charset="-78"/>
              <a:cs typeface="Andalus" panose="02020603050405020304" pitchFamily="18" charset="-78"/>
            </a:endParaRPr>
          </a:p>
          <a:p>
            <a:pPr lvl="0"/>
            <a:r>
              <a:rPr lang="en-US" b="1" dirty="0">
                <a:latin typeface="Andalus" panose="02020603050405020304" pitchFamily="18" charset="-78"/>
                <a:cs typeface="Andalus" panose="02020603050405020304" pitchFamily="18" charset="-78"/>
              </a:rPr>
              <a:t>The functional changes associated with or resulting from disease or injury e.g. inflammation in response to an injury.</a:t>
            </a:r>
          </a:p>
          <a:p>
            <a:pPr marL="0" indent="0">
              <a:buNone/>
            </a:pPr>
            <a:r>
              <a:rPr lang="en-US" b="1" dirty="0">
                <a:latin typeface="Andalus" panose="02020603050405020304" pitchFamily="18" charset="-78"/>
                <a:cs typeface="Andalus" panose="02020603050405020304" pitchFamily="18" charset="-78"/>
              </a:rPr>
              <a:t> </a:t>
            </a:r>
          </a:p>
        </p:txBody>
      </p:sp>
    </p:spTree>
    <p:extLst>
      <p:ext uri="{BB962C8B-B14F-4D97-AF65-F5344CB8AC3E}">
        <p14:creationId xmlns:p14="http://schemas.microsoft.com/office/powerpoint/2010/main" val="514443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Disease</a:t>
            </a:r>
            <a:r>
              <a:rPr lang="en-US" b="1" dirty="0" smtClean="0">
                <a:latin typeface="Andalus" panose="02020603050405020304" pitchFamily="18" charset="-78"/>
                <a:cs typeface="Andalus" panose="02020603050405020304" pitchFamily="18" charset="-78"/>
              </a:rPr>
              <a:t> </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The </a:t>
            </a:r>
            <a:r>
              <a:rPr lang="en-US" b="1" dirty="0">
                <a:latin typeface="Andalus" panose="02020603050405020304" pitchFamily="18" charset="-78"/>
                <a:cs typeface="Andalus" panose="02020603050405020304" pitchFamily="18" charset="-78"/>
              </a:rPr>
              <a:t>term disease literally means ‘‘without ease’’ (uneasiness), when something is wrong with bodily function</a:t>
            </a:r>
            <a:r>
              <a:rPr lang="en-US" b="1" dirty="0" smtClean="0">
                <a:latin typeface="Andalus" panose="02020603050405020304" pitchFamily="18" charset="-78"/>
                <a:cs typeface="Andalus" panose="02020603050405020304" pitchFamily="18" charset="-78"/>
              </a:rPr>
              <a:t>.</a:t>
            </a:r>
          </a:p>
          <a:p>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The term disease broadly refers to any condition that impairs the normal functioning of the body</a:t>
            </a:r>
            <a:r>
              <a:rPr lang="en-US" b="1" dirty="0" smtClean="0">
                <a:latin typeface="Andalus" panose="02020603050405020304" pitchFamily="18" charset="-78"/>
                <a:cs typeface="Andalus" panose="02020603050405020304" pitchFamily="18" charset="-78"/>
              </a:rPr>
              <a:t>.</a:t>
            </a:r>
          </a:p>
          <a:p>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Diseases are associated with the </a:t>
            </a:r>
            <a:r>
              <a:rPr lang="en-US" b="1" dirty="0" err="1">
                <a:latin typeface="Andalus" panose="02020603050405020304" pitchFamily="18" charset="-78"/>
                <a:cs typeface="Andalus" panose="02020603050405020304" pitchFamily="18" charset="-78"/>
              </a:rPr>
              <a:t>dysfunctioning</a:t>
            </a:r>
            <a:r>
              <a:rPr lang="en-US" b="1" dirty="0">
                <a:latin typeface="Andalus" panose="02020603050405020304" pitchFamily="18" charset="-78"/>
                <a:cs typeface="Andalus" panose="02020603050405020304" pitchFamily="18" charset="-78"/>
              </a:rPr>
              <a:t> of the body’s normal homeostatic processes.</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67319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ndalus" panose="02020603050405020304" pitchFamily="18" charset="-78"/>
                <a:cs typeface="Andalus" panose="02020603050405020304" pitchFamily="18" charset="-78"/>
              </a:rPr>
              <a:t>Pathogenesis</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latin typeface="Andalus" panose="02020603050405020304" pitchFamily="18" charset="-78"/>
                <a:cs typeface="Andalus" panose="02020603050405020304" pitchFamily="18" charset="-78"/>
              </a:rPr>
              <a:t>The word Pathogenesis </a:t>
            </a:r>
            <a:r>
              <a:rPr lang="en-US" b="1" dirty="0">
                <a:latin typeface="Andalus" panose="02020603050405020304" pitchFamily="18" charset="-78"/>
                <a:cs typeface="Andalus" panose="02020603050405020304" pitchFamily="18" charset="-78"/>
              </a:rPr>
              <a:t>comes from the Greek pathos (disease) and genesis (creation</a:t>
            </a:r>
            <a:r>
              <a:rPr lang="en-US" b="1" dirty="0" smtClean="0">
                <a:latin typeface="Andalus" panose="02020603050405020304" pitchFamily="18" charset="-78"/>
                <a:cs typeface="Andalus" panose="02020603050405020304" pitchFamily="18" charset="-78"/>
              </a:rPr>
              <a:t>).</a:t>
            </a:r>
          </a:p>
          <a:p>
            <a:pPr marL="0" indent="0">
              <a:buNone/>
            </a:pPr>
            <a:endParaRPr lang="en-US"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The Pathogenesis of the disease is the biological mechanism that leads to the disease state. The term can also describe the origin and development of the disease and whether it is acute, chronic, or recurrent. </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573666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Andalus" panose="02020603050405020304" pitchFamily="18" charset="-78"/>
                <a:cs typeface="Andalus" panose="02020603050405020304" pitchFamily="18" charset="-78"/>
              </a:rPr>
              <a:t>Factors affecting the pathogen</a:t>
            </a:r>
          </a:p>
        </p:txBody>
      </p:sp>
      <p:sp>
        <p:nvSpPr>
          <p:cNvPr id="3" name="Content Placeholder 2"/>
          <p:cNvSpPr>
            <a:spLocks noGrp="1"/>
          </p:cNvSpPr>
          <p:nvPr>
            <p:ph idx="1"/>
          </p:nvPr>
        </p:nvSpPr>
        <p:spPr/>
        <p:txBody>
          <a:bodyPr>
            <a:normAutofit/>
          </a:bodyPr>
          <a:lstStyle/>
          <a:p>
            <a:pPr marL="0" indent="0">
              <a:buNone/>
            </a:pPr>
            <a:r>
              <a:rPr lang="en-US" b="1" dirty="0" smtClean="0">
                <a:latin typeface="Andalus" panose="02020603050405020304" pitchFamily="18" charset="-78"/>
                <a:cs typeface="Andalus" panose="02020603050405020304" pitchFamily="18" charset="-78"/>
              </a:rPr>
              <a:t>1- Mechanism </a:t>
            </a:r>
            <a:r>
              <a:rPr lang="en-US" b="1" dirty="0">
                <a:latin typeface="Andalus" panose="02020603050405020304" pitchFamily="18" charset="-78"/>
                <a:cs typeface="Andalus" panose="02020603050405020304" pitchFamily="18" charset="-78"/>
              </a:rPr>
              <a:t>of action: pathogens directly damage cells, interfere with cellular metabolism, and render the cell dysfunctional. Because of the accumulation of pathogenic substances and toxic production</a:t>
            </a:r>
            <a:r>
              <a:rPr lang="en-US" b="1" dirty="0" smtClean="0">
                <a:latin typeface="Andalus" panose="02020603050405020304" pitchFamily="18" charset="-78"/>
                <a:cs typeface="Andalus" panose="02020603050405020304" pitchFamily="18" charset="-78"/>
              </a:rPr>
              <a:t>.</a:t>
            </a:r>
          </a:p>
          <a:p>
            <a:pPr marL="0" lvl="0" indent="0">
              <a:buNone/>
            </a:pPr>
            <a:r>
              <a:rPr lang="en-US" b="1" dirty="0" smtClean="0">
                <a:latin typeface="Andalus" panose="02020603050405020304" pitchFamily="18" charset="-78"/>
                <a:cs typeface="Andalus" panose="02020603050405020304" pitchFamily="18" charset="-78"/>
              </a:rPr>
              <a:t>2- Infectivity</a:t>
            </a:r>
            <a:r>
              <a:rPr lang="en-US" b="1" dirty="0">
                <a:latin typeface="Andalus" panose="02020603050405020304" pitchFamily="18" charset="-78"/>
                <a:cs typeface="Andalus" panose="02020603050405020304" pitchFamily="18" charset="-78"/>
              </a:rPr>
              <a:t>: the ability of the pathogen to invade and multiply in the host.</a:t>
            </a:r>
            <a:endParaRPr lang="en-US" dirty="0">
              <a:latin typeface="Andalus" panose="02020603050405020304" pitchFamily="18" charset="-78"/>
              <a:cs typeface="Andalus" panose="02020603050405020304" pitchFamily="18" charset="-78"/>
            </a:endParaRPr>
          </a:p>
          <a:p>
            <a:pPr marL="0" lvl="0" indent="0">
              <a:buNone/>
            </a:pPr>
            <a:r>
              <a:rPr lang="en-US" b="1" dirty="0" smtClean="0">
                <a:latin typeface="Andalus" panose="02020603050405020304" pitchFamily="18" charset="-78"/>
                <a:cs typeface="Andalus" panose="02020603050405020304" pitchFamily="18" charset="-78"/>
              </a:rPr>
              <a:t>3- Pathogenicity</a:t>
            </a:r>
            <a:r>
              <a:rPr lang="en-US" b="1" dirty="0">
                <a:latin typeface="Andalus" panose="02020603050405020304" pitchFamily="18" charset="-78"/>
                <a:cs typeface="Andalus" panose="02020603050405020304" pitchFamily="18" charset="-78"/>
              </a:rPr>
              <a:t>: the ability of an agent to produce disease depend on its speed of production, the extent of tissue damage, and the production of toxin.</a:t>
            </a:r>
            <a:endParaRPr lang="en-US" dirty="0">
              <a:latin typeface="Andalus" panose="02020603050405020304" pitchFamily="18" charset="-78"/>
              <a:cs typeface="Andalus" panose="02020603050405020304" pitchFamily="18" charset="-78"/>
            </a:endParaRPr>
          </a:p>
          <a:p>
            <a:pPr marL="0" lvl="0" indent="0">
              <a:buNone/>
            </a:pPr>
            <a:r>
              <a:rPr lang="en-US" b="1" dirty="0" smtClean="0">
                <a:latin typeface="Andalus" panose="02020603050405020304" pitchFamily="18" charset="-78"/>
                <a:cs typeface="Andalus" panose="02020603050405020304" pitchFamily="18" charset="-78"/>
              </a:rPr>
              <a:t>4- Virulence</a:t>
            </a:r>
            <a:r>
              <a:rPr lang="en-US" b="1" dirty="0">
                <a:latin typeface="Andalus" panose="02020603050405020304" pitchFamily="18" charset="-78"/>
                <a:cs typeface="Andalus" panose="02020603050405020304" pitchFamily="18" charset="-78"/>
              </a:rPr>
              <a:t>: the potency of a pathogen measured in terms of the number of microorganisms of toxin required to kill the host.</a:t>
            </a:r>
            <a:endParaRPr lang="en-US" dirty="0">
              <a:latin typeface="Andalus" panose="02020603050405020304" pitchFamily="18" charset="-78"/>
              <a:cs typeface="Andalus" panose="02020603050405020304" pitchFamily="18" charset="-78"/>
            </a:endParaRPr>
          </a:p>
          <a:p>
            <a:pPr marL="0" indent="0">
              <a:buNone/>
            </a:pPr>
            <a:endParaRPr lang="en-US" dirty="0"/>
          </a:p>
          <a:p>
            <a:endParaRPr lang="en-US" dirty="0"/>
          </a:p>
        </p:txBody>
      </p:sp>
    </p:spTree>
    <p:extLst>
      <p:ext uri="{BB962C8B-B14F-4D97-AF65-F5344CB8AC3E}">
        <p14:creationId xmlns:p14="http://schemas.microsoft.com/office/powerpoint/2010/main" val="2395965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Andalus" panose="02020603050405020304" pitchFamily="18" charset="-78"/>
                <a:cs typeface="Andalus" panose="02020603050405020304" pitchFamily="18" charset="-78"/>
              </a:rPr>
              <a:t>Factors affecting the pathogen</a:t>
            </a:r>
            <a:endParaRPr lang="en-US" dirty="0"/>
          </a:p>
        </p:txBody>
      </p:sp>
      <p:sp>
        <p:nvSpPr>
          <p:cNvPr id="3" name="Content Placeholder 2"/>
          <p:cNvSpPr>
            <a:spLocks noGrp="1"/>
          </p:cNvSpPr>
          <p:nvPr>
            <p:ph idx="1"/>
          </p:nvPr>
        </p:nvSpPr>
        <p:spPr>
          <a:xfrm>
            <a:off x="838200" y="1825625"/>
            <a:ext cx="10515600" cy="4594840"/>
          </a:xfrm>
        </p:spPr>
        <p:txBody>
          <a:bodyPr>
            <a:normAutofit fontScale="92500"/>
          </a:bodyPr>
          <a:lstStyle/>
          <a:p>
            <a:pPr marL="0" lvl="0" indent="0">
              <a:lnSpc>
                <a:spcPct val="107000"/>
              </a:lnSpc>
              <a:buNone/>
            </a:pPr>
            <a:r>
              <a:rPr lang="en-US" b="1" dirty="0" smtClean="0">
                <a:latin typeface="Andalus" panose="02020603050405020304" pitchFamily="18" charset="-78"/>
                <a:ea typeface="Times New Roman" panose="02020603050405020304" pitchFamily="18" charset="0"/>
                <a:cs typeface="Andalus" panose="02020603050405020304" pitchFamily="18" charset="-78"/>
              </a:rPr>
              <a:t>5- Immunogenicity: the ability of pathogens to induce an immune response.</a:t>
            </a:r>
            <a:endParaRPr lang="en-US" sz="1800" dirty="0" smtClean="0">
              <a:effectLst/>
              <a:latin typeface="Andalus" panose="02020603050405020304" pitchFamily="18" charset="-78"/>
              <a:ea typeface="Times New Roman" panose="02020603050405020304" pitchFamily="18" charset="0"/>
              <a:cs typeface="Andalus" panose="02020603050405020304" pitchFamily="18" charset="-78"/>
            </a:endParaRPr>
          </a:p>
          <a:p>
            <a:pPr marL="0" marR="0" lvl="0" indent="0">
              <a:lnSpc>
                <a:spcPct val="107000"/>
              </a:lnSpc>
              <a:spcBef>
                <a:spcPts val="0"/>
              </a:spcBef>
              <a:spcAft>
                <a:spcPts val="0"/>
              </a:spcAft>
              <a:buNone/>
            </a:pPr>
            <a:r>
              <a:rPr lang="en-US" b="1" dirty="0" smtClean="0">
                <a:latin typeface="Andalus" panose="02020603050405020304" pitchFamily="18" charset="-78"/>
                <a:ea typeface="Times New Roman" panose="02020603050405020304" pitchFamily="18" charset="0"/>
                <a:cs typeface="Andalus" panose="02020603050405020304" pitchFamily="18" charset="-78"/>
              </a:rPr>
              <a:t>6- </a:t>
            </a:r>
            <a:r>
              <a:rPr lang="en-US" b="1" dirty="0" err="1" smtClean="0">
                <a:latin typeface="Andalus" panose="02020603050405020304" pitchFamily="18" charset="-78"/>
                <a:ea typeface="Times New Roman" panose="02020603050405020304" pitchFamily="18" charset="0"/>
                <a:cs typeface="Andalus" panose="02020603050405020304" pitchFamily="18" charset="-78"/>
              </a:rPr>
              <a:t>Toxigenicity</a:t>
            </a:r>
            <a:r>
              <a:rPr lang="en-US" b="1" dirty="0" smtClean="0">
                <a:latin typeface="Andalus" panose="02020603050405020304" pitchFamily="18" charset="-78"/>
                <a:ea typeface="Times New Roman" panose="02020603050405020304" pitchFamily="18" charset="0"/>
                <a:cs typeface="Andalus" panose="02020603050405020304" pitchFamily="18" charset="-78"/>
              </a:rPr>
              <a:t>: a factor important in determining a pathogen’s virulence, such as </a:t>
            </a:r>
            <a:r>
              <a:rPr lang="en-US" b="1" dirty="0" err="1" smtClean="0">
                <a:latin typeface="Andalus" panose="02020603050405020304" pitchFamily="18" charset="-78"/>
                <a:ea typeface="Times New Roman" panose="02020603050405020304" pitchFamily="18" charset="0"/>
                <a:cs typeface="Andalus" panose="02020603050405020304" pitchFamily="18" charset="-78"/>
              </a:rPr>
              <a:t>hemolysin</a:t>
            </a:r>
            <a:r>
              <a:rPr lang="en-US" b="1" dirty="0" smtClean="0">
                <a:latin typeface="Andalus" panose="02020603050405020304" pitchFamily="18" charset="-78"/>
                <a:ea typeface="Times New Roman" panose="02020603050405020304" pitchFamily="18" charset="0"/>
                <a:cs typeface="Andalus" panose="02020603050405020304" pitchFamily="18" charset="-78"/>
              </a:rPr>
              <a:t>, </a:t>
            </a:r>
            <a:r>
              <a:rPr lang="en-US" b="1" dirty="0" err="1" smtClean="0">
                <a:latin typeface="Andalus" panose="02020603050405020304" pitchFamily="18" charset="-78"/>
                <a:ea typeface="Times New Roman" panose="02020603050405020304" pitchFamily="18" charset="0"/>
                <a:cs typeface="Andalus" panose="02020603050405020304" pitchFamily="18" charset="-78"/>
              </a:rPr>
              <a:t>leucosidine</a:t>
            </a:r>
            <a:r>
              <a:rPr lang="en-US" b="1" dirty="0" smtClean="0">
                <a:latin typeface="Andalus" panose="02020603050405020304" pitchFamily="18" charset="-78"/>
                <a:ea typeface="Times New Roman" panose="02020603050405020304" pitchFamily="18" charset="0"/>
                <a:cs typeface="Andalus" panose="02020603050405020304" pitchFamily="18" charset="-78"/>
              </a:rPr>
              <a:t>, and other exotoxins, and endotoxins. </a:t>
            </a:r>
            <a:r>
              <a:rPr lang="en-US" b="1" dirty="0" err="1" smtClean="0">
                <a:latin typeface="Andalus" panose="02020603050405020304" pitchFamily="18" charset="-78"/>
                <a:ea typeface="Times New Roman" panose="02020603050405020304" pitchFamily="18" charset="0"/>
                <a:cs typeface="Andalus" panose="02020603050405020304" pitchFamily="18" charset="-78"/>
              </a:rPr>
              <a:t>Hemolysin</a:t>
            </a:r>
            <a:r>
              <a:rPr lang="en-US" b="1" dirty="0" smtClean="0">
                <a:latin typeface="Andalus" panose="02020603050405020304" pitchFamily="18" charset="-78"/>
                <a:ea typeface="Times New Roman" panose="02020603050405020304" pitchFamily="18" charset="0"/>
                <a:cs typeface="Andalus" panose="02020603050405020304" pitchFamily="18" charset="-78"/>
              </a:rPr>
              <a:t> destroy erythrocyte, and leucocidin destroys leucocytes, both are the product of streptococci and staphylococci.</a:t>
            </a:r>
            <a:endParaRPr lang="en-US" sz="1800" dirty="0" smtClean="0">
              <a:effectLst/>
              <a:latin typeface="Andalus" panose="02020603050405020304" pitchFamily="18" charset="-78"/>
              <a:ea typeface="Times New Roman" panose="02020603050405020304" pitchFamily="18" charset="0"/>
              <a:cs typeface="Andalus" panose="02020603050405020304" pitchFamily="18" charset="-78"/>
            </a:endParaRPr>
          </a:p>
          <a:p>
            <a:pPr marL="0" marR="0" lvl="0" indent="0">
              <a:lnSpc>
                <a:spcPct val="107000"/>
              </a:lnSpc>
              <a:spcBef>
                <a:spcPts val="0"/>
              </a:spcBef>
              <a:spcAft>
                <a:spcPts val="800"/>
              </a:spcAft>
              <a:buNone/>
            </a:pPr>
            <a:r>
              <a:rPr lang="en-US" b="1" dirty="0" smtClean="0">
                <a:latin typeface="Andalus" panose="02020603050405020304" pitchFamily="18" charset="-78"/>
                <a:ea typeface="Times New Roman" panose="02020603050405020304" pitchFamily="18" charset="0"/>
                <a:cs typeface="Andalus" panose="02020603050405020304" pitchFamily="18" charset="-78"/>
              </a:rPr>
              <a:t>7- Portal of entry: the route by which a pathogenic organism infects the host: direct contact, inhalation, ingestion, or bite of an animal or insect. The spread of infection is facilitated by the ability of pathogens to spread through the lymph and blood into tissue and organ, where they multiply and cause disease</a:t>
            </a:r>
            <a:endParaRPr lang="en-US" sz="1800" dirty="0" smtClean="0">
              <a:effectLst/>
              <a:latin typeface="Andalus" panose="02020603050405020304" pitchFamily="18" charset="-78"/>
              <a:ea typeface="Times New Roman" panose="02020603050405020304" pitchFamily="18" charset="0"/>
              <a:cs typeface="Andalus" panose="02020603050405020304" pitchFamily="18" charset="-78"/>
            </a:endParaRPr>
          </a:p>
          <a:p>
            <a:endParaRPr lang="en-US" dirty="0"/>
          </a:p>
        </p:txBody>
      </p:sp>
    </p:spTree>
    <p:extLst>
      <p:ext uri="{BB962C8B-B14F-4D97-AF65-F5344CB8AC3E}">
        <p14:creationId xmlns:p14="http://schemas.microsoft.com/office/powerpoint/2010/main" val="2786013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1556</Words>
  <Application>Microsoft Office PowerPoint</Application>
  <PresentationFormat>Widescreen</PresentationFormat>
  <Paragraphs>104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Andalus</vt:lpstr>
      <vt:lpstr>Arial</vt:lpstr>
      <vt:lpstr>Calibri</vt:lpstr>
      <vt:lpstr>Calibri Light</vt:lpstr>
      <vt:lpstr>Cambria Math</vt:lpstr>
      <vt:lpstr>Times New Roman</vt:lpstr>
      <vt:lpstr>Office Theme</vt:lpstr>
      <vt:lpstr>PowerPoint Presentation</vt:lpstr>
      <vt:lpstr>Introduction to Pathophysiology</vt:lpstr>
      <vt:lpstr>Pathology</vt:lpstr>
      <vt:lpstr>Clinical pathology</vt:lpstr>
      <vt:lpstr>Pathophysiology</vt:lpstr>
      <vt:lpstr>Disease </vt:lpstr>
      <vt:lpstr>Pathogenesis  </vt:lpstr>
      <vt:lpstr>Factors affecting the pathogen</vt:lpstr>
      <vt:lpstr>Factors affecting the pathogen</vt:lpstr>
      <vt:lpstr>Natural History of the Disease </vt:lpstr>
      <vt:lpstr>PowerPoint Presentation</vt:lpstr>
      <vt:lpstr>Prevalence</vt:lpstr>
      <vt:lpstr>Etiology</vt:lpstr>
      <vt:lpstr>Etiology</vt:lpstr>
      <vt:lpstr>Clinical manifestation</vt:lpstr>
      <vt:lpstr>PowerPoint Presentation</vt:lpstr>
      <vt:lpstr>PowerPoint Presentation</vt:lpstr>
      <vt:lpstr>Outcome </vt:lpstr>
      <vt:lpstr>Morphology</vt:lpstr>
      <vt:lpstr>Diagnosis</vt:lpstr>
      <vt:lpstr>Diagnosis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Abdulla</dc:creator>
  <cp:lastModifiedBy>Abdulla</cp:lastModifiedBy>
  <cp:revision>12</cp:revision>
  <dcterms:created xsi:type="dcterms:W3CDTF">2022-10-25T06:42:00Z</dcterms:created>
  <dcterms:modified xsi:type="dcterms:W3CDTF">2022-10-25T17:03:38Z</dcterms:modified>
</cp:coreProperties>
</file>