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25"/>
  </p:notesMasterIdLst>
  <p:sldIdLst>
    <p:sldId id="297" r:id="rId3"/>
    <p:sldId id="258" r:id="rId4"/>
    <p:sldId id="260" r:id="rId5"/>
    <p:sldId id="313" r:id="rId6"/>
    <p:sldId id="259" r:id="rId7"/>
    <p:sldId id="261" r:id="rId8"/>
    <p:sldId id="262" r:id="rId9"/>
    <p:sldId id="263" r:id="rId10"/>
    <p:sldId id="290" r:id="rId11"/>
    <p:sldId id="264" r:id="rId12"/>
    <p:sldId id="298" r:id="rId13"/>
    <p:sldId id="266" r:id="rId14"/>
    <p:sldId id="301" r:id="rId15"/>
    <p:sldId id="267" r:id="rId16"/>
    <p:sldId id="305" r:id="rId17"/>
    <p:sldId id="302" r:id="rId18"/>
    <p:sldId id="304" r:id="rId19"/>
    <p:sldId id="268" r:id="rId20"/>
    <p:sldId id="330" r:id="rId21"/>
    <p:sldId id="326" r:id="rId22"/>
    <p:sldId id="331" r:id="rId23"/>
    <p:sldId id="329" r:id="rId24"/>
  </p:sldIdLst>
  <p:sldSz cx="9144000" cy="6858000" type="screen4x3"/>
  <p:notesSz cx="6735763" cy="9799638"/>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24"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16350" y="0"/>
            <a:ext cx="2919413" cy="49053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19412" cy="490538"/>
          </a:xfrm>
          <a:prstGeom prst="rect">
            <a:avLst/>
          </a:prstGeom>
        </p:spPr>
        <p:txBody>
          <a:bodyPr vert="horz" lIns="91440" tIns="45720" rIns="91440" bIns="45720" rtlCol="1"/>
          <a:lstStyle>
            <a:lvl1pPr algn="l">
              <a:defRPr sz="1200"/>
            </a:lvl1pPr>
          </a:lstStyle>
          <a:p>
            <a:fld id="{018302C8-685F-487E-959D-F0AE12A3CA9B}" type="datetimeFigureOut">
              <a:rPr lang="ar-IQ" smtClean="0"/>
              <a:t>28/05/1443</a:t>
            </a:fld>
            <a:endParaRPr lang="ar-IQ"/>
          </a:p>
        </p:txBody>
      </p:sp>
      <p:sp>
        <p:nvSpPr>
          <p:cNvPr id="4" name="عنصر نائب لصورة الشريحة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73100" y="4654550"/>
            <a:ext cx="5389563" cy="4410075"/>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16350" y="9307513"/>
            <a:ext cx="2919413" cy="49053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9307513"/>
            <a:ext cx="2919412" cy="490537"/>
          </a:xfrm>
          <a:prstGeom prst="rect">
            <a:avLst/>
          </a:prstGeom>
        </p:spPr>
        <p:txBody>
          <a:bodyPr vert="horz" lIns="91440" tIns="45720" rIns="91440" bIns="45720" rtlCol="1" anchor="b"/>
          <a:lstStyle>
            <a:lvl1pPr algn="l">
              <a:defRPr sz="1200"/>
            </a:lvl1pPr>
          </a:lstStyle>
          <a:p>
            <a:fld id="{BB25ACDF-788B-440B-9B8D-BF64FAFA44B5}" type="slidenum">
              <a:rPr lang="ar-IQ" smtClean="0"/>
              <a:t>‹#›</a:t>
            </a:fld>
            <a:endParaRPr lang="ar-IQ"/>
          </a:p>
        </p:txBody>
      </p:sp>
    </p:spTree>
    <p:extLst>
      <p:ext uri="{BB962C8B-B14F-4D97-AF65-F5344CB8AC3E}">
        <p14:creationId xmlns:p14="http://schemas.microsoft.com/office/powerpoint/2010/main" val="252444295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D025EBC8-8052-40D4-85FD-4F263F41D783}" type="slidenum">
              <a:rPr lang="en-US" smtClean="0"/>
              <a:t>22</a:t>
            </a:fld>
            <a:endParaRPr lang="en-US"/>
          </a:p>
        </p:txBody>
      </p:sp>
    </p:spTree>
    <p:extLst>
      <p:ext uri="{BB962C8B-B14F-4D97-AF65-F5344CB8AC3E}">
        <p14:creationId xmlns:p14="http://schemas.microsoft.com/office/powerpoint/2010/main" val="64909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EE887CDD-C6BB-4D64-84D0-DCDB9BDD171B}"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F87EE9AD-E759-477D-899F-4F9C01718064}" type="datetimeFigureOut">
              <a:rPr lang="ar-IQ" smtClean="0"/>
              <a:pPr/>
              <a:t>28/05/1443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630669-5C14-42DC-8523-DAB84DCC0BE9}"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E887CDD-C6BB-4D64-84D0-DCDB9BDD171B}"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E887CDD-C6BB-4D64-84D0-DCDB9BDD171B}"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0C610757-0388-4309-9BEA-F99E62F0602E}" type="datetimeFigureOut">
              <a:rPr lang="ar-IQ" smtClean="0"/>
              <a:pPr/>
              <a:t>28/05/1443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EE887CDD-C6BB-4D64-84D0-DCDB9BDD171B}"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610757-0388-4309-9BEA-F99E62F0602E}" type="datetimeFigureOut">
              <a:rPr lang="ar-IQ" smtClean="0"/>
              <a:pPr/>
              <a:t>28/05/1443</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887CDD-C6BB-4D64-84D0-DCDB9BDD171B}"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87EE9AD-E759-477D-899F-4F9C01718064}" type="datetimeFigureOut">
              <a:rPr lang="ar-IQ" smtClean="0"/>
              <a:pPr/>
              <a:t>28/05/1443</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630669-5C14-42DC-8523-DAB84DCC0BE9}"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247864"/>
          </a:xfrm>
          <a:prstGeom prst="rect">
            <a:avLst/>
          </a:prstGeom>
        </p:spPr>
        <p:txBody>
          <a:bodyPr wrap="square">
            <a:spAutoFit/>
          </a:bodyPr>
          <a:lstStyle/>
          <a:p>
            <a:pPr algn="ctr" rtl="0"/>
            <a:r>
              <a:rPr lang="en-US" sz="4000" b="1" dirty="0">
                <a:solidFill>
                  <a:srgbClr val="C00000"/>
                </a:solidFill>
                <a:latin typeface="Times New Roman" pitchFamily="18" charset="0"/>
                <a:cs typeface="Times New Roman" pitchFamily="18" charset="0"/>
              </a:rPr>
              <a:t>Al-Mustaqbal University College</a:t>
            </a:r>
            <a:endParaRPr lang="en-US" sz="4000" b="1" dirty="0">
              <a:solidFill>
                <a:srgbClr val="FF0000"/>
              </a:solidFill>
              <a:latin typeface="Times New Roman"/>
            </a:endParaRPr>
          </a:p>
          <a:p>
            <a:pPr lvl="0" algn="ctr" rtl="0"/>
            <a:endParaRPr lang="en-US" sz="4000" b="1" dirty="0">
              <a:solidFill>
                <a:srgbClr val="FF0000"/>
              </a:solidFill>
              <a:latin typeface="Times New Roman"/>
            </a:endParaRPr>
          </a:p>
          <a:p>
            <a:pPr lvl="0" algn="ctr" rtl="0"/>
            <a:endParaRPr lang="en-US" sz="4000" b="1" dirty="0">
              <a:solidFill>
                <a:srgbClr val="FF0000"/>
              </a:solidFill>
              <a:latin typeface="Times New Roman"/>
            </a:endParaRPr>
          </a:p>
          <a:p>
            <a:pPr lvl="0" algn="ctr" rtl="0"/>
            <a:endParaRPr lang="en-US" sz="4000" b="1" dirty="0">
              <a:solidFill>
                <a:srgbClr val="FF0000"/>
              </a:solidFill>
              <a:latin typeface="Times New Roman"/>
            </a:endParaRPr>
          </a:p>
          <a:p>
            <a:pPr lvl="0" algn="ctr" rtl="0"/>
            <a:endParaRPr lang="en-US" sz="4000" b="1" dirty="0">
              <a:solidFill>
                <a:srgbClr val="FF0000"/>
              </a:solidFill>
              <a:latin typeface="Times New Roman"/>
            </a:endParaRPr>
          </a:p>
          <a:p>
            <a:pPr lvl="0" algn="ctr" rtl="0"/>
            <a:endParaRPr lang="en-US" sz="4000" b="1" dirty="0">
              <a:solidFill>
                <a:srgbClr val="FF0000"/>
              </a:solidFill>
              <a:latin typeface="Times New Roman"/>
            </a:endParaRPr>
          </a:p>
          <a:p>
            <a:pPr lvl="0" algn="ctr" rtl="0"/>
            <a:r>
              <a:rPr lang="en-US" sz="4000" b="1" dirty="0">
                <a:solidFill>
                  <a:schemeClr val="tx2"/>
                </a:solidFill>
                <a:latin typeface="Times New Roman"/>
              </a:rPr>
              <a:t>  </a:t>
            </a:r>
          </a:p>
          <a:p>
            <a:pPr lvl="0" algn="ctr" rtl="0"/>
            <a:r>
              <a:rPr lang="en-US" sz="4000" b="1" dirty="0">
                <a:solidFill>
                  <a:schemeClr val="tx2"/>
                </a:solidFill>
                <a:latin typeface="Times New Roman"/>
              </a:rPr>
              <a:t>Pharmacology II  4</a:t>
            </a:r>
            <a:r>
              <a:rPr lang="en-US" sz="4000" b="1" baseline="30000" dirty="0">
                <a:solidFill>
                  <a:schemeClr val="tx2"/>
                </a:solidFill>
                <a:latin typeface="Times New Roman"/>
              </a:rPr>
              <a:t>th</a:t>
            </a:r>
            <a:r>
              <a:rPr lang="en-US" sz="4000" b="1" dirty="0">
                <a:solidFill>
                  <a:schemeClr val="tx2"/>
                </a:solidFill>
                <a:latin typeface="Times New Roman"/>
              </a:rPr>
              <a:t> stage</a:t>
            </a:r>
          </a:p>
          <a:p>
            <a:pPr algn="ctr" rtl="0"/>
            <a:r>
              <a:rPr lang="en-US" sz="4000" b="1" dirty="0">
                <a:solidFill>
                  <a:srgbClr val="FF0000"/>
                </a:solidFill>
                <a:latin typeface="Times New Roman" pitchFamily="18" charset="0"/>
                <a:cs typeface="Times New Roman" pitchFamily="18" charset="0"/>
              </a:rPr>
              <a:t>Antiepileptic </a:t>
            </a:r>
            <a:r>
              <a:rPr lang="en-US" sz="4000" b="1">
                <a:solidFill>
                  <a:srgbClr val="FF0000"/>
                </a:solidFill>
                <a:latin typeface="Times New Roman" pitchFamily="18" charset="0"/>
                <a:cs typeface="Times New Roman" pitchFamily="18" charset="0"/>
              </a:rPr>
              <a:t>Drugs Part </a:t>
            </a:r>
            <a:r>
              <a:rPr lang="en-US" sz="4000" b="1" dirty="0">
                <a:solidFill>
                  <a:srgbClr val="FF0000"/>
                </a:solidFill>
                <a:latin typeface="Times New Roman" pitchFamily="18" charset="0"/>
                <a:cs typeface="Times New Roman" pitchFamily="18" charset="0"/>
              </a:rPr>
              <a:t>1</a:t>
            </a:r>
          </a:p>
          <a:p>
            <a:pPr lvl="0" algn="ctr" rtl="0"/>
            <a:r>
              <a:rPr lang="en-US" sz="4000" b="1" dirty="0">
                <a:solidFill>
                  <a:srgbClr val="FF0000"/>
                </a:solidFill>
                <a:latin typeface="Times New Roman"/>
              </a:rPr>
              <a:t>Dr. Hasanain Owadh</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035873"/>
            <a:ext cx="2952780" cy="295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61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7191" y="260648"/>
            <a:ext cx="7929618" cy="2554545"/>
          </a:xfrm>
          <a:prstGeom prst="rect">
            <a:avLst/>
          </a:prstGeom>
          <a:noFill/>
        </p:spPr>
        <p:txBody>
          <a:bodyPr wrap="square" rtlCol="1">
            <a:spAutoFit/>
          </a:bodyPr>
          <a:lstStyle/>
          <a:p>
            <a:pPr algn="just" rtl="0"/>
            <a:r>
              <a:rPr lang="en-US" sz="3200" b="1" i="1" dirty="0">
                <a:solidFill>
                  <a:srgbClr val="0070C0"/>
                </a:solidFill>
              </a:rPr>
              <a:t>B. Generalized</a:t>
            </a:r>
            <a:endParaRPr lang="en-US" sz="3200" dirty="0">
              <a:solidFill>
                <a:srgbClr val="0070C0"/>
              </a:solidFill>
            </a:endParaRPr>
          </a:p>
          <a:p>
            <a:pPr algn="just" rtl="0"/>
            <a:r>
              <a:rPr lang="en-US" sz="3200" dirty="0"/>
              <a:t>Primary generalized seizures may be convulsive or </a:t>
            </a:r>
            <a:r>
              <a:rPr lang="en-US" sz="3200" dirty="0" err="1"/>
              <a:t>nonconvulsive</a:t>
            </a:r>
            <a:r>
              <a:rPr lang="en-US" sz="3200" dirty="0"/>
              <a:t>, with an immediate loss of consciousness</a:t>
            </a:r>
          </a:p>
          <a:p>
            <a:pPr algn="just"/>
            <a:endParaRPr lang="ar-IQ" sz="3200" dirty="0"/>
          </a:p>
        </p:txBody>
      </p:sp>
      <p:sp>
        <p:nvSpPr>
          <p:cNvPr id="3" name="مربع نص 1">
            <a:extLst>
              <a:ext uri="{FF2B5EF4-FFF2-40B4-BE49-F238E27FC236}">
                <a16:creationId xmlns:a16="http://schemas.microsoft.com/office/drawing/2014/main" id="{66B6D3CA-8A4E-4D59-8D30-9BA9D00D88AD}"/>
              </a:ext>
            </a:extLst>
          </p:cNvPr>
          <p:cNvSpPr txBox="1"/>
          <p:nvPr/>
        </p:nvSpPr>
        <p:spPr>
          <a:xfrm>
            <a:off x="321439" y="3429000"/>
            <a:ext cx="8501122" cy="1815882"/>
          </a:xfrm>
          <a:prstGeom prst="rect">
            <a:avLst/>
          </a:prstGeom>
          <a:noFill/>
        </p:spPr>
        <p:txBody>
          <a:bodyPr wrap="square" rtlCol="1">
            <a:spAutoFit/>
          </a:bodyPr>
          <a:lstStyle/>
          <a:p>
            <a:pPr algn="just" rtl="0"/>
            <a:r>
              <a:rPr lang="en-US" sz="2800" b="1" dirty="0">
                <a:solidFill>
                  <a:srgbClr val="00B0F0"/>
                </a:solidFill>
              </a:rPr>
              <a:t>1- Tonic-</a:t>
            </a:r>
            <a:r>
              <a:rPr lang="en-US" sz="2800" b="1" dirty="0" err="1">
                <a:solidFill>
                  <a:srgbClr val="00B0F0"/>
                </a:solidFill>
              </a:rPr>
              <a:t>clonic</a:t>
            </a:r>
            <a:r>
              <a:rPr lang="en-US" sz="2800" b="1" dirty="0">
                <a:solidFill>
                  <a:srgbClr val="00B0F0"/>
                </a:solidFill>
              </a:rPr>
              <a:t>: </a:t>
            </a:r>
            <a:r>
              <a:rPr lang="en-US" sz="2800" dirty="0"/>
              <a:t>Seizures result in loss of consciousness, followed by tonic (continuous contraction) and </a:t>
            </a:r>
            <a:r>
              <a:rPr lang="en-US" sz="2800" dirty="0" err="1"/>
              <a:t>clonic</a:t>
            </a:r>
            <a:r>
              <a:rPr lang="en-US" sz="2800" dirty="0"/>
              <a:t> (rapid contraction and relaxation) phases.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5845"/>
            <a:ext cx="8424936" cy="6186309"/>
          </a:xfrm>
          <a:prstGeom prst="rect">
            <a:avLst/>
          </a:prstGeom>
          <a:noFill/>
        </p:spPr>
        <p:txBody>
          <a:bodyPr wrap="square" rtlCol="1">
            <a:spAutoFit/>
          </a:bodyPr>
          <a:lstStyle/>
          <a:p>
            <a:pPr algn="just" rtl="0"/>
            <a:r>
              <a:rPr lang="en-US" sz="3600" b="1" dirty="0">
                <a:solidFill>
                  <a:srgbClr val="00B0F0"/>
                </a:solidFill>
              </a:rPr>
              <a:t>2- Absence: </a:t>
            </a:r>
            <a:r>
              <a:rPr lang="en-US" sz="3600" dirty="0"/>
              <a:t>These seizures involve a brief, abrupt, and self-limiting loss of consciousness. </a:t>
            </a:r>
          </a:p>
          <a:p>
            <a:pPr algn="just" rtl="0"/>
            <a:endParaRPr lang="en-US" sz="3600" dirty="0"/>
          </a:p>
          <a:p>
            <a:pPr algn="just" rtl="0"/>
            <a:r>
              <a:rPr lang="en-US" sz="3600" dirty="0"/>
              <a:t>The onset generally occurs in patients at 3 to 5 years of age and lasts until puberty or beyond. </a:t>
            </a:r>
          </a:p>
          <a:p>
            <a:pPr algn="just" rtl="0"/>
            <a:endParaRPr lang="en-US" sz="3600" dirty="0"/>
          </a:p>
          <a:p>
            <a:pPr algn="just" rtl="0"/>
            <a:r>
              <a:rPr lang="en-US" sz="3600" dirty="0"/>
              <a:t>The patient stares and exhibits rapid eye-blinking, which lasts for 3 to 5 seconds.</a:t>
            </a:r>
            <a:endParaRPr lang="ar-IQ" sz="3600" dirty="0"/>
          </a:p>
          <a:p>
            <a:pPr algn="just" rtl="0"/>
            <a:endParaRPr lang="ar-IQ"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04347" y="620688"/>
            <a:ext cx="8358246" cy="4401205"/>
          </a:xfrm>
          <a:prstGeom prst="rect">
            <a:avLst/>
          </a:prstGeom>
          <a:noFill/>
        </p:spPr>
        <p:txBody>
          <a:bodyPr wrap="square" rtlCol="1">
            <a:spAutoFit/>
          </a:bodyPr>
          <a:lstStyle/>
          <a:p>
            <a:pPr algn="just" rtl="0"/>
            <a:r>
              <a:rPr lang="en-US" sz="2800" b="1" dirty="0">
                <a:solidFill>
                  <a:srgbClr val="00B0F0"/>
                </a:solidFill>
              </a:rPr>
              <a:t>3- Myoclonic: </a:t>
            </a:r>
            <a:r>
              <a:rPr lang="en-US" sz="2800" dirty="0"/>
              <a:t>These seizures consist of short episodes of muscle contractions that may reoccur for several minutes. </a:t>
            </a:r>
          </a:p>
          <a:p>
            <a:pPr algn="just" rtl="0"/>
            <a:endParaRPr lang="en-US" sz="2800" dirty="0"/>
          </a:p>
          <a:p>
            <a:pPr algn="just" rtl="0"/>
            <a:r>
              <a:rPr lang="en-US" sz="2800" dirty="0"/>
              <a:t>They generally occur after wakening and exhibit as brief jerks of the limbs. </a:t>
            </a:r>
          </a:p>
          <a:p>
            <a:pPr algn="just" rtl="0"/>
            <a:endParaRPr lang="en-US" sz="2800" dirty="0"/>
          </a:p>
          <a:p>
            <a:pPr algn="just" rtl="0"/>
            <a:r>
              <a:rPr lang="en-US" sz="2800" dirty="0"/>
              <a:t>Myoclonic seizures occur at any age but usually begin around puberty or early adulthood.</a:t>
            </a:r>
          </a:p>
          <a:p>
            <a:pPr algn="just"/>
            <a:endParaRPr lang="ar-IQ"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نتيجة بحث الصور عن ‪myoclonic epilepsy‬‏"/>
          <p:cNvPicPr>
            <a:picLocks noChangeAspect="1" noChangeArrowheads="1"/>
          </p:cNvPicPr>
          <p:nvPr/>
        </p:nvPicPr>
        <p:blipFill>
          <a:blip r:embed="rId2" cstate="print"/>
          <a:srcRect/>
          <a:stretch>
            <a:fillRect/>
          </a:stretch>
        </p:blipFill>
        <p:spPr bwMode="auto">
          <a:xfrm>
            <a:off x="-95283" y="0"/>
            <a:ext cx="9239283" cy="6858000"/>
          </a:xfrm>
          <a:prstGeom prst="rect">
            <a:avLst/>
          </a:prstGeom>
          <a:noFill/>
        </p:spPr>
      </p:pic>
      <p:sp>
        <p:nvSpPr>
          <p:cNvPr id="3" name="TextBox 2"/>
          <p:cNvSpPr txBox="1"/>
          <p:nvPr/>
        </p:nvSpPr>
        <p:spPr>
          <a:xfrm>
            <a:off x="5652120" y="5517232"/>
            <a:ext cx="3168352" cy="461665"/>
          </a:xfrm>
          <a:prstGeom prst="rect">
            <a:avLst/>
          </a:prstGeom>
          <a:noFill/>
        </p:spPr>
        <p:txBody>
          <a:bodyPr wrap="square" rtlCol="1">
            <a:spAutoFit/>
          </a:bodyPr>
          <a:lstStyle/>
          <a:p>
            <a:pPr algn="l" rtl="0"/>
            <a:r>
              <a:rPr lang="en-US" sz="2400" b="1" dirty="0" err="1"/>
              <a:t>Myoclonic</a:t>
            </a:r>
            <a:r>
              <a:rPr lang="en-US" sz="2400" b="1" dirty="0"/>
              <a:t> seizure</a:t>
            </a:r>
            <a:endParaRPr lang="ar-IQ"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7158" y="332656"/>
            <a:ext cx="8501122" cy="4524315"/>
          </a:xfrm>
          <a:prstGeom prst="rect">
            <a:avLst/>
          </a:prstGeom>
          <a:noFill/>
        </p:spPr>
        <p:txBody>
          <a:bodyPr wrap="square" rtlCol="1">
            <a:spAutoFit/>
          </a:bodyPr>
          <a:lstStyle/>
          <a:p>
            <a:pPr algn="just" rtl="0"/>
            <a:r>
              <a:rPr lang="en-US" sz="3200" b="1" dirty="0">
                <a:solidFill>
                  <a:srgbClr val="00B0F0"/>
                </a:solidFill>
              </a:rPr>
              <a:t>4-Febrile seizures: </a:t>
            </a:r>
            <a:r>
              <a:rPr lang="en-US" sz="3200" dirty="0"/>
              <a:t>Young children may develop seizures with illness accompanied by high fever. </a:t>
            </a:r>
          </a:p>
          <a:p>
            <a:pPr algn="just" rtl="0"/>
            <a:endParaRPr lang="en-US" sz="3200" dirty="0"/>
          </a:p>
          <a:p>
            <a:pPr algn="just" rtl="0"/>
            <a:r>
              <a:rPr lang="en-US" sz="3200" dirty="0"/>
              <a:t>The febrile seizures consist of generalized tonic-</a:t>
            </a:r>
            <a:r>
              <a:rPr lang="en-US" sz="3200" dirty="0" err="1"/>
              <a:t>clonic</a:t>
            </a:r>
            <a:r>
              <a:rPr lang="en-US" sz="3200" dirty="0"/>
              <a:t> convulsions of short duration and do not necessarily lead to a diagnosis of epilepsy.</a:t>
            </a:r>
          </a:p>
          <a:p>
            <a:pPr algn="just" rtl="0"/>
            <a:endParaRPr lang="en-US" sz="32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نتيجة بحث الصور عن ‪febrile convulsio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62468" name="AutoShape 4" descr="نتيجة بحث الصور عن ‪febrile convulsio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62470" name="AutoShape 6" descr="نتيجة بحث الصور عن ‪febrile convulsio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62472" name="AutoShape 8" descr="نتيجة بحث الصور عن ‪febrile convulsio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62474" name="AutoShape 10" descr="نتيجة بحث الصور عن ‪febrile convulsion‬‏"/>
          <p:cNvSpPr>
            <a:spLocks noChangeAspect="1" noChangeArrowheads="1"/>
          </p:cNvSpPr>
          <p:nvPr/>
        </p:nvSpPr>
        <p:spPr bwMode="auto">
          <a:xfrm>
            <a:off x="8482013" y="-1096963"/>
            <a:ext cx="2857500" cy="22860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62476" name="Picture 12" descr="What is a febrile convulsion"/>
          <p:cNvPicPr>
            <a:picLocks noChangeAspect="1" noChangeArrowheads="1"/>
          </p:cNvPicPr>
          <p:nvPr/>
        </p:nvPicPr>
        <p:blipFill>
          <a:blip r:embed="rId2" cstate="print"/>
          <a:srcRect/>
          <a:stretch>
            <a:fillRect/>
          </a:stretch>
        </p:blipFill>
        <p:spPr bwMode="auto">
          <a:xfrm>
            <a:off x="683568" y="332656"/>
            <a:ext cx="7956376" cy="63651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268760"/>
            <a:ext cx="8568952" cy="5078313"/>
          </a:xfrm>
          <a:prstGeom prst="rect">
            <a:avLst/>
          </a:prstGeom>
          <a:noFill/>
        </p:spPr>
        <p:txBody>
          <a:bodyPr wrap="square" rtlCol="1">
            <a:spAutoFit/>
          </a:bodyPr>
          <a:lstStyle/>
          <a:p>
            <a:pPr algn="just" rtl="0"/>
            <a:r>
              <a:rPr lang="en-US" sz="3600" b="1" dirty="0">
                <a:solidFill>
                  <a:srgbClr val="00B0F0"/>
                </a:solidFill>
              </a:rPr>
              <a:t>5- Status </a:t>
            </a:r>
            <a:r>
              <a:rPr lang="en-US" sz="3600" b="1" dirty="0" err="1">
                <a:solidFill>
                  <a:srgbClr val="00B0F0"/>
                </a:solidFill>
              </a:rPr>
              <a:t>epilepticus</a:t>
            </a:r>
            <a:r>
              <a:rPr lang="en-US" sz="3600" b="1" dirty="0">
                <a:solidFill>
                  <a:srgbClr val="00B0F0"/>
                </a:solidFill>
              </a:rPr>
              <a:t>: </a:t>
            </a:r>
            <a:r>
              <a:rPr lang="en-US" sz="3600" dirty="0"/>
              <a:t>In status </a:t>
            </a:r>
            <a:r>
              <a:rPr lang="en-US" sz="3600" dirty="0" err="1"/>
              <a:t>epilepticus</a:t>
            </a:r>
            <a:r>
              <a:rPr lang="en-US" sz="3600" dirty="0"/>
              <a:t>, two or more seizures recur without recovery of full consciousness between them. These may be partial or primary generalized, convulsive or </a:t>
            </a:r>
            <a:r>
              <a:rPr lang="en-US" sz="3600" dirty="0" err="1"/>
              <a:t>nonconvulsive</a:t>
            </a:r>
            <a:r>
              <a:rPr lang="en-US" sz="3600" dirty="0"/>
              <a:t>. Status </a:t>
            </a:r>
            <a:r>
              <a:rPr lang="en-US" sz="3600" dirty="0" err="1"/>
              <a:t>epilepticus</a:t>
            </a:r>
            <a:r>
              <a:rPr lang="en-US" sz="3600" dirty="0"/>
              <a:t> is life-threatening and requires emergency treatment.</a:t>
            </a:r>
            <a:endParaRPr lang="ar-IQ" sz="3600" dirty="0"/>
          </a:p>
          <a:p>
            <a:pPr algn="just" rtl="0"/>
            <a:endParaRPr lang="ar-IQ"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Status Epilepticus"/>
          <p:cNvPicPr>
            <a:picLocks noChangeAspect="1" noChangeArrowheads="1"/>
          </p:cNvPicPr>
          <p:nvPr/>
        </p:nvPicPr>
        <p:blipFill>
          <a:blip r:embed="rId2" cstate="print"/>
          <a:srcRect b="32526"/>
          <a:stretch>
            <a:fillRect/>
          </a:stretch>
        </p:blipFill>
        <p:spPr bwMode="auto">
          <a:xfrm>
            <a:off x="539552" y="0"/>
            <a:ext cx="8799309" cy="6874699"/>
          </a:xfrm>
          <a:prstGeom prst="rect">
            <a:avLst/>
          </a:prstGeom>
          <a:noFill/>
        </p:spPr>
      </p:pic>
      <p:sp>
        <p:nvSpPr>
          <p:cNvPr id="3" name="TextBox 2"/>
          <p:cNvSpPr txBox="1"/>
          <p:nvPr/>
        </p:nvSpPr>
        <p:spPr>
          <a:xfrm>
            <a:off x="539552" y="476672"/>
            <a:ext cx="3384376" cy="400110"/>
          </a:xfrm>
          <a:prstGeom prst="rect">
            <a:avLst/>
          </a:prstGeom>
          <a:noFill/>
        </p:spPr>
        <p:txBody>
          <a:bodyPr wrap="square" rtlCol="1">
            <a:spAutoFit/>
          </a:bodyPr>
          <a:lstStyle/>
          <a:p>
            <a:pPr algn="ctr" rtl="0"/>
            <a:r>
              <a:rPr lang="en-US" sz="2000" b="1" dirty="0"/>
              <a:t>Status </a:t>
            </a:r>
            <a:r>
              <a:rPr lang="en-US" sz="2000" b="1" dirty="0" err="1"/>
              <a:t>epilepticus</a:t>
            </a:r>
            <a:endParaRPr lang="ar-IQ" sz="2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31032" y="797510"/>
            <a:ext cx="8712968" cy="4832092"/>
          </a:xfrm>
          <a:prstGeom prst="rect">
            <a:avLst/>
          </a:prstGeom>
          <a:noFill/>
        </p:spPr>
        <p:txBody>
          <a:bodyPr wrap="square" rtlCol="1">
            <a:spAutoFit/>
          </a:bodyPr>
          <a:lstStyle/>
          <a:p>
            <a:pPr algn="just" rtl="0"/>
            <a:r>
              <a:rPr lang="en-US" sz="2800" b="1" i="1" dirty="0">
                <a:solidFill>
                  <a:srgbClr val="C00000"/>
                </a:solidFill>
              </a:rPr>
              <a:t>Mechanism of action of antiepileptic drugs:</a:t>
            </a:r>
            <a:endParaRPr lang="en-US" sz="2800" dirty="0">
              <a:solidFill>
                <a:srgbClr val="C00000"/>
              </a:solidFill>
            </a:endParaRPr>
          </a:p>
          <a:p>
            <a:pPr algn="just" rtl="0"/>
            <a:endParaRPr lang="en-US" sz="2800" dirty="0"/>
          </a:p>
          <a:p>
            <a:pPr marL="457200" indent="-457200" algn="just" rtl="0">
              <a:buFont typeface="+mj-lt"/>
              <a:buAutoNum type="arabicPeriod"/>
            </a:pPr>
            <a:r>
              <a:rPr lang="en-US" sz="2800" dirty="0"/>
              <a:t>Blockade of </a:t>
            </a:r>
            <a:r>
              <a:rPr lang="en-US" sz="2800" dirty="0">
                <a:solidFill>
                  <a:srgbClr val="FF0000"/>
                </a:solidFill>
              </a:rPr>
              <a:t>voltage-gated channels (Na</a:t>
            </a:r>
            <a:r>
              <a:rPr lang="en-US" sz="2800" baseline="30000" dirty="0">
                <a:solidFill>
                  <a:srgbClr val="FF0000"/>
                </a:solidFill>
              </a:rPr>
              <a:t>+</a:t>
            </a:r>
            <a:r>
              <a:rPr lang="en-US" sz="2800" dirty="0">
                <a:solidFill>
                  <a:srgbClr val="FF0000"/>
                </a:solidFill>
              </a:rPr>
              <a:t> or Ca</a:t>
            </a:r>
            <a:r>
              <a:rPr lang="en-US" sz="2800" baseline="30000" dirty="0">
                <a:solidFill>
                  <a:srgbClr val="FF0000"/>
                </a:solidFill>
              </a:rPr>
              <a:t>2+</a:t>
            </a:r>
            <a:r>
              <a:rPr lang="en-US" sz="2800" dirty="0">
                <a:solidFill>
                  <a:srgbClr val="FF0000"/>
                </a:solidFill>
              </a:rPr>
              <a:t>), </a:t>
            </a:r>
          </a:p>
          <a:p>
            <a:pPr marL="457200" indent="-457200" algn="just" rtl="0">
              <a:buFont typeface="+mj-lt"/>
              <a:buAutoNum type="arabicPeriod"/>
            </a:pPr>
            <a:r>
              <a:rPr lang="en-US" sz="2800" dirty="0"/>
              <a:t>Enhancement of inhibitory </a:t>
            </a:r>
            <a:r>
              <a:rPr lang="en-US" sz="2800" dirty="0" err="1">
                <a:solidFill>
                  <a:srgbClr val="FF0000"/>
                </a:solidFill>
              </a:rPr>
              <a:t>GABAergic</a:t>
            </a:r>
            <a:r>
              <a:rPr lang="en-US" sz="2800" dirty="0"/>
              <a:t> impulses, or </a:t>
            </a:r>
          </a:p>
          <a:p>
            <a:pPr marL="457200" indent="-457200" algn="just" rtl="0">
              <a:buFont typeface="+mj-lt"/>
              <a:buAutoNum type="arabicPeriod"/>
            </a:pPr>
            <a:r>
              <a:rPr lang="en-US" sz="2800" dirty="0"/>
              <a:t>Interference with excitatory </a:t>
            </a:r>
            <a:r>
              <a:rPr lang="en-US" sz="2800" dirty="0">
                <a:solidFill>
                  <a:srgbClr val="FF0000"/>
                </a:solidFill>
              </a:rPr>
              <a:t>glutamate </a:t>
            </a:r>
            <a:r>
              <a:rPr lang="en-US" sz="2800" dirty="0"/>
              <a:t>transmission. </a:t>
            </a:r>
          </a:p>
          <a:p>
            <a:pPr algn="just" rtl="0"/>
            <a:endParaRPr lang="en-US" sz="2800" dirty="0"/>
          </a:p>
          <a:p>
            <a:pPr algn="just" rtl="0"/>
            <a:r>
              <a:rPr lang="en-US" sz="2800" dirty="0"/>
              <a:t>Some antiepileptic drugs appear to have multiple targets within the CNS. </a:t>
            </a:r>
          </a:p>
          <a:p>
            <a:pPr algn="just" rtl="0"/>
            <a:endParaRPr lang="en-US" sz="2800" dirty="0"/>
          </a:p>
          <a:p>
            <a:pPr algn="just" rtl="0"/>
            <a:r>
              <a:rPr lang="en-US" sz="2800" dirty="0"/>
              <a:t>The </a:t>
            </a:r>
            <a:r>
              <a:rPr lang="en-US" sz="2800" dirty="0" err="1"/>
              <a:t>antiepilepsy</a:t>
            </a:r>
            <a:r>
              <a:rPr lang="en-US" sz="2800" dirty="0"/>
              <a:t> drugs suppress seizures but do not cure or prevent epilepsy.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elbamate mechanism of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462611" cy="534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99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9512" y="116632"/>
            <a:ext cx="8143932" cy="6129050"/>
          </a:xfrm>
          <a:prstGeom prst="rect">
            <a:avLst/>
          </a:prstGeom>
          <a:noFill/>
        </p:spPr>
        <p:txBody>
          <a:bodyPr wrap="square" rtlCol="1">
            <a:spAutoFit/>
          </a:bodyPr>
          <a:lstStyle/>
          <a:p>
            <a:pPr algn="just" rtl="0">
              <a:lnSpc>
                <a:spcPct val="150000"/>
              </a:lnSpc>
            </a:pPr>
            <a:r>
              <a:rPr lang="en-US" sz="2400" dirty="0">
                <a:solidFill>
                  <a:srgbClr val="FF0000"/>
                </a:solidFill>
              </a:rPr>
              <a:t>Epilepsy</a:t>
            </a:r>
            <a:r>
              <a:rPr lang="en-US" sz="2400" dirty="0"/>
              <a:t> is defined as a sudden, excessive, and synchronous discharge of cerebral neurons. </a:t>
            </a:r>
          </a:p>
          <a:p>
            <a:pPr algn="just" rtl="0">
              <a:lnSpc>
                <a:spcPct val="150000"/>
              </a:lnSpc>
            </a:pPr>
            <a:endParaRPr lang="en-US" sz="2400" dirty="0"/>
          </a:p>
          <a:p>
            <a:pPr algn="just" rtl="0">
              <a:lnSpc>
                <a:spcPct val="150000"/>
              </a:lnSpc>
            </a:pPr>
            <a:endParaRPr lang="en-US" sz="2400" dirty="0"/>
          </a:p>
          <a:p>
            <a:pPr algn="just" rtl="0">
              <a:lnSpc>
                <a:spcPct val="150000"/>
              </a:lnSpc>
            </a:pPr>
            <a:endParaRPr lang="en-US" sz="2400" dirty="0"/>
          </a:p>
          <a:p>
            <a:pPr algn="just" rtl="0">
              <a:lnSpc>
                <a:spcPct val="150000"/>
              </a:lnSpc>
            </a:pPr>
            <a:endParaRPr lang="en-US" sz="2400" dirty="0"/>
          </a:p>
          <a:p>
            <a:pPr algn="just" rtl="0">
              <a:lnSpc>
                <a:spcPct val="150000"/>
              </a:lnSpc>
            </a:pPr>
            <a:endParaRPr lang="en-US" sz="2400" dirty="0"/>
          </a:p>
          <a:p>
            <a:pPr algn="just" rtl="0">
              <a:lnSpc>
                <a:spcPct val="150000"/>
              </a:lnSpc>
            </a:pPr>
            <a:r>
              <a:rPr lang="en-US" sz="2400" dirty="0"/>
              <a:t>This abnormal electrical activity may result in a variety of events, including loss of consciousness, abnormal movements, or distorted perceptions that are of limited duration but recur if untreated.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299964"/>
            <a:ext cx="45148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0848"/>
            <a:ext cx="30765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04319" y="75982"/>
            <a:ext cx="2735877" cy="369332"/>
          </a:xfrm>
          <a:prstGeom prst="rect">
            <a:avLst/>
          </a:prstGeom>
        </p:spPr>
        <p:txBody>
          <a:bodyPr wrap="none">
            <a:spAutoFit/>
          </a:bodyPr>
          <a:lstStyle/>
          <a:p>
            <a:r>
              <a:rPr lang="en-US" dirty="0"/>
              <a:t>Newly diagnosed epilepsy</a:t>
            </a:r>
            <a:endParaRPr lang="ar-IQ" dirty="0"/>
          </a:p>
        </p:txBody>
      </p:sp>
      <p:sp>
        <p:nvSpPr>
          <p:cNvPr id="3" name="مستطيل 2"/>
          <p:cNvSpPr/>
          <p:nvPr/>
        </p:nvSpPr>
        <p:spPr>
          <a:xfrm>
            <a:off x="124744" y="472681"/>
            <a:ext cx="8623720" cy="1446550"/>
          </a:xfrm>
          <a:prstGeom prst="rect">
            <a:avLst/>
          </a:prstGeom>
        </p:spPr>
        <p:txBody>
          <a:bodyPr wrap="square">
            <a:spAutoFit/>
          </a:bodyPr>
          <a:lstStyle/>
          <a:p>
            <a:pPr algn="l" rtl="0"/>
            <a:r>
              <a:rPr lang="en-US" sz="3200" dirty="0">
                <a:solidFill>
                  <a:srgbClr val="231E1F"/>
                </a:solidFill>
                <a:latin typeface="Arial"/>
              </a:rPr>
              <a:t>First-choice drug</a:t>
            </a:r>
          </a:p>
          <a:p>
            <a:pPr algn="l" rtl="0"/>
            <a:r>
              <a:rPr lang="en-US" sz="1100" dirty="0">
                <a:solidFill>
                  <a:srgbClr val="231E1F"/>
                </a:solidFill>
                <a:latin typeface="Arial"/>
              </a:rPr>
              <a:t>• </a:t>
            </a:r>
            <a:r>
              <a:rPr lang="en-US" sz="1400" dirty="0"/>
              <a:t>Choose drug appropriate for the patient's type of seizure.</a:t>
            </a:r>
          </a:p>
          <a:p>
            <a:pPr algn="l" rtl="0"/>
            <a:r>
              <a:rPr lang="en-US" sz="1400" dirty="0"/>
              <a:t>-Consider toxicity of the agent</a:t>
            </a:r>
          </a:p>
          <a:p>
            <a:pPr algn="l" rtl="0"/>
            <a:r>
              <a:rPr lang="en-US" sz="1400" dirty="0"/>
              <a:t>-Consider characteristics of the patient</a:t>
            </a:r>
          </a:p>
          <a:p>
            <a:pPr algn="l" rtl="0"/>
            <a:r>
              <a:rPr lang="en-US" sz="1400" dirty="0"/>
              <a:t>• Gradually titrate the dosage to that which is maximally tolerated and/or produces optimal seizure control.</a:t>
            </a:r>
            <a:endParaRPr lang="ar-IQ" sz="1400" dirty="0"/>
          </a:p>
        </p:txBody>
      </p:sp>
      <p:sp>
        <p:nvSpPr>
          <p:cNvPr id="4" name="مستطيل 3"/>
          <p:cNvSpPr/>
          <p:nvPr/>
        </p:nvSpPr>
        <p:spPr>
          <a:xfrm>
            <a:off x="124744" y="3287018"/>
            <a:ext cx="5599384" cy="2308324"/>
          </a:xfrm>
          <a:prstGeom prst="rect">
            <a:avLst/>
          </a:prstGeom>
        </p:spPr>
        <p:txBody>
          <a:bodyPr wrap="square">
            <a:spAutoFit/>
          </a:bodyPr>
          <a:lstStyle/>
          <a:p>
            <a:pPr algn="l" rtl="0"/>
            <a:r>
              <a:rPr lang="en-US" dirty="0"/>
              <a:t>Second-choice drug</a:t>
            </a:r>
          </a:p>
          <a:p>
            <a:pPr algn="l" rtl="0"/>
            <a:r>
              <a:rPr lang="en-US" dirty="0"/>
              <a:t>• The second drug is titrated to a therapeutic level that controls seizures before tapering and discontinuing the original anti-seizure agent.</a:t>
            </a:r>
          </a:p>
          <a:p>
            <a:pPr algn="l" rtl="0"/>
            <a:endParaRPr lang="en-US" dirty="0"/>
          </a:p>
          <a:p>
            <a:pPr algn="l" rtl="0"/>
            <a:r>
              <a:rPr lang="en-US" dirty="0"/>
              <a:t>• If the first drug is associated with significant adverse effects, it should be tapered while the second drug is added.</a:t>
            </a:r>
            <a:endParaRPr lang="ar-IQ"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633509"/>
            <a:ext cx="2453415" cy="285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638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861702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523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733551"/>
            <a:ext cx="71056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38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1520" y="332656"/>
            <a:ext cx="8001056" cy="1754326"/>
          </a:xfrm>
          <a:prstGeom prst="rect">
            <a:avLst/>
          </a:prstGeom>
          <a:noFill/>
        </p:spPr>
        <p:txBody>
          <a:bodyPr wrap="square" rtlCol="1">
            <a:spAutoFit/>
          </a:bodyPr>
          <a:lstStyle/>
          <a:p>
            <a:pPr algn="just" rtl="0">
              <a:lnSpc>
                <a:spcPct val="150000"/>
              </a:lnSpc>
            </a:pPr>
            <a:r>
              <a:rPr lang="en-US" sz="2400" dirty="0"/>
              <a:t>The neuronal discharge in epilepsy results from the firing of a small population of neurons in some specific area of the brain that is referred to as the primary focus. </a:t>
            </a:r>
            <a:endParaRPr lang="ar-IQ" sz="2400"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492896"/>
            <a:ext cx="3672408" cy="323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352928" cy="5632311"/>
          </a:xfrm>
          <a:prstGeom prst="rect">
            <a:avLst/>
          </a:prstGeom>
          <a:noFill/>
        </p:spPr>
        <p:txBody>
          <a:bodyPr wrap="square" rtlCol="1">
            <a:spAutoFit/>
          </a:bodyPr>
          <a:lstStyle/>
          <a:p>
            <a:pPr algn="just" rtl="0"/>
            <a:r>
              <a:rPr lang="en-US" sz="2400" dirty="0"/>
              <a:t>Focal areas that are functionally abnormal may be triggered into activity by changes in any of a variety of environmental factors, including :</a:t>
            </a:r>
          </a:p>
          <a:p>
            <a:pPr algn="just" rtl="0"/>
            <a:endParaRPr lang="en-US" sz="2400" dirty="0">
              <a:solidFill>
                <a:srgbClr val="0070C0"/>
              </a:solidFill>
            </a:endParaRPr>
          </a:p>
          <a:p>
            <a:pPr algn="just" rtl="0"/>
            <a:endParaRPr lang="en-US" sz="2400" dirty="0">
              <a:solidFill>
                <a:srgbClr val="0070C0"/>
              </a:solidFill>
            </a:endParaRPr>
          </a:p>
          <a:p>
            <a:pPr algn="just" rtl="0"/>
            <a:r>
              <a:rPr lang="en-US" sz="2400" dirty="0">
                <a:solidFill>
                  <a:srgbClr val="0070C0"/>
                </a:solidFill>
              </a:rPr>
              <a:t>alteration in blood gases,</a:t>
            </a:r>
          </a:p>
          <a:p>
            <a:pPr algn="just" rtl="0">
              <a:lnSpc>
                <a:spcPct val="150000"/>
              </a:lnSpc>
            </a:pPr>
            <a:r>
              <a:rPr lang="en-US" sz="2400" dirty="0">
                <a:solidFill>
                  <a:srgbClr val="0070C0"/>
                </a:solidFill>
              </a:rPr>
              <a:t> pH,</a:t>
            </a:r>
          </a:p>
          <a:p>
            <a:pPr algn="just" rtl="0">
              <a:lnSpc>
                <a:spcPct val="150000"/>
              </a:lnSpc>
            </a:pPr>
            <a:r>
              <a:rPr lang="en-US" sz="2400" dirty="0">
                <a:solidFill>
                  <a:srgbClr val="0070C0"/>
                </a:solidFill>
              </a:rPr>
              <a:t> electrolytes, </a:t>
            </a:r>
          </a:p>
          <a:p>
            <a:pPr algn="just" rtl="0">
              <a:lnSpc>
                <a:spcPct val="150000"/>
              </a:lnSpc>
            </a:pPr>
            <a:r>
              <a:rPr lang="en-US" sz="2400" dirty="0">
                <a:solidFill>
                  <a:srgbClr val="0070C0"/>
                </a:solidFill>
              </a:rPr>
              <a:t>blood glucose level, </a:t>
            </a:r>
          </a:p>
          <a:p>
            <a:pPr algn="just" rtl="0">
              <a:lnSpc>
                <a:spcPct val="150000"/>
              </a:lnSpc>
            </a:pPr>
            <a:r>
              <a:rPr lang="en-US" sz="2400" dirty="0">
                <a:solidFill>
                  <a:srgbClr val="0070C0"/>
                </a:solidFill>
              </a:rPr>
              <a:t>sleep deprivation, </a:t>
            </a:r>
          </a:p>
          <a:p>
            <a:pPr algn="just" rtl="0">
              <a:lnSpc>
                <a:spcPct val="150000"/>
              </a:lnSpc>
            </a:pPr>
            <a:r>
              <a:rPr lang="en-US" sz="2400" dirty="0">
                <a:solidFill>
                  <a:srgbClr val="0070C0"/>
                </a:solidFill>
              </a:rPr>
              <a:t>alcohol intake, </a:t>
            </a:r>
          </a:p>
          <a:p>
            <a:pPr algn="just" rtl="0">
              <a:lnSpc>
                <a:spcPct val="150000"/>
              </a:lnSpc>
            </a:pPr>
            <a:r>
              <a:rPr lang="en-US" sz="2400" dirty="0">
                <a:solidFill>
                  <a:srgbClr val="0070C0"/>
                </a:solidFill>
              </a:rPr>
              <a:t>and stress.</a:t>
            </a:r>
            <a:endParaRPr lang="ar-IQ" sz="2400" dirty="0">
              <a:solidFill>
                <a:srgbClr val="0070C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340768"/>
            <a:ext cx="3744416" cy="527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8272" y="4405343"/>
            <a:ext cx="8568952" cy="1754326"/>
          </a:xfrm>
          <a:prstGeom prst="rect">
            <a:avLst/>
          </a:prstGeom>
          <a:noFill/>
        </p:spPr>
        <p:txBody>
          <a:bodyPr wrap="square" rtlCol="1">
            <a:spAutoFit/>
          </a:bodyPr>
          <a:lstStyle/>
          <a:p>
            <a:pPr algn="just" rtl="0">
              <a:lnSpc>
                <a:spcPct val="150000"/>
              </a:lnSpc>
            </a:pPr>
            <a:r>
              <a:rPr lang="en-US" sz="2400" dirty="0"/>
              <a:t>It is estimated that approximately 10 to 15 percent of patients will require more than one drug and perhaps 10 percent may not achieve complete seizure control.</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86978"/>
            <a:ext cx="38735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323528" y="404664"/>
            <a:ext cx="3672408" cy="3416320"/>
          </a:xfrm>
          <a:prstGeom prst="rect">
            <a:avLst/>
          </a:prstGeom>
        </p:spPr>
        <p:txBody>
          <a:bodyPr wrap="square">
            <a:spAutoFit/>
          </a:bodyPr>
          <a:lstStyle/>
          <a:p>
            <a:pPr lvl="0" algn="just" rtl="0">
              <a:lnSpc>
                <a:spcPct val="150000"/>
              </a:lnSpc>
            </a:pPr>
            <a:r>
              <a:rPr lang="en-US" sz="2400" dirty="0">
                <a:solidFill>
                  <a:prstClr val="black"/>
                </a:solidFill>
              </a:rPr>
              <a:t>It is expected that seizures can be controlled completely in approximately 70 to 80 percent of patients with one medication.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93893" y="332656"/>
            <a:ext cx="8643998" cy="5693866"/>
          </a:xfrm>
          <a:prstGeom prst="rect">
            <a:avLst/>
          </a:prstGeom>
          <a:noFill/>
        </p:spPr>
        <p:txBody>
          <a:bodyPr wrap="square" rtlCol="1">
            <a:spAutoFit/>
          </a:bodyPr>
          <a:lstStyle/>
          <a:p>
            <a:pPr algn="just" rtl="0"/>
            <a:r>
              <a:rPr lang="en-US" sz="2800" b="1" dirty="0"/>
              <a:t>Idiopathic and Symptomatic Seizures</a:t>
            </a:r>
            <a:endParaRPr lang="en-US" sz="2800" dirty="0"/>
          </a:p>
          <a:p>
            <a:pPr lvl="0" algn="just" rtl="0"/>
            <a:endParaRPr lang="en-US" sz="2800" b="1" i="1" dirty="0"/>
          </a:p>
          <a:p>
            <a:pPr lvl="0" algn="just" rtl="0"/>
            <a:r>
              <a:rPr lang="en-US" sz="2800" b="1" i="1" dirty="0">
                <a:solidFill>
                  <a:srgbClr val="0070C0"/>
                </a:solidFill>
              </a:rPr>
              <a:t>Idiopathic epilepsy</a:t>
            </a:r>
            <a:r>
              <a:rPr lang="en-US" sz="2800" dirty="0">
                <a:solidFill>
                  <a:srgbClr val="0070C0"/>
                </a:solidFill>
              </a:rPr>
              <a:t> </a:t>
            </a:r>
          </a:p>
          <a:p>
            <a:pPr algn="just" rtl="0"/>
            <a:r>
              <a:rPr lang="en-US" sz="2800" dirty="0"/>
              <a:t>Its called so when no specific anatomic cause for the seizure, such as trauma or neoplasm, is evident. These seizures may result from an inherited abnormality in the central nervous system (CNS).</a:t>
            </a:r>
          </a:p>
          <a:p>
            <a:pPr algn="just" rtl="0"/>
            <a:r>
              <a:rPr lang="en-US" sz="2800" b="1" i="1" dirty="0"/>
              <a:t> </a:t>
            </a:r>
            <a:endParaRPr lang="en-US" sz="2800" dirty="0"/>
          </a:p>
          <a:p>
            <a:pPr algn="just" rtl="0"/>
            <a:r>
              <a:rPr lang="en-US" sz="2800" b="1" i="1" dirty="0">
                <a:solidFill>
                  <a:srgbClr val="0070C0"/>
                </a:solidFill>
              </a:rPr>
              <a:t>B. Symptomatic epilepsy</a:t>
            </a:r>
            <a:endParaRPr lang="en-US" sz="2800" dirty="0">
              <a:solidFill>
                <a:srgbClr val="0070C0"/>
              </a:solidFill>
            </a:endParaRPr>
          </a:p>
          <a:p>
            <a:pPr algn="just" rtl="0"/>
            <a:r>
              <a:rPr lang="en-US" sz="2800" dirty="0"/>
              <a:t>A number of causes, such as tumors, head injury, hypoglycemia, </a:t>
            </a:r>
            <a:r>
              <a:rPr lang="en-US" sz="2800" dirty="0" err="1"/>
              <a:t>meningeal</a:t>
            </a:r>
            <a:r>
              <a:rPr lang="en-US" sz="2800" dirty="0"/>
              <a:t> infection, or rapid withdrawal of alcohol from an alcoholic, can precipitate  seizures.</a:t>
            </a:r>
            <a:endParaRPr lang="ar-IQ"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4942" y="908720"/>
            <a:ext cx="2439162" cy="523220"/>
          </a:xfrm>
          <a:prstGeom prst="rect">
            <a:avLst/>
          </a:prstGeom>
          <a:noFill/>
        </p:spPr>
        <p:txBody>
          <a:bodyPr wrap="square" rtlCol="1">
            <a:spAutoFit/>
          </a:bodyPr>
          <a:lstStyle/>
          <a:p>
            <a:pPr algn="just" rtl="0"/>
            <a:r>
              <a:rPr lang="en-US" sz="2800" b="1" dirty="0">
                <a:solidFill>
                  <a:srgbClr val="C00000"/>
                </a:solidFill>
              </a:rPr>
              <a:t> A- </a:t>
            </a:r>
            <a:r>
              <a:rPr lang="en-US" sz="2800" b="1" i="1" dirty="0">
                <a:solidFill>
                  <a:srgbClr val="0070C0"/>
                </a:solidFill>
              </a:rPr>
              <a:t>Partial</a:t>
            </a:r>
          </a:p>
        </p:txBody>
      </p:sp>
      <p:sp>
        <p:nvSpPr>
          <p:cNvPr id="3" name="مستطيل 2"/>
          <p:cNvSpPr/>
          <p:nvPr/>
        </p:nvSpPr>
        <p:spPr>
          <a:xfrm>
            <a:off x="-92418" y="188640"/>
            <a:ext cx="2626522" cy="523220"/>
          </a:xfrm>
          <a:prstGeom prst="rect">
            <a:avLst/>
          </a:prstGeom>
        </p:spPr>
        <p:txBody>
          <a:bodyPr wrap="square">
            <a:spAutoFit/>
          </a:bodyPr>
          <a:lstStyle/>
          <a:p>
            <a:r>
              <a:rPr lang="en-US" sz="2800" b="1" dirty="0">
                <a:solidFill>
                  <a:srgbClr val="C00000"/>
                </a:solidFill>
              </a:rPr>
              <a:t>Classification</a:t>
            </a:r>
            <a:endParaRPr lang="ar-IQ" dirty="0"/>
          </a:p>
        </p:txBody>
      </p:sp>
      <p:sp>
        <p:nvSpPr>
          <p:cNvPr id="4" name="مستطيل 3"/>
          <p:cNvSpPr/>
          <p:nvPr/>
        </p:nvSpPr>
        <p:spPr>
          <a:xfrm>
            <a:off x="276142" y="1472627"/>
            <a:ext cx="2621359" cy="523220"/>
          </a:xfrm>
          <a:prstGeom prst="rect">
            <a:avLst/>
          </a:prstGeom>
        </p:spPr>
        <p:txBody>
          <a:bodyPr wrap="none">
            <a:spAutoFit/>
          </a:bodyPr>
          <a:lstStyle/>
          <a:p>
            <a:r>
              <a:rPr lang="en-US" sz="2800" b="1" dirty="0">
                <a:solidFill>
                  <a:srgbClr val="C00000"/>
                </a:solidFill>
              </a:rPr>
              <a:t>B-</a:t>
            </a:r>
            <a:r>
              <a:rPr lang="en-US" dirty="0"/>
              <a:t> </a:t>
            </a:r>
            <a:r>
              <a:rPr lang="en-US" sz="2800" b="1" i="1" dirty="0">
                <a:solidFill>
                  <a:srgbClr val="0070C0"/>
                </a:solidFill>
              </a:rPr>
              <a:t>Generalized</a:t>
            </a:r>
          </a:p>
        </p:txBody>
      </p:sp>
      <p:sp>
        <p:nvSpPr>
          <p:cNvPr id="6" name="TextBox 5">
            <a:extLst>
              <a:ext uri="{FF2B5EF4-FFF2-40B4-BE49-F238E27FC236}">
                <a16:creationId xmlns:a16="http://schemas.microsoft.com/office/drawing/2014/main" id="{6DDD41E0-BE65-4356-AF10-4298B0582962}"/>
              </a:ext>
            </a:extLst>
          </p:cNvPr>
          <p:cNvSpPr txBox="1"/>
          <p:nvPr/>
        </p:nvSpPr>
        <p:spPr>
          <a:xfrm>
            <a:off x="271845" y="2756614"/>
            <a:ext cx="8496944" cy="3108543"/>
          </a:xfrm>
          <a:prstGeom prst="rect">
            <a:avLst/>
          </a:prstGeom>
          <a:noFill/>
        </p:spPr>
        <p:txBody>
          <a:bodyPr wrap="square" rtlCol="1">
            <a:spAutoFit/>
          </a:bodyPr>
          <a:lstStyle/>
          <a:p>
            <a:pPr algn="just" rtl="0"/>
            <a:r>
              <a:rPr lang="en-US" sz="2800" b="1" i="1" dirty="0">
                <a:solidFill>
                  <a:srgbClr val="0070C0"/>
                </a:solidFill>
              </a:rPr>
              <a:t>A. Partial</a:t>
            </a:r>
            <a:endParaRPr lang="en-US" sz="2800" dirty="0">
              <a:solidFill>
                <a:srgbClr val="0070C0"/>
              </a:solidFill>
            </a:endParaRPr>
          </a:p>
          <a:p>
            <a:pPr algn="just" rtl="0"/>
            <a:endParaRPr lang="en-US" sz="2800" dirty="0">
              <a:solidFill>
                <a:srgbClr val="0070C0"/>
              </a:solidFill>
            </a:endParaRPr>
          </a:p>
          <a:p>
            <a:pPr algn="just" rtl="0"/>
            <a:r>
              <a:rPr lang="en-US" sz="2800" dirty="0"/>
              <a:t>Partial seizures involve only a portion of the brain. Consciousness is usually preserved. Partial seizures may progress, becoming secondary generalized seizures.</a:t>
            </a:r>
          </a:p>
          <a:p>
            <a:endParaRPr lang="ar-IQ"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9512" y="1154082"/>
            <a:ext cx="8501122" cy="4549835"/>
          </a:xfrm>
          <a:prstGeom prst="rect">
            <a:avLst/>
          </a:prstGeom>
          <a:noFill/>
        </p:spPr>
        <p:txBody>
          <a:bodyPr wrap="square" rtlCol="1">
            <a:spAutoFit/>
          </a:bodyPr>
          <a:lstStyle/>
          <a:p>
            <a:pPr algn="just" rtl="0">
              <a:lnSpc>
                <a:spcPct val="150000"/>
              </a:lnSpc>
            </a:pPr>
            <a:r>
              <a:rPr lang="en-US" sz="2800" b="1" dirty="0">
                <a:solidFill>
                  <a:srgbClr val="00B0F0"/>
                </a:solidFill>
              </a:rPr>
              <a:t>Simple partial: </a:t>
            </a:r>
            <a:r>
              <a:rPr lang="en-US" sz="2800" dirty="0"/>
              <a:t>the hyperactive neurons localized in single locus in the brain. The electrical discharge does not spread, and the  patient does not lose consciousness. </a:t>
            </a:r>
          </a:p>
          <a:p>
            <a:pPr algn="just" rtl="0">
              <a:lnSpc>
                <a:spcPct val="150000"/>
              </a:lnSpc>
            </a:pPr>
            <a:r>
              <a:rPr lang="en-US" sz="2800" dirty="0"/>
              <a:t>It's characterized by </a:t>
            </a:r>
            <a:r>
              <a:rPr lang="en-US" sz="2800" dirty="0">
                <a:solidFill>
                  <a:srgbClr val="FF0000"/>
                </a:solidFill>
              </a:rPr>
              <a:t>localized jerking of a limb or face</a:t>
            </a:r>
            <a:r>
              <a:rPr lang="en-US" sz="2800" dirty="0"/>
              <a:t>, </a:t>
            </a:r>
            <a:r>
              <a:rPr lang="en-US" sz="2800" dirty="0">
                <a:solidFill>
                  <a:srgbClr val="FF0000"/>
                </a:solidFill>
              </a:rPr>
              <a:t>stiffness of one part of the body</a:t>
            </a:r>
            <a:r>
              <a:rPr lang="en-US" sz="2800" dirty="0"/>
              <a:t>, </a:t>
            </a:r>
            <a:r>
              <a:rPr lang="en-US" sz="2800" dirty="0">
                <a:solidFill>
                  <a:srgbClr val="FF0000"/>
                </a:solidFill>
              </a:rPr>
              <a:t>numbness</a:t>
            </a:r>
            <a:r>
              <a:rPr lang="en-US" sz="2800" dirty="0"/>
              <a:t> and </a:t>
            </a:r>
            <a:r>
              <a:rPr lang="en-US" sz="2800" dirty="0">
                <a:solidFill>
                  <a:srgbClr val="FF0000"/>
                </a:solidFill>
              </a:rPr>
              <a:t>abnormal sensations</a:t>
            </a:r>
            <a:r>
              <a:rPr lang="en-US" sz="28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1520" y="17229"/>
            <a:ext cx="8358246" cy="2623795"/>
          </a:xfrm>
          <a:prstGeom prst="rect">
            <a:avLst/>
          </a:prstGeom>
          <a:noFill/>
        </p:spPr>
        <p:txBody>
          <a:bodyPr wrap="square" rtlCol="1">
            <a:spAutoFit/>
          </a:bodyPr>
          <a:lstStyle/>
          <a:p>
            <a:pPr algn="just" rtl="0">
              <a:lnSpc>
                <a:spcPct val="150000"/>
              </a:lnSpc>
            </a:pPr>
            <a:r>
              <a:rPr lang="en-US" sz="2800" b="1" dirty="0">
                <a:solidFill>
                  <a:srgbClr val="FF0000"/>
                </a:solidFill>
              </a:rPr>
              <a:t>Complex partial: </a:t>
            </a:r>
            <a:r>
              <a:rPr lang="en-US" sz="2800" dirty="0"/>
              <a:t>These seizures exhibit mental distortion, and loss of consciousness. Motor dysfunction may involve chewing movements, diarrhea, and/or urination.</a:t>
            </a:r>
            <a:endParaRPr lang="ar-IQ"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4214</TotalTime>
  <Words>765</Words>
  <Application>Microsoft Office PowerPoint</Application>
  <PresentationFormat>On-screen Show (4:3)</PresentationFormat>
  <Paragraphs>85</Paragraphs>
  <Slides>22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Constantia</vt:lpstr>
      <vt:lpstr>Times New Roman</vt:lpstr>
      <vt:lpstr>Wingdings 2</vt:lpstr>
      <vt:lpstr>تدفق</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fatima</dc:creator>
  <cp:lastModifiedBy>Hasanain Owadh</cp:lastModifiedBy>
  <cp:revision>105</cp:revision>
  <dcterms:created xsi:type="dcterms:W3CDTF">2013-10-18T18:49:34Z</dcterms:created>
  <dcterms:modified xsi:type="dcterms:W3CDTF">2021-12-31T21:16:35Z</dcterms:modified>
</cp:coreProperties>
</file>