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0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4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1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2BE3-8802-4963-8F77-389AEAE1A4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A59A-D1D3-446F-A63E-70133332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Humerus/Radius and Ulna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Dr.Zaid Saad Al-Nasrawi</a:t>
            </a:r>
          </a:p>
          <a:p>
            <a:r>
              <a:rPr lang="de-DE" dirty="0" smtClean="0"/>
              <a:t>Specialist Trauma and Orthopedics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HelveticaNeue-Medium"/>
              </a:rPr>
              <a:t>Ossification of the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primary ossification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centre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of the radius appears in the eighth week of fetal life.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Secondary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centres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appear distally in the first year and proximally at 5 years of age.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These fuse at 20 years and 17 years, respectively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HelveticaNeue-Medium"/>
              </a:rPr>
              <a:t>Ossification of the ulna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shaft of the ulna ossifies in the eighth week of fetal life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Secondary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centres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appear in the distal ulna at 5 years and in the olecranon at 10 years of age.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These fuse at 20 and 17 years, respectively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7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71" y="232651"/>
            <a:ext cx="5700776" cy="2078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49" y="2673694"/>
            <a:ext cx="3648501" cy="3051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82" y="2545094"/>
            <a:ext cx="4124325" cy="3514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050" y="232651"/>
            <a:ext cx="3539132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1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HelveticaNeue-Roman"/>
              </a:rPr>
              <a:t>humerus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hemispherical head of the </a:t>
            </a:r>
            <a:r>
              <a:rPr lang="en-US" dirty="0" err="1"/>
              <a:t>humerus</a:t>
            </a:r>
            <a:r>
              <a:rPr lang="en-US" dirty="0"/>
              <a:t> is separated from the greater and lesser tubercles by the </a:t>
            </a:r>
            <a:r>
              <a:rPr lang="en-US" b="1" dirty="0"/>
              <a:t>anatomical </a:t>
            </a:r>
            <a:r>
              <a:rPr lang="en-US" b="1" dirty="0" smtClean="0"/>
              <a:t>neck.</a:t>
            </a:r>
          </a:p>
          <a:p>
            <a:r>
              <a:rPr lang="en-US" b="1" dirty="0" smtClean="0"/>
              <a:t>Between </a:t>
            </a:r>
            <a:r>
              <a:rPr lang="en-US" b="1" dirty="0"/>
              <a:t>the tubercles </a:t>
            </a:r>
            <a:r>
              <a:rPr lang="en-US" dirty="0"/>
              <a:t>is the </a:t>
            </a:r>
            <a:r>
              <a:rPr lang="en-US" dirty="0" err="1"/>
              <a:t>bicipital</a:t>
            </a:r>
            <a:r>
              <a:rPr lang="en-US" dirty="0"/>
              <a:t> groove for the long head of the </a:t>
            </a:r>
            <a:r>
              <a:rPr lang="en-US" dirty="0" smtClean="0"/>
              <a:t>biceps</a:t>
            </a:r>
            <a:r>
              <a:rPr lang="de-DE" dirty="0" smtClean="0"/>
              <a:t>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shaft just below </a:t>
            </a:r>
            <a:r>
              <a:rPr lang="en-US" dirty="0"/>
              <a:t>the tubercles is narrow and is called the surgical neck of the </a:t>
            </a:r>
            <a:r>
              <a:rPr lang="en-US" dirty="0" err="1" smtClean="0"/>
              <a:t>humerus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shaft is marked by a spiral groove where the </a:t>
            </a:r>
            <a:r>
              <a:rPr lang="en-US" b="1" dirty="0"/>
              <a:t>radial nerve and the </a:t>
            </a:r>
            <a:r>
              <a:rPr lang="en-US" b="1" dirty="0" err="1"/>
              <a:t>profunda</a:t>
            </a:r>
            <a:r>
              <a:rPr lang="en-US" b="1" dirty="0"/>
              <a:t> vessels </a:t>
            </a:r>
            <a:r>
              <a:rPr lang="en-US" dirty="0" smtClean="0"/>
              <a:t>run.</a:t>
            </a:r>
          </a:p>
          <a:p>
            <a:r>
              <a:rPr lang="en-US" dirty="0" smtClean="0"/>
              <a:t>The </a:t>
            </a:r>
            <a:r>
              <a:rPr lang="en-US" b="1" dirty="0"/>
              <a:t>deltoid tuberosity </a:t>
            </a:r>
            <a:r>
              <a:rPr lang="en-US" dirty="0"/>
              <a:t>on the lateral aspect of the </a:t>
            </a:r>
            <a:r>
              <a:rPr lang="en-US" dirty="0" err="1"/>
              <a:t>midshaft</a:t>
            </a:r>
            <a:r>
              <a:rPr lang="en-US" dirty="0"/>
              <a:t> is the site of insertion of the deltoid muscle </a:t>
            </a:r>
          </a:p>
        </p:txBody>
      </p:sp>
    </p:spTree>
    <p:extLst>
      <p:ext uri="{BB962C8B-B14F-4D97-AF65-F5344CB8AC3E}">
        <p14:creationId xmlns:p14="http://schemas.microsoft.com/office/powerpoint/2010/main" val="38263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5" y="692861"/>
            <a:ext cx="5562600" cy="5544166"/>
          </a:xfrm>
        </p:spPr>
        <p:txBody>
          <a:bodyPr>
            <a:normAutofit/>
          </a:bodyPr>
          <a:lstStyle/>
          <a:p>
            <a:r>
              <a:rPr lang="en-US" b="1" dirty="0"/>
              <a:t>The lower end </a:t>
            </a:r>
            <a:r>
              <a:rPr lang="en-US" dirty="0"/>
              <a:t>of the </a:t>
            </a:r>
            <a:r>
              <a:rPr lang="en-US" dirty="0" err="1"/>
              <a:t>humerus</a:t>
            </a:r>
            <a:r>
              <a:rPr lang="en-US" dirty="0"/>
              <a:t> is expanded and has medial and lateral </a:t>
            </a:r>
            <a:r>
              <a:rPr lang="en-US" dirty="0" smtClean="0"/>
              <a:t>epicondyles.</a:t>
            </a:r>
          </a:p>
          <a:p>
            <a:r>
              <a:rPr lang="en-US" u="sng" dirty="0" smtClean="0"/>
              <a:t>The </a:t>
            </a:r>
            <a:r>
              <a:rPr lang="en-US" u="sng" dirty="0"/>
              <a:t>articular surface </a:t>
            </a:r>
            <a:r>
              <a:rPr lang="en-US" dirty="0"/>
              <a:t>for the elbow joint has a </a:t>
            </a:r>
            <a:r>
              <a:rPr lang="en-US" dirty="0" err="1"/>
              <a:t>capitellum</a:t>
            </a:r>
            <a:r>
              <a:rPr lang="en-US" dirty="0"/>
              <a:t> for articulation with the radial head and a trochlea for the olecranon fossa of the </a:t>
            </a:r>
            <a:r>
              <a:rPr lang="en-US" dirty="0" smtClean="0"/>
              <a:t>ulna.</a:t>
            </a:r>
          </a:p>
          <a:p>
            <a:r>
              <a:rPr lang="en-US" dirty="0" smtClean="0"/>
              <a:t>Above </a:t>
            </a:r>
            <a:r>
              <a:rPr lang="en-US" dirty="0"/>
              <a:t>the trochlea are fossae, the coronoid anteriorly and the deeper olecranon fossa posteriorly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466157"/>
            <a:ext cx="4773805" cy="59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7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Radiological features of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HelveticaNeue-Roman"/>
              </a:rPr>
              <a:t>humerus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574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Plain radiographs</a:t>
            </a:r>
          </a:p>
          <a:p>
            <a:r>
              <a:rPr lang="en-US" dirty="0">
                <a:solidFill>
                  <a:srgbClr val="000000"/>
                </a:solidFill>
                <a:latin typeface="Revival565BT-Roman"/>
              </a:rPr>
              <a:t>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vertical line down the front of the shaft on a lateral radiograph – the anterior humeral line – bisects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capitellum</a:t>
            </a:r>
            <a:endParaRPr lang="en-US" b="0" i="0" u="none" strike="noStrike" baseline="0" dirty="0" smtClean="0">
              <a:solidFill>
                <a:srgbClr val="000000"/>
              </a:solidFill>
              <a:latin typeface="Revival565BT-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4704654" cy="43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HelveticaNeue-Medium"/>
              </a:rPr>
              <a:t>Avulsion of the medial epicondyle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5555" cy="4351338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flexor muscles of the forearm arise from the medial epicondyle of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humerus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Repeated contractions or a single violent contraction of these muscles in a child can result in avulsion of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apophysis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(a secondary ossification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centre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occurring outside a joint) of the medial epicondyle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79" y="1891212"/>
            <a:ext cx="3858163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HelveticaNeue-Medium"/>
              </a:rPr>
              <a:t>Ossification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775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The primary </a:t>
            </a:r>
            <a:r>
              <a:rPr lang="en-US" b="0" i="0" u="sng" strike="noStrike" baseline="0" dirty="0" err="1" smtClean="0">
                <a:solidFill>
                  <a:srgbClr val="000000"/>
                </a:solidFill>
                <a:latin typeface="Revival565BT-Roman"/>
              </a:rPr>
              <a:t>centre</a:t>
            </a:r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for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humerus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appears at the eighth week of fetal life.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Secondary </a:t>
            </a:r>
            <a:r>
              <a:rPr lang="en-US" b="0" i="0" u="sng" strike="noStrike" baseline="0" dirty="0" err="1" smtClean="0">
                <a:solidFill>
                  <a:srgbClr val="000000"/>
                </a:solidFill>
                <a:latin typeface="Revival565BT-Roman"/>
              </a:rPr>
              <a:t>centres</a:t>
            </a:r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appear in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head of the </a:t>
            </a:r>
            <a:r>
              <a:rPr lang="en-US" b="0" i="0" u="none" strike="noStrike" baseline="0" dirty="0" err="1" smtClean="0">
                <a:solidFill>
                  <a:srgbClr val="FF0000"/>
                </a:solidFill>
                <a:latin typeface="Revival565BT-Roman"/>
              </a:rPr>
              <a:t>humerus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at 1 year,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greater tuberosity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at 3 years, and the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Revival565BT-Roman"/>
              </a:rPr>
              <a:t>lesser tuberosity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at 5 years of age.</a:t>
            </a:r>
          </a:p>
          <a:p>
            <a:pPr marL="0" indent="0">
              <a:buNone/>
            </a:pPr>
            <a:r>
              <a:rPr lang="en-US" b="1" i="0" u="sng" strike="noStrike" baseline="0" dirty="0" smtClean="0">
                <a:solidFill>
                  <a:srgbClr val="000000"/>
                </a:solidFill>
                <a:latin typeface="Revival565BT-Roman"/>
              </a:rPr>
              <a:t>These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fuse with one another at 6 years and with the shaft at 20 years of age.</a:t>
            </a:r>
          </a:p>
          <a:p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Secondary </a:t>
            </a:r>
            <a:r>
              <a:rPr lang="en-US" b="0" i="0" u="sng" strike="noStrike" baseline="0" dirty="0" err="1" smtClean="0">
                <a:solidFill>
                  <a:srgbClr val="000000"/>
                </a:solidFill>
                <a:latin typeface="Revival565BT-Roman"/>
              </a:rPr>
              <a:t>centres</a:t>
            </a:r>
            <a:r>
              <a:rPr lang="en-US" b="0" i="0" u="sng" strike="noStrike" baseline="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appear in the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Revival565BT-Italic"/>
              </a:rPr>
              <a:t>c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apitellum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at 1 year, the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Revival565BT-Italic"/>
              </a:rPr>
              <a:t>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adial head at 5 years, the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Revival565BT-Italic"/>
              </a:rPr>
              <a:t>i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nternal epicondyle at 5 years,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Revival565BT-Italic"/>
              </a:rPr>
              <a:t>t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rochlea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at 10 years, 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Revival565BT-Italic"/>
              </a:rPr>
              <a:t>o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lecranon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at 10 years and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Revival565BT-Italic"/>
              </a:rPr>
              <a:t>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xternal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epicondyle at 10 years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Revival565BT-Roman"/>
              </a:rPr>
              <a:t>(CRITOE)</a:t>
            </a:r>
          </a:p>
          <a:p>
            <a:pPr marL="0" indent="0">
              <a:buNone/>
            </a:pPr>
            <a:r>
              <a:rPr lang="en-US" b="1" i="0" u="sng" strike="noStrike" baseline="0" dirty="0" smtClean="0">
                <a:solidFill>
                  <a:srgbClr val="000000"/>
                </a:solidFill>
                <a:latin typeface="Revival565BT-Roman"/>
              </a:rPr>
              <a:t>These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fuse at 17 – 18 years of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988" y="634294"/>
            <a:ext cx="2196152" cy="55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4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The radius and ulna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9368"/>
            <a:ext cx="6326875" cy="4757595"/>
          </a:xfrm>
        </p:spPr>
        <p:txBody>
          <a:bodyPr>
            <a:normAutofit fontScale="77500" lnSpcReduction="20000"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radius has a cylindrical head that is separated from the radial tubercle and the remainder of the shaft by the neck.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Its lower end is expanded and its most distal part is the radial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styloid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radius is connected by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interosseous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membrane to the ulna.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upper part of the ulna – the olecranon – is hook-shaped, with the concavity of the hook – the trochlear fossa – anteriorly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 fossa found laterally at the base of the olecranon is for articulation with the radial head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The shaft of the ulna</a:t>
            </a:r>
            <a:r>
              <a:rPr lang="en-US" dirty="0"/>
              <a:t> is </a:t>
            </a:r>
            <a:r>
              <a:rPr lang="en-US" dirty="0" smtClean="0"/>
              <a:t>narrow. </a:t>
            </a:r>
            <a:r>
              <a:rPr lang="en-US" dirty="0"/>
              <a:t>The </a:t>
            </a:r>
            <a:r>
              <a:rPr lang="en-US" dirty="0" err="1"/>
              <a:t>styloid</a:t>
            </a:r>
            <a:r>
              <a:rPr lang="en-US" dirty="0"/>
              <a:t> process at the distal end is narrower and more proximal than that of the radius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120" y="686822"/>
            <a:ext cx="3826327" cy="53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481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Radiological features of the radius and ulna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662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Plain radiographs 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head of the radius has a single cortical line on its upper surface and is perpendicular to the neck in the normal radiograph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Angulation of the head or a double cortical line are signs of fracture of the radial head.</a:t>
            </a:r>
          </a:p>
          <a:p>
            <a:r>
              <a:rPr lang="en-US" dirty="0" smtClean="0"/>
              <a:t>Recognition </a:t>
            </a:r>
            <a:r>
              <a:rPr lang="en-US" dirty="0"/>
              <a:t>of these normal angles is important in reduction of fractures of the wrist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41" y="1690688"/>
            <a:ext cx="4234457" cy="46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24" y="456085"/>
            <a:ext cx="4757382" cy="4351338"/>
          </a:xfrm>
        </p:spPr>
        <p:txBody>
          <a:bodyPr/>
          <a:lstStyle/>
          <a:p>
            <a:pPr lvl="0"/>
            <a:r>
              <a:rPr lang="en-US" sz="2200" dirty="0">
                <a:solidFill>
                  <a:srgbClr val="000000"/>
                </a:solidFill>
                <a:latin typeface="Revival565BT-Roman"/>
              </a:rPr>
              <a:t>The triceps muscle is inserted into the tip of the </a:t>
            </a:r>
            <a:r>
              <a:rPr lang="en-US" sz="2200" dirty="0" smtClean="0">
                <a:solidFill>
                  <a:srgbClr val="000000"/>
                </a:solidFill>
                <a:latin typeface="Revival565BT-Roman"/>
              </a:rPr>
              <a:t>olecranon</a:t>
            </a:r>
          </a:p>
          <a:p>
            <a:pPr lvl="0"/>
            <a:r>
              <a:rPr lang="en-US" sz="220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Revival565BT-Roman"/>
              </a:rPr>
              <a:t>Fracture of the olecranon is therefore associated with proximal displacement by the action of this muscle.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662" y="2455246"/>
            <a:ext cx="4524375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63" y="2999237"/>
            <a:ext cx="3328103" cy="33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669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HelveticaNeue-Medium</vt:lpstr>
      <vt:lpstr>HelveticaNeue-Roman</vt:lpstr>
      <vt:lpstr>Revival565BT-Italic</vt:lpstr>
      <vt:lpstr>Revival565BT-Roman</vt:lpstr>
      <vt:lpstr>Office Theme</vt:lpstr>
      <vt:lpstr>Humerus/Radius and Ulna</vt:lpstr>
      <vt:lpstr>The humerus </vt:lpstr>
      <vt:lpstr>PowerPoint Presentation</vt:lpstr>
      <vt:lpstr>Radiological features of the humerus </vt:lpstr>
      <vt:lpstr>Avulsion of the medial epicondyle</vt:lpstr>
      <vt:lpstr>Ossification</vt:lpstr>
      <vt:lpstr>The radius and ulna</vt:lpstr>
      <vt:lpstr>Radiological features of the radius and ulna</vt:lpstr>
      <vt:lpstr>PowerPoint Presentation</vt:lpstr>
      <vt:lpstr>Ossification of the radius</vt:lpstr>
      <vt:lpstr>Ossification of the ulna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Humerus/Radius and Ulna</dc:title>
  <dc:creator>Microsoft account</dc:creator>
  <cp:lastModifiedBy>Microsoft account</cp:lastModifiedBy>
  <cp:revision>19</cp:revision>
  <dcterms:created xsi:type="dcterms:W3CDTF">2022-10-22T06:45:12Z</dcterms:created>
  <dcterms:modified xsi:type="dcterms:W3CDTF">2022-10-22T18:25:55Z</dcterms:modified>
</cp:coreProperties>
</file>