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34041-B22D-4A2A-A993-2255419E518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3B28-EF17-41B1-9669-BD3DDDFBD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3B28-EF17-41B1-9669-BD3DDDFBD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7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02B8-FD6D-423A-BBE2-786BB0E6B7F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CD73-F5B1-4773-AEC0-4BD0645B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Scapula and Clavicle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HelveticaNeue-Roman"/>
              </a:rPr>
              <a:t> radiological anatomy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</a:t>
            </a:r>
            <a:r>
              <a:rPr lang="de-DE" dirty="0" smtClean="0"/>
              <a:t>Zaid Saad Al-Nasrawi</a:t>
            </a:r>
          </a:p>
          <a:p>
            <a:r>
              <a:rPr lang="de-DE" dirty="0" smtClean="0"/>
              <a:t>Trauma and Orthopedics surgeon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7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en-US" dirty="0" smtClean="0"/>
              <a:t>Clavicle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655" y="1148601"/>
            <a:ext cx="2917617" cy="230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" y="1436072"/>
            <a:ext cx="3477881" cy="2450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44" y="3724897"/>
            <a:ext cx="2922386" cy="2884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414" y="4134505"/>
            <a:ext cx="347502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4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dirty="0" smtClean="0"/>
              <a:t>The Scapula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67" y="1470783"/>
            <a:ext cx="7050206" cy="422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flat triangular bone has three processes: 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The </a:t>
            </a:r>
            <a:r>
              <a:rPr lang="en-US" sz="2400" b="1" dirty="0" err="1"/>
              <a:t>glenoid</a:t>
            </a:r>
            <a:r>
              <a:rPr lang="en-US" sz="2400" b="1" dirty="0"/>
              <a:t> process</a:t>
            </a:r>
            <a:r>
              <a:rPr lang="en-US" sz="2400" dirty="0"/>
              <a:t>, which is separated from the remainder by the neck of the scapula</a:t>
            </a:r>
            <a:r>
              <a:rPr lang="en-US" sz="2400" dirty="0" smtClean="0"/>
              <a:t>. </a:t>
            </a:r>
            <a:r>
              <a:rPr lang="en-US" sz="2400" u="sng" dirty="0" smtClean="0"/>
              <a:t>The </a:t>
            </a:r>
            <a:r>
              <a:rPr lang="en-US" sz="2400" u="sng" dirty="0" err="1"/>
              <a:t>glenoid</a:t>
            </a:r>
            <a:r>
              <a:rPr lang="en-US" sz="2400" u="sng" dirty="0"/>
              <a:t> cavity forms part of the shoulder joint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The spine</a:t>
            </a:r>
            <a:r>
              <a:rPr lang="en-US" sz="2400" dirty="0"/>
              <a:t>, which arises from the posterior surface of the scapula and separates the </a:t>
            </a:r>
            <a:r>
              <a:rPr lang="en-US" sz="2400" dirty="0" err="1"/>
              <a:t>supraspinous</a:t>
            </a:r>
            <a:r>
              <a:rPr lang="en-US" sz="2400" dirty="0"/>
              <a:t> and </a:t>
            </a:r>
            <a:r>
              <a:rPr lang="en-US" sz="2400" dirty="0" err="1"/>
              <a:t>infraspinous</a:t>
            </a:r>
            <a:r>
              <a:rPr lang="en-US" sz="2400" dirty="0"/>
              <a:t> fossae</a:t>
            </a:r>
            <a:r>
              <a:rPr lang="en-US" sz="2400" dirty="0" smtClean="0"/>
              <a:t>. The </a:t>
            </a:r>
            <a:r>
              <a:rPr lang="en-US" sz="2400" dirty="0"/>
              <a:t>spine extends laterally over the shoulder joint as the </a:t>
            </a:r>
            <a:r>
              <a:rPr lang="en-US" sz="2400" dirty="0" smtClean="0"/>
              <a:t>acromion.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The coracoid process</a:t>
            </a:r>
            <a:r>
              <a:rPr lang="en-US" sz="2400" dirty="0"/>
              <a:t>, which projects anteriorly from the upper border of the neck of the scapula.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8" y="1997762"/>
            <a:ext cx="4823760" cy="33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Radiological features of the scapula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197"/>
            <a:ext cx="5275997" cy="463476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Plain radiographs </a:t>
            </a:r>
          </a:p>
          <a:p>
            <a:r>
              <a:rPr lang="en-US" dirty="0"/>
              <a:t>The inferior angle of the scapula lies over the </a:t>
            </a:r>
            <a:r>
              <a:rPr lang="en-US" dirty="0">
                <a:solidFill>
                  <a:srgbClr val="FF0000"/>
                </a:solidFill>
              </a:rPr>
              <a:t>seventh rib </a:t>
            </a:r>
            <a:r>
              <a:rPr lang="en-US" dirty="0"/>
              <a:t>or interspace – this is a </a:t>
            </a:r>
            <a:r>
              <a:rPr lang="en-US" u="sng" dirty="0"/>
              <a:t>useful guideline in identifying ribs or thoracic vertebral levels</a:t>
            </a:r>
            <a:r>
              <a:rPr lang="en-US" dirty="0"/>
              <a:t>.</a:t>
            </a:r>
          </a:p>
          <a:p>
            <a:r>
              <a:rPr lang="en-US" dirty="0"/>
              <a:t>The scapula lies over the ribs and obscures some of the lung fields in PA chest radiographs unless the shoulders are rotated </a:t>
            </a:r>
            <a:r>
              <a:rPr lang="en-US" dirty="0" smtClean="0"/>
              <a:t>forwards.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72" y="1873013"/>
            <a:ext cx="5086128" cy="39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409432"/>
            <a:ext cx="3471077" cy="5527344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In AP view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of scapula the beam is </a:t>
            </a:r>
            <a:r>
              <a:rPr lang="en-US" sz="2000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centred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over the head of the </a:t>
            </a:r>
            <a:r>
              <a:rPr lang="en-US" sz="2000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humerus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to project the thoracic cage away from the scapula.</a:t>
            </a:r>
          </a:p>
          <a:p>
            <a:pPr algn="just"/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In lateral chest radiographs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,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lateral border of the scapula may be confused with an oblique fissure. The inferior angle of the scapula may be slightly bulbous and simulate a mass on this view.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4" y="409433"/>
            <a:ext cx="2707362" cy="622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4" y="1324156"/>
            <a:ext cx="4115374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4000" dirty="0">
                <a:solidFill>
                  <a:srgbClr val="000000"/>
                </a:solidFill>
                <a:latin typeface="HelveticaNeue-Medium"/>
              </a:rPr>
              <a:t>Ossification </a:t>
            </a:r>
            <a:br>
              <a:rPr lang="en-US" sz="4000" dirty="0">
                <a:solidFill>
                  <a:srgbClr val="000000"/>
                </a:solidFill>
                <a:latin typeface="HelveticaNeue-Medium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46" y="1170531"/>
            <a:ext cx="6135806" cy="5080143"/>
          </a:xfrm>
        </p:spPr>
        <p:txBody>
          <a:bodyPr>
            <a:normAutofit/>
          </a:bodyPr>
          <a:lstStyle/>
          <a:p>
            <a:pPr algn="just"/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scapula ossifies in the </a:t>
            </a:r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eighth week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of fetal life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.</a:t>
            </a:r>
          </a:p>
          <a:p>
            <a:pPr algn="just"/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An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Revival565BT-Roman"/>
              </a:rPr>
              <a:t>ossification </a:t>
            </a:r>
            <a:r>
              <a:rPr lang="en-US" b="1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appears in the </a:t>
            </a:r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middle of the coracoid process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in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first year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of life and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fuses at 15 years of age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.</a:t>
            </a:r>
          </a:p>
          <a:p>
            <a:pPr algn="just"/>
            <a:r>
              <a:rPr lang="en-US" b="1" i="0" u="none" strike="noStrike" baseline="0" dirty="0" smtClean="0">
                <a:solidFill>
                  <a:srgbClr val="000000"/>
                </a:solidFill>
                <a:latin typeface="Revival565BT-Roman"/>
              </a:rPr>
              <a:t>Secondary </a:t>
            </a:r>
            <a:r>
              <a:rPr lang="en-US" b="1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centres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appear in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root of the coracoid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process,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medial border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and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inferior angle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of the scapula between 14 and 20 years, and fuse between 22 and 25 years of 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942927"/>
            <a:ext cx="4767406" cy="48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986004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clavicle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60060"/>
            <a:ext cx="5876499" cy="50169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clavicle lies almost horizontally between the </a:t>
            </a:r>
            <a:r>
              <a:rPr lang="en-US" dirty="0" err="1"/>
              <a:t>sternoclavicular</a:t>
            </a:r>
            <a:r>
              <a:rPr lang="en-US" dirty="0"/>
              <a:t> and the </a:t>
            </a:r>
            <a:r>
              <a:rPr lang="en-US" dirty="0" err="1"/>
              <a:t>acromioclavicular</a:t>
            </a:r>
            <a:r>
              <a:rPr lang="en-US" dirty="0"/>
              <a:t> joints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also attached to the first costal cartilage by the </a:t>
            </a:r>
            <a:r>
              <a:rPr lang="en-US" dirty="0" err="1"/>
              <a:t>costoclavicular</a:t>
            </a:r>
            <a:r>
              <a:rPr lang="en-US" dirty="0"/>
              <a:t> </a:t>
            </a:r>
            <a:r>
              <a:rPr lang="en-US" dirty="0" smtClean="0"/>
              <a:t>ligament.</a:t>
            </a:r>
          </a:p>
          <a:p>
            <a:r>
              <a:rPr lang="en-US" dirty="0" smtClean="0"/>
              <a:t>It </a:t>
            </a:r>
            <a:r>
              <a:rPr lang="en-US" dirty="0"/>
              <a:t>is connected to the coracoid process by the </a:t>
            </a:r>
            <a:r>
              <a:rPr lang="en-US" dirty="0" err="1"/>
              <a:t>coracoclavicular</a:t>
            </a:r>
            <a:r>
              <a:rPr lang="en-US" dirty="0"/>
              <a:t> </a:t>
            </a:r>
            <a:r>
              <a:rPr lang="en-US" dirty="0" smtClean="0"/>
              <a:t>ligament .</a:t>
            </a:r>
          </a:p>
          <a:p>
            <a:r>
              <a:rPr lang="en-US" dirty="0" smtClean="0"/>
              <a:t>The </a:t>
            </a:r>
            <a:r>
              <a:rPr lang="en-US" dirty="0" err="1"/>
              <a:t>subclavian</a:t>
            </a:r>
            <a:r>
              <a:rPr lang="en-US" dirty="0"/>
              <a:t> vessels and the trunks of the brachial plexus pass behind its medial third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88" y="1160060"/>
            <a:ext cx="4515212" cy="50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5" y="146761"/>
            <a:ext cx="10515600" cy="1136129"/>
          </a:xfrm>
        </p:spPr>
        <p:txBody>
          <a:bodyPr/>
          <a:lstStyle/>
          <a:p>
            <a:r>
              <a:rPr lang="en-US" dirty="0"/>
              <a:t>Radiological features of the clavicle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8" y="1457134"/>
            <a:ext cx="6168788" cy="4602471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Chest radiograph </a:t>
            </a:r>
            <a:endParaRPr lang="en-US" b="1" u="sng" dirty="0" smtClean="0"/>
          </a:p>
          <a:p>
            <a:r>
              <a:rPr lang="en-US" dirty="0" smtClean="0"/>
              <a:t>The </a:t>
            </a:r>
            <a:r>
              <a:rPr lang="en-US" dirty="0"/>
              <a:t>clavicle overlies the apices of the lungs in chest </a:t>
            </a:r>
            <a:r>
              <a:rPr lang="en-US" dirty="0" smtClean="0"/>
              <a:t>radio graphs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Apical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err="1">
                <a:solidFill>
                  <a:srgbClr val="FF0000"/>
                </a:solidFill>
              </a:rPr>
              <a:t>lordotic</a:t>
            </a:r>
            <a:r>
              <a:rPr lang="en-US" dirty="0">
                <a:solidFill>
                  <a:srgbClr val="FF0000"/>
                </a:solidFill>
              </a:rPr>
              <a:t> views </a:t>
            </a:r>
            <a:r>
              <a:rPr lang="en-US" dirty="0"/>
              <a:t>are used to project the clavicles above the lungs to evaluate this </a:t>
            </a:r>
            <a:r>
              <a:rPr lang="en-US" dirty="0" smtClean="0"/>
              <a:t>area.</a:t>
            </a:r>
          </a:p>
          <a:p>
            <a:r>
              <a:rPr lang="en-US" dirty="0" smtClean="0"/>
              <a:t>On </a:t>
            </a:r>
            <a:r>
              <a:rPr lang="en-US" dirty="0"/>
              <a:t>a chest radiograph, the distance between the medial end of the clavicle and the spine of the vertebrae is </a:t>
            </a:r>
            <a:r>
              <a:rPr lang="en-US" dirty="0">
                <a:solidFill>
                  <a:srgbClr val="FF0000"/>
                </a:solidFill>
              </a:rPr>
              <a:t>equal </a:t>
            </a:r>
            <a:r>
              <a:rPr lang="en-US" dirty="0"/>
              <a:t>on both sides unless the patient is rotated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1457134"/>
            <a:ext cx="4861097" cy="48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Ossification </a:t>
            </a:r>
            <a:r>
              <a:rPr lang="en-US" dirty="0" smtClean="0"/>
              <a:t>of the clavicle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clavicle </a:t>
            </a:r>
            <a:r>
              <a:rPr lang="en-US" dirty="0" smtClean="0"/>
              <a:t>begins </a:t>
            </a:r>
            <a:r>
              <a:rPr lang="en-US" dirty="0"/>
              <a:t>to ossify before any other bone in the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smtClean="0"/>
              <a:t>ossifies </a:t>
            </a:r>
            <a:r>
              <a:rPr lang="en-US" dirty="0"/>
              <a:t>in membrane from two </a:t>
            </a:r>
            <a:r>
              <a:rPr lang="en-US" dirty="0" err="1"/>
              <a:t>centres</a:t>
            </a:r>
            <a:r>
              <a:rPr lang="en-US" dirty="0"/>
              <a:t> that appear at the </a:t>
            </a:r>
            <a:r>
              <a:rPr lang="en-US" b="1" dirty="0" smtClean="0"/>
              <a:t>fifth </a:t>
            </a:r>
            <a:r>
              <a:rPr lang="en-US" b="1" dirty="0"/>
              <a:t>and sixth fetal </a:t>
            </a:r>
            <a:r>
              <a:rPr lang="en-US" b="1" dirty="0" smtClean="0"/>
              <a:t>weeks</a:t>
            </a:r>
            <a:r>
              <a:rPr lang="en-US" dirty="0" smtClean="0"/>
              <a:t>, and fuses </a:t>
            </a:r>
            <a:r>
              <a:rPr lang="en-US" dirty="0"/>
              <a:t>in the </a:t>
            </a:r>
            <a:r>
              <a:rPr lang="en-US" b="1" dirty="0"/>
              <a:t>seventh </a:t>
            </a:r>
            <a:r>
              <a:rPr lang="en-US" b="1" dirty="0" smtClean="0"/>
              <a:t>week</a:t>
            </a:r>
          </a:p>
          <a:p>
            <a:r>
              <a:rPr lang="en-US" b="1" dirty="0" smtClean="0"/>
              <a:t> </a:t>
            </a:r>
            <a:r>
              <a:rPr lang="en-US" dirty="0"/>
              <a:t>A secondary </a:t>
            </a:r>
            <a:r>
              <a:rPr lang="en-US" dirty="0" err="1"/>
              <a:t>centre</a:t>
            </a:r>
            <a:r>
              <a:rPr lang="en-US" dirty="0"/>
              <a:t> appears at the sternal end at </a:t>
            </a:r>
            <a:r>
              <a:rPr lang="en-US" b="1" dirty="0"/>
              <a:t>15 years in females </a:t>
            </a:r>
            <a:r>
              <a:rPr lang="en-US" dirty="0"/>
              <a:t>and </a:t>
            </a:r>
            <a:r>
              <a:rPr lang="en-US" b="1" dirty="0"/>
              <a:t>17 years in males</a:t>
            </a:r>
            <a:r>
              <a:rPr lang="en-US" dirty="0"/>
              <a:t>, and fuses at </a:t>
            </a:r>
            <a:r>
              <a:rPr lang="en-US" b="1" dirty="0"/>
              <a:t>25 years </a:t>
            </a:r>
            <a:r>
              <a:rPr lang="en-US" dirty="0"/>
              <a:t>of 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2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79" y="529088"/>
            <a:ext cx="10515600" cy="2200464"/>
          </a:xfrm>
        </p:spPr>
        <p:txBody>
          <a:bodyPr/>
          <a:lstStyle/>
          <a:p>
            <a:r>
              <a:rPr lang="en-US" b="1" dirty="0" err="1"/>
              <a:t>Multislice</a:t>
            </a:r>
            <a:r>
              <a:rPr lang="en-US" b="1" dirty="0"/>
              <a:t> CT </a:t>
            </a:r>
            <a:r>
              <a:rPr lang="en-US" dirty="0"/>
              <a:t>with reformatted images allows excellent tomographic assessment of the long axis of the </a:t>
            </a:r>
            <a:r>
              <a:rPr lang="en-US" dirty="0" smtClean="0"/>
              <a:t>clavicle.</a:t>
            </a:r>
          </a:p>
          <a:p>
            <a:r>
              <a:rPr lang="en-US" dirty="0" smtClean="0"/>
              <a:t> </a:t>
            </a:r>
            <a:r>
              <a:rPr lang="en-US" dirty="0"/>
              <a:t>The articulation with the sternum is best visualized using</a:t>
            </a:r>
            <a:r>
              <a:rPr lang="en-US" b="1" dirty="0"/>
              <a:t> MRI </a:t>
            </a:r>
            <a:r>
              <a:rPr lang="en-US" dirty="0"/>
              <a:t>with a surface coil placed over the anterior chest wall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8" y="2729552"/>
            <a:ext cx="7506269" cy="35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1934</TotalTime>
  <Words>529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HelveticaNeue-Medium</vt:lpstr>
      <vt:lpstr>HelveticaNeue-Roman</vt:lpstr>
      <vt:lpstr>Revival565BT-Roman</vt:lpstr>
      <vt:lpstr>Office Theme</vt:lpstr>
      <vt:lpstr>The Scapula and Clavicle radiological anatomy </vt:lpstr>
      <vt:lpstr>The Scapula</vt:lpstr>
      <vt:lpstr>Radiological features of the scapula </vt:lpstr>
      <vt:lpstr>PowerPoint Presentation</vt:lpstr>
      <vt:lpstr>Ossification  </vt:lpstr>
      <vt:lpstr>The clavicle </vt:lpstr>
      <vt:lpstr>Radiological features of the clavicle </vt:lpstr>
      <vt:lpstr>Ossification of the clavicle </vt:lpstr>
      <vt:lpstr>PowerPoint Presentation</vt:lpstr>
      <vt:lpstr>Clavicle fracture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scapula </dc:title>
  <dc:creator>Microsoft account</dc:creator>
  <cp:lastModifiedBy>Microsoft account</cp:lastModifiedBy>
  <cp:revision>20</cp:revision>
  <dcterms:created xsi:type="dcterms:W3CDTF">2022-10-10T09:47:31Z</dcterms:created>
  <dcterms:modified xsi:type="dcterms:W3CDTF">2022-10-15T20:25:18Z</dcterms:modified>
</cp:coreProperties>
</file>