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5" r:id="rId4"/>
    <p:sldId id="28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3" r:id="rId18"/>
    <p:sldId id="270" r:id="rId19"/>
    <p:sldId id="271" r:id="rId20"/>
    <p:sldId id="272" r:id="rId21"/>
    <p:sldId id="273" r:id="rId22"/>
    <p:sldId id="275" r:id="rId23"/>
    <p:sldId id="274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ABC31F-EB2E-4F94-B8C0-2E63060D1EDD}" type="datetimeFigureOut">
              <a:rPr lang="ar-IQ" smtClean="0"/>
              <a:t>21/05/1444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C926F62-5AFC-40AF-AA08-6734A2D470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273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26F62-5AFC-40AF-AA08-6734A2D47046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3354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21/05/1444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b="1" dirty="0" smtClean="0">
                <a:latin typeface="Algerian" pitchFamily="82" charset="0"/>
              </a:rPr>
              <a:t>Inorganic </a:t>
            </a:r>
            <a:r>
              <a:rPr lang="en-US" sz="4800" b="1" dirty="0" err="1" smtClean="0">
                <a:latin typeface="Algerian" pitchFamily="82" charset="0"/>
              </a:rPr>
              <a:t>phrmaceutical</a:t>
            </a:r>
            <a:r>
              <a:rPr lang="en-US" sz="4800" b="1" dirty="0" smtClean="0">
                <a:latin typeface="Algerian" pitchFamily="82" charset="0"/>
              </a:rPr>
              <a:t> chemistry</a:t>
            </a:r>
          </a:p>
          <a:p>
            <a:pPr marL="0" lv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Algerian" pitchFamily="82" charset="0"/>
              </a:rPr>
              <a:t>Gastrointestinal </a:t>
            </a:r>
            <a:r>
              <a:rPr lang="en-US" sz="4800" b="1" dirty="0">
                <a:solidFill>
                  <a:srgbClr val="FF0000"/>
                </a:solidFill>
                <a:latin typeface="Algerian" pitchFamily="82" charset="0"/>
              </a:rPr>
              <a:t>Agents</a:t>
            </a:r>
          </a:p>
          <a:p>
            <a:pPr marL="0" indent="0" algn="ctr">
              <a:buNone/>
            </a:pPr>
            <a:endParaRPr lang="ar-IQ" sz="48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1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6-Surgery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Gastric resection for the treatment of certain stomach conditions like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antroctomy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certain types of weight loss surgery </a:t>
            </a:r>
          </a:p>
          <a:p>
            <a:pPr marL="0" indent="0" algn="l">
              <a:buNone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Achlorhydria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treated by use 0.1 N HCL</a:t>
            </a:r>
          </a:p>
          <a:p>
            <a:pPr marL="0" indent="0" algn="l">
              <a:buNone/>
            </a:pPr>
            <a:endParaRPr lang="ar-IQ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4149080"/>
            <a:ext cx="4570027" cy="244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0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Hyperacidity (overproduction of HCL) 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Caused by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mbalance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three cells of the gastric gland and their secretions.</a:t>
            </a:r>
          </a:p>
          <a:p>
            <a:pPr algn="l" rtl="0">
              <a:buFontTx/>
              <a:buChar char="-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pylori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Bacterium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found in GIT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Symptoms of hyperacidity are:                                                               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burning sensation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chest (heartburn), usually after eating, which might be worse at night or while lying down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                            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egurgitation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food or sour liquid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abdominal or chest pain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Trouble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swallowing (dysphagia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                                                           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Sensation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 lump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throat                                                              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Gastric mucosal defense mechanisms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Secretion of :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ucus: protective barrier against HCL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icarbonate: helps buffer acidic properties of HCL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rostaglandins:prevent activation of proton pump which result in decrease HCL production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Types of Acid-Controlling Agents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Antacids  2-H2 antagonists  3-Proton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pump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inhibitors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Antacids: Mechanism of Action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Antacids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neutralize the acid once it’s in the stomach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-Antacids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NOT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prevent the over-production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acid and not cause systemic alkalosis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-Reduction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pain associated with acid-related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disorders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-Raising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gastric pH from 1.3 to 1.6 neutralizes 50% of the gastric acid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-Raising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gastric pH  (1.3 to 2.3) neutralizes 90% of the gastric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acid, generally ideal antacid buffer in the pH range 4- 6</a:t>
            </a:r>
          </a:p>
          <a:p>
            <a:pPr marL="0" indent="0" algn="l">
              <a:buNone/>
            </a:pPr>
            <a:r>
              <a:rPr lang="en-US" sz="2400" b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Used alone or in combination</a:t>
            </a:r>
          </a:p>
          <a:p>
            <a:pPr marL="0" indent="0" algn="l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1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Antacids: Aluminum Salts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Have constipating effects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Often used with magnesium to counteract constipation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Delay onset, but long duration of action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Contraindication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patient with hypophosphatemia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Aluminum carbonate,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Hydroxide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salt, combination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products (aluminum and magnesium): </a:t>
            </a:r>
            <a:r>
              <a:rPr lang="en-US" sz="2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Gaviscon</a:t>
            </a:r>
            <a:r>
              <a:rPr lang="en-US" sz="2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Maalox</a:t>
            </a:r>
            <a:r>
              <a:rPr lang="en-US" sz="2600" b="1" dirty="0" smtClean="0">
                <a:solidFill>
                  <a:srgbClr val="00B0F0"/>
                </a:solidFill>
              </a:rPr>
              <a:t>.</a:t>
            </a:r>
          </a:p>
          <a:p>
            <a:pPr marL="0" indent="0" algn="l">
              <a:buNone/>
            </a:pPr>
            <a:endParaRPr lang="en-US" sz="2600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5949280"/>
            <a:ext cx="540060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8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Antacids: Magnesium Salts</a:t>
            </a:r>
            <a:endParaRPr lang="ar-IQ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carbonate, hydroxide, oxide,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trisilicate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-In addition to the GI irritation magnesium salts cause watery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iarrhea, usually  used with other agents to counteract this effect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-Contraindicated  with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enal failure because the patients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cannot excrete extra magnesium leading to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ypermagnesemia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-Delay onset but long duration of action 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Combination products such as Maalox,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Gaviscon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(aluminum and magnesium).</a:t>
            </a:r>
          </a:p>
          <a:p>
            <a:pPr marL="0" indent="0" algn="l">
              <a:buNone/>
            </a:pPr>
            <a:r>
              <a:rPr lang="en-US" sz="2400" dirty="0" smtClean="0"/>
              <a:t> </a:t>
            </a:r>
            <a:endParaRPr lang="ar-IQ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37212"/>
            <a:ext cx="5328592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6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Antacids: Calcium Salts</a:t>
            </a:r>
            <a:endParaRPr lang="ar-IQ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many, but carbonate is most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common.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constipation, kidney stones and renal failure in addition to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hyperphosphatemia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Burnett  syndrome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occur due to prolong used of calcium containing antacid         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Delay onset, but long duration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Example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calcium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carbonat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5229200"/>
            <a:ext cx="820891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4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Calcium containing antacid do not have  amphoteric effect but they  depend on their basic properties and not cause systemic alkalosis.         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Milk-alkali syndrome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is a condition in which there is a high level of calcium in the body as a result, there can be a loss of kidney function.           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5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Antacids: Sodium Bicarbonate</a:t>
            </a:r>
            <a:endParaRPr lang="ar-IQ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Highly soluble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Buffers the acidic properties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HCl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Quick onset, but short duration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May cause metabolic alkalosis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Sodium content may cause problems in patients with HF, hypertension, or renal insufficiency (fluid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retention)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ideal neutralizing capacity of an antacid should be at least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of HCL per dosage unit.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669674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Antacids and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Antiflatulents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Antiflatulents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: used to relieve the painful symptoms associated with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gas,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everal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agents are used to bind or alter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intestinal gas by reducing the surface tension of bubbles in the stomach 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often added to antacid combination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products. </a:t>
            </a:r>
          </a:p>
          <a:p>
            <a:pPr marL="0" indent="0" algn="l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l">
              <a:buNone/>
            </a:pPr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Activated charcoal and </a:t>
            </a:r>
            <a:r>
              <a:rPr lang="en-US" sz="9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simethicone</a:t>
            </a:r>
            <a:endParaRPr lang="en-US" sz="9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Alter elasticity of mucous-coated bubbles causing them break</a:t>
            </a:r>
          </a:p>
          <a:p>
            <a:pPr marL="0" indent="0" algn="l"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Antacids side effect: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1- Aluminum and calcium = Constipation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2-Magnisum = diarrhea </a:t>
            </a:r>
          </a:p>
          <a:p>
            <a:pPr marL="0" indent="0" algn="l"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3-Calcium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carbonate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Produces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gas and belching; often combined with 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simethicone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9600" dirty="0"/>
              <a:t> </a:t>
            </a:r>
          </a:p>
          <a:p>
            <a:pPr marL="0" indent="0" algn="l">
              <a:buNone/>
            </a:pPr>
            <a:r>
              <a:rPr lang="en-US" sz="2400" dirty="0" smtClean="0"/>
              <a:t>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01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stomach secretes: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-Hydrochloric acid(HCL)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-Bicarbonate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-Pepsinogen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-Intrinsic factors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-Mucus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-Prostaglandins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62165"/>
            <a:ext cx="3888432" cy="388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702802" y="5460327"/>
            <a:ext cx="2517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Parts of stomach and their lining cells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08503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Antacids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contraindictions</a:t>
            </a:r>
            <a:endParaRPr lang="ar-IQ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2-Fluid imbalances    3- HF</a:t>
            </a:r>
            <a:r>
              <a:rPr lang="en-US" dirty="0" smtClean="0"/>
              <a:t>	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1-Renal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disease 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4-GI obstruction       5-Pregnancy      6-Allergy</a:t>
            </a:r>
          </a:p>
          <a:p>
            <a:pPr marL="0" indent="0" algn="l">
              <a:buNone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-Patients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with HF or hypertension should use low-sodium antacids.</a:t>
            </a:r>
          </a:p>
          <a:p>
            <a:pPr marL="0" indent="0" algn="l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-Use with caution with other medications due to the many drug interactions</a:t>
            </a:r>
          </a:p>
          <a:p>
            <a:pPr marL="0" indent="0" algn="l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-Most medications should be given 1 to 2 hours after giving an antacid</a:t>
            </a:r>
          </a:p>
          <a:p>
            <a:pPr marL="0" indent="0" algn="l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-Antacids may cause premature dissolving of enteric-coated medications, resulting in stomach upset</a:t>
            </a:r>
          </a:p>
          <a:p>
            <a:pPr marL="0" indent="0" algn="l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-Be sure that chewable tablets are chewed thoroughly, and liquid forms are shaken well before giving</a:t>
            </a:r>
          </a:p>
          <a:p>
            <a:pPr marL="0" indent="0" algn="l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-Caffeine, alcohol, harsh spices, and black pepper may aggravate the underlying GI condition</a:t>
            </a:r>
          </a:p>
          <a:p>
            <a:pPr marL="0" indent="0" algn="l">
              <a:buNone/>
            </a:pPr>
            <a:r>
              <a:rPr lang="en-US" sz="2400" dirty="0"/>
              <a:t>	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Antacid: Drug interactions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-Adsorption of other drugs reduces the ability of these drugs to be absorbed into the body 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Chelation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Chemical binding or inactivation of another drug produces insoluble complexes, result in reduce drug absorption</a:t>
            </a:r>
          </a:p>
          <a:p>
            <a:pPr marL="0" indent="0" algn="l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Antidiarrheals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Diarrhea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Abnormal frequent passage of loose stool or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bnormal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passage of stools with increased frequency, fluidity,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increased stool water excretion</a:t>
            </a:r>
          </a:p>
        </p:txBody>
      </p:sp>
    </p:spTree>
    <p:extLst>
      <p:ext uri="{BB962C8B-B14F-4D97-AF65-F5344CB8AC3E}">
        <p14:creationId xmlns:p14="http://schemas.microsoft.com/office/powerpoint/2010/main" val="38031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361459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Antidiarrheal drugs act as adsorbents: 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-Coat the walls of GIT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-Bind to the causative agents(bacteria or toxins) and eliminated  them with stool </a:t>
            </a:r>
            <a:r>
              <a:rPr lang="en-US" sz="9600" i="1" dirty="0" smtClean="0">
                <a:latin typeface="Times New Roman" pitchFamily="18" charset="0"/>
                <a:cs typeface="Times New Roman" pitchFamily="18" charset="0"/>
              </a:rPr>
              <a:t>examples: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isumth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subsalicylate, </a:t>
            </a:r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aolin-pectin, </a:t>
            </a:r>
            <a:r>
              <a:rPr lang="en-US" sz="9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ctivated charcoal(</a:t>
            </a:r>
            <a:r>
              <a:rPr lang="en-US" sz="9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Kaopectate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l">
              <a:buNone/>
            </a:pP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Side Effects Adsorbents</a:t>
            </a:r>
          </a:p>
          <a:p>
            <a:pPr marL="0" indent="0" algn="l">
              <a:buNone/>
            </a:pP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-Increased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bleeding time</a:t>
            </a:r>
          </a:p>
          <a:p>
            <a:pPr marL="0" indent="0" algn="l"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-Constipation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, dark stools</a:t>
            </a:r>
          </a:p>
          <a:p>
            <a:pPr marL="0" indent="0" algn="l"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-Confusion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, twitching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Hearing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loss, tinnitus, metallic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taste</a:t>
            </a:r>
          </a:p>
          <a:p>
            <a:pPr marL="0" indent="0" algn="l">
              <a:buNone/>
            </a:pPr>
            <a:r>
              <a:rPr lang="en-US" sz="1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Antidiarrheal Agents: Interactions</a:t>
            </a:r>
          </a:p>
          <a:p>
            <a:pPr marL="0" indent="0" algn="just">
              <a:buNone/>
            </a:pP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Adsorbents decrease the absorption of many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drugs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including digoxin, clindamycin, quinidine, and hypoglycemic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agents                                                                                               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Adsorbents cause increased bleeding time when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given with anticoagulants.                                                                         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1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12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diarrhea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Sudden onset in a previously healthy person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lasts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from 3 days to 2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weeks, self-limiting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diarrhea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Lasts for more than 3 weeks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Associated with recurring passage of diarrheal stools, fever, loss of appetite, nausea, vomiting, weight loss, and chronic weakness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Diarrhea:</a:t>
            </a:r>
            <a:endParaRPr lang="en-US" sz="27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5104"/>
            <a:ext cx="777686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1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Laxatives(Cathartics)</a:t>
            </a:r>
            <a:endParaRPr lang="ar-IQ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Constipation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Abnormally infrequent and difficult passage of feces through the lower GI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tract due to the disorder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movement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colon and/or rectum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disease Can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caused by a variety of diseases 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drugs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 by: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Bulk forming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-Absorbs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water to increase bulk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-Distends bowel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initiate reflex bowel activity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Examples: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psyllium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(Metamucil)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methylcellulose (Citrucel)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Polycarbophil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FiberCon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46050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147248" cy="5505475"/>
          </a:xfrm>
        </p:spPr>
        <p:txBody>
          <a:bodyPr>
            <a:normAutofit fontScale="40000" lnSpcReduction="20000"/>
          </a:bodyPr>
          <a:lstStyle/>
          <a:p>
            <a:pPr marL="0" indent="0" algn="l">
              <a:buNone/>
            </a:pPr>
            <a:r>
              <a:rPr lang="en-US" sz="51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Emollient</a:t>
            </a:r>
          </a:p>
          <a:p>
            <a:pPr marL="0" indent="0" algn="l">
              <a:buNone/>
            </a:pP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Stool softeners and lubricants Promote more water and fat in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the stools(docusate salts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l">
              <a:buNone/>
            </a:pP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Lubricate fecal material and intestinal walls (mineral oil)</a:t>
            </a:r>
          </a:p>
          <a:p>
            <a:pPr marL="0" indent="0" algn="l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Hyperosmotic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Increase fecal water content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Bowel distention, increased peristalsis and evacuation, examples: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Polyethylene glycol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Sorbitol(increases fluid movement into intestine)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Glycerin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Lactulose</a:t>
            </a:r>
          </a:p>
          <a:p>
            <a:pPr marL="0" indent="0" algn="l">
              <a:buNone/>
            </a:pPr>
            <a:r>
              <a:rPr lang="en-US" sz="5900" b="1" dirty="0" smtClean="0">
                <a:latin typeface="Times New Roman" pitchFamily="18" charset="0"/>
                <a:cs typeface="Times New Roman" pitchFamily="18" charset="0"/>
              </a:rPr>
              <a:t>Saline</a:t>
            </a:r>
          </a:p>
          <a:p>
            <a:pPr marL="0" indent="0" algn="l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Increase osmotic pressure within the intestinal tract causing more water to enter the intestines</a:t>
            </a:r>
          </a:p>
          <a:p>
            <a:pPr marL="0" indent="0" algn="l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418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9006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19256" cy="5217443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bowel distention, increased peristalsis,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evacuation, should not be given to patient with low sodium diet.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magnesium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sulfate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magnesium hydroxide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magnesium citrate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sodium phosphate</a:t>
            </a:r>
          </a:p>
          <a:p>
            <a:pPr marL="0" indent="0" algn="l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Stimulant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Increases peristalsis via intestinal nerve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stimulation leading to local irritation of intestinal tract.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Examples: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castor oil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senna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cascara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850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0141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Laxatives: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Indications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Bulk forming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Acute and chronic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constipation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Irritable bowel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Emollient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Softening of fecal impaction; facilitation of BMs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anorectal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conditions</a:t>
            </a:r>
          </a:p>
          <a:p>
            <a:pPr marL="0" indent="0" algn="l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Hyperosmotics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Chronic constipation</a:t>
            </a:r>
          </a:p>
          <a:p>
            <a:pPr marL="0" indent="0"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Diagnostic and surgical preps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Saline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Removal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helminths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parasites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Diagnostic and surgical preps</a:t>
            </a:r>
          </a:p>
          <a:p>
            <a:pPr marL="0" indent="0" algn="l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Stimulant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Acute constipation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Diagnostic and surgical bowel preps</a:t>
            </a:r>
          </a:p>
          <a:p>
            <a:pPr marL="0" indent="0" algn="l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42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289451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Side Effects of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axatives</a:t>
            </a:r>
            <a:r>
              <a:rPr lang="en-US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5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Bulk forming</a:t>
            </a:r>
            <a:endParaRPr lang="en-US" sz="3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Impaction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	Fluid overload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Emollient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Skin rashes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Decreased absorption of vitamins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Hyperosmotic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Abdominal bloating</a:t>
            </a:r>
          </a:p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Rectal irritation</a:t>
            </a:r>
          </a:p>
          <a:p>
            <a:pPr marL="0" indent="0" algn="l">
              <a:buNone/>
            </a:pPr>
            <a:r>
              <a:rPr lang="en-US" sz="4000" dirty="0"/>
              <a:t>	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 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60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prostaglandins</a:t>
            </a:r>
            <a:endParaRPr lang="ar-IQ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prostaglandins are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compounds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having hormone-like effects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formed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gastric mucosa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Prostaglandins have been shown to protect against gastric and duodenal mucosal damage in animals and humans</a:t>
            </a:r>
            <a:r>
              <a:rPr lang="en-US" sz="2400" dirty="0" smtClean="0"/>
              <a:t>.                                                                                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 descr="C:\Users\al-weaam\Desktop\Prostaglandin_E1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34872"/>
            <a:ext cx="4248472" cy="2558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092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Saline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Excessive loss of body fluid in form of watery stools Magnesium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toxicity (with renal insufficiency)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Cramping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Diarrhea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Increased thirst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Stimulant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Nutrient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malabsorption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Skin rashes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Gastric irritation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Rectal irritation</a:t>
            </a:r>
          </a:p>
          <a:p>
            <a:pPr marL="0" indent="0" algn="l">
              <a:buNone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All laxatives can cause electrolyte imbalances</a:t>
            </a:r>
          </a:p>
        </p:txBody>
      </p:sp>
    </p:spTree>
    <p:extLst>
      <p:ext uri="{BB962C8B-B14F-4D97-AF65-F5344CB8AC3E}">
        <p14:creationId xmlns:p14="http://schemas.microsoft.com/office/powerpoint/2010/main" val="5441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Intrinsic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factor (IF),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cobalamin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binding intrinsic factor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also known as gastric intrinsic factor (GIF), is a glycoprotein produced by the parietal cells (in humans)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stomach. It is necessary for the absorption of vitamin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12.                                                      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84984"/>
            <a:ext cx="4608512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760782" y="3198167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aseline="-25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parietal </a:t>
            </a:r>
            <a:r>
              <a:rPr lang="en-US" sz="4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298585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Cells in the Gastric Gland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Parietal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Produce and secrete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HCl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Primary site of action for many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 controller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drugs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Chief cells (peptic cells)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Secrete pepsinogen,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 enzyme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Pepsinogen becomes pepsin when activated by exposure to acid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Pepsin breaks down proteins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72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r>
              <a:rPr lang="en-US" dirty="0"/>
              <a:t>	</a:t>
            </a:r>
            <a:r>
              <a:rPr lang="en-US" sz="51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Mucoid</a:t>
            </a:r>
            <a:r>
              <a:rPr lang="en-US" sz="5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 marL="0" indent="0" algn="just">
              <a:buNone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Mucus-secreting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cells (surface epithelial cells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), secrete mucus and bicarbonate,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This mucus-bicarbonate barrier is an important first line of </a:t>
            </a:r>
            <a:r>
              <a:rPr lang="en-US" sz="4500" dirty="0" err="1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against damage by gastric acid and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pepsin                                                                                    </a:t>
            </a:r>
            <a:endParaRPr lang="en-US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Hydrochloric Acid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Secreted by the parietal cells when stimulated by food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Maintains stomach at pH of 1 to 4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Secretion also stimulated by: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Large fatty meals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Excessive amounts of alcohol</a:t>
            </a:r>
          </a:p>
          <a:p>
            <a:pPr marL="0" indent="0" algn="l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Emotional stress</a:t>
            </a:r>
          </a:p>
        </p:txBody>
      </p:sp>
    </p:spTree>
    <p:extLst>
      <p:ext uri="{BB962C8B-B14F-4D97-AF65-F5344CB8AC3E}">
        <p14:creationId xmlns:p14="http://schemas.microsoft.com/office/powerpoint/2010/main" val="30372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Acid Related Disease 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Achlorhydria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the medical term for a lack of stomach acid (hydrochloric acid) due to the failure of the parietal cells to produce gastric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acid. Patient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achlorhydia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suffering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pain, frequent bowel movement and diarrhea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marL="0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Gastric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atrophy</a:t>
            </a:r>
          </a:p>
          <a:p>
            <a:pPr marL="0" indent="0" algn="l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is a result of chronic inflammation of the gastric mucosa and there is a loss of glandular gastric cells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5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Chronic gastritis 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usually due to </a:t>
            </a:r>
            <a:r>
              <a:rPr lang="en-US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Helicobacter Pylori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H. pylori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) infection.</a:t>
            </a:r>
          </a:p>
          <a:p>
            <a:pPr marL="0" indent="0" algn="l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3-Autoimmune gastritis </a:t>
            </a:r>
          </a:p>
          <a:p>
            <a:pPr marL="0" indent="0" algn="l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as a result of antibodies against the parietal cells which seen in pernicious anemia.</a:t>
            </a:r>
          </a:p>
          <a:p>
            <a:pPr marL="0" indent="0" algn="l"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4-Drugs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Long term use or excessive use of the following drugs may result in iatrogenic 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achlorhydria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sz="9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Proton Pump Inhibitors (PPI’s)</a:t>
            </a:r>
          </a:p>
          <a:p>
            <a:pPr marL="0" indent="0" algn="l"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These drugs work by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inhibiting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H+/K+ ATPase enzyme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pump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which is responsible for transporting hydrogen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the subsequent production of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>
              <a:buNone/>
            </a:pP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Histamine H2-Receptor Antagonist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Also known as H2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blockers, decrease gastric acid secretion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reversibly binding to histamine H2 receptors located on gastric parietal cells, thereby inhibiting the binding and activity of the endogenous ligand histamine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5-Tumors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Gastric cancer</a:t>
            </a:r>
          </a:p>
          <a:p>
            <a:pPr marL="0" indent="0" algn="l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Tumors that affect the fundus of the stomach are more likely to result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achlorhydria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it destroys the parietal cells which are responsible for the secretion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26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974</Words>
  <Application>Microsoft Office PowerPoint</Application>
  <PresentationFormat>عرض على الشاشة (3:4)‏</PresentationFormat>
  <Paragraphs>242</Paragraphs>
  <Slides>30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سمة Office</vt:lpstr>
      <vt:lpstr>عرض تقديمي في PowerPoint</vt:lpstr>
      <vt:lpstr>عرض تقديمي في PowerPoint</vt:lpstr>
      <vt:lpstr>prostaglandins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Types of Acid-Controlling Agents</vt:lpstr>
      <vt:lpstr>Antacids: Aluminum Salts</vt:lpstr>
      <vt:lpstr>Antacids: Magnesium Salts</vt:lpstr>
      <vt:lpstr>Antacids: Calcium Salts</vt:lpstr>
      <vt:lpstr>عرض تقديمي في PowerPoint</vt:lpstr>
      <vt:lpstr>Antacids: Sodium Bicarbonate</vt:lpstr>
      <vt:lpstr>Antacids and Antiflatulents</vt:lpstr>
      <vt:lpstr>Antacids contraindictions</vt:lpstr>
      <vt:lpstr>Antacid: Drug interactions</vt:lpstr>
      <vt:lpstr>عرض تقديمي في PowerPoint</vt:lpstr>
      <vt:lpstr>Acute diarrhea Sudden onset in a previously healthy person lasts from 3 days to 2 weeks, self-limiting  Chronic diarrhea Lasts for more than 3 weeks Associated with recurring passage of diarrheal stools, fever, loss of appetite, nausea, vomiting, weight loss, and chronic weakness  Causes of Diarrhea:</vt:lpstr>
      <vt:lpstr>Laxatives(Cathartics)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al-weaam</dc:creator>
  <cp:lastModifiedBy>al-weaam</cp:lastModifiedBy>
  <cp:revision>89</cp:revision>
  <dcterms:created xsi:type="dcterms:W3CDTF">2022-11-03T05:26:18Z</dcterms:created>
  <dcterms:modified xsi:type="dcterms:W3CDTF">2022-12-14T11:08:57Z</dcterms:modified>
</cp:coreProperties>
</file>