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85" r:id="rId6"/>
    <p:sldId id="259" r:id="rId7"/>
    <p:sldId id="261" r:id="rId8"/>
    <p:sldId id="260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  <p:sldId id="283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uclear_medicine" TargetMode="External"/><Relationship Id="rId2" Type="http://schemas.openxmlformats.org/officeDocument/2006/relationships/hyperlink" Target="https://en.wikipedia.org/wiki/Radioactiv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692696"/>
            <a:ext cx="748883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sz="96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Inorganic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Pharmaceutical 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Chemistry</a:t>
            </a:r>
          </a:p>
          <a:p>
            <a:pPr algn="ctr"/>
            <a:endParaRPr lang="en-US" sz="44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Radiopharmaceutics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sz="44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80074"/>
            <a:ext cx="2520280" cy="188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8305"/>
            <a:ext cx="2016224" cy="15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3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47667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3-Radionuclide generator systems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Principle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long-lived  parent  radionuclide  is  allowed  to 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decay to its short-lived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daughter  radionuclide  and  the latter  is  chemically  separated  in  a  physiological solution.</a:t>
            </a: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Technetium-99m(is a metastable nuclear  isomer  of technetium-99)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obtained      from      a      generator constructed of molybdum-99 absorbed to an alumina column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99Mo               </a:t>
            </a:r>
            <a:r>
              <a:rPr lang="en-US" sz="4400" dirty="0" smtClean="0">
                <a:latin typeface="Times New Roman"/>
                <a:ea typeface="Times New Roman"/>
                <a:cs typeface="Arial"/>
              </a:rPr>
              <a:t>e</a:t>
            </a:r>
            <a:r>
              <a:rPr lang="en-US" sz="3600" dirty="0" smtClean="0">
                <a:latin typeface="Times New Roman"/>
                <a:ea typeface="Times New Roman"/>
                <a:cs typeface="Arial"/>
              </a:rPr>
              <a:t>- </a:t>
            </a:r>
            <a:r>
              <a:rPr lang="en-US" sz="4400" dirty="0">
                <a:latin typeface="Times New Roman"/>
                <a:ea typeface="Times New Roman"/>
                <a:cs typeface="Arial"/>
              </a:rPr>
              <a:t>+ </a:t>
            </a:r>
            <a:r>
              <a:rPr lang="en-US" sz="3600" dirty="0" smtClean="0">
                <a:latin typeface="Times New Roman"/>
                <a:ea typeface="Times New Roman"/>
                <a:cs typeface="Arial"/>
              </a:rPr>
              <a:t>99m</a:t>
            </a:r>
            <a:r>
              <a:rPr lang="en-US" sz="4400" dirty="0" smtClean="0">
                <a:latin typeface="Times New Roman"/>
                <a:ea typeface="Times New Roman"/>
                <a:cs typeface="Arial"/>
              </a:rPr>
              <a:t>Tc</a:t>
            </a:r>
            <a:endParaRPr lang="ar-IQ" sz="2800" dirty="0"/>
          </a:p>
        </p:txBody>
      </p:sp>
      <p:sp>
        <p:nvSpPr>
          <p:cNvPr id="5" name="سهم إلى اليمين 4"/>
          <p:cNvSpPr/>
          <p:nvPr/>
        </p:nvSpPr>
        <p:spPr>
          <a:xfrm>
            <a:off x="1475656" y="5517232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69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04856" cy="495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27026"/>
            <a:ext cx="6264695" cy="378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8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404664"/>
            <a:ext cx="792088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Mode of Radioactive decay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Radioactive decay is the process in which an unstable atomic    nucleus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spontaneously 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loses    energy    by emitting ionizing particles and radiation.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decay,  or  loss  of  energy,  results  in  an  atom  of one type, called the parent nuclide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transforming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an atom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different type, named the daughter nuclide.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unstable nucleus decays, It may give out:</a:t>
            </a: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1- Alpha particle decay: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Alpha  particles  are  made  of  2  protons  and  2 neutrons.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can write them as </a:t>
            </a:r>
            <a:r>
              <a:rPr lang="en-US" sz="2800" baseline="30000" dirty="0">
                <a:latin typeface="Garamond"/>
                <a:ea typeface="Calibri"/>
                <a:cs typeface="Arial"/>
              </a:rPr>
              <a:t>4</a:t>
            </a:r>
            <a:r>
              <a:rPr lang="en-US" sz="2800" baseline="-25000" dirty="0">
                <a:latin typeface="Garamond"/>
                <a:ea typeface="Calibri"/>
                <a:cs typeface="Arial"/>
              </a:rPr>
              <a:t>2</a:t>
            </a:r>
            <a:r>
              <a:rPr lang="en-US" sz="2800" dirty="0">
                <a:latin typeface="Garamond"/>
                <a:ea typeface="Calibri"/>
                <a:cs typeface="Arial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aseline="30000" dirty="0" smtClean="0">
                <a:ea typeface="Calibri"/>
                <a:cs typeface="Arial"/>
              </a:rPr>
              <a:t>4</a:t>
            </a:r>
            <a:r>
              <a:rPr lang="en-US" sz="2400" baseline="-25000" dirty="0" smtClean="0">
                <a:ea typeface="Calibri"/>
                <a:cs typeface="Arial"/>
              </a:rPr>
              <a:t>2</a:t>
            </a:r>
            <a:r>
              <a:rPr lang="en-US" sz="3200" baseline="-25000" dirty="0" smtClean="0">
                <a:latin typeface="Cambria Math"/>
                <a:ea typeface="Cambria Math"/>
                <a:cs typeface="Arial"/>
              </a:rPr>
              <a:t>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,  because they're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same as a helium nucleus. This means that when a nucleus emits an alpha particle,  its  atomic  number  decreases  by  2 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atomic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mass decreases by 4</a:t>
            </a:r>
            <a:r>
              <a:rPr lang="en-US" sz="2400" dirty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4681"/>
            <a:ext cx="134639" cy="43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pha (α) Radioactivity | PhysicsOpenLab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Alpha (α) Radioactivity | PhysicsOpenLab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AutoShape 6" descr="Alpha (α) Radioactivity | PhysicsOpenLab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00808"/>
            <a:ext cx="6912768" cy="237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1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69269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Alpha particles are relatively slow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heavy.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 They  have  a  low  penetrating  power  -  you  can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stop them with just a sheet of paper.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Because   they   have   a   large   charge,   alpha particles ionize other atoms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strongly</a:t>
            </a: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1560" y="2967335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Alpha-decay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occurs in very heavy elements, for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example, Uranium and Radium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308100"/>
            <a:ext cx="6211887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1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889844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 Beta particle decay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 Beta particles have a charge of minus 1.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 This means that beta particles are the same as an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electron.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can write them a  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because they're the same as an electron.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This means that when a nucleus emits particle: the atomic mass is unchanged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 They are fast, and light.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 Beta particles have a medium penetrating power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stopped by a sheet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 Example    of    radiopharmaceutical    emits 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phosphorus-32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3448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612845"/>
            <a:ext cx="80648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3- Gamma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ray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Times New Roman" pitchFamily="18" charset="0"/>
              </a:rPr>
              <a:t> </a:t>
            </a:r>
            <a:r>
              <a:rPr lang="el-GR" sz="3600" b="1" dirty="0">
                <a:solidFill>
                  <a:prstClr val="black"/>
                </a:solidFill>
                <a:latin typeface="Garamond"/>
                <a:cs typeface="Times New Roman" pitchFamily="18" charset="0"/>
              </a:rPr>
              <a:t>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Gamma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rays 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electromagnetic radiation with wave length shorter than those of  light ,it is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particles,  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means   that   they   have   no   mass   and   no charge.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Gamma decay: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atomic number unchanged.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atomic mass unchanged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Gamma rays have a high penetrating power - it takes a thick sheet of metal such as lead to reduce them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Gamma  rays  do  not  directly  ionize  other atoms,  although  they  may  cause  atoms  to emit  other  particles  which  will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cause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ionization.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We don't find pure gamma sources - gam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rays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emitted   alongside   alpha   or   beta particles</a:t>
            </a:r>
            <a:r>
              <a:rPr lang="en-US" sz="2400" dirty="0"/>
              <a:t>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8245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284288"/>
            <a:ext cx="7456487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8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474345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Radiopharmacy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(Nuclear Pharmacy)</a:t>
            </a:r>
          </a:p>
          <a:p>
            <a:pPr algn="l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Nuclear pharmacy</a:t>
            </a:r>
            <a:r>
              <a:rPr lang="en-US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also known as </a:t>
            </a:r>
            <a:r>
              <a:rPr lang="en-US" sz="24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radiopharmacy</a:t>
            </a:r>
            <a:r>
              <a:rPr lang="en-US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involves preparation of </a:t>
            </a:r>
            <a:r>
              <a:rPr lang="en-US" sz="24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2" tooltip="Radioactive"/>
              </a:rPr>
              <a:t>radioactive</a:t>
            </a:r>
            <a:r>
              <a:rPr lang="en-US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materials for patient administration that will be used to diagnose and treat specific diseases in </a:t>
            </a:r>
            <a:r>
              <a:rPr lang="en-US" sz="2400" u="sng" dirty="0">
                <a:solidFill>
                  <a:srgbClr val="FAA7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nuclear medicine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Isotopes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an atom have the same number of protons,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but a different number of neutrons.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Consider a carbon atom: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has 6 protons and 6 neutrons - we call it "carbon-12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because it has an atomic mass of 12 (6 plus 6). One useful isotope of carbon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"carbon-13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", which has 6 protons and 7 neutrons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8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0" y="980728"/>
            <a:ext cx="789973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23729" y="3982998"/>
            <a:ext cx="3672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penetrating power of radiation</a:t>
            </a:r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37331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91036"/>
              </p:ext>
            </p:extLst>
          </p:nvPr>
        </p:nvGraphicFramePr>
        <p:xfrm>
          <a:off x="1523999" y="1397000"/>
          <a:ext cx="6134742" cy="355092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562742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Gamma rays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Beta particle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Alfa particle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Type of radiation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l-GR" sz="2800" b="1" dirty="0" smtClean="0">
                          <a:latin typeface="Garamond"/>
                        </a:rPr>
                        <a:t>γ</a:t>
                      </a:r>
                      <a:endParaRPr lang="ar-IQ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β</a:t>
                      </a:r>
                      <a:endParaRPr kumimoji="0" lang="ar-IQ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l-GR" sz="2800" b="1" dirty="0" smtClean="0">
                          <a:latin typeface="Garamond"/>
                        </a:rPr>
                        <a:t>α</a:t>
                      </a:r>
                      <a:endParaRPr lang="ar-IQ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Symbol          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-1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+2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   charge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Very fast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fast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slow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Speed          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medium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high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Ionizing     ability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high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medium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low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Penetrating power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aluminium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paper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Stopped by 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2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260648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Radiation measurement: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R)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roentgen: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amount of γ radiation that produces ionization of one electrostatic unit of either positive or negative charge  per  cubic  centimeter  of  air  at  0  ºC  and  760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mmHg.</a:t>
            </a:r>
          </a:p>
          <a:p>
            <a:pPr algn="l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1Roentgen is equivalent to 2.58 * 10-4 C kg-1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rad)  radiation  absorbed,  it  is  a  measure  of  the  energy deposited in unit mass of any material by any type of radiation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1rad is equivalent to 10-2 Jkg-1 </a:t>
            </a: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(rem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has been developed to account for the differences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effectiveness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different radiations in causing biological damage.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332656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RBE is the relative biological effectiveness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radiation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Rem = rad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RBE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basic unit for quantifying radioactivity (i.e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describes the rate at which the nuclei decay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Curie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Curie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named for the famed scientist Marie Curie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Curie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3.7 x </a:t>
            </a:r>
            <a:r>
              <a:rPr lang="en-US" sz="2800" dirty="0" smtClean="0">
                <a:ea typeface="Calibri"/>
                <a:cs typeface="Arial"/>
              </a:rPr>
              <a:t>10</a:t>
            </a:r>
            <a:r>
              <a:rPr lang="en-US" sz="2800" baseline="30000" dirty="0" smtClean="0">
                <a:ea typeface="Calibri"/>
                <a:cs typeface="Arial"/>
              </a:rPr>
              <a:t>10</a:t>
            </a:r>
            <a:r>
              <a:rPr lang="en-US" sz="2800" dirty="0" smtClean="0">
                <a:ea typeface="Calibri"/>
                <a:cs typeface="Aria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atoms disintegrate per second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dps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Millicurie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mCi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= 3.7 x </a:t>
            </a:r>
            <a:r>
              <a:rPr lang="en-US" sz="2800" dirty="0">
                <a:ea typeface="Calibri"/>
                <a:cs typeface="Arial"/>
              </a:rPr>
              <a:t>10</a:t>
            </a:r>
            <a:r>
              <a:rPr lang="en-US" sz="2800" baseline="30000" dirty="0">
                <a:ea typeface="Calibri"/>
                <a:cs typeface="Arial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dps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Microcurie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micCi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= 3.7 x </a:t>
            </a:r>
            <a:r>
              <a:rPr lang="en-US" sz="2800" dirty="0">
                <a:ea typeface="Calibri"/>
                <a:cs typeface="Arial"/>
              </a:rPr>
              <a:t>10</a:t>
            </a:r>
            <a:r>
              <a:rPr lang="en-US" sz="2800" baseline="30000" dirty="0">
                <a:ea typeface="Calibri"/>
                <a:cs typeface="Arial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dps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260649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Properties of an Ideal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Diagnostic Radioisotope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  Types of Emission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Pure Gamma Emitter: (Alpha &amp; Beta Particles are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unimaginable &amp; Deliver High Radiation Dose.)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  Energy of Gamma Rays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100-250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  Easy Availability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Readily Available, Easily Produced &amp; Inexpensive: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e.g. 11C,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99mTc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404664"/>
            <a:ext cx="806489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  Target to Non target Ratio: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should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to: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maximize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efficacy of diagnosis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minimize the radiation dose to the patient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   Effective Half-life: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should be short enough to minimize the radiation dose  to  patients  and  long  enough  to  perform  the procedure.  Ideally  1.5  times  the  duration  of  the diagnostic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procedure</a:t>
            </a: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For  a  Bone  Scan  which  is  a  4-h  procedure,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99mTc- phosphate compounds with an effective half-life of 6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 are the ideal radiopharmaceuticals.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6.   Patient Safety: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Should exhibit no toxicity to the patient.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988840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7.   Preparation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Quality Control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1)  Should be simple with little manipulation.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  No complicated equipment.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3)  No time consuming steps. </a:t>
            </a:r>
          </a:p>
        </p:txBody>
      </p:sp>
    </p:spTree>
    <p:extLst>
      <p:ext uri="{BB962C8B-B14F-4D97-AF65-F5344CB8AC3E}">
        <p14:creationId xmlns:p14="http://schemas.microsoft.com/office/powerpoint/2010/main" val="2881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889844"/>
            <a:ext cx="80648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Preparation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Radiopharmaceutical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1-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Sterilization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Radiopharmaceutical  preparations  intended  for  parenteral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administration are sterilized by a suitable method.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Terminal  sterilization  by  autoclaving  is  recommended  for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heat stable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   heat    labile    products,    the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filteration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method    is recommended.</a:t>
            </a:r>
          </a:p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2-Addition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antimicrobial preservatives: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Radiopharmaceutical  injections  are  commonly  supplied  in multi-dose containers</a:t>
            </a:r>
            <a:r>
              <a:rPr lang="en-US" dirty="0" smtClean="0"/>
              <a:t>.</a:t>
            </a: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-compounding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compounding can be as simple as: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adding a radioactive liquid to a commercially available reagent kit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260647"/>
            <a:ext cx="79928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Application of radiopharmaceuticals:</a:t>
            </a:r>
          </a:p>
          <a:p>
            <a:pPr algn="l"/>
            <a:endParaRPr lang="en-US" dirty="0"/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Treatment of disease: (Therapeutic radiopharmaceuticals) They    are    radiolabeled    molecules    designed    to    deliver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therapeutic  doses  of  ionizing  radiation  to  specific  diseased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Chromic  phosphate  P32      for  lung,  ovarian,  uterine,  and prostate cancers.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iodide I 131 for thyroid cancer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Chromium 51 is supplied as sodium chromate solution or injection it is used for label RBC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Sodium phosphate P 32 for cancerous bone tissue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cancers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33265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Strontium chloride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89 for cancerous bone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tissue.</a:t>
            </a:r>
          </a:p>
          <a:p>
            <a:pPr algn="l"/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Gold 198 use in rheumatoid arthritis.</a:t>
            </a:r>
          </a:p>
          <a:p>
            <a:pPr algn="l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125 is used as thyroid functioning and to detect and estimate drug hormones in the body fluid.</a:t>
            </a:r>
          </a:p>
          <a:p>
            <a:pPr algn="l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Calcium 47 is supplied as calcium chloride in the form of an injection as a urinary and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faecal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marker.</a:t>
            </a:r>
          </a:p>
          <a:p>
            <a:pPr algn="l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209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476673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Radioisotopes,  Radionuclides: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unstable  isotopes  which are distinguishable by radioactive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transformation.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ach radionuclide is characterized by energy which expressed by electron volt, kilo electron volt and mega electron volt.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Radioactivity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process in which an unstable isotope undergoes changes until a stable state is reached and the  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radiation emits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alpha  particles,  beta  particles  and gamma rays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).The measurement of radioactivity is termed as radiation or radiation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dosimetry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which depend on collection of photon or ions.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elementary particle that is a quantum of the electromagnetic field, including electromagnetic radiation such as light and radio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waves</a:t>
            </a:r>
          </a:p>
        </p:txBody>
      </p:sp>
    </p:spTree>
    <p:extLst>
      <p:ext uri="{BB962C8B-B14F-4D97-AF65-F5344CB8AC3E}">
        <p14:creationId xmlns:p14="http://schemas.microsoft.com/office/powerpoint/2010/main" val="9721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33584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As an aid in the diagnosis of disease (diagnostic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radiopharmaceuticals)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  radiopharmaceutical   accumulated   in   an   organ   of interest emit gamma radiation which are used for imaging of the organs with the help of an external imaging device called gamma camera.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Radiopharmaceuticals used in tracer techniques for measuring physiological parameters (e.g. 51 Cr-EDTA for measuring glomerular filtration rate).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Radiopharmaceuticals for diagnostic imaging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(e.g.99m TC-methylene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diphosphonate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(MDP) used in bone scanning). 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735563" cy="377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 flipH="1">
            <a:off x="3491880" y="5552657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Photon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9596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476672"/>
            <a:ext cx="78323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effect of radioactive particles  passing through the biological tissue depend upon energy of radiation, dose rate of radiation and the ability of radiation to penetrate the tissue. </a:t>
            </a:r>
          </a:p>
          <a:p>
            <a:pPr algn="l"/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radioactive material must be storage in a suitable  labeled container and never touched with hand in addition to sufficient clothing while handling.</a:t>
            </a:r>
          </a:p>
          <a:p>
            <a:pPr algn="l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Radiation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refers to particles or waves coming from the nucleus of the atom (radioisotope or radionuclide) through which the atom attempts to attain a more stable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configuration.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the nucleus losses one particle of </a:t>
            </a:r>
            <a:r>
              <a:rPr lang="el-GR" sz="2400" dirty="0" smtClean="0">
                <a:latin typeface="Garamond"/>
                <a:cs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400" dirty="0" smtClean="0">
                <a:latin typeface="Garamond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the radiation will accompanied  by x rays and gamma rays.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719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84076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3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548680"/>
            <a:ext cx="7488832" cy="618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1830" algn="l">
              <a:lnSpc>
                <a:spcPct val="115000"/>
              </a:lnSpc>
              <a:spcBef>
                <a:spcPts val="90"/>
              </a:spcBef>
              <a:spcAft>
                <a:spcPts val="100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How to produce a radioactive nuclide ?</a:t>
            </a:r>
            <a:endParaRPr lang="en-US" sz="2800" dirty="0">
              <a:ea typeface="Calibri"/>
              <a:cs typeface="Arial"/>
            </a:endParaRPr>
          </a:p>
          <a:p>
            <a:pPr algn="l" rtl="0">
              <a:lnSpc>
                <a:spcPts val="1000"/>
              </a:lnSpc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 </a:t>
            </a:r>
            <a:endParaRPr lang="en-US" sz="2800" dirty="0">
              <a:ea typeface="Calibri"/>
              <a:cs typeface="Arial"/>
            </a:endParaRPr>
          </a:p>
          <a:p>
            <a:pPr marL="66040" algn="l" rtl="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/>
                <a:ea typeface="Times New Roman"/>
                <a:cs typeface="Arial"/>
              </a:rPr>
              <a:t>1 - Natural radioactivity:</a:t>
            </a:r>
            <a:endParaRPr lang="en-US" sz="2800" dirty="0">
              <a:ea typeface="Calibri"/>
              <a:cs typeface="Arial"/>
            </a:endParaRPr>
          </a:p>
          <a:p>
            <a:pPr marL="6604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Nuclear reactions occur spontaneously</a:t>
            </a:r>
            <a:endParaRPr lang="en-US" sz="2800" dirty="0">
              <a:ea typeface="Calibri"/>
              <a:cs typeface="Arial"/>
            </a:endParaRPr>
          </a:p>
          <a:p>
            <a:pPr algn="l" rtl="0">
              <a:lnSpc>
                <a:spcPts val="1000"/>
              </a:lnSpc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 </a:t>
            </a:r>
            <a:endParaRPr lang="en-US" sz="2800" dirty="0">
              <a:ea typeface="Calibri"/>
              <a:cs typeface="Arial"/>
            </a:endParaRPr>
          </a:p>
          <a:p>
            <a:pPr algn="l" rtl="0">
              <a:lnSpc>
                <a:spcPts val="1000"/>
              </a:lnSpc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 </a:t>
            </a:r>
            <a:endParaRPr lang="en-US" sz="2800" dirty="0">
              <a:ea typeface="Calibri"/>
              <a:cs typeface="Arial"/>
            </a:endParaRPr>
          </a:p>
          <a:p>
            <a:pPr marL="66040" algn="l" rtl="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/>
                <a:ea typeface="Times New Roman"/>
                <a:cs typeface="Arial"/>
              </a:rPr>
              <a:t>2  -Artificial radioactivity:</a:t>
            </a:r>
            <a:endParaRPr lang="en-US" sz="2800" dirty="0">
              <a:ea typeface="Calibri"/>
              <a:cs typeface="Arial"/>
            </a:endParaRPr>
          </a:p>
          <a:p>
            <a:pPr algn="l" rtl="0">
              <a:lnSpc>
                <a:spcPts val="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 </a:t>
            </a:r>
            <a:endParaRPr lang="en-US" sz="2800" dirty="0">
              <a:ea typeface="Calibri"/>
              <a:cs typeface="Arial"/>
            </a:endParaRPr>
          </a:p>
          <a:p>
            <a:pPr marL="408940" marR="3175" indent="-342900" algn="l" rtl="0">
              <a:lnSpc>
                <a:spcPts val="3000"/>
              </a:lnSpc>
              <a:spcAft>
                <a:spcPts val="0"/>
              </a:spcAft>
              <a:tabLst>
                <a:tab pos="850900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The	property   of   radioactivity   produced   by   particle bombardment or electromagnetic irradiation.</a:t>
            </a:r>
            <a:endParaRPr lang="en-US" sz="2800" dirty="0">
              <a:ea typeface="Calibri"/>
              <a:cs typeface="Arial"/>
            </a:endParaRPr>
          </a:p>
          <a:p>
            <a:pPr marL="66040" algn="l" rtl="0">
              <a:lnSpc>
                <a:spcPct val="1150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400" b="1" i="1" dirty="0">
                <a:latin typeface="Times New Roman"/>
                <a:ea typeface="Times New Roman"/>
                <a:cs typeface="Arial"/>
              </a:rPr>
              <a:t>A) Charged-particle induced reactions</a:t>
            </a:r>
            <a:endParaRPr lang="en-US" sz="24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e.g. </a:t>
            </a:r>
            <a:r>
              <a:rPr lang="en-US" sz="2400" dirty="0" smtClean="0">
                <a:latin typeface="Times New Roman"/>
                <a:ea typeface="Times New Roman"/>
                <a:cs typeface="Arial"/>
              </a:rPr>
              <a:t>protons, deuterons* and alpha particles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*Deuterons is 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positively charged particle consisting of a proton and a neutron, equivalent to the nucleus of an atom of deuterium.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7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6" y="498759"/>
            <a:ext cx="7632848" cy="547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9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9592" y="1052736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Photon-induced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reactions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source  of  electromagnetic  energy  may  be gamma-emitting  radionuclide  or  high-voltage x-ray generator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C- Neutron-induced reactions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It is the most widely used method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the bombardment of a nonradioactive target nucleus with a source of thermal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neutron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1087</Words>
  <Application>Microsoft Office PowerPoint</Application>
  <PresentationFormat>عرض على الشاشة (3:4)‏</PresentationFormat>
  <Paragraphs>208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al-weaam</dc:creator>
  <cp:lastModifiedBy>al-weaam</cp:lastModifiedBy>
  <cp:revision>81</cp:revision>
  <dcterms:created xsi:type="dcterms:W3CDTF">2022-10-21T12:10:07Z</dcterms:created>
  <dcterms:modified xsi:type="dcterms:W3CDTF">2022-11-12T20:33:04Z</dcterms:modified>
</cp:coreProperties>
</file>