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4"/>
  </p:notesMasterIdLst>
  <p:handoutMasterIdLst>
    <p:handoutMasterId r:id="rId15"/>
  </p:handoutMasterIdLst>
  <p:sldIdLst>
    <p:sldId id="256" r:id="rId2"/>
    <p:sldId id="339" r:id="rId3"/>
    <p:sldId id="347" r:id="rId4"/>
    <p:sldId id="376" r:id="rId5"/>
    <p:sldId id="377" r:id="rId6"/>
    <p:sldId id="359" r:id="rId7"/>
    <p:sldId id="372" r:id="rId8"/>
    <p:sldId id="360" r:id="rId9"/>
    <p:sldId id="373" r:id="rId10"/>
    <p:sldId id="374" r:id="rId11"/>
    <p:sldId id="375" r:id="rId12"/>
    <p:sldId id="3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2" autoAdjust="0"/>
    <p:restoredTop sz="78046" autoAdjust="0"/>
  </p:normalViewPr>
  <p:slideViewPr>
    <p:cSldViewPr snapToGrid="0">
      <p:cViewPr>
        <p:scale>
          <a:sx n="81" d="100"/>
          <a:sy n="81" d="100"/>
        </p:scale>
        <p:origin x="-672" y="-91"/>
      </p:cViewPr>
      <p:guideLst>
        <p:guide orient="horz" pos="2160"/>
        <p:guide pos="384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64" d="100"/>
          <a:sy n="64" d="100"/>
        </p:scale>
        <p:origin x="-30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88153-0D03-4830-91B1-FACAA00AA4FA}" type="datetime1">
              <a:rPr lang="en-US" smtClean="0"/>
              <a:t>5/25/2021</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4D19F-CD87-4A3D-B833-7CA191FE7016}" type="slidenum">
              <a:rPr lang="en-US" smtClean="0"/>
              <a:t>‹#›</a:t>
            </a:fld>
            <a:endParaRPr lang="en-US"/>
          </a:p>
        </p:txBody>
      </p:sp>
    </p:spTree>
    <p:extLst>
      <p:ext uri="{BB962C8B-B14F-4D97-AF65-F5344CB8AC3E}">
        <p14:creationId xmlns:p14="http://schemas.microsoft.com/office/powerpoint/2010/main" val="7852229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074F-F4B0-4103-9F7F-71E5B199252D}" type="datetime1">
              <a:rPr lang="en-US" smtClean="0"/>
              <a:t>5/25/2021</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DA62-A0F4-434E-AAB1-0D36E859A8B4}" type="slidenum">
              <a:rPr lang="en-US" smtClean="0"/>
              <a:t>‹#›</a:t>
            </a:fld>
            <a:endParaRPr lang="en-US"/>
          </a:p>
        </p:txBody>
      </p:sp>
    </p:spTree>
    <p:extLst>
      <p:ext uri="{BB962C8B-B14F-4D97-AF65-F5344CB8AC3E}">
        <p14:creationId xmlns:p14="http://schemas.microsoft.com/office/powerpoint/2010/main" val="2929228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5/25/2021</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5/25/2021</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11</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5/25/2021</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5/25/2021</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5/25/2021</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5/25/2021</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5/25/2021</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5/25/2021</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5/25/2021</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8</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5/25/2021</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9</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5/25/2021</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10</a:t>
            </a:fld>
            <a:endParaRPr lang="en-US"/>
          </a:p>
        </p:txBody>
      </p:sp>
    </p:spTree>
    <p:extLst>
      <p:ext uri="{BB962C8B-B14F-4D97-AF65-F5344CB8AC3E}">
        <p14:creationId xmlns:p14="http://schemas.microsoft.com/office/powerpoint/2010/main" val="10228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9D96261-D562-4F29-B6A9-3D5AB21AF37E}" type="datetime1">
              <a:rPr lang="en-US" smtClean="0"/>
              <a:t>5/25/2021</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5953F695-DE56-40D5-B4A3-0974E3FA882C}" type="slidenum">
              <a:rPr lang="en-US" smtClean="0"/>
              <a:t>‹#›</a:t>
            </a:fld>
            <a:endParaRPr lang="en-US"/>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4F06-0DB4-45D1-B059-D114F02DD344}" type="datetime1">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12187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21EE-5725-4DD0-895A-BBBAAE357CEB}"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864D8-FB2E-4B29-9059-0172820A6E08}"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0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31A7D-2A36-468D-89A6-FBDB8782F79C}"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5460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EB31B-B50A-4D5A-B5A8-E2281759EEBD}"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1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8C206-4C0F-4EAD-BBF7-3490D4C6AE99}"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0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C519F-9160-4A17-B7D0-BEEE93BD86A2}"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60D7D-2D60-4068-BCEF-47F681A1A696}"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609600" y="1600202"/>
            <a:ext cx="10972800" cy="4525963"/>
          </a:xfrm>
        </p:spPr>
        <p:txBody>
          <a:bodyPr/>
          <a:lstStyle/>
          <a:p>
            <a:endParaRPr lang="en-US"/>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84AD1365-ED2D-451F-9E93-891818D5D86E}" type="datetime1">
              <a:rPr lang="en-US" smtClean="0"/>
              <a:t>5/25/2021</a:t>
            </a:fld>
            <a:endParaRPr lang="en-GB"/>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B38094A5-13EA-4178-A8FC-F10059BD0D2D}" type="slidenum">
              <a:rPr lang="en-GB"/>
              <a:pPr/>
              <a:t>‹#›</a:t>
            </a:fld>
            <a:endParaRPr lang="en-GB"/>
          </a:p>
        </p:txBody>
      </p:sp>
    </p:spTree>
    <p:extLst>
      <p:ext uri="{BB962C8B-B14F-4D97-AF65-F5344CB8AC3E}">
        <p14:creationId xmlns:p14="http://schemas.microsoft.com/office/powerpoint/2010/main" val="1300712119"/>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D22A58-E1F8-4406-80D7-3F28C62972F6}"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9559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C7B3-EEB2-4BC8-9827-525F4FB78B51}"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54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94DFA-E8DF-4E82-A5CF-408604EA7D2C}" type="datetime1">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608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13C8-67A3-410A-89F4-4C72F691EC87}" type="datetime1">
              <a:rPr lang="en-US" smtClean="0"/>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F695-DE56-40D5-B4A3-0974E3FA882C}" type="slidenum">
              <a:rPr lang="en-US" smtClean="0"/>
              <a:t>‹#›</a:t>
            </a:fld>
            <a:endParaRPr lang="en-US"/>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1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B394C8-DB23-4789-A1A5-491492876949}" type="datetime1">
              <a:rPr lang="en-US" smtClean="0"/>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940B-74D1-4ED7-BB17-231C8229B959}" type="datetime1">
              <a:rPr lang="en-US" smtClean="0"/>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882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3C653-1223-443D-9606-1E9579F0B6A2}" type="datetime1">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58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94E02-9AF6-4311-A6AA-50FFC6C93F31}" type="datetime1">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1877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E21B7-4181-47D5-AE4D-13D62D5740B8}" type="datetime1">
              <a:rPr lang="en-US" smtClean="0"/>
              <a:t>5/25/2021</a:t>
            </a:fld>
            <a:endParaRPr lang="en-US"/>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3F695-DE56-40D5-B4A3-0974E3FA882C}" type="slidenum">
              <a:rPr lang="en-US" smtClean="0"/>
              <a:t>‹#›</a:t>
            </a:fld>
            <a:endParaRPr lang="en-US"/>
          </a:p>
        </p:txBody>
      </p:sp>
    </p:spTree>
    <p:extLst>
      <p:ext uri="{BB962C8B-B14F-4D97-AF65-F5344CB8AC3E}">
        <p14:creationId xmlns:p14="http://schemas.microsoft.com/office/powerpoint/2010/main" val="1175252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hyperlink" Target="https://ar.wikipedia.org/wiki/%D8%A7%D9%84%D8%B3%D9%84%D8%B7%D8%A9_%D8%A7%D9%84%D8%AA%D8%B4%D8%B1%D9%8A%D8%B9%D9%8A%D8%A9" TargetMode="External"/><Relationship Id="rId3" Type="http://schemas.openxmlformats.org/officeDocument/2006/relationships/image" Target="../media/image7.jpeg"/><Relationship Id="rId7" Type="http://schemas.openxmlformats.org/officeDocument/2006/relationships/hyperlink" Target="https://ar.wikipedia.org/wiki/%D8%A7%D9%84%D8%B3%D9%84%D8%B7%D8%A9"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ar.wikipedia.org/wiki/%D8%A7%D9%84%D8%AD%D9%83%D9%88%D9%85%D8%A9" TargetMode="External"/><Relationship Id="rId11" Type="http://schemas.openxmlformats.org/officeDocument/2006/relationships/hyperlink" Target="https://ar.wikipedia.org/wiki/%D9%82%D8%A7%D9%86%D9%88%D9%86" TargetMode="External"/><Relationship Id="rId5" Type="http://schemas.openxmlformats.org/officeDocument/2006/relationships/hyperlink" Target="https://ar.wikipedia.org/wiki/%D9%86%D8%B8%D8%A7%D9%85_%D8%A7%D9%84%D8%AD%D9%83%D9%85" TargetMode="External"/><Relationship Id="rId10" Type="http://schemas.openxmlformats.org/officeDocument/2006/relationships/hyperlink" Target="https://ar.wikipedia.org/wiki/%D8%A7%D9%84%D8%B3%D9%84%D8%B7%D8%A9_%D8%A7%D9%84%D8%AA%D9%86%D9%81%D9%8A%D8%B0%D9%8A%D8%A9" TargetMode="External"/><Relationship Id="rId4" Type="http://schemas.openxmlformats.org/officeDocument/2006/relationships/hyperlink" Target="https://ar.wikipedia.org/wiki/%D8%A7%D9%84%D9%82%D8%A7%D9%86%D9%88%D9%86" TargetMode="External"/><Relationship Id="rId9" Type="http://schemas.openxmlformats.org/officeDocument/2006/relationships/hyperlink" Target="https://ar.wikipedia.org/wiki/%D8%A7%D9%84%D8%B3%D9%84%D8%B7%D8%A9_%D8%A7%D9%84%D9%82%D8%B6%D8%A7%D8%A6%D9%8A%D8%A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476500" y="1556238"/>
            <a:ext cx="7454900" cy="8186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296"/>
            <a:endParaRPr lang="en-US" sz="24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743200" y="2374900"/>
            <a:ext cx="6736079" cy="2921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smtClean="0">
              <a:latin typeface="Times New Roman" panose="02020603050405020304" pitchFamily="18" charset="0"/>
              <a:cs typeface="Times New Roman" panose="02020603050405020304" pitchFamily="18" charset="0"/>
            </a:endParaRPr>
          </a:p>
        </p:txBody>
      </p:sp>
      <p:sp>
        <p:nvSpPr>
          <p:cNvPr id="7" name="Slide Number Placeholder 7"/>
          <p:cNvSpPr>
            <a:spLocks noGrp="1"/>
          </p:cNvSpPr>
          <p:nvPr>
            <p:ph type="sldNum" sz="quarter" idx="12"/>
          </p:nvPr>
        </p:nvSpPr>
        <p:spPr>
          <a:xfrm>
            <a:off x="9931400" y="6324600"/>
            <a:ext cx="190500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FontTx/>
              <a:buNone/>
            </a:pPr>
            <a:fld id="{CDCC2F32-039C-43AD-A704-B5EE4748AA0A}" type="slidenum">
              <a:rPr lang="en-US" sz="1200" smtClean="0"/>
              <a:pPr>
                <a:spcBef>
                  <a:spcPct val="0"/>
                </a:spcBef>
                <a:buClrTx/>
                <a:buFontTx/>
                <a:buNone/>
              </a:pPr>
              <a:t>1</a:t>
            </a:fld>
            <a:endParaRPr lang="en-US" sz="1200" smtClean="0"/>
          </a:p>
        </p:txBody>
      </p:sp>
      <p:pic>
        <p:nvPicPr>
          <p:cNvPr id="9" name="صورة 2"/>
          <p:cNvPicPr/>
          <p:nvPr/>
        </p:nvPicPr>
        <p:blipFill>
          <a:blip r:embed="rId3">
            <a:extLst>
              <a:ext uri="{28A0092B-C50C-407E-A947-70E740481C1C}">
                <a14:useLocalDpi xmlns:a14="http://schemas.microsoft.com/office/drawing/2010/main" val="0"/>
              </a:ext>
            </a:extLst>
          </a:blip>
          <a:stretch>
            <a:fillRect/>
          </a:stretch>
        </p:blipFill>
        <p:spPr>
          <a:xfrm>
            <a:off x="291496" y="241544"/>
            <a:ext cx="1724025" cy="1724025"/>
          </a:xfrm>
          <a:prstGeom prst="rect">
            <a:avLst/>
          </a:prstGeom>
          <a:ln>
            <a:noFill/>
          </a:ln>
          <a:effectLst>
            <a:softEdge rad="112500"/>
          </a:effectLst>
        </p:spPr>
      </p:pic>
      <p:sp>
        <p:nvSpPr>
          <p:cNvPr id="2" name="Rectangle 1"/>
          <p:cNvSpPr/>
          <p:nvPr/>
        </p:nvSpPr>
        <p:spPr>
          <a:xfrm>
            <a:off x="3838903" y="2532554"/>
            <a:ext cx="4635064" cy="584775"/>
          </a:xfrm>
          <a:prstGeom prst="rect">
            <a:avLst/>
          </a:prstGeom>
        </p:spPr>
        <p:txBody>
          <a:bodyPr wrap="square">
            <a:spAutoFit/>
          </a:bodyPr>
          <a:lstStyle/>
          <a:p>
            <a:pPr algn="ctr"/>
            <a:r>
              <a:rPr lang="ar-IQ" sz="3200" dirty="0">
                <a:solidFill>
                  <a:schemeClr val="accent2">
                    <a:lumMod val="75000"/>
                  </a:schemeClr>
                </a:solidFill>
                <a:latin typeface="Segoe UI Semibold" panose="020B0702040204020203" pitchFamily="34" charset="0"/>
                <a:cs typeface="Segoe UI Semibold" panose="020B0702040204020203" pitchFamily="34" charset="0"/>
              </a:rPr>
              <a:t>محاضرات في الديمقراطية</a:t>
            </a:r>
            <a:endParaRPr lang="en-US" sz="32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3048000" y="3755611"/>
            <a:ext cx="6096000" cy="1384995"/>
          </a:xfrm>
          <a:prstGeom prst="rect">
            <a:avLst/>
          </a:prstGeom>
        </p:spPr>
        <p:txBody>
          <a:bodyPr>
            <a:spAutoFit/>
          </a:bodyPr>
          <a:lstStyle/>
          <a:p>
            <a:pPr algn="ctr" rtl="1"/>
            <a:r>
              <a:rPr lang="ar-IQ" sz="2800" b="1" dirty="0">
                <a:solidFill>
                  <a:schemeClr val="accent2">
                    <a:lumMod val="75000"/>
                  </a:schemeClr>
                </a:solidFill>
              </a:rPr>
              <a:t>اعداد وتقديم</a:t>
            </a:r>
          </a:p>
          <a:p>
            <a:pPr algn="ctr" rtl="1"/>
            <a:r>
              <a:rPr lang="ar-IQ" sz="2800" b="1" dirty="0">
                <a:solidFill>
                  <a:schemeClr val="accent2">
                    <a:lumMod val="75000"/>
                  </a:schemeClr>
                </a:solidFill>
              </a:rPr>
              <a:t> الاستاذ المساعد الدكتور </a:t>
            </a:r>
          </a:p>
          <a:p>
            <a:pPr algn="ctr" rtl="1"/>
            <a:r>
              <a:rPr lang="ar-IQ" sz="2800" b="1" dirty="0">
                <a:solidFill>
                  <a:schemeClr val="accent2">
                    <a:lumMod val="75000"/>
                  </a:schemeClr>
                </a:solidFill>
              </a:rPr>
              <a:t>ساهره قحطان عبد الجبار الحميري</a:t>
            </a:r>
            <a:endParaRPr lang="en-US" altLang="en-US" sz="2800" dirty="0">
              <a:solidFill>
                <a:schemeClr val="accent2">
                  <a:lumMod val="75000"/>
                </a:schemeClr>
              </a:solidFill>
            </a:endParaRPr>
          </a:p>
        </p:txBody>
      </p:sp>
    </p:spTree>
    <p:extLst>
      <p:ext uri="{BB962C8B-B14F-4D97-AF65-F5344CB8AC3E}">
        <p14:creationId xmlns:p14="http://schemas.microsoft.com/office/powerpoint/2010/main" val="21468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SA" b="1" dirty="0">
                <a:solidFill>
                  <a:schemeClr val="accent2">
                    <a:lumMod val="75000"/>
                  </a:schemeClr>
                </a:solidFill>
              </a:rPr>
              <a:t> خصائص الدستور العراقي </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10</a:t>
            </a:fld>
            <a:endParaRPr lang="en-GB"/>
          </a:p>
        </p:txBody>
      </p:sp>
      <p:sp>
        <p:nvSpPr>
          <p:cNvPr id="3" name="Rectangle 2"/>
          <p:cNvSpPr/>
          <p:nvPr/>
        </p:nvSpPr>
        <p:spPr>
          <a:xfrm>
            <a:off x="952105" y="1461155"/>
            <a:ext cx="10275217" cy="4524315"/>
          </a:xfrm>
          <a:prstGeom prst="rect">
            <a:avLst/>
          </a:prstGeom>
        </p:spPr>
        <p:txBody>
          <a:bodyPr wrap="square">
            <a:spAutoFit/>
          </a:bodyPr>
          <a:lstStyle/>
          <a:p>
            <a:pPr algn="r" rtl="1">
              <a:lnSpc>
                <a:spcPct val="150000"/>
              </a:lnSpc>
            </a:pPr>
            <a:r>
              <a:rPr lang="ar-SA" sz="3200" b="1" dirty="0">
                <a:solidFill>
                  <a:schemeClr val="accent2">
                    <a:lumMod val="75000"/>
                  </a:schemeClr>
                </a:solidFill>
              </a:rPr>
              <a:t>ثالثا</a:t>
            </a:r>
            <a:r>
              <a:rPr lang="en-US" sz="3200" b="1" dirty="0">
                <a:solidFill>
                  <a:schemeClr val="accent2">
                    <a:lumMod val="75000"/>
                  </a:schemeClr>
                </a:solidFill>
              </a:rPr>
              <a:t>/ </a:t>
            </a:r>
            <a:r>
              <a:rPr lang="ar-SA" sz="3200" b="1" dirty="0">
                <a:solidFill>
                  <a:schemeClr val="accent2">
                    <a:lumMod val="75000"/>
                  </a:schemeClr>
                </a:solidFill>
              </a:rPr>
              <a:t>السلطات</a:t>
            </a:r>
            <a:endParaRPr lang="ar-IQ" sz="3200" b="1" dirty="0">
              <a:solidFill>
                <a:schemeClr val="accent2">
                  <a:lumMod val="75000"/>
                </a:schemeClr>
              </a:solidFill>
            </a:endParaRPr>
          </a:p>
          <a:p>
            <a:pPr marL="395288" algn="r" rtl="1">
              <a:lnSpc>
                <a:spcPct val="150000"/>
              </a:lnSpc>
            </a:pPr>
            <a:r>
              <a:rPr lang="ar-SA" sz="3200" dirty="0">
                <a:solidFill>
                  <a:schemeClr val="accent2">
                    <a:lumMod val="75000"/>
                  </a:schemeClr>
                </a:solidFill>
              </a:rPr>
              <a:t>1- السلطة </a:t>
            </a:r>
            <a:r>
              <a:rPr lang="ar-SA" sz="3200" dirty="0" smtClean="0">
                <a:solidFill>
                  <a:schemeClr val="accent2">
                    <a:lumMod val="75000"/>
                  </a:schemeClr>
                </a:solidFill>
              </a:rPr>
              <a:t>التشريعية</a:t>
            </a:r>
            <a:r>
              <a:rPr lang="en-US" sz="3200" dirty="0">
                <a:solidFill>
                  <a:schemeClr val="accent2">
                    <a:lumMod val="75000"/>
                  </a:schemeClr>
                </a:solidFill>
              </a:rPr>
              <a:t/>
            </a:r>
            <a:br>
              <a:rPr lang="en-US" sz="3200" dirty="0">
                <a:solidFill>
                  <a:schemeClr val="accent2">
                    <a:lumMod val="75000"/>
                  </a:schemeClr>
                </a:solidFill>
              </a:rPr>
            </a:br>
            <a:r>
              <a:rPr lang="ar-SA" sz="3200" dirty="0">
                <a:solidFill>
                  <a:schemeClr val="accent2">
                    <a:lumMod val="75000"/>
                  </a:schemeClr>
                </a:solidFill>
              </a:rPr>
              <a:t>2- السلطة </a:t>
            </a:r>
            <a:r>
              <a:rPr lang="ar-SA" sz="3200" dirty="0" smtClean="0">
                <a:solidFill>
                  <a:schemeClr val="accent2">
                    <a:lumMod val="75000"/>
                  </a:schemeClr>
                </a:solidFill>
              </a:rPr>
              <a:t>التنفيذية</a:t>
            </a:r>
            <a:r>
              <a:rPr lang="en-US" sz="3200" dirty="0">
                <a:solidFill>
                  <a:schemeClr val="accent2">
                    <a:lumMod val="75000"/>
                  </a:schemeClr>
                </a:solidFill>
              </a:rPr>
              <a:t/>
            </a:r>
            <a:br>
              <a:rPr lang="en-US" sz="3200" dirty="0">
                <a:solidFill>
                  <a:schemeClr val="accent2">
                    <a:lumMod val="75000"/>
                  </a:schemeClr>
                </a:solidFill>
              </a:rPr>
            </a:br>
            <a:r>
              <a:rPr lang="ar-SA" sz="3200" dirty="0">
                <a:solidFill>
                  <a:schemeClr val="accent2">
                    <a:lumMod val="75000"/>
                  </a:schemeClr>
                </a:solidFill>
              </a:rPr>
              <a:t>3- السلطة </a:t>
            </a:r>
            <a:r>
              <a:rPr lang="ar-SA" sz="3200" dirty="0" smtClean="0">
                <a:solidFill>
                  <a:schemeClr val="accent2">
                    <a:lumMod val="75000"/>
                  </a:schemeClr>
                </a:solidFill>
              </a:rPr>
              <a:t>القضائية</a:t>
            </a:r>
            <a:endParaRPr lang="en-US" sz="3200" dirty="0" smtClean="0">
              <a:solidFill>
                <a:schemeClr val="accent2">
                  <a:lumMod val="75000"/>
                </a:schemeClr>
              </a:solidFill>
            </a:endParaRPr>
          </a:p>
          <a:p>
            <a:pPr marL="395288" algn="r" rtl="1">
              <a:lnSpc>
                <a:spcPct val="150000"/>
              </a:lnSpc>
            </a:pPr>
            <a:endParaRPr lang="ar-IQ" sz="3200" dirty="0" smtClean="0">
              <a:solidFill>
                <a:schemeClr val="accent2">
                  <a:lumMod val="75000"/>
                </a:schemeClr>
              </a:solidFill>
            </a:endParaRPr>
          </a:p>
          <a:p>
            <a:pPr marL="395288" algn="r" rtl="1">
              <a:lnSpc>
                <a:spcPct val="150000"/>
              </a:lnSpc>
            </a:pPr>
            <a:endParaRPr lang="ar-IQ" sz="3200" dirty="0">
              <a:solidFill>
                <a:schemeClr val="accent2">
                  <a:lumMod val="75000"/>
                </a:schemeClr>
              </a:solidFill>
            </a:endParaRPr>
          </a:p>
        </p:txBody>
      </p:sp>
    </p:spTree>
    <p:extLst>
      <p:ext uri="{BB962C8B-B14F-4D97-AF65-F5344CB8AC3E}">
        <p14:creationId xmlns:p14="http://schemas.microsoft.com/office/powerpoint/2010/main" val="3496452664"/>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SA" b="1" dirty="0">
                <a:solidFill>
                  <a:schemeClr val="accent2">
                    <a:lumMod val="75000"/>
                  </a:schemeClr>
                </a:solidFill>
              </a:rPr>
              <a:t> خصائص الدستور العراقي </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11</a:t>
            </a:fld>
            <a:endParaRPr lang="en-GB"/>
          </a:p>
        </p:txBody>
      </p:sp>
      <p:sp>
        <p:nvSpPr>
          <p:cNvPr id="3" name="Rectangle 2"/>
          <p:cNvSpPr/>
          <p:nvPr/>
        </p:nvSpPr>
        <p:spPr>
          <a:xfrm>
            <a:off x="952105" y="1555423"/>
            <a:ext cx="10275217" cy="3785652"/>
          </a:xfrm>
          <a:prstGeom prst="rect">
            <a:avLst/>
          </a:prstGeom>
        </p:spPr>
        <p:txBody>
          <a:bodyPr wrap="square">
            <a:spAutoFit/>
          </a:bodyPr>
          <a:lstStyle/>
          <a:p>
            <a:pPr algn="r" rtl="1">
              <a:lnSpc>
                <a:spcPct val="150000"/>
              </a:lnSpc>
            </a:pPr>
            <a:r>
              <a:rPr lang="ar-SA" sz="3200" b="1" dirty="0">
                <a:solidFill>
                  <a:schemeClr val="accent2">
                    <a:lumMod val="75000"/>
                  </a:schemeClr>
                </a:solidFill>
              </a:rPr>
              <a:t>رابعا</a:t>
            </a:r>
            <a:r>
              <a:rPr lang="en-US" sz="3200" b="1" dirty="0">
                <a:solidFill>
                  <a:schemeClr val="accent2">
                    <a:lumMod val="75000"/>
                  </a:schemeClr>
                </a:solidFill>
              </a:rPr>
              <a:t>/</a:t>
            </a:r>
            <a:r>
              <a:rPr lang="ar-SA" sz="3200" b="1" dirty="0">
                <a:solidFill>
                  <a:schemeClr val="accent2">
                    <a:lumMod val="75000"/>
                  </a:schemeClr>
                </a:solidFill>
              </a:rPr>
              <a:t> الأقاليم</a:t>
            </a:r>
            <a:r>
              <a:rPr lang="en-US" sz="3200" b="1" dirty="0">
                <a:solidFill>
                  <a:schemeClr val="accent2">
                    <a:lumMod val="75000"/>
                  </a:schemeClr>
                </a:solidFill>
              </a:rPr>
              <a:t>:</a:t>
            </a:r>
            <a:r>
              <a:rPr lang="en-US" sz="3200" dirty="0">
                <a:solidFill>
                  <a:schemeClr val="accent2">
                    <a:lumMod val="75000"/>
                  </a:schemeClr>
                </a:solidFill>
              </a:rPr>
              <a:t/>
            </a:r>
            <a:br>
              <a:rPr lang="en-US" sz="3200" dirty="0">
                <a:solidFill>
                  <a:schemeClr val="accent2">
                    <a:lumMod val="75000"/>
                  </a:schemeClr>
                </a:solidFill>
              </a:rPr>
            </a:br>
            <a:r>
              <a:rPr lang="ar-SA" sz="3200" dirty="0" smtClean="0">
                <a:solidFill>
                  <a:schemeClr val="accent2">
                    <a:lumMod val="75000"/>
                  </a:schemeClr>
                </a:solidFill>
              </a:rPr>
              <a:t>يعطي </a:t>
            </a:r>
            <a:r>
              <a:rPr lang="ar-SA" sz="3200" dirty="0">
                <a:solidFill>
                  <a:schemeClr val="accent2">
                    <a:lumMod val="75000"/>
                  </a:schemeClr>
                </a:solidFill>
              </a:rPr>
              <a:t>الدستور الحق لكل محافظة بتكوين اقليم </a:t>
            </a:r>
            <a:r>
              <a:rPr lang="ar-SA" sz="3200" dirty="0" smtClean="0">
                <a:solidFill>
                  <a:schemeClr val="accent2">
                    <a:lumMod val="75000"/>
                  </a:schemeClr>
                </a:solidFill>
              </a:rPr>
              <a:t>ويقوم </a:t>
            </a:r>
            <a:r>
              <a:rPr lang="ar-SA" sz="3200" dirty="0">
                <a:solidFill>
                  <a:schemeClr val="accent2">
                    <a:lumMod val="75000"/>
                  </a:schemeClr>
                </a:solidFill>
              </a:rPr>
              <a:t>هذا الاقليم بوضع دستور له يحدد من خلاله السلطات و الصلاحيات </a:t>
            </a:r>
            <a:r>
              <a:rPr lang="en-US" sz="3200" dirty="0">
                <a:solidFill>
                  <a:schemeClr val="accent2">
                    <a:lumMod val="75000"/>
                  </a:schemeClr>
                </a:solidFill>
              </a:rPr>
              <a:t>.</a:t>
            </a:r>
            <a:r>
              <a:rPr lang="en-US" sz="3200" dirty="0"/>
              <a:t/>
            </a:r>
            <a:br>
              <a:rPr lang="en-US" sz="3200" dirty="0"/>
            </a:br>
            <a:r>
              <a:rPr lang="en-US" sz="3200" dirty="0"/>
              <a:t/>
            </a:r>
            <a:br>
              <a:rPr lang="en-US" sz="3200" dirty="0"/>
            </a:br>
            <a:endParaRPr lang="ar-IQ" sz="3200" dirty="0">
              <a:solidFill>
                <a:schemeClr val="accent2">
                  <a:lumMod val="75000"/>
                </a:schemeClr>
              </a:solidFill>
            </a:endParaRPr>
          </a:p>
        </p:txBody>
      </p:sp>
    </p:spTree>
    <p:extLst>
      <p:ext uri="{BB962C8B-B14F-4D97-AF65-F5344CB8AC3E}">
        <p14:creationId xmlns:p14="http://schemas.microsoft.com/office/powerpoint/2010/main" val="523139747"/>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12</a:t>
            </a:fld>
            <a:endParaRPr lang="en-GB" dirty="0"/>
          </a:p>
        </p:txBody>
      </p:sp>
      <p:sp>
        <p:nvSpPr>
          <p:cNvPr id="2" name="Rectangle 1"/>
          <p:cNvSpPr/>
          <p:nvPr/>
        </p:nvSpPr>
        <p:spPr>
          <a:xfrm rot="19637392">
            <a:off x="2274950" y="2931566"/>
            <a:ext cx="6944529" cy="1107996"/>
          </a:xfrm>
          <a:prstGeom prst="rect">
            <a:avLst/>
          </a:prstGeom>
          <a:noFill/>
        </p:spPr>
        <p:txBody>
          <a:bodyPr wrap="none" lIns="91440" tIns="45720" rIns="91440" bIns="45720">
            <a:spAutoFit/>
          </a:bodyPr>
          <a:lstStyle/>
          <a:p>
            <a:pPr algn="ctr"/>
            <a:r>
              <a:rPr lang="ar-IQ"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شـكــراً لحـسن اصغــائكم</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0146984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الموضوعات</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2</a:t>
            </a:fld>
            <a:endParaRPr lang="en-GB"/>
          </a:p>
        </p:txBody>
      </p:sp>
      <p:sp>
        <p:nvSpPr>
          <p:cNvPr id="7" name="Rectangle 124"/>
          <p:cNvSpPr>
            <a:spLocks noChangeArrowheads="1"/>
          </p:cNvSpPr>
          <p:nvPr/>
        </p:nvSpPr>
        <p:spPr bwMode="auto">
          <a:xfrm>
            <a:off x="996583" y="764926"/>
            <a:ext cx="7364901" cy="542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tx1"/>
              </a:buClr>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l">
              <a:spcBef>
                <a:spcPct val="20000"/>
              </a:spcBef>
              <a:buClr>
                <a:schemeClr val="tx1"/>
              </a:buClr>
              <a:buChar char="•"/>
              <a:defRPr sz="2000">
                <a:solidFill>
                  <a:schemeClr val="tx1"/>
                </a:solidFill>
                <a:latin typeface="Century Schoolbook" panose="02040604050505020304" pitchFamily="18" charset="0"/>
                <a:cs typeface="Times New Roman" panose="02020603050405020304" pitchFamily="18" charset="0"/>
              </a:defRPr>
            </a:lvl2pPr>
            <a:lvl3pPr marL="1143000" indent="-228600" algn="l">
              <a:spcBef>
                <a:spcPct val="20000"/>
              </a:spcBef>
              <a:buClr>
                <a:schemeClr val="tx1"/>
              </a:buClr>
              <a:buChar char="•"/>
              <a:defRPr>
                <a:solidFill>
                  <a:schemeClr val="tx1"/>
                </a:solidFill>
                <a:latin typeface="Century Schoolbook" panose="02040604050505020304" pitchFamily="18" charset="0"/>
                <a:cs typeface="Times New Roman" panose="02020603050405020304" pitchFamily="18" charset="0"/>
              </a:defRPr>
            </a:lvl3pPr>
            <a:lvl4pPr marL="16002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4pPr>
            <a:lvl5pPr marL="20574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9pPr>
          </a:lstStyle>
          <a:p>
            <a:pPr marL="0" indent="0">
              <a:buNone/>
            </a:pPr>
            <a:endParaRPr lang="en-US" sz="2000" dirty="0">
              <a:latin typeface="Times New Roman" panose="02020603050405020304" pitchFamily="18" charset="0"/>
            </a:endParaRPr>
          </a:p>
        </p:txBody>
      </p:sp>
      <p:sp>
        <p:nvSpPr>
          <p:cNvPr id="2" name="Rectangle 1"/>
          <p:cNvSpPr/>
          <p:nvPr/>
        </p:nvSpPr>
        <p:spPr>
          <a:xfrm>
            <a:off x="1376314" y="1851374"/>
            <a:ext cx="9486128" cy="4524315"/>
          </a:xfrm>
          <a:prstGeom prst="rect">
            <a:avLst/>
          </a:prstGeom>
        </p:spPr>
        <p:txBody>
          <a:bodyPr wrap="square">
            <a:spAutoFit/>
          </a:bodyPr>
          <a:lstStyle/>
          <a:p>
            <a:pPr marL="571500" indent="-571500" algn="r" rtl="1">
              <a:buFont typeface="Wingdings" panose="05000000000000000000" pitchFamily="2" charset="2"/>
              <a:buChar char="v"/>
            </a:pPr>
            <a:r>
              <a:rPr lang="ar-IQ" sz="3600" b="1" dirty="0">
                <a:solidFill>
                  <a:schemeClr val="accent2">
                    <a:lumMod val="75000"/>
                  </a:schemeClr>
                </a:solidFill>
              </a:rPr>
              <a:t>حق الانتخاب في المواثيق الدولية والدستور العراقي</a:t>
            </a:r>
            <a:endParaRPr lang="en-US" sz="3600" dirty="0">
              <a:solidFill>
                <a:schemeClr val="accent2">
                  <a:lumMod val="75000"/>
                </a:schemeClr>
              </a:solidFill>
            </a:endParaRPr>
          </a:p>
          <a:p>
            <a:pPr marL="571500" indent="-571500" algn="r" rtl="1">
              <a:buFont typeface="Wingdings" panose="05000000000000000000" pitchFamily="2" charset="2"/>
              <a:buChar char="v"/>
            </a:pPr>
            <a:r>
              <a:rPr lang="ar-SA" sz="3600" b="1" dirty="0" smtClean="0">
                <a:solidFill>
                  <a:schemeClr val="accent2">
                    <a:lumMod val="75000"/>
                  </a:schemeClr>
                </a:solidFill>
              </a:rPr>
              <a:t>الـدســتـور</a:t>
            </a:r>
            <a:r>
              <a:rPr lang="ar-IQ" sz="3600" b="1" dirty="0" smtClean="0">
                <a:solidFill>
                  <a:schemeClr val="accent2">
                    <a:lumMod val="75000"/>
                  </a:schemeClr>
                </a:solidFill>
              </a:rPr>
              <a:t> </a:t>
            </a:r>
            <a:r>
              <a:rPr lang="ar-SA" sz="3600" b="1" dirty="0">
                <a:solidFill>
                  <a:schemeClr val="accent2">
                    <a:lumMod val="75000"/>
                  </a:schemeClr>
                </a:solidFill>
              </a:rPr>
              <a:t>والديمقراطية</a:t>
            </a:r>
            <a:endParaRPr lang="en-US" sz="3600" dirty="0">
              <a:solidFill>
                <a:schemeClr val="accent2">
                  <a:lumMod val="75000"/>
                </a:schemeClr>
              </a:solidFill>
            </a:endParaRPr>
          </a:p>
          <a:p>
            <a:pPr marL="571500" indent="-571500" algn="r" rtl="1">
              <a:buFont typeface="Wingdings" panose="05000000000000000000" pitchFamily="2" charset="2"/>
              <a:buChar char="v"/>
            </a:pPr>
            <a:r>
              <a:rPr lang="ar-SA" sz="3600" b="1" dirty="0">
                <a:solidFill>
                  <a:schemeClr val="accent2">
                    <a:lumMod val="75000"/>
                  </a:schemeClr>
                </a:solidFill>
              </a:rPr>
              <a:t>أهمية </a:t>
            </a:r>
            <a:r>
              <a:rPr lang="ar-SA" sz="3600" b="1" dirty="0" smtClean="0">
                <a:solidFill>
                  <a:schemeClr val="accent2">
                    <a:lumMod val="75000"/>
                  </a:schemeClr>
                </a:solidFill>
              </a:rPr>
              <a:t>الدستور</a:t>
            </a:r>
            <a:endParaRPr lang="ar-IQ" sz="3600" b="1" dirty="0" smtClean="0">
              <a:solidFill>
                <a:schemeClr val="accent2">
                  <a:lumMod val="75000"/>
                </a:schemeClr>
              </a:solidFill>
            </a:endParaRPr>
          </a:p>
          <a:p>
            <a:pPr marL="571500" indent="-571500" algn="r" rtl="1">
              <a:buFont typeface="Wingdings" panose="05000000000000000000" pitchFamily="2" charset="2"/>
              <a:buChar char="v"/>
            </a:pPr>
            <a:r>
              <a:rPr lang="ar-IQ" sz="3600" b="1" dirty="0">
                <a:solidFill>
                  <a:schemeClr val="accent2">
                    <a:lumMod val="75000"/>
                  </a:schemeClr>
                </a:solidFill>
              </a:rPr>
              <a:t>أنواع الدستور</a:t>
            </a:r>
            <a:endParaRPr lang="en-US" sz="3600" dirty="0">
              <a:solidFill>
                <a:schemeClr val="accent2">
                  <a:lumMod val="75000"/>
                </a:schemeClr>
              </a:solidFill>
            </a:endParaRPr>
          </a:p>
          <a:p>
            <a:pPr marL="571500" indent="-571500" algn="r" rtl="1">
              <a:buFont typeface="Wingdings" panose="05000000000000000000" pitchFamily="2" charset="2"/>
              <a:buChar char="v"/>
            </a:pPr>
            <a:r>
              <a:rPr lang="ar-SA" sz="3600" b="1" dirty="0">
                <a:solidFill>
                  <a:schemeClr val="accent2">
                    <a:lumMod val="75000"/>
                  </a:schemeClr>
                </a:solidFill>
              </a:rPr>
              <a:t>خصائص الدستور العراقي </a:t>
            </a:r>
            <a:endParaRPr lang="en-US" sz="3600" dirty="0">
              <a:solidFill>
                <a:schemeClr val="accent2">
                  <a:lumMod val="75000"/>
                </a:schemeClr>
              </a:solidFill>
            </a:endParaRPr>
          </a:p>
          <a:p>
            <a:pPr algn="r" rtl="1"/>
            <a:endParaRPr lang="ar-IQ" sz="3600" dirty="0" smtClean="0">
              <a:solidFill>
                <a:schemeClr val="accent2">
                  <a:lumMod val="75000"/>
                </a:schemeClr>
              </a:solidFill>
            </a:endParaRPr>
          </a:p>
          <a:p>
            <a:pPr algn="r" rtl="1"/>
            <a:endParaRPr lang="ar-IQ" sz="3600" dirty="0" smtClean="0">
              <a:solidFill>
                <a:schemeClr val="accent2">
                  <a:lumMod val="75000"/>
                </a:schemeClr>
              </a:solidFill>
            </a:endParaRPr>
          </a:p>
          <a:p>
            <a:pPr algn="r" rtl="1"/>
            <a:r>
              <a:rPr lang="ar-IQ" sz="3600" dirty="0">
                <a:solidFill>
                  <a:schemeClr val="accent2">
                    <a:lumMod val="75000"/>
                  </a:schemeClr>
                </a:solidFill>
              </a:rPr>
              <a:t> </a:t>
            </a:r>
          </a:p>
        </p:txBody>
      </p:sp>
    </p:spTree>
    <p:extLst>
      <p:ext uri="{BB962C8B-B14F-4D97-AF65-F5344CB8AC3E}">
        <p14:creationId xmlns:p14="http://schemas.microsoft.com/office/powerpoint/2010/main" val="6793267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00520" y="882054"/>
            <a:ext cx="7785105" cy="520454"/>
          </a:xfrm>
        </p:spPr>
        <p:txBody>
          <a:bodyPr>
            <a:noAutofit/>
          </a:bodyPr>
          <a:lstStyle/>
          <a:p>
            <a:pPr rtl="1"/>
            <a:r>
              <a:rPr lang="ar-IQ" sz="3600" b="1" dirty="0">
                <a:solidFill>
                  <a:schemeClr val="accent2">
                    <a:lumMod val="75000"/>
                  </a:schemeClr>
                </a:solidFill>
              </a:rPr>
              <a:t>حق الانتخاب في المواثيق الدولية والدستور العراقي</a:t>
            </a:r>
            <a:endParaRPr lang="en-US" sz="3600"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3</a:t>
            </a:fld>
            <a:endParaRPr lang="en-GB"/>
          </a:p>
        </p:txBody>
      </p:sp>
      <p:sp>
        <p:nvSpPr>
          <p:cNvPr id="3" name="Rectangle 2"/>
          <p:cNvSpPr/>
          <p:nvPr/>
        </p:nvSpPr>
        <p:spPr>
          <a:xfrm>
            <a:off x="952105" y="1545996"/>
            <a:ext cx="10275217" cy="4524315"/>
          </a:xfrm>
          <a:prstGeom prst="rect">
            <a:avLst/>
          </a:prstGeom>
        </p:spPr>
        <p:txBody>
          <a:bodyPr wrap="square">
            <a:spAutoFit/>
          </a:bodyPr>
          <a:lstStyle/>
          <a:p>
            <a:pPr algn="just" rtl="1"/>
            <a:r>
              <a:rPr lang="ar-IQ" sz="3200" dirty="0">
                <a:solidFill>
                  <a:schemeClr val="accent2">
                    <a:lumMod val="75000"/>
                  </a:schemeClr>
                </a:solidFill>
              </a:rPr>
              <a:t> نص عليها الاعلان العالمي لحقوق الإنسان 1948، في المادة 21 على أنه " لكل شخص حق المشاركة في ادارة الشؤون العامة لبلده، إما مباشرة أو بواسطة ممثلين يختارون بحرية. وان إرادة الشعب هي مناط سلطة الحكم، ويجب أن تتجلى هذه الإرادة من خلال انتخابات نزيهة تجري دوريا بالاقتراع العام، وعلى قدم المساواة بين الناخبين، وبالتصويت السري أو بإجراء مكافئ من حيث ضمان حرية التصويت. وقد جرى التأكيد على أهمية إجراء انتخابات دورية ونزيهة في العديد من الصكوك الدولية والإقليمية، كالعهد الدولي الخاص بالحقوق المدنية والسياسية، والاتفاقية الأوروبية لحقوق </a:t>
            </a:r>
            <a:r>
              <a:rPr lang="ar-IQ" sz="3200" dirty="0" smtClean="0">
                <a:solidFill>
                  <a:schemeClr val="accent2">
                    <a:lumMod val="75000"/>
                  </a:schemeClr>
                </a:solidFill>
              </a:rPr>
              <a:t>الإنسان وميثاق منظمةالدول الامريكية والميثاق الافريقي لحقوق الانسان والشعوب .</a:t>
            </a:r>
            <a:endParaRPr lang="ar-IQ" sz="3200" dirty="0">
              <a:solidFill>
                <a:schemeClr val="accent2">
                  <a:lumMod val="75000"/>
                </a:schemeClr>
              </a:solidFill>
            </a:endParaRPr>
          </a:p>
        </p:txBody>
      </p:sp>
    </p:spTree>
    <p:extLst>
      <p:ext uri="{BB962C8B-B14F-4D97-AF65-F5344CB8AC3E}">
        <p14:creationId xmlns:p14="http://schemas.microsoft.com/office/powerpoint/2010/main" val="2388814753"/>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00520" y="882054"/>
            <a:ext cx="7785105" cy="520454"/>
          </a:xfrm>
        </p:spPr>
        <p:txBody>
          <a:bodyPr>
            <a:noAutofit/>
          </a:bodyPr>
          <a:lstStyle/>
          <a:p>
            <a:pPr rtl="1"/>
            <a:r>
              <a:rPr lang="ar-IQ" sz="3600" b="1" dirty="0">
                <a:solidFill>
                  <a:schemeClr val="accent2">
                    <a:lumMod val="75000"/>
                  </a:schemeClr>
                </a:solidFill>
              </a:rPr>
              <a:t>حق الانتخاب في المواثيق الدولية والدستور العراقي</a:t>
            </a:r>
            <a:endParaRPr lang="en-US" sz="3600"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4</a:t>
            </a:fld>
            <a:endParaRPr lang="en-GB"/>
          </a:p>
        </p:txBody>
      </p:sp>
      <p:sp>
        <p:nvSpPr>
          <p:cNvPr id="3" name="Rectangle 2"/>
          <p:cNvSpPr/>
          <p:nvPr/>
        </p:nvSpPr>
        <p:spPr>
          <a:xfrm>
            <a:off x="952105" y="1677972"/>
            <a:ext cx="10275217" cy="3539430"/>
          </a:xfrm>
          <a:prstGeom prst="rect">
            <a:avLst/>
          </a:prstGeom>
        </p:spPr>
        <p:txBody>
          <a:bodyPr wrap="square">
            <a:spAutoFit/>
          </a:bodyPr>
          <a:lstStyle/>
          <a:p>
            <a:pPr algn="just" rtl="1"/>
            <a:r>
              <a:rPr lang="ar-IQ" sz="3200" dirty="0">
                <a:solidFill>
                  <a:schemeClr val="accent2">
                    <a:lumMod val="75000"/>
                  </a:schemeClr>
                </a:solidFill>
              </a:rPr>
              <a:t> اما موقف الدستور العراقي فقد اشار الدستور العراقي لعام 2005 على حق الانتخاب من ضمن الحقوق السياسية وذلك في المادة (20) منه اذ على ( للمواطنين رجالاً ونساء حق المشاركة في الشؤون العامة والتمتع بالحقوق السياسية بما في ذلك حق التصويت والانتخاب والترشيح </a:t>
            </a:r>
            <a:r>
              <a:rPr lang="ar-IQ" sz="3200" dirty="0" smtClean="0">
                <a:solidFill>
                  <a:schemeClr val="accent2">
                    <a:lumMod val="75000"/>
                  </a:schemeClr>
                </a:solidFill>
              </a:rPr>
              <a:t>)ويجب ان يكون حكم القوانين التي يشرعها البرلمان متطابقة والنصوص الدستورية الضامنة لتلك الحقوق والحريات. وللقضاء الدستوري العراقي المتمثل بالمحكمة الاتحادية العليا دور مهم في صيانة هذا الحق وحمايته من عبث العابثين ...</a:t>
            </a:r>
            <a:endParaRPr lang="ar-IQ" sz="3200" dirty="0">
              <a:solidFill>
                <a:schemeClr val="accent2">
                  <a:lumMod val="75000"/>
                </a:schemeClr>
              </a:solidFill>
            </a:endParaRPr>
          </a:p>
        </p:txBody>
      </p:sp>
    </p:spTree>
    <p:extLst>
      <p:ext uri="{BB962C8B-B14F-4D97-AF65-F5344CB8AC3E}">
        <p14:creationId xmlns:p14="http://schemas.microsoft.com/office/powerpoint/2010/main" val="878620912"/>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00520" y="882054"/>
            <a:ext cx="7785105" cy="520454"/>
          </a:xfrm>
        </p:spPr>
        <p:txBody>
          <a:bodyPr>
            <a:noAutofit/>
          </a:bodyPr>
          <a:lstStyle/>
          <a:p>
            <a:pPr rtl="1"/>
            <a:r>
              <a:rPr lang="ar-IQ" sz="3600" b="1" dirty="0" smtClean="0">
                <a:solidFill>
                  <a:schemeClr val="accent2">
                    <a:lumMod val="75000"/>
                  </a:schemeClr>
                </a:solidFill>
              </a:rPr>
              <a:t>الدستور والديمقراطية</a:t>
            </a:r>
            <a:endParaRPr lang="en-US" sz="3600"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5</a:t>
            </a:fld>
            <a:endParaRPr lang="en-GB"/>
          </a:p>
        </p:txBody>
      </p:sp>
      <p:sp>
        <p:nvSpPr>
          <p:cNvPr id="3" name="Rectangle 2"/>
          <p:cNvSpPr/>
          <p:nvPr/>
        </p:nvSpPr>
        <p:spPr>
          <a:xfrm>
            <a:off x="952105" y="1480009"/>
            <a:ext cx="10275217" cy="3970318"/>
          </a:xfrm>
          <a:prstGeom prst="rect">
            <a:avLst/>
          </a:prstGeom>
        </p:spPr>
        <p:txBody>
          <a:bodyPr wrap="square">
            <a:spAutoFit/>
          </a:bodyPr>
          <a:lstStyle/>
          <a:p>
            <a:pPr algn="just" rtl="1"/>
            <a:r>
              <a:rPr lang="ar-SA" sz="2800" b="1" dirty="0">
                <a:solidFill>
                  <a:schemeClr val="accent2">
                    <a:lumMod val="75000"/>
                  </a:schemeClr>
                </a:solidFill>
              </a:rPr>
              <a:t>الدستور:</a:t>
            </a:r>
            <a:r>
              <a:rPr lang="en-US" sz="2800" dirty="0">
                <a:solidFill>
                  <a:schemeClr val="accent2">
                    <a:lumMod val="75000"/>
                  </a:schemeClr>
                </a:solidFill>
              </a:rPr>
              <a:t> </a:t>
            </a:r>
            <a:r>
              <a:rPr lang="ar-SA" sz="2800" dirty="0">
                <a:solidFill>
                  <a:schemeClr val="accent2">
                    <a:lumMod val="75000"/>
                  </a:schemeClr>
                </a:solidFill>
              </a:rPr>
              <a:t>هو</a:t>
            </a:r>
            <a:r>
              <a:rPr lang="en-US" sz="2800" dirty="0">
                <a:solidFill>
                  <a:schemeClr val="accent2">
                    <a:lumMod val="75000"/>
                  </a:schemeClr>
                </a:solidFill>
              </a:rPr>
              <a:t> </a:t>
            </a:r>
            <a:r>
              <a:rPr lang="ar-SA" sz="2800" dirty="0">
                <a:solidFill>
                  <a:schemeClr val="accent2">
                    <a:lumMod val="75000"/>
                  </a:schemeClr>
                </a:solidFill>
                <a:hlinkClick r:id="rId4" tooltip="القانون"/>
              </a:rPr>
              <a:t>القانون</a:t>
            </a:r>
            <a:r>
              <a:rPr lang="en-US" sz="2800" dirty="0">
                <a:solidFill>
                  <a:schemeClr val="accent2">
                    <a:lumMod val="75000"/>
                  </a:schemeClr>
                </a:solidFill>
              </a:rPr>
              <a:t> </a:t>
            </a:r>
            <a:r>
              <a:rPr lang="ar-SA" sz="2800" dirty="0">
                <a:solidFill>
                  <a:schemeClr val="accent2">
                    <a:lumMod val="75000"/>
                  </a:schemeClr>
                </a:solidFill>
              </a:rPr>
              <a:t>الأعلى الذي يحدد القواعد الأساسية لشكل الدولة (بسيطة أم مركبة</a:t>
            </a:r>
            <a:r>
              <a:rPr lang="en-US" sz="2800" dirty="0">
                <a:solidFill>
                  <a:schemeClr val="accent2">
                    <a:lumMod val="75000"/>
                  </a:schemeClr>
                </a:solidFill>
              </a:rPr>
              <a:t>) </a:t>
            </a:r>
            <a:r>
              <a:rPr lang="ar-SA" sz="2800" dirty="0">
                <a:solidFill>
                  <a:schemeClr val="accent2">
                    <a:lumMod val="75000"/>
                  </a:schemeClr>
                </a:solidFill>
                <a:hlinkClick r:id="rId5"/>
              </a:rPr>
              <a:t>ونظام الحكم</a:t>
            </a:r>
            <a:r>
              <a:rPr lang="en-US" sz="2800" dirty="0">
                <a:solidFill>
                  <a:schemeClr val="accent2">
                    <a:lumMod val="75000"/>
                  </a:schemeClr>
                </a:solidFill>
              </a:rPr>
              <a:t> (</a:t>
            </a:r>
            <a:r>
              <a:rPr lang="ar-SA" sz="2800" dirty="0">
                <a:solidFill>
                  <a:schemeClr val="accent2">
                    <a:lumMod val="75000"/>
                  </a:schemeClr>
                </a:solidFill>
              </a:rPr>
              <a:t>ملكي أم جمهوري) وشكل</a:t>
            </a:r>
            <a:r>
              <a:rPr lang="en-US" sz="2800" dirty="0">
                <a:solidFill>
                  <a:schemeClr val="accent2">
                    <a:lumMod val="75000"/>
                  </a:schemeClr>
                </a:solidFill>
              </a:rPr>
              <a:t> </a:t>
            </a:r>
            <a:r>
              <a:rPr lang="ar-SA" sz="2800" dirty="0">
                <a:solidFill>
                  <a:schemeClr val="accent2">
                    <a:lumMod val="75000"/>
                  </a:schemeClr>
                </a:solidFill>
                <a:hlinkClick r:id="rId6" tooltip="الحكومة"/>
              </a:rPr>
              <a:t>الحكومة</a:t>
            </a:r>
            <a:r>
              <a:rPr lang="en-US" sz="2800" dirty="0">
                <a:solidFill>
                  <a:schemeClr val="accent2">
                    <a:lumMod val="75000"/>
                  </a:schemeClr>
                </a:solidFill>
              </a:rPr>
              <a:t> (</a:t>
            </a:r>
            <a:r>
              <a:rPr lang="ar-SA" sz="2800" dirty="0">
                <a:solidFill>
                  <a:schemeClr val="accent2">
                    <a:lumMod val="75000"/>
                  </a:schemeClr>
                </a:solidFill>
              </a:rPr>
              <a:t>رئاسية أم برلمانية) وينظم السلطات العامة فيها من حيث التكوين والاختصاص والعلاقات بين السلطات وحدود كل سلطة والواجبات والحقوق الأساسية للأفراد والجماعات ويضع الضمانات لها تجاه</a:t>
            </a:r>
            <a:r>
              <a:rPr lang="en-US" sz="2800" dirty="0">
                <a:solidFill>
                  <a:schemeClr val="accent2">
                    <a:lumMod val="75000"/>
                  </a:schemeClr>
                </a:solidFill>
              </a:rPr>
              <a:t> </a:t>
            </a:r>
            <a:r>
              <a:rPr lang="ar-SA" sz="2800" dirty="0">
                <a:solidFill>
                  <a:schemeClr val="accent2">
                    <a:lumMod val="75000"/>
                  </a:schemeClr>
                </a:solidFill>
                <a:hlinkClick r:id="rId7" tooltip="السلطة"/>
              </a:rPr>
              <a:t>السلطة</a:t>
            </a:r>
            <a:r>
              <a:rPr lang="en-US" sz="2800" dirty="0">
                <a:solidFill>
                  <a:schemeClr val="accent2">
                    <a:lumMod val="75000"/>
                  </a:schemeClr>
                </a:solidFill>
              </a:rPr>
              <a:t>. </a:t>
            </a:r>
          </a:p>
          <a:p>
            <a:pPr algn="just" rtl="1"/>
            <a:r>
              <a:rPr lang="ar-SA" sz="2800" dirty="0">
                <a:solidFill>
                  <a:schemeClr val="accent2">
                    <a:lumMod val="75000"/>
                  </a:schemeClr>
                </a:solidFill>
              </a:rPr>
              <a:t>ويشمل اختصاصات</a:t>
            </a:r>
            <a:r>
              <a:rPr lang="en-US" sz="2800" dirty="0">
                <a:solidFill>
                  <a:schemeClr val="accent2">
                    <a:lumMod val="75000"/>
                  </a:schemeClr>
                </a:solidFill>
              </a:rPr>
              <a:t> </a:t>
            </a:r>
            <a:r>
              <a:rPr lang="ar-SA" sz="2800" b="1" dirty="0">
                <a:solidFill>
                  <a:schemeClr val="accent2">
                    <a:lumMod val="75000"/>
                  </a:schemeClr>
                </a:solidFill>
              </a:rPr>
              <a:t>السلطات الثلاث</a:t>
            </a:r>
            <a:r>
              <a:rPr lang="en-US" sz="2800" dirty="0">
                <a:solidFill>
                  <a:schemeClr val="accent2">
                    <a:lumMod val="75000"/>
                  </a:schemeClr>
                </a:solidFill>
              </a:rPr>
              <a:t> (</a:t>
            </a:r>
            <a:r>
              <a:rPr lang="ar-SA" sz="2800" dirty="0">
                <a:solidFill>
                  <a:schemeClr val="accent2">
                    <a:lumMod val="75000"/>
                  </a:schemeClr>
                </a:solidFill>
                <a:hlinkClick r:id="rId8" tooltip="نظام الحكم"/>
              </a:rPr>
              <a:t>السلطة التشريعية</a:t>
            </a:r>
            <a:r>
              <a:rPr lang="en-US" sz="2800" dirty="0">
                <a:solidFill>
                  <a:schemeClr val="accent2">
                    <a:lumMod val="75000"/>
                  </a:schemeClr>
                </a:solidFill>
              </a:rPr>
              <a:t> </a:t>
            </a:r>
            <a:r>
              <a:rPr lang="ar-SA" sz="2800" dirty="0">
                <a:solidFill>
                  <a:schemeClr val="accent2">
                    <a:lumMod val="75000"/>
                  </a:schemeClr>
                </a:solidFill>
                <a:hlinkClick r:id="rId9" tooltip="السلطة القضائية"/>
              </a:rPr>
              <a:t>والسلطة القضائية</a:t>
            </a:r>
            <a:r>
              <a:rPr lang="en-US" sz="2800" dirty="0">
                <a:solidFill>
                  <a:schemeClr val="accent2">
                    <a:lumMod val="75000"/>
                  </a:schemeClr>
                </a:solidFill>
              </a:rPr>
              <a:t> </a:t>
            </a:r>
            <a:r>
              <a:rPr lang="ar-SA" sz="2800" dirty="0">
                <a:solidFill>
                  <a:schemeClr val="accent2">
                    <a:lumMod val="75000"/>
                  </a:schemeClr>
                </a:solidFill>
                <a:hlinkClick r:id="rId10" tooltip="السلطة التنفيذية"/>
              </a:rPr>
              <a:t>والسلطة التنفيذية</a:t>
            </a:r>
            <a:r>
              <a:rPr lang="en-US" sz="2800" dirty="0">
                <a:solidFill>
                  <a:schemeClr val="accent2">
                    <a:lumMod val="75000"/>
                  </a:schemeClr>
                </a:solidFill>
              </a:rPr>
              <a:t>) </a:t>
            </a:r>
            <a:r>
              <a:rPr lang="ar-SA" sz="2800" dirty="0">
                <a:solidFill>
                  <a:schemeClr val="accent2">
                    <a:lumMod val="75000"/>
                  </a:schemeClr>
                </a:solidFill>
              </a:rPr>
              <a:t>وتلتزم به كل</a:t>
            </a:r>
            <a:r>
              <a:rPr lang="en-US" sz="2800" dirty="0">
                <a:solidFill>
                  <a:schemeClr val="accent2">
                    <a:lumMod val="75000"/>
                  </a:schemeClr>
                </a:solidFill>
              </a:rPr>
              <a:t> </a:t>
            </a:r>
            <a:r>
              <a:rPr lang="ar-SA" sz="2800" dirty="0">
                <a:solidFill>
                  <a:schemeClr val="accent2">
                    <a:lumMod val="75000"/>
                  </a:schemeClr>
                </a:solidFill>
                <a:hlinkClick r:id="rId11"/>
              </a:rPr>
              <a:t>القوانين</a:t>
            </a:r>
            <a:r>
              <a:rPr lang="en-US" sz="2800" dirty="0">
                <a:solidFill>
                  <a:schemeClr val="accent2">
                    <a:lumMod val="75000"/>
                  </a:schemeClr>
                </a:solidFill>
              </a:rPr>
              <a:t> </a:t>
            </a:r>
            <a:r>
              <a:rPr lang="ar-SA" sz="2800" dirty="0">
                <a:solidFill>
                  <a:schemeClr val="accent2">
                    <a:lumMod val="75000"/>
                  </a:schemeClr>
                </a:solidFill>
              </a:rPr>
              <a:t>الأدنى مرتبة في الهرم التشريعي فالقانون يجب أن يكون متوخيا للقواعد الدستورية وكذلك اللوائح يجب أن تلتزم بالقانون الأعلى منها مرتبة إذا ما كان القانون نفسه متوخيا القواعد الدستورية. وفي عبارة واحدة تكون القوانين واللوائح غير شرعية إذا خالفت قاعدة دستورية واردة في الوثيقة الدستورية</a:t>
            </a:r>
            <a:r>
              <a:rPr lang="en-US" sz="2800" dirty="0">
                <a:solidFill>
                  <a:schemeClr val="accent2">
                    <a:lumMod val="75000"/>
                  </a:schemeClr>
                </a:solidFill>
              </a:rPr>
              <a:t>.</a:t>
            </a:r>
          </a:p>
        </p:txBody>
      </p:sp>
    </p:spTree>
    <p:extLst>
      <p:ext uri="{BB962C8B-B14F-4D97-AF65-F5344CB8AC3E}">
        <p14:creationId xmlns:p14="http://schemas.microsoft.com/office/powerpoint/2010/main" val="773366619"/>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اهمية الدستور</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6</a:t>
            </a:fld>
            <a:endParaRPr lang="en-GB"/>
          </a:p>
        </p:txBody>
      </p:sp>
      <p:sp>
        <p:nvSpPr>
          <p:cNvPr id="3" name="Rectangle 2"/>
          <p:cNvSpPr/>
          <p:nvPr/>
        </p:nvSpPr>
        <p:spPr>
          <a:xfrm>
            <a:off x="952105" y="1187777"/>
            <a:ext cx="10275217" cy="6494085"/>
          </a:xfrm>
          <a:prstGeom prst="rect">
            <a:avLst/>
          </a:prstGeom>
        </p:spPr>
        <p:txBody>
          <a:bodyPr wrap="square">
            <a:spAutoFit/>
          </a:bodyPr>
          <a:lstStyle/>
          <a:p>
            <a:pPr rtl="1"/>
            <a:r>
              <a:rPr lang="ar-SA" sz="3200" b="1" dirty="0"/>
              <a:t> </a:t>
            </a:r>
            <a:endParaRPr lang="en-US" sz="3200" dirty="0"/>
          </a:p>
          <a:p>
            <a:pPr algn="just" rtl="1"/>
            <a:r>
              <a:rPr lang="ar-SA" sz="3200" dirty="0"/>
              <a:t> </a:t>
            </a:r>
            <a:r>
              <a:rPr lang="ar-SA" sz="3200" dirty="0">
                <a:solidFill>
                  <a:schemeClr val="accent2">
                    <a:lumMod val="75000"/>
                  </a:schemeClr>
                </a:solidFill>
              </a:rPr>
              <a:t>للدستور في الدولة أهمية كبيرة، هي:</a:t>
            </a:r>
            <a:endParaRPr lang="en-US" sz="3200" dirty="0">
              <a:solidFill>
                <a:schemeClr val="accent2">
                  <a:lumMod val="75000"/>
                </a:schemeClr>
              </a:solidFill>
            </a:endParaRPr>
          </a:p>
          <a:p>
            <a:pPr lvl="0" algn="just" rtl="1"/>
            <a:r>
              <a:rPr lang="ar-IQ" sz="3200" b="1" dirty="0" smtClean="0">
                <a:solidFill>
                  <a:schemeClr val="accent2">
                    <a:lumMod val="75000"/>
                  </a:schemeClr>
                </a:solidFill>
              </a:rPr>
              <a:t>1- </a:t>
            </a:r>
            <a:r>
              <a:rPr lang="ar-SA" sz="3200" b="1" dirty="0" smtClean="0">
                <a:solidFill>
                  <a:schemeClr val="accent2">
                    <a:lumMod val="75000"/>
                  </a:schemeClr>
                </a:solidFill>
              </a:rPr>
              <a:t>من </a:t>
            </a:r>
            <a:r>
              <a:rPr lang="ar-SA" sz="3200" b="1" dirty="0">
                <a:solidFill>
                  <a:schemeClr val="accent2">
                    <a:lumMod val="75000"/>
                  </a:schemeClr>
                </a:solidFill>
              </a:rPr>
              <a:t>الناحية </a:t>
            </a:r>
            <a:r>
              <a:rPr lang="ar-SA" sz="3200" b="1" dirty="0" smtClean="0">
                <a:solidFill>
                  <a:schemeClr val="accent2">
                    <a:lumMod val="75000"/>
                  </a:schemeClr>
                </a:solidFill>
              </a:rPr>
              <a:t>السياسية</a:t>
            </a:r>
            <a:r>
              <a:rPr lang="en-US" sz="3200" b="1" dirty="0" smtClean="0">
                <a:solidFill>
                  <a:schemeClr val="accent2">
                    <a:lumMod val="75000"/>
                  </a:schemeClr>
                </a:solidFill>
              </a:rPr>
              <a:t>:</a:t>
            </a:r>
            <a:r>
              <a:rPr lang="ar-SA" sz="3200" dirty="0">
                <a:solidFill>
                  <a:schemeClr val="accent2">
                    <a:lumMod val="75000"/>
                  </a:schemeClr>
                </a:solidFill>
              </a:rPr>
              <a:t>يقوم الدستور على تحديد طبيعة الدولة إن كانت ملكية أم جمهورية، وما هو نظام الحكم فيها سواء كان برلمانياً، أو رئاسي، أو شبه رئاسي، كما يقوم على تناول السلطات الثلاث من حيث اختصاصها، وتشكيلاتها، وطبيعة علاقتها مع </a:t>
            </a:r>
            <a:r>
              <a:rPr lang="ar-SA" sz="3200" dirty="0" smtClean="0">
                <a:solidFill>
                  <a:schemeClr val="accent2">
                    <a:lumMod val="75000"/>
                  </a:schemeClr>
                </a:solidFill>
              </a:rPr>
              <a:t>الدستور</a:t>
            </a:r>
            <a:r>
              <a:rPr lang="en-US" sz="3200" dirty="0" smtClean="0">
                <a:solidFill>
                  <a:schemeClr val="accent2">
                    <a:lumMod val="75000"/>
                  </a:schemeClr>
                </a:solidFill>
              </a:rPr>
              <a:t>…..</a:t>
            </a:r>
            <a:endParaRPr lang="ar-IQ" sz="3200" b="1" dirty="0" smtClean="0">
              <a:solidFill>
                <a:schemeClr val="accent2">
                  <a:lumMod val="75000"/>
                </a:schemeClr>
              </a:solidFill>
            </a:endParaRPr>
          </a:p>
          <a:p>
            <a:pPr lvl="0" algn="just" rtl="1"/>
            <a:r>
              <a:rPr lang="ar-IQ" sz="3200" b="1" dirty="0" smtClean="0">
                <a:solidFill>
                  <a:schemeClr val="accent2">
                    <a:lumMod val="75000"/>
                  </a:schemeClr>
                </a:solidFill>
              </a:rPr>
              <a:t>2- </a:t>
            </a:r>
            <a:r>
              <a:rPr lang="ar-SA" sz="3200" b="1" dirty="0" smtClean="0">
                <a:solidFill>
                  <a:schemeClr val="accent2">
                    <a:lumMod val="75000"/>
                  </a:schemeClr>
                </a:solidFill>
              </a:rPr>
              <a:t>من </a:t>
            </a:r>
            <a:r>
              <a:rPr lang="ar-SA" sz="3200" b="1" dirty="0">
                <a:solidFill>
                  <a:schemeClr val="accent2">
                    <a:lumMod val="75000"/>
                  </a:schemeClr>
                </a:solidFill>
              </a:rPr>
              <a:t>الناحية </a:t>
            </a:r>
            <a:r>
              <a:rPr lang="ar-SA" sz="3200" b="1" dirty="0" smtClean="0">
                <a:solidFill>
                  <a:schemeClr val="accent2">
                    <a:lumMod val="75000"/>
                  </a:schemeClr>
                </a:solidFill>
              </a:rPr>
              <a:t>الحقوقية</a:t>
            </a:r>
            <a:r>
              <a:rPr lang="en-US" sz="3200" b="1" dirty="0" smtClean="0">
                <a:solidFill>
                  <a:schemeClr val="accent2">
                    <a:lumMod val="75000"/>
                  </a:schemeClr>
                </a:solidFill>
              </a:rPr>
              <a:t>: </a:t>
            </a:r>
            <a:r>
              <a:rPr lang="ar-IQ" sz="3200" b="1" dirty="0" smtClean="0">
                <a:solidFill>
                  <a:schemeClr val="accent2">
                    <a:lumMod val="75000"/>
                  </a:schemeClr>
                </a:solidFill>
              </a:rPr>
              <a:t> </a:t>
            </a:r>
            <a:r>
              <a:rPr lang="ar-SA" sz="3200" dirty="0">
                <a:solidFill>
                  <a:schemeClr val="accent2">
                    <a:lumMod val="75000"/>
                  </a:schemeClr>
                </a:solidFill>
              </a:rPr>
              <a:t>ينص الدستور على حريات الأفراد الدينية، والسياسية، والمدنية، والفكرية، وينص على كافة حقوقهم. من الناحية القانونية، يعد الدستور المرجعية الأساسية لكافة التشريعات والقوانين، ويجب ألاّ يأتي أي قانون يتناقض مع مبادئ </a:t>
            </a:r>
            <a:r>
              <a:rPr lang="ar-SA" sz="3200" dirty="0" smtClean="0">
                <a:solidFill>
                  <a:schemeClr val="accent2">
                    <a:lumMod val="75000"/>
                  </a:schemeClr>
                </a:solidFill>
              </a:rPr>
              <a:t>الدستور</a:t>
            </a:r>
            <a:r>
              <a:rPr lang="ar-IQ" sz="3200" dirty="0" smtClean="0">
                <a:solidFill>
                  <a:schemeClr val="accent2">
                    <a:lumMod val="75000"/>
                  </a:schemeClr>
                </a:solidFill>
              </a:rPr>
              <a:t>......</a:t>
            </a:r>
            <a:endParaRPr lang="ar-IQ" sz="3200" b="1" dirty="0" smtClean="0">
              <a:solidFill>
                <a:schemeClr val="accent2">
                  <a:lumMod val="75000"/>
                </a:schemeClr>
              </a:solidFill>
            </a:endParaRPr>
          </a:p>
          <a:p>
            <a:pPr lvl="0" algn="just" rtl="1"/>
            <a:endParaRPr lang="ar-IQ" sz="3200" b="1" dirty="0">
              <a:solidFill>
                <a:schemeClr val="accent2">
                  <a:lumMod val="75000"/>
                </a:schemeClr>
              </a:solidFill>
            </a:endParaRPr>
          </a:p>
          <a:p>
            <a:pPr lvl="0" algn="just" rtl="1"/>
            <a:endParaRPr lang="ar-IQ" sz="3200" b="1" dirty="0" smtClean="0"/>
          </a:p>
          <a:p>
            <a:pPr lvl="0" algn="just" rtl="1"/>
            <a:r>
              <a:rPr lang="ar-SA" sz="3200" dirty="0" smtClean="0"/>
              <a:t> </a:t>
            </a:r>
            <a:endParaRPr lang="ar-IQ" sz="3200" dirty="0">
              <a:solidFill>
                <a:schemeClr val="accent2">
                  <a:lumMod val="75000"/>
                </a:schemeClr>
              </a:solidFill>
            </a:endParaRPr>
          </a:p>
        </p:txBody>
      </p:sp>
    </p:spTree>
    <p:extLst>
      <p:ext uri="{BB962C8B-B14F-4D97-AF65-F5344CB8AC3E}">
        <p14:creationId xmlns:p14="http://schemas.microsoft.com/office/powerpoint/2010/main" val="4092060225"/>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انواع الدستور</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7</a:t>
            </a:fld>
            <a:endParaRPr lang="en-GB"/>
          </a:p>
        </p:txBody>
      </p:sp>
      <p:sp>
        <p:nvSpPr>
          <p:cNvPr id="3" name="Rectangle 2"/>
          <p:cNvSpPr/>
          <p:nvPr/>
        </p:nvSpPr>
        <p:spPr>
          <a:xfrm>
            <a:off x="952105" y="1187777"/>
            <a:ext cx="10275217" cy="5262979"/>
          </a:xfrm>
          <a:prstGeom prst="rect">
            <a:avLst/>
          </a:prstGeom>
        </p:spPr>
        <p:txBody>
          <a:bodyPr wrap="square">
            <a:spAutoFit/>
          </a:bodyPr>
          <a:lstStyle/>
          <a:p>
            <a:r>
              <a:rPr lang="ar-IQ" sz="3200" dirty="0"/>
              <a:t> </a:t>
            </a:r>
            <a:endParaRPr lang="en-US" sz="3200" dirty="0"/>
          </a:p>
          <a:p>
            <a:pPr algn="r" rtl="1">
              <a:lnSpc>
                <a:spcPct val="150000"/>
              </a:lnSpc>
            </a:pPr>
            <a:r>
              <a:rPr lang="ar-SA" sz="3200" dirty="0" smtClean="0">
                <a:solidFill>
                  <a:schemeClr val="accent2">
                    <a:lumMod val="75000"/>
                  </a:schemeClr>
                </a:solidFill>
              </a:rPr>
              <a:t>يمكن </a:t>
            </a:r>
            <a:r>
              <a:rPr lang="ar-SA" sz="3200" dirty="0">
                <a:solidFill>
                  <a:schemeClr val="accent2">
                    <a:lumMod val="75000"/>
                  </a:schemeClr>
                </a:solidFill>
              </a:rPr>
              <a:t>تصنيف الدساتير كالتالي :-</a:t>
            </a:r>
            <a:endParaRPr lang="en-US" sz="3200" dirty="0">
              <a:solidFill>
                <a:schemeClr val="accent2">
                  <a:lumMod val="75000"/>
                </a:schemeClr>
              </a:solidFill>
            </a:endParaRPr>
          </a:p>
          <a:p>
            <a:pPr marL="514350" lvl="0" indent="-514350" algn="r" rtl="1">
              <a:lnSpc>
                <a:spcPct val="150000"/>
              </a:lnSpc>
              <a:buFont typeface="+mj-lt"/>
              <a:buAutoNum type="arabicPeriod"/>
            </a:pPr>
            <a:r>
              <a:rPr lang="ar-SA" sz="3200" dirty="0" smtClean="0">
                <a:solidFill>
                  <a:schemeClr val="accent2">
                    <a:lumMod val="75000"/>
                  </a:schemeClr>
                </a:solidFill>
              </a:rPr>
              <a:t>من </a:t>
            </a:r>
            <a:r>
              <a:rPr lang="ar-SA" sz="3200" dirty="0">
                <a:solidFill>
                  <a:schemeClr val="accent2">
                    <a:lumMod val="75000"/>
                  </a:schemeClr>
                </a:solidFill>
              </a:rPr>
              <a:t>حيث تدوينه أو عدم </a:t>
            </a:r>
            <a:r>
              <a:rPr lang="ar-SA" sz="3200" dirty="0" smtClean="0">
                <a:solidFill>
                  <a:schemeClr val="accent2">
                    <a:lumMod val="75000"/>
                  </a:schemeClr>
                </a:solidFill>
              </a:rPr>
              <a:t>تدوينه</a:t>
            </a:r>
            <a:endParaRPr lang="ar-IQ" sz="3200" dirty="0" smtClean="0">
              <a:solidFill>
                <a:schemeClr val="accent2">
                  <a:lumMod val="75000"/>
                </a:schemeClr>
              </a:solidFill>
            </a:endParaRPr>
          </a:p>
          <a:p>
            <a:pPr marL="514350" lvl="0" indent="-514350" algn="r" rtl="1">
              <a:lnSpc>
                <a:spcPct val="150000"/>
              </a:lnSpc>
              <a:buFont typeface="+mj-lt"/>
              <a:buAutoNum type="arabicPeriod"/>
            </a:pPr>
            <a:r>
              <a:rPr lang="ar-SA" sz="3200" dirty="0" smtClean="0">
                <a:solidFill>
                  <a:schemeClr val="accent2">
                    <a:lumMod val="75000"/>
                  </a:schemeClr>
                </a:solidFill>
              </a:rPr>
              <a:t>من </a:t>
            </a:r>
            <a:r>
              <a:rPr lang="ar-SA" sz="3200" dirty="0">
                <a:solidFill>
                  <a:schemeClr val="accent2">
                    <a:lumMod val="75000"/>
                  </a:schemeClr>
                </a:solidFill>
              </a:rPr>
              <a:t>حيث </a:t>
            </a:r>
            <a:r>
              <a:rPr lang="ar-SA" sz="3200" dirty="0" smtClean="0">
                <a:solidFill>
                  <a:schemeClr val="accent2">
                    <a:lumMod val="75000"/>
                  </a:schemeClr>
                </a:solidFill>
              </a:rPr>
              <a:t>تعديله</a:t>
            </a:r>
            <a:endParaRPr lang="ar-IQ" sz="3200" dirty="0" smtClean="0">
              <a:solidFill>
                <a:schemeClr val="accent2">
                  <a:lumMod val="75000"/>
                </a:schemeClr>
              </a:solidFill>
            </a:endParaRPr>
          </a:p>
          <a:p>
            <a:pPr marL="514350" lvl="0" indent="-514350" algn="r" rtl="1">
              <a:lnSpc>
                <a:spcPct val="150000"/>
              </a:lnSpc>
              <a:buFont typeface="+mj-lt"/>
              <a:buAutoNum type="arabicPeriod"/>
            </a:pPr>
            <a:r>
              <a:rPr lang="ar-SA" sz="3200" dirty="0" smtClean="0">
                <a:solidFill>
                  <a:schemeClr val="accent2">
                    <a:lumMod val="75000"/>
                  </a:schemeClr>
                </a:solidFill>
              </a:rPr>
              <a:t>من </a:t>
            </a:r>
            <a:r>
              <a:rPr lang="ar-SA" sz="3200" dirty="0">
                <a:solidFill>
                  <a:schemeClr val="accent2">
                    <a:lumMod val="75000"/>
                  </a:schemeClr>
                </a:solidFill>
              </a:rPr>
              <a:t>حيث </a:t>
            </a:r>
            <a:r>
              <a:rPr lang="ar-SA" sz="3200" dirty="0" smtClean="0">
                <a:solidFill>
                  <a:schemeClr val="accent2">
                    <a:lumMod val="75000"/>
                  </a:schemeClr>
                </a:solidFill>
              </a:rPr>
              <a:t>محتواه</a:t>
            </a:r>
            <a:endParaRPr lang="ar-IQ" sz="3200" dirty="0" smtClean="0">
              <a:solidFill>
                <a:schemeClr val="accent2">
                  <a:lumMod val="75000"/>
                </a:schemeClr>
              </a:solidFill>
            </a:endParaRPr>
          </a:p>
          <a:p>
            <a:pPr marL="514350" lvl="0" indent="-514350" algn="r" rtl="1">
              <a:lnSpc>
                <a:spcPct val="150000"/>
              </a:lnSpc>
              <a:buFont typeface="+mj-lt"/>
              <a:buAutoNum type="arabicPeriod"/>
            </a:pPr>
            <a:r>
              <a:rPr lang="ar-SA" sz="3200" dirty="0" smtClean="0">
                <a:solidFill>
                  <a:schemeClr val="accent2">
                    <a:lumMod val="75000"/>
                  </a:schemeClr>
                </a:solidFill>
              </a:rPr>
              <a:t>من </a:t>
            </a:r>
            <a:r>
              <a:rPr lang="ar-SA" sz="3200" dirty="0">
                <a:solidFill>
                  <a:schemeClr val="accent2">
                    <a:lumMod val="75000"/>
                  </a:schemeClr>
                </a:solidFill>
              </a:rPr>
              <a:t>حيث مدة العمل به</a:t>
            </a:r>
            <a:endParaRPr lang="ar-IQ" sz="3200" b="1" dirty="0">
              <a:solidFill>
                <a:schemeClr val="accent2">
                  <a:lumMod val="75000"/>
                </a:schemeClr>
              </a:solidFill>
            </a:endParaRPr>
          </a:p>
          <a:p>
            <a:pPr lvl="0" algn="just" rtl="1"/>
            <a:endParaRPr lang="ar-IQ" sz="3200" b="1" dirty="0" smtClean="0"/>
          </a:p>
          <a:p>
            <a:pPr lvl="0" algn="just" rtl="1"/>
            <a:r>
              <a:rPr lang="ar-SA" sz="3200" dirty="0" smtClean="0"/>
              <a:t> </a:t>
            </a:r>
            <a:endParaRPr lang="ar-IQ" sz="3200" dirty="0">
              <a:solidFill>
                <a:schemeClr val="accent2">
                  <a:lumMod val="75000"/>
                </a:schemeClr>
              </a:solidFill>
            </a:endParaRPr>
          </a:p>
        </p:txBody>
      </p:sp>
    </p:spTree>
    <p:extLst>
      <p:ext uri="{BB962C8B-B14F-4D97-AF65-F5344CB8AC3E}">
        <p14:creationId xmlns:p14="http://schemas.microsoft.com/office/powerpoint/2010/main" val="544047002"/>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SA" b="1" dirty="0">
                <a:solidFill>
                  <a:schemeClr val="accent2">
                    <a:lumMod val="75000"/>
                  </a:schemeClr>
                </a:solidFill>
              </a:rPr>
              <a:t> خصائص الدستور العراقي </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8</a:t>
            </a:fld>
            <a:endParaRPr lang="en-GB"/>
          </a:p>
        </p:txBody>
      </p:sp>
      <p:sp>
        <p:nvSpPr>
          <p:cNvPr id="3" name="Rectangle 2"/>
          <p:cNvSpPr/>
          <p:nvPr/>
        </p:nvSpPr>
        <p:spPr>
          <a:xfrm>
            <a:off x="952105" y="1187777"/>
            <a:ext cx="10275217" cy="4031873"/>
          </a:xfrm>
          <a:prstGeom prst="rect">
            <a:avLst/>
          </a:prstGeom>
        </p:spPr>
        <p:txBody>
          <a:bodyPr wrap="square">
            <a:spAutoFit/>
          </a:bodyPr>
          <a:lstStyle/>
          <a:p>
            <a:pPr algn="r" rtl="1">
              <a:lnSpc>
                <a:spcPct val="200000"/>
              </a:lnSpc>
            </a:pPr>
            <a:r>
              <a:rPr lang="ar-SA" sz="3200" b="1" dirty="0">
                <a:solidFill>
                  <a:schemeClr val="accent2">
                    <a:lumMod val="75000"/>
                  </a:schemeClr>
                </a:solidFill>
              </a:rPr>
              <a:t>أولا </a:t>
            </a:r>
            <a:r>
              <a:rPr lang="en-US" sz="3200" b="1" dirty="0">
                <a:solidFill>
                  <a:schemeClr val="accent2">
                    <a:lumMod val="75000"/>
                  </a:schemeClr>
                </a:solidFill>
              </a:rPr>
              <a:t>/</a:t>
            </a:r>
            <a:r>
              <a:rPr lang="ar-SA" sz="3200" b="1" dirty="0">
                <a:solidFill>
                  <a:schemeClr val="accent2">
                    <a:lumMod val="75000"/>
                  </a:schemeClr>
                </a:solidFill>
              </a:rPr>
              <a:t> المبادئ </a:t>
            </a:r>
            <a:r>
              <a:rPr lang="ar-SA" sz="3200" b="1" dirty="0" smtClean="0">
                <a:solidFill>
                  <a:schemeClr val="accent2">
                    <a:lumMod val="75000"/>
                  </a:schemeClr>
                </a:solidFill>
              </a:rPr>
              <a:t>الأساسية</a:t>
            </a:r>
            <a:endParaRPr lang="ar-IQ" sz="3200" b="1" dirty="0" smtClean="0">
              <a:solidFill>
                <a:schemeClr val="accent2">
                  <a:lumMod val="75000"/>
                </a:schemeClr>
              </a:solidFill>
            </a:endParaRPr>
          </a:p>
          <a:p>
            <a:pPr marL="457200" indent="-457200" algn="r" rtl="1">
              <a:buFontTx/>
              <a:buChar char="-"/>
            </a:pPr>
            <a:r>
              <a:rPr lang="ar-SA" sz="3200" dirty="0" smtClean="0">
                <a:solidFill>
                  <a:schemeClr val="accent2">
                    <a:lumMod val="75000"/>
                  </a:schemeClr>
                </a:solidFill>
              </a:rPr>
              <a:t>تعريف </a:t>
            </a:r>
            <a:r>
              <a:rPr lang="ar-SA" sz="3200" dirty="0">
                <a:solidFill>
                  <a:schemeClr val="accent2">
                    <a:lumMod val="75000"/>
                  </a:schemeClr>
                </a:solidFill>
              </a:rPr>
              <a:t>لدولة العراق بانها جمهورية مستقلة لها سيادتها </a:t>
            </a:r>
            <a:endParaRPr lang="ar-IQ" sz="3200" dirty="0" smtClean="0">
              <a:solidFill>
                <a:schemeClr val="accent2">
                  <a:lumMod val="75000"/>
                </a:schemeClr>
              </a:solidFill>
            </a:endParaRPr>
          </a:p>
          <a:p>
            <a:pPr marL="457200" indent="-457200" algn="r" rtl="1">
              <a:buFontTx/>
              <a:buChar char="-"/>
            </a:pPr>
            <a:r>
              <a:rPr lang="ar-SA" sz="3200" dirty="0" smtClean="0">
                <a:solidFill>
                  <a:schemeClr val="accent2">
                    <a:lumMod val="75000"/>
                  </a:schemeClr>
                </a:solidFill>
              </a:rPr>
              <a:t>ونظام </a:t>
            </a:r>
            <a:r>
              <a:rPr lang="ar-SA" sz="3200" dirty="0">
                <a:solidFill>
                  <a:schemeClr val="accent2">
                    <a:lumMod val="75000"/>
                  </a:schemeClr>
                </a:solidFill>
              </a:rPr>
              <a:t>الحكم فيه برلماني </a:t>
            </a:r>
            <a:r>
              <a:rPr lang="ar-SA" sz="3200" dirty="0" smtClean="0">
                <a:solidFill>
                  <a:schemeClr val="accent2">
                    <a:lumMod val="75000"/>
                  </a:schemeClr>
                </a:solidFill>
              </a:rPr>
              <a:t>ديمقراطي</a:t>
            </a:r>
            <a:endParaRPr lang="ar-IQ" sz="3200" dirty="0" smtClean="0">
              <a:solidFill>
                <a:schemeClr val="accent2">
                  <a:lumMod val="75000"/>
                </a:schemeClr>
              </a:solidFill>
            </a:endParaRPr>
          </a:p>
          <a:p>
            <a:pPr marL="457200" indent="-457200" algn="r" rtl="1">
              <a:buFontTx/>
              <a:buChar char="-"/>
            </a:pPr>
            <a:r>
              <a:rPr lang="ar-SA" sz="3200" dirty="0" smtClean="0">
                <a:solidFill>
                  <a:schemeClr val="accent2">
                    <a:lumMod val="75000"/>
                  </a:schemeClr>
                </a:solidFill>
              </a:rPr>
              <a:t>و </a:t>
            </a:r>
            <a:r>
              <a:rPr lang="ar-SA" sz="3200" dirty="0">
                <a:solidFill>
                  <a:schemeClr val="accent2">
                    <a:lumMod val="75000"/>
                  </a:schemeClr>
                </a:solidFill>
              </a:rPr>
              <a:t>بين ان الدين الاسلامي هو دين الدولة الرسمي </a:t>
            </a:r>
            <a:endParaRPr lang="ar-IQ" sz="3200" dirty="0" smtClean="0">
              <a:solidFill>
                <a:schemeClr val="accent2">
                  <a:lumMod val="75000"/>
                </a:schemeClr>
              </a:solidFill>
            </a:endParaRPr>
          </a:p>
          <a:p>
            <a:pPr marL="457200" indent="-457200" algn="r" rtl="1">
              <a:buFontTx/>
              <a:buChar char="-"/>
            </a:pPr>
            <a:r>
              <a:rPr lang="ar-SA" sz="3200" dirty="0" smtClean="0">
                <a:solidFill>
                  <a:schemeClr val="accent2">
                    <a:lumMod val="75000"/>
                  </a:schemeClr>
                </a:solidFill>
              </a:rPr>
              <a:t>دولة </a:t>
            </a:r>
            <a:r>
              <a:rPr lang="ar-SA" sz="3200" dirty="0">
                <a:solidFill>
                  <a:schemeClr val="accent2">
                    <a:lumMod val="75000"/>
                  </a:schemeClr>
                </a:solidFill>
              </a:rPr>
              <a:t>عربية وهي عضوة فعالة في جامعة الدول </a:t>
            </a:r>
            <a:r>
              <a:rPr lang="ar-SA" sz="3200" dirty="0" smtClean="0">
                <a:solidFill>
                  <a:schemeClr val="accent2">
                    <a:lumMod val="75000"/>
                  </a:schemeClr>
                </a:solidFill>
              </a:rPr>
              <a:t>العربية</a:t>
            </a:r>
            <a:endParaRPr lang="ar-IQ" sz="3200" dirty="0">
              <a:solidFill>
                <a:schemeClr val="accent2">
                  <a:lumMod val="75000"/>
                </a:schemeClr>
              </a:solidFill>
            </a:endParaRPr>
          </a:p>
          <a:p>
            <a:pPr marL="457200" indent="-457200" algn="r" rtl="1">
              <a:buFontTx/>
              <a:buChar char="-"/>
            </a:pPr>
            <a:r>
              <a:rPr lang="ar-SA" sz="3200" dirty="0" smtClean="0">
                <a:solidFill>
                  <a:schemeClr val="accent2">
                    <a:lumMod val="75000"/>
                  </a:schemeClr>
                </a:solidFill>
              </a:rPr>
              <a:t>اللغة </a:t>
            </a:r>
            <a:r>
              <a:rPr lang="ar-SA" sz="3200" dirty="0">
                <a:solidFill>
                  <a:schemeClr val="accent2">
                    <a:lumMod val="75000"/>
                  </a:schemeClr>
                </a:solidFill>
              </a:rPr>
              <a:t>العربية و الكردية هما اللغتان الرسميتان في العراق</a:t>
            </a:r>
            <a:r>
              <a:rPr lang="ar-SA" sz="3200" b="1" dirty="0" smtClean="0">
                <a:solidFill>
                  <a:schemeClr val="accent2">
                    <a:lumMod val="75000"/>
                  </a:schemeClr>
                </a:solidFill>
              </a:rPr>
              <a:t> </a:t>
            </a:r>
            <a:endParaRPr lang="ar-IQ" sz="3200" b="1" dirty="0" smtClean="0">
              <a:solidFill>
                <a:schemeClr val="accent2">
                  <a:lumMod val="75000"/>
                </a:schemeClr>
              </a:solidFill>
            </a:endParaRPr>
          </a:p>
          <a:p>
            <a:pPr marL="457200" indent="-457200" algn="r" rtl="1">
              <a:buFontTx/>
              <a:buChar char="-"/>
            </a:pPr>
            <a:r>
              <a:rPr lang="ar-SA" sz="3200" dirty="0">
                <a:solidFill>
                  <a:schemeClr val="accent2">
                    <a:lumMod val="75000"/>
                  </a:schemeClr>
                </a:solidFill>
              </a:rPr>
              <a:t>حسن الجوار فيلتزم العراق بعدم التدخل في الشؤون الداخلية للدول </a:t>
            </a:r>
            <a:r>
              <a:rPr lang="ar-SA" sz="3200" dirty="0" smtClean="0">
                <a:solidFill>
                  <a:schemeClr val="accent2">
                    <a:lumMod val="75000"/>
                  </a:schemeClr>
                </a:solidFill>
              </a:rPr>
              <a:t>الاخرى</a:t>
            </a:r>
            <a:r>
              <a:rPr lang="ar-IQ" sz="3200" dirty="0" smtClean="0">
                <a:solidFill>
                  <a:schemeClr val="accent2">
                    <a:lumMod val="75000"/>
                  </a:schemeClr>
                </a:solidFill>
              </a:rPr>
              <a:t>.</a:t>
            </a:r>
            <a:endParaRPr lang="ar-IQ" sz="3200" b="1" dirty="0" smtClean="0">
              <a:solidFill>
                <a:schemeClr val="accent2">
                  <a:lumMod val="75000"/>
                </a:schemeClr>
              </a:solidFill>
            </a:endParaRPr>
          </a:p>
        </p:txBody>
      </p:sp>
    </p:spTree>
    <p:extLst>
      <p:ext uri="{BB962C8B-B14F-4D97-AF65-F5344CB8AC3E}">
        <p14:creationId xmlns:p14="http://schemas.microsoft.com/office/powerpoint/2010/main" val="2194991370"/>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SA" b="1" dirty="0">
                <a:solidFill>
                  <a:schemeClr val="accent2">
                    <a:lumMod val="75000"/>
                  </a:schemeClr>
                </a:solidFill>
              </a:rPr>
              <a:t> خصائص الدستور العراقي </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9</a:t>
            </a:fld>
            <a:endParaRPr lang="en-GB"/>
          </a:p>
        </p:txBody>
      </p:sp>
      <p:sp>
        <p:nvSpPr>
          <p:cNvPr id="3" name="Rectangle 2"/>
          <p:cNvSpPr/>
          <p:nvPr/>
        </p:nvSpPr>
        <p:spPr>
          <a:xfrm>
            <a:off x="838987" y="1461155"/>
            <a:ext cx="10548592" cy="4585871"/>
          </a:xfrm>
          <a:prstGeom prst="rect">
            <a:avLst/>
          </a:prstGeom>
        </p:spPr>
        <p:txBody>
          <a:bodyPr wrap="square">
            <a:spAutoFit/>
          </a:bodyPr>
          <a:lstStyle/>
          <a:p>
            <a:pPr algn="r" rtl="1"/>
            <a:r>
              <a:rPr lang="ar-SA" sz="3200" b="1" dirty="0" smtClean="0">
                <a:solidFill>
                  <a:schemeClr val="accent2">
                    <a:lumMod val="75000"/>
                  </a:schemeClr>
                </a:solidFill>
              </a:rPr>
              <a:t>ثانيا</a:t>
            </a:r>
            <a:r>
              <a:rPr lang="en-US" sz="3200" b="1" dirty="0" smtClean="0">
                <a:solidFill>
                  <a:schemeClr val="accent2">
                    <a:lumMod val="75000"/>
                  </a:schemeClr>
                </a:solidFill>
              </a:rPr>
              <a:t>/</a:t>
            </a:r>
            <a:endParaRPr lang="ar-IQ" sz="3200" b="1" dirty="0" smtClean="0">
              <a:solidFill>
                <a:schemeClr val="accent2">
                  <a:lumMod val="75000"/>
                </a:schemeClr>
              </a:solidFill>
            </a:endParaRPr>
          </a:p>
          <a:p>
            <a:pPr algn="r" rtl="1"/>
            <a:r>
              <a:rPr lang="ar-IQ" sz="3200" b="1" dirty="0" smtClean="0">
                <a:solidFill>
                  <a:schemeClr val="accent2">
                    <a:lumMod val="75000"/>
                  </a:schemeClr>
                </a:solidFill>
              </a:rPr>
              <a:t>- </a:t>
            </a:r>
            <a:r>
              <a:rPr lang="ar-SA" sz="3200" b="1" dirty="0" smtClean="0">
                <a:solidFill>
                  <a:schemeClr val="accent2">
                    <a:lumMod val="75000"/>
                  </a:schemeClr>
                </a:solidFill>
              </a:rPr>
              <a:t>من ناحية الحقوق المدنية و السياسية</a:t>
            </a:r>
            <a:endParaRPr lang="ar-IQ" sz="3200" b="1" dirty="0" smtClean="0">
              <a:solidFill>
                <a:schemeClr val="accent2">
                  <a:lumMod val="75000"/>
                </a:schemeClr>
              </a:solidFill>
            </a:endParaRPr>
          </a:p>
          <a:p>
            <a:pPr algn="r" rtl="1"/>
            <a:r>
              <a:rPr lang="ar-SA" sz="2800" dirty="0" smtClean="0">
                <a:solidFill>
                  <a:schemeClr val="accent2">
                    <a:lumMod val="75000"/>
                  </a:schemeClr>
                </a:solidFill>
              </a:rPr>
              <a:t>نص </a:t>
            </a:r>
            <a:r>
              <a:rPr lang="ar-SA" sz="2800" dirty="0">
                <a:solidFill>
                  <a:schemeClr val="accent2">
                    <a:lumMod val="75000"/>
                  </a:schemeClr>
                </a:solidFill>
              </a:rPr>
              <a:t>الدستور العراقي ان جميع العراقيين متساويين ولا يجب التمييز بينهم بالجنس او العرق او اللون او الاصل او المذهب، و لكل فرد الحق في الحياة و الامن والحرية و السكن </a:t>
            </a:r>
            <a:r>
              <a:rPr lang="ar-SA" sz="2800" dirty="0" smtClean="0">
                <a:solidFill>
                  <a:schemeClr val="accent2">
                    <a:lumMod val="75000"/>
                  </a:schemeClr>
                </a:solidFill>
              </a:rPr>
              <a:t>المصون</a:t>
            </a:r>
            <a:r>
              <a:rPr lang="ar-SA" sz="2800" dirty="0">
                <a:solidFill>
                  <a:schemeClr val="accent2">
                    <a:lumMod val="75000"/>
                  </a:schemeClr>
                </a:solidFill>
              </a:rPr>
              <a:t>، والجنسية العراقية حق لكل عراقي سواء من اب عراقي او ام </a:t>
            </a:r>
            <a:r>
              <a:rPr lang="ar-SA" sz="2800" dirty="0" smtClean="0">
                <a:solidFill>
                  <a:schemeClr val="accent2">
                    <a:lumMod val="75000"/>
                  </a:schemeClr>
                </a:solidFill>
              </a:rPr>
              <a:t>عراقي</a:t>
            </a:r>
            <a:r>
              <a:rPr lang="en-US" sz="2800" dirty="0" smtClean="0">
                <a:solidFill>
                  <a:schemeClr val="accent2">
                    <a:lumMod val="75000"/>
                  </a:schemeClr>
                </a:solidFill>
              </a:rPr>
              <a:t>…..</a:t>
            </a:r>
          </a:p>
          <a:p>
            <a:pPr algn="r" rtl="1"/>
            <a:endParaRPr lang="en-US" sz="2400" dirty="0" smtClean="0">
              <a:solidFill>
                <a:schemeClr val="accent2">
                  <a:lumMod val="75000"/>
                </a:schemeClr>
              </a:solidFill>
            </a:endParaRPr>
          </a:p>
          <a:p>
            <a:pPr algn="r" rtl="1"/>
            <a:r>
              <a:rPr lang="ar-IQ" sz="3200" b="1" dirty="0" smtClean="0">
                <a:solidFill>
                  <a:schemeClr val="accent2">
                    <a:lumMod val="75000"/>
                  </a:schemeClr>
                </a:solidFill>
              </a:rPr>
              <a:t>  </a:t>
            </a:r>
            <a:r>
              <a:rPr lang="ar-IQ" sz="3200" b="1" dirty="0">
                <a:solidFill>
                  <a:schemeClr val="accent2">
                    <a:lumMod val="75000"/>
                  </a:schemeClr>
                </a:solidFill>
              </a:rPr>
              <a:t>-</a:t>
            </a:r>
            <a:r>
              <a:rPr lang="ar-SA" sz="3200" b="1" dirty="0">
                <a:solidFill>
                  <a:schemeClr val="accent2">
                    <a:lumMod val="75000"/>
                  </a:schemeClr>
                </a:solidFill>
              </a:rPr>
              <a:t> من ناحية الحقوق الاقتصادية </a:t>
            </a:r>
            <a:r>
              <a:rPr lang="ar-SA" sz="3200" b="1" dirty="0" smtClean="0">
                <a:solidFill>
                  <a:schemeClr val="accent2">
                    <a:lumMod val="75000"/>
                  </a:schemeClr>
                </a:solidFill>
              </a:rPr>
              <a:t>والاجتماعية</a:t>
            </a:r>
            <a:endParaRPr lang="ar-IQ" sz="3200" b="1" dirty="0" smtClean="0">
              <a:solidFill>
                <a:schemeClr val="accent2">
                  <a:lumMod val="75000"/>
                </a:schemeClr>
              </a:solidFill>
            </a:endParaRPr>
          </a:p>
          <a:p>
            <a:pPr algn="r" rtl="1"/>
            <a:r>
              <a:rPr lang="ar-SA" sz="2800" dirty="0">
                <a:solidFill>
                  <a:schemeClr val="accent2">
                    <a:lumMod val="75000"/>
                  </a:schemeClr>
                </a:solidFill>
              </a:rPr>
              <a:t>فالعمل حق لكل العراقيين ويجوز لهم تاسيس نقابات واتحادات مهنية ولاي عراقي الحق في التملك في اي مكان في العراق، كما تضمن الدستور دور الاسرة على اساس انها اللبنة الاساسية في المجتمع </a:t>
            </a:r>
            <a:r>
              <a:rPr lang="en-US" sz="2800" dirty="0" smtClean="0">
                <a:solidFill>
                  <a:schemeClr val="accent2">
                    <a:lumMod val="75000"/>
                  </a:schemeClr>
                </a:solidFill>
              </a:rPr>
              <a:t>…..</a:t>
            </a:r>
            <a:endParaRPr lang="ar-IQ" sz="3200" b="1" dirty="0">
              <a:solidFill>
                <a:schemeClr val="accent2">
                  <a:lumMod val="75000"/>
                </a:schemeClr>
              </a:solidFill>
            </a:endParaRPr>
          </a:p>
        </p:txBody>
      </p:sp>
    </p:spTree>
    <p:extLst>
      <p:ext uri="{BB962C8B-B14F-4D97-AF65-F5344CB8AC3E}">
        <p14:creationId xmlns:p14="http://schemas.microsoft.com/office/powerpoint/2010/main" val="1363137041"/>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7112</TotalTime>
  <Words>459</Words>
  <Application>Microsoft Office PowerPoint</Application>
  <PresentationFormat>Custom</PresentationFormat>
  <Paragraphs>92</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Organic</vt:lpstr>
      <vt:lpstr>PowerPoint Presentation</vt:lpstr>
      <vt:lpstr>الموضوعات</vt:lpstr>
      <vt:lpstr>حق الانتخاب في المواثيق الدولية والدستور العراقي</vt:lpstr>
      <vt:lpstr>حق الانتخاب في المواثيق الدولية والدستور العراقي</vt:lpstr>
      <vt:lpstr>الدستور والديمقراطية</vt:lpstr>
      <vt:lpstr>اهمية الدستور</vt:lpstr>
      <vt:lpstr>انواع الدستور</vt:lpstr>
      <vt:lpstr> خصائص الدستور العراقي </vt:lpstr>
      <vt:lpstr> خصائص الدستور العراقي </vt:lpstr>
      <vt:lpstr> خصائص الدستور العراقي </vt:lpstr>
      <vt:lpstr> خصائص الدستور العراقي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rahebi</dc:creator>
  <cp:lastModifiedBy>Sony</cp:lastModifiedBy>
  <cp:revision>354</cp:revision>
  <dcterms:created xsi:type="dcterms:W3CDTF">2014-05-07T08:18:51Z</dcterms:created>
  <dcterms:modified xsi:type="dcterms:W3CDTF">2021-05-25T10:42:40Z</dcterms:modified>
</cp:coreProperties>
</file>