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3" r:id="rId1"/>
  </p:sldMasterIdLst>
  <p:handoutMasterIdLst>
    <p:handoutMasterId r:id="rId59"/>
  </p:handoutMasterIdLst>
  <p:sldIdLst>
    <p:sldId id="256" r:id="rId2"/>
    <p:sldId id="414" r:id="rId3"/>
    <p:sldId id="258" r:id="rId4"/>
    <p:sldId id="261" r:id="rId5"/>
    <p:sldId id="304" r:id="rId6"/>
    <p:sldId id="303" r:id="rId7"/>
    <p:sldId id="260" r:id="rId8"/>
    <p:sldId id="262" r:id="rId9"/>
    <p:sldId id="263" r:id="rId10"/>
    <p:sldId id="264" r:id="rId11"/>
    <p:sldId id="326" r:id="rId12"/>
    <p:sldId id="324" r:id="rId13"/>
    <p:sldId id="265" r:id="rId14"/>
    <p:sldId id="266" r:id="rId15"/>
    <p:sldId id="267" r:id="rId16"/>
    <p:sldId id="305" r:id="rId17"/>
    <p:sldId id="268" r:id="rId18"/>
    <p:sldId id="307" r:id="rId19"/>
    <p:sldId id="308" r:id="rId20"/>
    <p:sldId id="309" r:id="rId21"/>
    <p:sldId id="271" r:id="rId22"/>
    <p:sldId id="272" r:id="rId23"/>
    <p:sldId id="273" r:id="rId24"/>
    <p:sldId id="274" r:id="rId25"/>
    <p:sldId id="269" r:id="rId26"/>
    <p:sldId id="270" r:id="rId27"/>
    <p:sldId id="275" r:id="rId28"/>
    <p:sldId id="276" r:id="rId29"/>
    <p:sldId id="277" r:id="rId30"/>
    <p:sldId id="278" r:id="rId31"/>
    <p:sldId id="279" r:id="rId32"/>
    <p:sldId id="280" r:id="rId33"/>
    <p:sldId id="283" r:id="rId34"/>
    <p:sldId id="316" r:id="rId35"/>
    <p:sldId id="284" r:id="rId36"/>
    <p:sldId id="285" r:id="rId37"/>
    <p:sldId id="286" r:id="rId38"/>
    <p:sldId id="287" r:id="rId39"/>
    <p:sldId id="288" r:id="rId40"/>
    <p:sldId id="289" r:id="rId41"/>
    <p:sldId id="291" r:id="rId42"/>
    <p:sldId id="293" r:id="rId43"/>
    <p:sldId id="301" r:id="rId44"/>
    <p:sldId id="294" r:id="rId45"/>
    <p:sldId id="364" r:id="rId46"/>
    <p:sldId id="369" r:id="rId47"/>
    <p:sldId id="295" r:id="rId48"/>
    <p:sldId id="296" r:id="rId49"/>
    <p:sldId id="318" r:id="rId50"/>
    <p:sldId id="415" r:id="rId51"/>
    <p:sldId id="418" r:id="rId52"/>
    <p:sldId id="406" r:id="rId53"/>
    <p:sldId id="407" r:id="rId54"/>
    <p:sldId id="408" r:id="rId55"/>
    <p:sldId id="412" r:id="rId56"/>
    <p:sldId id="323" r:id="rId57"/>
    <p:sldId id="328"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ssim" initials="b" lastIdx="1" clrIdx="0">
    <p:extLst>
      <p:ext uri="{19B8F6BF-5375-455C-9EA6-DF929625EA0E}">
        <p15:presenceInfo xmlns:p15="http://schemas.microsoft.com/office/powerpoint/2012/main" userId="bassi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D6EC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97" autoAdjust="0"/>
    <p:restoredTop sz="94660"/>
  </p:normalViewPr>
  <p:slideViewPr>
    <p:cSldViewPr>
      <p:cViewPr varScale="1">
        <p:scale>
          <a:sx n="90" d="100"/>
          <a:sy n="90" d="100"/>
        </p:scale>
        <p:origin x="172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4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en-US" altLang="en-GB"/>
          </a:p>
        </p:txBody>
      </p:sp>
      <p:sp>
        <p:nvSpPr>
          <p:cNvPr id="157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GB"/>
          </a:p>
        </p:txBody>
      </p:sp>
      <p:sp>
        <p:nvSpPr>
          <p:cNvPr id="157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en-US" altLang="en-GB"/>
          </a:p>
        </p:txBody>
      </p:sp>
      <p:sp>
        <p:nvSpPr>
          <p:cNvPr id="157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D3562EA3-5D02-0E41-98A9-CD4A490FBB38}" type="slidenum">
              <a:rPr lang="en-US" altLang="en-GB"/>
              <a:pPr/>
              <a:t>‹#›</a:t>
            </a:fld>
            <a:endParaRPr lang="en-US" altLang="en-GB"/>
          </a:p>
        </p:txBody>
      </p:sp>
    </p:spTree>
    <p:extLst>
      <p:ext uri="{BB962C8B-B14F-4D97-AF65-F5344CB8AC3E}">
        <p14:creationId xmlns:p14="http://schemas.microsoft.com/office/powerpoint/2010/main" val="123191688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GB"/>
          </a:p>
        </p:txBody>
      </p:sp>
      <p:sp>
        <p:nvSpPr>
          <p:cNvPr id="5" name="Footer Placeholder 4"/>
          <p:cNvSpPr>
            <a:spLocks noGrp="1"/>
          </p:cNvSpPr>
          <p:nvPr>
            <p:ph type="ftr" sz="quarter" idx="11"/>
          </p:nvPr>
        </p:nvSpPr>
        <p:spPr/>
        <p:txBody>
          <a:bodyPr/>
          <a:lstStyle/>
          <a:p>
            <a:endParaRPr lang="en-US" altLang="en-GB"/>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FF3D3742-613A-2E4C-8FB9-D793EFBE5C2E}" type="slidenum">
              <a:rPr lang="en-US" altLang="en-GB" smtClean="0"/>
              <a:pPr/>
              <a:t>‹#›</a:t>
            </a:fld>
            <a:endParaRPr lang="en-US" altLang="en-GB"/>
          </a:p>
        </p:txBody>
      </p:sp>
    </p:spTree>
    <p:extLst>
      <p:ext uri="{BB962C8B-B14F-4D97-AF65-F5344CB8AC3E}">
        <p14:creationId xmlns:p14="http://schemas.microsoft.com/office/powerpoint/2010/main" val="741918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GB"/>
          </a:p>
        </p:txBody>
      </p:sp>
      <p:sp>
        <p:nvSpPr>
          <p:cNvPr id="5" name="Footer Placeholder 4"/>
          <p:cNvSpPr>
            <a:spLocks noGrp="1"/>
          </p:cNvSpPr>
          <p:nvPr>
            <p:ph type="ftr" sz="quarter" idx="11"/>
          </p:nvPr>
        </p:nvSpPr>
        <p:spPr/>
        <p:txBody>
          <a:bodyPr/>
          <a:lstStyle/>
          <a:p>
            <a:endParaRPr lang="en-US" altLang="en-GB"/>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2014A34-A71F-5744-8061-97F463DF53F4}" type="slidenum">
              <a:rPr lang="en-US" altLang="en-GB" smtClean="0"/>
              <a:pPr/>
              <a:t>‹#›</a:t>
            </a:fld>
            <a:endParaRPr lang="en-US" altLang="en-GB"/>
          </a:p>
        </p:txBody>
      </p:sp>
    </p:spTree>
    <p:extLst>
      <p:ext uri="{BB962C8B-B14F-4D97-AF65-F5344CB8AC3E}">
        <p14:creationId xmlns:p14="http://schemas.microsoft.com/office/powerpoint/2010/main" val="906324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GB"/>
          </a:p>
        </p:txBody>
      </p:sp>
      <p:sp>
        <p:nvSpPr>
          <p:cNvPr id="5" name="Footer Placeholder 4"/>
          <p:cNvSpPr>
            <a:spLocks noGrp="1"/>
          </p:cNvSpPr>
          <p:nvPr>
            <p:ph type="ftr" sz="quarter" idx="11"/>
          </p:nvPr>
        </p:nvSpPr>
        <p:spPr/>
        <p:txBody>
          <a:bodyPr/>
          <a:lstStyle/>
          <a:p>
            <a:endParaRPr lang="en-US" altLang="en-GB"/>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2014A34-A71F-5744-8061-97F463DF53F4}" type="slidenum">
              <a:rPr lang="en-US" altLang="en-GB" smtClean="0"/>
              <a:pPr/>
              <a:t>‹#›</a:t>
            </a:fld>
            <a:endParaRPr lang="en-US" altLang="en-GB"/>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65505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endParaRPr lang="en-US" altLang="en-GB"/>
          </a:p>
        </p:txBody>
      </p:sp>
      <p:sp>
        <p:nvSpPr>
          <p:cNvPr id="6" name="Footer Placeholder 5"/>
          <p:cNvSpPr>
            <a:spLocks noGrp="1"/>
          </p:cNvSpPr>
          <p:nvPr>
            <p:ph type="ftr" sz="quarter" idx="11"/>
          </p:nvPr>
        </p:nvSpPr>
        <p:spPr/>
        <p:txBody>
          <a:bodyPr/>
          <a:lstStyle/>
          <a:p>
            <a:endParaRPr lang="en-US" altLang="en-GB"/>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2014A34-A71F-5744-8061-97F463DF53F4}" type="slidenum">
              <a:rPr lang="en-US" altLang="en-GB" smtClean="0"/>
              <a:pPr/>
              <a:t>‹#›</a:t>
            </a:fld>
            <a:endParaRPr lang="en-US" altLang="en-GB"/>
          </a:p>
        </p:txBody>
      </p:sp>
    </p:spTree>
    <p:extLst>
      <p:ext uri="{BB962C8B-B14F-4D97-AF65-F5344CB8AC3E}">
        <p14:creationId xmlns:p14="http://schemas.microsoft.com/office/powerpoint/2010/main" val="2573493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endParaRPr lang="en-US" altLang="en-GB"/>
          </a:p>
        </p:txBody>
      </p:sp>
      <p:sp>
        <p:nvSpPr>
          <p:cNvPr id="6" name="Footer Placeholder 5"/>
          <p:cNvSpPr>
            <a:spLocks noGrp="1"/>
          </p:cNvSpPr>
          <p:nvPr>
            <p:ph type="ftr" sz="quarter" idx="11"/>
          </p:nvPr>
        </p:nvSpPr>
        <p:spPr/>
        <p:txBody>
          <a:bodyPr/>
          <a:lstStyle/>
          <a:p>
            <a:endParaRPr lang="en-US" altLang="en-GB"/>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2014A34-A71F-5744-8061-97F463DF53F4}" type="slidenum">
              <a:rPr lang="en-US" altLang="en-GB" smtClean="0"/>
              <a:pPr/>
              <a:t>‹#›</a:t>
            </a:fld>
            <a:endParaRPr lang="en-US" altLang="en-GB"/>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11965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endParaRPr lang="en-US" altLang="en-GB"/>
          </a:p>
        </p:txBody>
      </p:sp>
      <p:sp>
        <p:nvSpPr>
          <p:cNvPr id="6" name="Footer Placeholder 5"/>
          <p:cNvSpPr>
            <a:spLocks noGrp="1"/>
          </p:cNvSpPr>
          <p:nvPr>
            <p:ph type="ftr" sz="quarter" idx="11"/>
          </p:nvPr>
        </p:nvSpPr>
        <p:spPr/>
        <p:txBody>
          <a:bodyPr/>
          <a:lstStyle/>
          <a:p>
            <a:endParaRPr lang="en-US" altLang="en-GB"/>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2014A34-A71F-5744-8061-97F463DF53F4}" type="slidenum">
              <a:rPr lang="en-US" altLang="en-GB" smtClean="0"/>
              <a:pPr/>
              <a:t>‹#›</a:t>
            </a:fld>
            <a:endParaRPr lang="en-US" altLang="en-GB"/>
          </a:p>
        </p:txBody>
      </p:sp>
    </p:spTree>
    <p:extLst>
      <p:ext uri="{BB962C8B-B14F-4D97-AF65-F5344CB8AC3E}">
        <p14:creationId xmlns:p14="http://schemas.microsoft.com/office/powerpoint/2010/main" val="1226544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GB"/>
          </a:p>
        </p:txBody>
      </p:sp>
      <p:sp>
        <p:nvSpPr>
          <p:cNvPr id="5" name="Footer Placeholder 4"/>
          <p:cNvSpPr>
            <a:spLocks noGrp="1"/>
          </p:cNvSpPr>
          <p:nvPr>
            <p:ph type="ftr" sz="quarter" idx="11"/>
          </p:nvPr>
        </p:nvSpPr>
        <p:spPr/>
        <p:txBody>
          <a:bodyPr/>
          <a:lstStyle/>
          <a:p>
            <a:endParaRPr lang="en-US" altLang="en-GB"/>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9B0D661-5676-6B40-88D6-3DBFCC115D27}" type="slidenum">
              <a:rPr lang="en-US" altLang="en-GB" smtClean="0"/>
              <a:pPr/>
              <a:t>‹#›</a:t>
            </a:fld>
            <a:endParaRPr lang="en-US" altLang="en-GB"/>
          </a:p>
        </p:txBody>
      </p:sp>
    </p:spTree>
    <p:extLst>
      <p:ext uri="{BB962C8B-B14F-4D97-AF65-F5344CB8AC3E}">
        <p14:creationId xmlns:p14="http://schemas.microsoft.com/office/powerpoint/2010/main" val="3026908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GB"/>
          </a:p>
        </p:txBody>
      </p:sp>
      <p:sp>
        <p:nvSpPr>
          <p:cNvPr id="5" name="Footer Placeholder 4"/>
          <p:cNvSpPr>
            <a:spLocks noGrp="1"/>
          </p:cNvSpPr>
          <p:nvPr>
            <p:ph type="ftr" sz="quarter" idx="11"/>
          </p:nvPr>
        </p:nvSpPr>
        <p:spPr/>
        <p:txBody>
          <a:bodyPr/>
          <a:lstStyle/>
          <a:p>
            <a:endParaRPr lang="en-US" altLang="en-GB"/>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904D3F6-CE44-B84D-8397-5FA73788B115}" type="slidenum">
              <a:rPr lang="en-US" altLang="en-GB" smtClean="0"/>
              <a:pPr/>
              <a:t>‹#›</a:t>
            </a:fld>
            <a:endParaRPr lang="en-US" altLang="en-GB"/>
          </a:p>
        </p:txBody>
      </p:sp>
    </p:spTree>
    <p:extLst>
      <p:ext uri="{BB962C8B-B14F-4D97-AF65-F5344CB8AC3E}">
        <p14:creationId xmlns:p14="http://schemas.microsoft.com/office/powerpoint/2010/main" val="813428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GB"/>
          </a:p>
        </p:txBody>
      </p:sp>
      <p:sp>
        <p:nvSpPr>
          <p:cNvPr id="5" name="Footer Placeholder 4"/>
          <p:cNvSpPr>
            <a:spLocks noGrp="1"/>
          </p:cNvSpPr>
          <p:nvPr>
            <p:ph type="ftr" sz="quarter" idx="11"/>
          </p:nvPr>
        </p:nvSpPr>
        <p:spPr/>
        <p:txBody>
          <a:bodyPr/>
          <a:lstStyle/>
          <a:p>
            <a:endParaRPr lang="en-US" altLang="en-GB"/>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EFF4A82-3FCC-6441-BE1C-471E1EBF6154}" type="slidenum">
              <a:rPr lang="en-US" altLang="en-GB" smtClean="0"/>
              <a:pPr/>
              <a:t>‹#›</a:t>
            </a:fld>
            <a:endParaRPr lang="en-US" altLang="en-GB"/>
          </a:p>
        </p:txBody>
      </p:sp>
    </p:spTree>
    <p:extLst>
      <p:ext uri="{BB962C8B-B14F-4D97-AF65-F5344CB8AC3E}">
        <p14:creationId xmlns:p14="http://schemas.microsoft.com/office/powerpoint/2010/main" val="1272438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GB"/>
          </a:p>
        </p:txBody>
      </p:sp>
      <p:sp>
        <p:nvSpPr>
          <p:cNvPr id="5" name="Footer Placeholder 4"/>
          <p:cNvSpPr>
            <a:spLocks noGrp="1"/>
          </p:cNvSpPr>
          <p:nvPr>
            <p:ph type="ftr" sz="quarter" idx="11"/>
          </p:nvPr>
        </p:nvSpPr>
        <p:spPr/>
        <p:txBody>
          <a:bodyPr/>
          <a:lstStyle/>
          <a:p>
            <a:endParaRPr lang="en-US" altLang="en-GB"/>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62EACC0-3E46-834C-A2EF-48F05E64FC57}" type="slidenum">
              <a:rPr lang="en-US" altLang="en-GB" smtClean="0"/>
              <a:pPr/>
              <a:t>‹#›</a:t>
            </a:fld>
            <a:endParaRPr lang="en-US" altLang="en-GB"/>
          </a:p>
        </p:txBody>
      </p:sp>
    </p:spTree>
    <p:extLst>
      <p:ext uri="{BB962C8B-B14F-4D97-AF65-F5344CB8AC3E}">
        <p14:creationId xmlns:p14="http://schemas.microsoft.com/office/powerpoint/2010/main" val="3709639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GB"/>
          </a:p>
        </p:txBody>
      </p:sp>
      <p:sp>
        <p:nvSpPr>
          <p:cNvPr id="6" name="Footer Placeholder 5"/>
          <p:cNvSpPr>
            <a:spLocks noGrp="1"/>
          </p:cNvSpPr>
          <p:nvPr>
            <p:ph type="ftr" sz="quarter" idx="11"/>
          </p:nvPr>
        </p:nvSpPr>
        <p:spPr/>
        <p:txBody>
          <a:bodyPr/>
          <a:lstStyle/>
          <a:p>
            <a:endParaRPr lang="en-US" altLang="en-GB"/>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918D58CB-42B0-D74B-BB77-64946F5E4AE0}" type="slidenum">
              <a:rPr lang="en-US" altLang="en-GB" smtClean="0"/>
              <a:pPr/>
              <a:t>‹#›</a:t>
            </a:fld>
            <a:endParaRPr lang="en-US" altLang="en-GB"/>
          </a:p>
        </p:txBody>
      </p:sp>
    </p:spTree>
    <p:extLst>
      <p:ext uri="{BB962C8B-B14F-4D97-AF65-F5344CB8AC3E}">
        <p14:creationId xmlns:p14="http://schemas.microsoft.com/office/powerpoint/2010/main" val="255685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GB"/>
          </a:p>
        </p:txBody>
      </p:sp>
      <p:sp>
        <p:nvSpPr>
          <p:cNvPr id="8" name="Footer Placeholder 7"/>
          <p:cNvSpPr>
            <a:spLocks noGrp="1"/>
          </p:cNvSpPr>
          <p:nvPr>
            <p:ph type="ftr" sz="quarter" idx="11"/>
          </p:nvPr>
        </p:nvSpPr>
        <p:spPr/>
        <p:txBody>
          <a:bodyPr/>
          <a:lstStyle/>
          <a:p>
            <a:endParaRPr lang="en-US" altLang="en-GB"/>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44BE7E9D-7C4F-954E-A67B-732DCC4143A0}" type="slidenum">
              <a:rPr lang="en-US" altLang="en-GB" smtClean="0"/>
              <a:pPr/>
              <a:t>‹#›</a:t>
            </a:fld>
            <a:endParaRPr lang="en-US" altLang="en-GB"/>
          </a:p>
        </p:txBody>
      </p:sp>
    </p:spTree>
    <p:extLst>
      <p:ext uri="{BB962C8B-B14F-4D97-AF65-F5344CB8AC3E}">
        <p14:creationId xmlns:p14="http://schemas.microsoft.com/office/powerpoint/2010/main" val="2591735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GB"/>
          </a:p>
        </p:txBody>
      </p:sp>
      <p:sp>
        <p:nvSpPr>
          <p:cNvPr id="4" name="Footer Placeholder 3"/>
          <p:cNvSpPr>
            <a:spLocks noGrp="1"/>
          </p:cNvSpPr>
          <p:nvPr>
            <p:ph type="ftr" sz="quarter" idx="11"/>
          </p:nvPr>
        </p:nvSpPr>
        <p:spPr/>
        <p:txBody>
          <a:bodyPr/>
          <a:lstStyle/>
          <a:p>
            <a:endParaRPr lang="en-US" altLang="en-GB"/>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BC0DB79-4655-E742-AC77-B5A58645B1E7}" type="slidenum">
              <a:rPr lang="en-US" altLang="en-GB" smtClean="0"/>
              <a:pPr/>
              <a:t>‹#›</a:t>
            </a:fld>
            <a:endParaRPr lang="en-US" altLang="en-GB"/>
          </a:p>
        </p:txBody>
      </p:sp>
    </p:spTree>
    <p:extLst>
      <p:ext uri="{BB962C8B-B14F-4D97-AF65-F5344CB8AC3E}">
        <p14:creationId xmlns:p14="http://schemas.microsoft.com/office/powerpoint/2010/main" val="2810243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GB"/>
          </a:p>
        </p:txBody>
      </p:sp>
      <p:sp>
        <p:nvSpPr>
          <p:cNvPr id="3" name="Footer Placeholder 2"/>
          <p:cNvSpPr>
            <a:spLocks noGrp="1"/>
          </p:cNvSpPr>
          <p:nvPr>
            <p:ph type="ftr" sz="quarter" idx="11"/>
          </p:nvPr>
        </p:nvSpPr>
        <p:spPr/>
        <p:txBody>
          <a:bodyPr/>
          <a:lstStyle/>
          <a:p>
            <a:endParaRPr lang="en-US" altLang="en-GB"/>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70DB534-E1E7-BE45-A36E-A2C389E0176A}" type="slidenum">
              <a:rPr lang="en-US" altLang="en-GB" smtClean="0"/>
              <a:pPr/>
              <a:t>‹#›</a:t>
            </a:fld>
            <a:endParaRPr lang="en-US" altLang="en-GB"/>
          </a:p>
        </p:txBody>
      </p:sp>
    </p:spTree>
    <p:extLst>
      <p:ext uri="{BB962C8B-B14F-4D97-AF65-F5344CB8AC3E}">
        <p14:creationId xmlns:p14="http://schemas.microsoft.com/office/powerpoint/2010/main" val="1403208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GB"/>
          </a:p>
        </p:txBody>
      </p:sp>
      <p:sp>
        <p:nvSpPr>
          <p:cNvPr id="6" name="Footer Placeholder 5"/>
          <p:cNvSpPr>
            <a:spLocks noGrp="1"/>
          </p:cNvSpPr>
          <p:nvPr>
            <p:ph type="ftr" sz="quarter" idx="11"/>
          </p:nvPr>
        </p:nvSpPr>
        <p:spPr/>
        <p:txBody>
          <a:bodyPr/>
          <a:lstStyle/>
          <a:p>
            <a:endParaRPr lang="en-US" altLang="en-GB"/>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AE2CA82-3D7F-6D4A-B7BA-6FCE53F7E590}" type="slidenum">
              <a:rPr lang="en-US" altLang="en-GB" smtClean="0"/>
              <a:pPr/>
              <a:t>‹#›</a:t>
            </a:fld>
            <a:endParaRPr lang="en-US" altLang="en-GB"/>
          </a:p>
        </p:txBody>
      </p:sp>
    </p:spTree>
    <p:extLst>
      <p:ext uri="{BB962C8B-B14F-4D97-AF65-F5344CB8AC3E}">
        <p14:creationId xmlns:p14="http://schemas.microsoft.com/office/powerpoint/2010/main" val="1189723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GB"/>
          </a:p>
        </p:txBody>
      </p:sp>
      <p:sp>
        <p:nvSpPr>
          <p:cNvPr id="6" name="Footer Placeholder 5"/>
          <p:cNvSpPr>
            <a:spLocks noGrp="1"/>
          </p:cNvSpPr>
          <p:nvPr>
            <p:ph type="ftr" sz="quarter" idx="11"/>
          </p:nvPr>
        </p:nvSpPr>
        <p:spPr/>
        <p:txBody>
          <a:bodyPr/>
          <a:lstStyle/>
          <a:p>
            <a:endParaRPr lang="en-US" altLang="en-GB"/>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2E6BBB1-1B29-4D47-B97F-0C99728122BD}" type="slidenum">
              <a:rPr lang="en-US" altLang="en-GB" smtClean="0"/>
              <a:pPr/>
              <a:t>‹#›</a:t>
            </a:fld>
            <a:endParaRPr lang="en-US" altLang="en-GB"/>
          </a:p>
        </p:txBody>
      </p:sp>
    </p:spTree>
    <p:extLst>
      <p:ext uri="{BB962C8B-B14F-4D97-AF65-F5344CB8AC3E}">
        <p14:creationId xmlns:p14="http://schemas.microsoft.com/office/powerpoint/2010/main" val="4108890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ltLang="en-GB"/>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GB"/>
          </a:p>
        </p:txBody>
      </p:sp>
      <p:sp>
        <p:nvSpPr>
          <p:cNvPr id="6" name="Slide Number Placeholder 5"/>
          <p:cNvSpPr>
            <a:spLocks noGrp="1"/>
          </p:cNvSpPr>
          <p:nvPr>
            <p:ph type="sldNum" sz="quarter" idx="4"/>
          </p:nvPr>
        </p:nvSpPr>
        <p:spPr>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AC5836D5-C364-4B4F-BB9A-743D9B6ECB82}" type="slidenum">
              <a:rPr lang="en-US" altLang="en-GB" smtClean="0"/>
              <a:pPr/>
              <a:t>‹#›</a:t>
            </a:fld>
            <a:endParaRPr lang="en-US" altLang="en-GB"/>
          </a:p>
        </p:txBody>
      </p:sp>
    </p:spTree>
    <p:extLst>
      <p:ext uri="{BB962C8B-B14F-4D97-AF65-F5344CB8AC3E}">
        <p14:creationId xmlns:p14="http://schemas.microsoft.com/office/powerpoint/2010/main" val="2161866931"/>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GB" dirty="0"/>
              <a:t>Obstetrical Anesthesia</a:t>
            </a:r>
          </a:p>
        </p:txBody>
      </p:sp>
      <p:sp>
        <p:nvSpPr>
          <p:cNvPr id="2051" name="Rectangle 3"/>
          <p:cNvSpPr>
            <a:spLocks noGrp="1" noChangeArrowheads="1"/>
          </p:cNvSpPr>
          <p:nvPr>
            <p:ph type="subTitle" idx="1"/>
          </p:nvPr>
        </p:nvSpPr>
        <p:spPr/>
        <p:txBody>
          <a:bodyPr>
            <a:normAutofit lnSpcReduction="10000"/>
          </a:bodyPr>
          <a:lstStyle/>
          <a:p>
            <a:r>
              <a:rPr lang="en-AU" altLang="en-GB" dirty="0"/>
              <a:t>By </a:t>
            </a:r>
            <a:r>
              <a:rPr lang="en-US" sz="1800" dirty="0">
                <a:latin typeface="Bodoni MT" panose="02070603080606020203" pitchFamily="18" charset="0"/>
              </a:rPr>
              <a:t>Dr : </a:t>
            </a:r>
            <a:r>
              <a:rPr lang="en-US" sz="1800" dirty="0" err="1">
                <a:latin typeface="Bodoni MT" panose="02070603080606020203" pitchFamily="18" charset="0"/>
              </a:rPr>
              <a:t>Miaad</a:t>
            </a:r>
            <a:r>
              <a:rPr lang="en-US" sz="1800" dirty="0">
                <a:latin typeface="Bodoni MT" panose="02070603080606020203" pitchFamily="18" charset="0"/>
              </a:rPr>
              <a:t> Adnan </a:t>
            </a:r>
          </a:p>
          <a:p>
            <a:r>
              <a:rPr lang="en-AU" altLang="en-GB" dirty="0"/>
              <a:t>Dr. Bassim Mohammed Jabbar</a:t>
            </a:r>
          </a:p>
          <a:p>
            <a:r>
              <a:rPr lang="en-AU" altLang="en-GB" dirty="0"/>
              <a:t>2022</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altLang="en-GB" dirty="0"/>
              <a:t>Impact of Airway Changes</a:t>
            </a:r>
          </a:p>
        </p:txBody>
      </p:sp>
      <p:sp>
        <p:nvSpPr>
          <p:cNvPr id="141315" name="Rectangle 3"/>
          <p:cNvSpPr>
            <a:spLocks noGrp="1" noChangeArrowheads="1"/>
          </p:cNvSpPr>
          <p:nvPr>
            <p:ph idx="1"/>
          </p:nvPr>
        </p:nvSpPr>
        <p:spPr/>
        <p:txBody>
          <a:bodyPr>
            <a:normAutofit/>
          </a:bodyPr>
          <a:lstStyle/>
          <a:p>
            <a:pPr>
              <a:lnSpc>
                <a:spcPct val="150000"/>
              </a:lnSpc>
            </a:pPr>
            <a:r>
              <a:rPr lang="en-US" altLang="en-GB" sz="2000" dirty="0">
                <a:solidFill>
                  <a:schemeClr val="tx1"/>
                </a:solidFill>
              </a:rPr>
              <a:t>Trauma to upper airway with suctioning, intubation</a:t>
            </a:r>
          </a:p>
          <a:p>
            <a:pPr>
              <a:lnSpc>
                <a:spcPct val="150000"/>
              </a:lnSpc>
            </a:pPr>
            <a:r>
              <a:rPr lang="en-US" altLang="en-GB" sz="2000" dirty="0">
                <a:solidFill>
                  <a:schemeClr val="tx1"/>
                </a:solidFill>
              </a:rPr>
              <a:t>Increased incidence of difficult/failed intubation x10</a:t>
            </a:r>
          </a:p>
          <a:p>
            <a:pPr>
              <a:lnSpc>
                <a:spcPct val="150000"/>
              </a:lnSpc>
            </a:pPr>
            <a:r>
              <a:rPr lang="en-US" altLang="en-GB" sz="2000" dirty="0">
                <a:solidFill>
                  <a:schemeClr val="tx1"/>
                </a:solidFill>
              </a:rPr>
              <a:t>Require smaller ETT</a:t>
            </a:r>
          </a:p>
          <a:p>
            <a:pPr>
              <a:lnSpc>
                <a:spcPct val="150000"/>
              </a:lnSpc>
            </a:pPr>
            <a:endParaRPr lang="en-US" altLang="en-GB" sz="2000"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8763000"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7693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8991599"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650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altLang="en-GB" dirty="0"/>
              <a:t>Physiological Changes-CNS</a:t>
            </a:r>
          </a:p>
        </p:txBody>
      </p:sp>
      <p:sp>
        <p:nvSpPr>
          <p:cNvPr id="142339" name="Rectangle 3"/>
          <p:cNvSpPr>
            <a:spLocks noGrp="1" noChangeArrowheads="1"/>
          </p:cNvSpPr>
          <p:nvPr>
            <p:ph idx="1"/>
          </p:nvPr>
        </p:nvSpPr>
        <p:spPr/>
        <p:txBody>
          <a:bodyPr>
            <a:normAutofit/>
          </a:bodyPr>
          <a:lstStyle/>
          <a:p>
            <a:pPr>
              <a:lnSpc>
                <a:spcPct val="150000"/>
              </a:lnSpc>
            </a:pPr>
            <a:r>
              <a:rPr lang="en-US" altLang="en-GB" sz="2400" dirty="0">
                <a:solidFill>
                  <a:schemeClr val="tx1"/>
                </a:solidFill>
              </a:rPr>
              <a:t>Decrease in MAC by 25 – 40%</a:t>
            </a:r>
          </a:p>
          <a:p>
            <a:pPr>
              <a:lnSpc>
                <a:spcPct val="150000"/>
              </a:lnSpc>
            </a:pPr>
            <a:r>
              <a:rPr lang="en-US" altLang="en-GB" sz="2400" dirty="0">
                <a:solidFill>
                  <a:schemeClr val="tx1"/>
                </a:solidFill>
              </a:rPr>
              <a:t>Decreased dose of Local Anesthetic requirement for regional techniques</a:t>
            </a:r>
          </a:p>
          <a:p>
            <a:pPr>
              <a:lnSpc>
                <a:spcPct val="150000"/>
              </a:lnSpc>
            </a:pPr>
            <a:r>
              <a:rPr lang="en-US" altLang="en-GB" sz="2400" dirty="0">
                <a:solidFill>
                  <a:schemeClr val="tx1"/>
                </a:solidFill>
              </a:rPr>
              <a:t>More rapid onset of neural blockade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altLang="en-GB" dirty="0"/>
              <a:t>Impact of CNS Changes</a:t>
            </a:r>
          </a:p>
        </p:txBody>
      </p:sp>
      <p:sp>
        <p:nvSpPr>
          <p:cNvPr id="143363" name="Rectangle 3"/>
          <p:cNvSpPr>
            <a:spLocks noGrp="1" noChangeArrowheads="1"/>
          </p:cNvSpPr>
          <p:nvPr>
            <p:ph idx="1"/>
          </p:nvPr>
        </p:nvSpPr>
        <p:spPr/>
        <p:txBody>
          <a:bodyPr>
            <a:normAutofit/>
          </a:bodyPr>
          <a:lstStyle/>
          <a:p>
            <a:pPr>
              <a:lnSpc>
                <a:spcPct val="150000"/>
              </a:lnSpc>
            </a:pPr>
            <a:r>
              <a:rPr lang="en-US" altLang="en-GB" sz="2000" dirty="0">
                <a:solidFill>
                  <a:schemeClr val="tx1"/>
                </a:solidFill>
              </a:rPr>
              <a:t>Decreased inhalation anesthetic agent requirements </a:t>
            </a:r>
          </a:p>
          <a:p>
            <a:pPr>
              <a:lnSpc>
                <a:spcPct val="150000"/>
              </a:lnSpc>
            </a:pPr>
            <a:r>
              <a:rPr lang="en-US" altLang="en-GB" sz="2000" dirty="0">
                <a:solidFill>
                  <a:schemeClr val="tx1"/>
                </a:solidFill>
              </a:rPr>
              <a:t>Decreased dose of local anesthetic for same effect</a:t>
            </a:r>
          </a:p>
          <a:p>
            <a:pPr>
              <a:lnSpc>
                <a:spcPct val="150000"/>
              </a:lnSpc>
            </a:pPr>
            <a:r>
              <a:rPr lang="en-US" altLang="en-GB" sz="2000" dirty="0">
                <a:solidFill>
                  <a:schemeClr val="tx1"/>
                </a:solidFill>
              </a:rPr>
              <a:t>Increased risk of local anesthetic toxicity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altLang="en-GB" dirty="0"/>
              <a:t>Physiological Changes - GIT</a:t>
            </a:r>
          </a:p>
        </p:txBody>
      </p:sp>
      <p:sp>
        <p:nvSpPr>
          <p:cNvPr id="144387" name="Rectangle 3"/>
          <p:cNvSpPr>
            <a:spLocks noGrp="1" noChangeArrowheads="1"/>
          </p:cNvSpPr>
          <p:nvPr>
            <p:ph idx="1"/>
          </p:nvPr>
        </p:nvSpPr>
        <p:spPr/>
        <p:txBody>
          <a:bodyPr>
            <a:normAutofit/>
          </a:bodyPr>
          <a:lstStyle/>
          <a:p>
            <a:pPr>
              <a:lnSpc>
                <a:spcPct val="150000"/>
              </a:lnSpc>
            </a:pPr>
            <a:r>
              <a:rPr lang="en-US" altLang="en-GB" sz="2000" dirty="0">
                <a:solidFill>
                  <a:schemeClr val="tx1"/>
                </a:solidFill>
              </a:rPr>
              <a:t>Increased gastric fluid volume</a:t>
            </a:r>
          </a:p>
          <a:p>
            <a:pPr>
              <a:lnSpc>
                <a:spcPct val="150000"/>
              </a:lnSpc>
            </a:pPr>
            <a:r>
              <a:rPr lang="en-US" altLang="en-GB" sz="2000" dirty="0">
                <a:solidFill>
                  <a:schemeClr val="tx1"/>
                </a:solidFill>
              </a:rPr>
              <a:t>Increased gastric fluid acidity</a:t>
            </a:r>
          </a:p>
          <a:p>
            <a:pPr>
              <a:lnSpc>
                <a:spcPct val="150000"/>
              </a:lnSpc>
            </a:pPr>
            <a:r>
              <a:rPr lang="en-US" altLang="en-GB" sz="2000" dirty="0">
                <a:solidFill>
                  <a:schemeClr val="tx1"/>
                </a:solidFill>
              </a:rPr>
              <a:t>Decreased competency of lower esophageal sphincter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0" y="406400"/>
            <a:ext cx="9144000" cy="6038632"/>
          </a:xfrm>
          <a:prstGeom prst="rect">
            <a:avLst/>
          </a:prstGeom>
        </p:spPr>
      </p:pic>
    </p:spTree>
    <p:extLst>
      <p:ext uri="{BB962C8B-B14F-4D97-AF65-F5344CB8AC3E}">
        <p14:creationId xmlns:p14="http://schemas.microsoft.com/office/powerpoint/2010/main" val="270117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altLang="en-GB" dirty="0"/>
              <a:t>Impact of GIT Changes</a:t>
            </a:r>
          </a:p>
        </p:txBody>
      </p:sp>
      <p:sp>
        <p:nvSpPr>
          <p:cNvPr id="145411" name="Rectangle 3"/>
          <p:cNvSpPr>
            <a:spLocks noGrp="1" noChangeArrowheads="1"/>
          </p:cNvSpPr>
          <p:nvPr>
            <p:ph idx="1"/>
          </p:nvPr>
        </p:nvSpPr>
        <p:spPr/>
        <p:txBody>
          <a:bodyPr/>
          <a:lstStyle/>
          <a:p>
            <a:pPr>
              <a:lnSpc>
                <a:spcPct val="150000"/>
              </a:lnSpc>
            </a:pPr>
            <a:r>
              <a:rPr lang="en-US" altLang="en-GB" sz="2000" dirty="0">
                <a:solidFill>
                  <a:schemeClr val="tx1"/>
                </a:solidFill>
              </a:rPr>
              <a:t>Increased risk of aspiration</a:t>
            </a:r>
          </a:p>
          <a:p>
            <a:pPr>
              <a:lnSpc>
                <a:spcPct val="150000"/>
              </a:lnSpc>
            </a:pPr>
            <a:r>
              <a:rPr lang="en-US" altLang="en-GB" sz="2000" dirty="0">
                <a:solidFill>
                  <a:schemeClr val="tx1"/>
                </a:solidFill>
              </a:rPr>
              <a:t>All </a:t>
            </a:r>
            <a:r>
              <a:rPr lang="en-US" altLang="en-GB" sz="2000" dirty="0" err="1">
                <a:solidFill>
                  <a:schemeClr val="tx1"/>
                </a:solidFill>
              </a:rPr>
              <a:t>parturients</a:t>
            </a:r>
            <a:r>
              <a:rPr lang="en-US" altLang="en-GB" sz="2000" dirty="0">
                <a:solidFill>
                  <a:schemeClr val="tx1"/>
                </a:solidFill>
              </a:rPr>
              <a:t> are a “full stomach”</a:t>
            </a:r>
          </a:p>
          <a:p>
            <a:pPr>
              <a:lnSpc>
                <a:spcPct val="150000"/>
              </a:lnSpc>
            </a:pPr>
            <a:r>
              <a:rPr lang="en-US" altLang="en-GB" sz="2000" dirty="0">
                <a:solidFill>
                  <a:schemeClr val="tx1"/>
                </a:solidFill>
              </a:rPr>
              <a:t>Aspiration prophylaxis recommended for C/S</a:t>
            </a:r>
          </a:p>
          <a:p>
            <a:pPr lvl="1">
              <a:lnSpc>
                <a:spcPct val="150000"/>
              </a:lnSpc>
            </a:pPr>
            <a:r>
              <a:rPr lang="en-US" altLang="en-GB" sz="1800" dirty="0">
                <a:solidFill>
                  <a:schemeClr val="tx1"/>
                </a:solidFill>
              </a:rPr>
              <a:t>0.3M Sodium citrate 30 </a:t>
            </a:r>
            <a:r>
              <a:rPr lang="en-US" altLang="en-GB" sz="1800" dirty="0" err="1">
                <a:solidFill>
                  <a:schemeClr val="tx1"/>
                </a:solidFill>
              </a:rPr>
              <a:t>mls</a:t>
            </a:r>
            <a:r>
              <a:rPr lang="en-US" altLang="en-GB" sz="1800" dirty="0">
                <a:solidFill>
                  <a:schemeClr val="tx1"/>
                </a:solidFill>
              </a:rPr>
              <a:t> </a:t>
            </a:r>
            <a:r>
              <a:rPr lang="en-US" altLang="en-GB" sz="1800" dirty="0" err="1">
                <a:solidFill>
                  <a:schemeClr val="tx1"/>
                </a:solidFill>
              </a:rPr>
              <a:t>po</a:t>
            </a:r>
            <a:endParaRPr lang="en-US" altLang="en-GB" sz="1800" dirty="0">
              <a:solidFill>
                <a:schemeClr val="tx1"/>
              </a:solidFill>
            </a:endParaRPr>
          </a:p>
          <a:p>
            <a:pPr lvl="1">
              <a:lnSpc>
                <a:spcPct val="150000"/>
              </a:lnSpc>
            </a:pPr>
            <a:r>
              <a:rPr lang="en-US" altLang="en-GB" sz="1800" dirty="0">
                <a:solidFill>
                  <a:schemeClr val="tx1"/>
                </a:solidFill>
              </a:rPr>
              <a:t>Ranitidine 50mg iv</a:t>
            </a:r>
          </a:p>
          <a:p>
            <a:pPr lvl="1">
              <a:lnSpc>
                <a:spcPct val="150000"/>
              </a:lnSpc>
            </a:pPr>
            <a:r>
              <a:rPr lang="en-US" altLang="en-GB" sz="1800" dirty="0">
                <a:solidFill>
                  <a:schemeClr val="tx1"/>
                </a:solidFill>
              </a:rPr>
              <a:t>Metoclopramide 10mg iv</a:t>
            </a:r>
            <a:endParaRPr lang="en-US" altLang="en-GB"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647700" y="0"/>
            <a:ext cx="7828605" cy="6858000"/>
          </a:xfrm>
          <a:prstGeom prst="rect">
            <a:avLst/>
          </a:prstGeom>
        </p:spPr>
      </p:pic>
    </p:spTree>
    <p:extLst>
      <p:ext uri="{BB962C8B-B14F-4D97-AF65-F5344CB8AC3E}">
        <p14:creationId xmlns:p14="http://schemas.microsoft.com/office/powerpoint/2010/main" val="1735301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0" y="177800"/>
            <a:ext cx="9144000" cy="6486896"/>
          </a:xfrm>
          <a:prstGeom prst="rect">
            <a:avLst/>
          </a:prstGeom>
        </p:spPr>
      </p:pic>
    </p:spTree>
    <p:extLst>
      <p:ext uri="{BB962C8B-B14F-4D97-AF65-F5344CB8AC3E}">
        <p14:creationId xmlns:p14="http://schemas.microsoft.com/office/powerpoint/2010/main" val="2001799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1372" y="2743200"/>
            <a:ext cx="8603768" cy="3325550"/>
          </a:xfrm>
          <a:prstGeom prst="rect">
            <a:avLst/>
          </a:prstGeom>
          <a:solidFill>
            <a:srgbClr val="FDFDFD"/>
          </a:solidFill>
          <a:ln>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12405" y="1154655"/>
            <a:ext cx="7705546" cy="627572"/>
          </a:xfrm>
          <a:prstGeom prst="rect">
            <a:avLst/>
          </a:prstGeom>
          <a:solidFill>
            <a:srgbClr val="FFCCCC"/>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ln w="22225">
                <a:solidFill>
                  <a:schemeClr val="accent2"/>
                </a:solidFill>
                <a:prstDash val="solid"/>
              </a:ln>
              <a:solidFill>
                <a:schemeClr val="accent2">
                  <a:lumMod val="40000"/>
                  <a:lumOff val="60000"/>
                </a:schemeClr>
              </a:solidFill>
            </a:endParaRPr>
          </a:p>
        </p:txBody>
      </p:sp>
      <p:sp>
        <p:nvSpPr>
          <p:cNvPr id="2" name="Title 1"/>
          <p:cNvSpPr>
            <a:spLocks noGrp="1"/>
          </p:cNvSpPr>
          <p:nvPr>
            <p:ph type="title"/>
          </p:nvPr>
        </p:nvSpPr>
        <p:spPr>
          <a:xfrm>
            <a:off x="342900" y="1154655"/>
            <a:ext cx="7362646" cy="538202"/>
          </a:xfrm>
        </p:spPr>
        <p:txBody>
          <a:bodyPr>
            <a:normAutofit/>
          </a:bodyPr>
          <a:lstStyle/>
          <a:p>
            <a:r>
              <a:rPr lang="en-US" sz="2700" b="1" dirty="0">
                <a:latin typeface="Tahoma" panose="020B0604030504040204" pitchFamily="34" charset="0"/>
                <a:ea typeface="Tahoma" panose="020B0604030504040204" pitchFamily="34" charset="0"/>
                <a:cs typeface="Tahoma" panose="020B0604030504040204" pitchFamily="34" charset="0"/>
              </a:rPr>
              <a:t>Physiological Change In Pregnancy :</a:t>
            </a:r>
            <a:endParaRPr lang="en-US" sz="3000"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802076" y="2881317"/>
            <a:ext cx="8126084" cy="1813448"/>
          </a:xfrm>
        </p:spPr>
        <p:txBody>
          <a:bodyPr>
            <a:noAutofit/>
          </a:bodyPr>
          <a:lstStyle/>
          <a:p>
            <a:pPr marL="0" indent="0" fontAlgn="base">
              <a:lnSpc>
                <a:spcPct val="250000"/>
              </a:lnSpc>
              <a:spcBef>
                <a:spcPct val="20000"/>
              </a:spcBef>
              <a:spcAft>
                <a:spcPct val="0"/>
              </a:spcAft>
              <a:buClr>
                <a:srgbClr val="3333CC"/>
              </a:buClr>
              <a:buSzPct val="60000"/>
              <a:buNone/>
            </a:pPr>
            <a:r>
              <a:rPr lang="en-US" sz="2400" dirty="0">
                <a:solidFill>
                  <a:srgbClr val="000000"/>
                </a:solidFill>
                <a:latin typeface="Tahoma"/>
                <a:cs typeface="Arial"/>
              </a:rPr>
              <a:t>From early in the 1st trimester of pregnancy, a woman’s physiology changes rapidly , under the influence of increasing</a:t>
            </a:r>
            <a:r>
              <a:rPr lang="en-US" sz="2400" b="1" dirty="0">
                <a:solidFill>
                  <a:srgbClr val="000000"/>
                </a:solidFill>
                <a:latin typeface="Tahoma"/>
                <a:cs typeface="Arial"/>
              </a:rPr>
              <a:t> progesterone </a:t>
            </a:r>
            <a:r>
              <a:rPr lang="en-US" sz="2400" dirty="0">
                <a:solidFill>
                  <a:srgbClr val="000000"/>
                </a:solidFill>
                <a:latin typeface="Tahoma"/>
                <a:cs typeface="Arial"/>
              </a:rPr>
              <a:t>and </a:t>
            </a:r>
            <a:r>
              <a:rPr lang="en-US" sz="2400" b="1" dirty="0" err="1">
                <a:solidFill>
                  <a:srgbClr val="000000"/>
                </a:solidFill>
                <a:latin typeface="Tahoma"/>
                <a:cs typeface="Arial"/>
              </a:rPr>
              <a:t>oestrogen</a:t>
            </a:r>
            <a:r>
              <a:rPr lang="en-US" sz="2400" dirty="0">
                <a:solidFill>
                  <a:srgbClr val="000000"/>
                </a:solidFill>
                <a:latin typeface="Tahoma"/>
                <a:cs typeface="Arial"/>
              </a:rPr>
              <a:t> production.</a:t>
            </a:r>
          </a:p>
        </p:txBody>
      </p:sp>
      <p:sp>
        <p:nvSpPr>
          <p:cNvPr id="7" name="Round Diagonal Corner Rectangle 6"/>
          <p:cNvSpPr/>
          <p:nvPr/>
        </p:nvSpPr>
        <p:spPr>
          <a:xfrm>
            <a:off x="8712321" y="857250"/>
            <a:ext cx="431680" cy="273844"/>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500" b="1" dirty="0"/>
              <a:t>1</a:t>
            </a:r>
            <a:endParaRPr lang="en-US" sz="1350" b="1" dirty="0"/>
          </a:p>
        </p:txBody>
      </p:sp>
    </p:spTree>
    <p:extLst>
      <p:ext uri="{BB962C8B-B14F-4D97-AF65-F5344CB8AC3E}">
        <p14:creationId xmlns:p14="http://schemas.microsoft.com/office/powerpoint/2010/main" val="2368013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304800" y="-30051"/>
            <a:ext cx="9144000" cy="6817210"/>
          </a:xfrm>
          <a:prstGeom prst="rect">
            <a:avLst/>
          </a:prstGeom>
        </p:spPr>
      </p:pic>
    </p:spTree>
    <p:extLst>
      <p:ext uri="{BB962C8B-B14F-4D97-AF65-F5344CB8AC3E}">
        <p14:creationId xmlns:p14="http://schemas.microsoft.com/office/powerpoint/2010/main" val="1260217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altLang="en-GB" dirty="0"/>
              <a:t>Analgesia for labor and delivery</a:t>
            </a:r>
          </a:p>
        </p:txBody>
      </p:sp>
      <p:sp>
        <p:nvSpPr>
          <p:cNvPr id="148483" name="Rectangle 3"/>
          <p:cNvSpPr>
            <a:spLocks noGrp="1" noChangeArrowheads="1"/>
          </p:cNvSpPr>
          <p:nvPr>
            <p:ph idx="1"/>
          </p:nvPr>
        </p:nvSpPr>
        <p:spPr/>
        <p:txBody>
          <a:bodyPr>
            <a:normAutofit/>
          </a:bodyPr>
          <a:lstStyle/>
          <a:p>
            <a:pPr>
              <a:lnSpc>
                <a:spcPct val="150000"/>
              </a:lnSpc>
            </a:pPr>
            <a:r>
              <a:rPr lang="en-US" altLang="en-GB" sz="2000" dirty="0">
                <a:solidFill>
                  <a:schemeClr val="tx1"/>
                </a:solidFill>
              </a:rPr>
              <a:t>Where is the pain coming from?</a:t>
            </a:r>
          </a:p>
          <a:p>
            <a:pPr>
              <a:lnSpc>
                <a:spcPct val="150000"/>
              </a:lnSpc>
            </a:pPr>
            <a:r>
              <a:rPr lang="en-US" altLang="en-GB" sz="2000" dirty="0">
                <a:solidFill>
                  <a:schemeClr val="tx1"/>
                </a:solidFill>
              </a:rPr>
              <a:t>Is pain bad in labor?</a:t>
            </a:r>
          </a:p>
          <a:p>
            <a:pPr>
              <a:lnSpc>
                <a:spcPct val="150000"/>
              </a:lnSpc>
            </a:pPr>
            <a:r>
              <a:rPr lang="en-US" altLang="en-GB" sz="2000" dirty="0">
                <a:solidFill>
                  <a:schemeClr val="tx1"/>
                </a:solidFill>
              </a:rPr>
              <a:t>Analgesic options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altLang="en-GB"/>
              <a:t>Pain of childbirth</a:t>
            </a:r>
          </a:p>
        </p:txBody>
      </p:sp>
      <p:sp>
        <p:nvSpPr>
          <p:cNvPr id="149507" name="Rectangle 3"/>
          <p:cNvSpPr>
            <a:spLocks noGrp="1" noChangeArrowheads="1"/>
          </p:cNvSpPr>
          <p:nvPr>
            <p:ph sz="half" idx="1"/>
          </p:nvPr>
        </p:nvSpPr>
        <p:spPr/>
        <p:txBody>
          <a:bodyPr>
            <a:normAutofit/>
          </a:bodyPr>
          <a:lstStyle/>
          <a:p>
            <a:pPr>
              <a:buFont typeface="Wingdings" charset="2"/>
              <a:buNone/>
            </a:pPr>
            <a:r>
              <a:rPr lang="en-US" altLang="en-GB" sz="3200" u="sng" dirty="0">
                <a:solidFill>
                  <a:schemeClr val="tx1"/>
                </a:solidFill>
              </a:rPr>
              <a:t>Nociceptive pathways </a:t>
            </a:r>
            <a:r>
              <a:rPr lang="en-US" altLang="en-GB" sz="3200" dirty="0">
                <a:solidFill>
                  <a:schemeClr val="tx1"/>
                </a:solidFill>
              </a:rPr>
              <a:t>	</a:t>
            </a:r>
            <a:r>
              <a:rPr lang="en-US" altLang="en-GB" sz="3200" u="sng" dirty="0">
                <a:solidFill>
                  <a:schemeClr val="tx1"/>
                </a:solidFill>
              </a:rPr>
              <a:t>involved</a:t>
            </a:r>
          </a:p>
          <a:p>
            <a:pPr>
              <a:buFont typeface="Wingdings" charset="2"/>
              <a:buNone/>
            </a:pPr>
            <a:endParaRPr lang="en-US" altLang="en-GB" sz="3200" u="sng" dirty="0">
              <a:solidFill>
                <a:schemeClr val="tx1"/>
              </a:solidFill>
            </a:endParaRPr>
          </a:p>
          <a:p>
            <a:pPr lvl="1">
              <a:buFontTx/>
              <a:buNone/>
            </a:pPr>
            <a:r>
              <a:rPr lang="en-US" altLang="en-GB" sz="1800" dirty="0">
                <a:solidFill>
                  <a:schemeClr val="tx1"/>
                </a:solidFill>
              </a:rPr>
              <a:t>T10 – L1 during labor</a:t>
            </a:r>
          </a:p>
          <a:p>
            <a:pPr lvl="1">
              <a:buFontTx/>
              <a:buNone/>
            </a:pPr>
            <a:r>
              <a:rPr lang="en-US" altLang="en-GB" sz="1800" u="sng" dirty="0">
                <a:solidFill>
                  <a:schemeClr val="tx1"/>
                </a:solidFill>
              </a:rPr>
              <a:t>plus</a:t>
            </a:r>
          </a:p>
          <a:p>
            <a:pPr lvl="1">
              <a:buFontTx/>
              <a:buNone/>
            </a:pPr>
            <a:r>
              <a:rPr lang="en-US" altLang="en-GB" sz="1800" dirty="0">
                <a:solidFill>
                  <a:schemeClr val="tx1"/>
                </a:solidFill>
              </a:rPr>
              <a:t>S2-S4 for delivery</a:t>
            </a:r>
          </a:p>
        </p:txBody>
      </p:sp>
      <p:sp>
        <p:nvSpPr>
          <p:cNvPr id="149508" name="Rectangle 4"/>
          <p:cNvSpPr>
            <a:spLocks noGrp="1" noChangeArrowheads="1"/>
          </p:cNvSpPr>
          <p:nvPr>
            <p:ph sz="half" idx="2"/>
          </p:nvPr>
        </p:nvSpPr>
        <p:spPr/>
        <p:txBody>
          <a:bodyPr/>
          <a:lstStyle/>
          <a:p>
            <a:endParaRPr lang="en-CA" altLang="en-GB" sz="2800"/>
          </a:p>
        </p:txBody>
      </p:sp>
      <p:pic>
        <p:nvPicPr>
          <p:cNvPr id="149510" name="Picture 6" descr="Nerve%20supply%20anato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981200"/>
            <a:ext cx="3657600" cy="411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altLang="en-GB"/>
              <a:t>Is pain bad in labor?</a:t>
            </a:r>
          </a:p>
        </p:txBody>
      </p:sp>
      <p:sp>
        <p:nvSpPr>
          <p:cNvPr id="151555" name="Rectangle 3"/>
          <p:cNvSpPr>
            <a:spLocks noGrp="1" noChangeArrowheads="1"/>
          </p:cNvSpPr>
          <p:nvPr>
            <p:ph idx="1"/>
          </p:nvPr>
        </p:nvSpPr>
        <p:spPr/>
        <p:txBody>
          <a:bodyPr>
            <a:normAutofit/>
          </a:bodyPr>
          <a:lstStyle/>
          <a:p>
            <a:pPr>
              <a:buFont typeface="Wingdings" charset="2"/>
              <a:buNone/>
            </a:pPr>
            <a:r>
              <a:rPr lang="en-US" altLang="en-GB" sz="2000" dirty="0">
                <a:solidFill>
                  <a:schemeClr val="tx1"/>
                </a:solidFill>
              </a:rPr>
              <a:t>Psychological stress can cause:</a:t>
            </a:r>
          </a:p>
          <a:p>
            <a:pPr>
              <a:buFont typeface="Wingdings" charset="2"/>
              <a:buNone/>
            </a:pPr>
            <a:r>
              <a:rPr lang="en-US" altLang="en-GB" sz="2000" dirty="0">
                <a:solidFill>
                  <a:schemeClr val="tx1"/>
                </a:solidFill>
              </a:rPr>
              <a:t>	increased levels of catecholamines</a:t>
            </a:r>
          </a:p>
          <a:p>
            <a:pPr>
              <a:buFont typeface="Wingdings" charset="2"/>
              <a:buNone/>
            </a:pPr>
            <a:r>
              <a:rPr lang="en-US" altLang="en-GB" sz="2000" dirty="0">
                <a:solidFill>
                  <a:schemeClr val="tx1"/>
                </a:solidFill>
              </a:rPr>
              <a:t>	hyperventilation</a:t>
            </a:r>
          </a:p>
          <a:p>
            <a:pPr>
              <a:buFont typeface="Wingdings" charset="2"/>
              <a:buNone/>
            </a:pPr>
            <a:endParaRPr lang="en-US" altLang="en-GB" sz="2000" dirty="0">
              <a:solidFill>
                <a:schemeClr val="tx1"/>
              </a:solidFill>
            </a:endParaRPr>
          </a:p>
          <a:p>
            <a:pPr>
              <a:buFont typeface="Wingdings" charset="2"/>
              <a:buNone/>
            </a:pPr>
            <a:r>
              <a:rPr lang="en-US" altLang="en-GB" sz="2000" dirty="0">
                <a:solidFill>
                  <a:schemeClr val="tx1"/>
                </a:solidFill>
              </a:rPr>
              <a:t>These may result in decreased uterine blood flow leading to hypoxia and acidosis in the fetus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altLang="en-GB"/>
              <a:t>Factors affecting pain perception in labor</a:t>
            </a:r>
          </a:p>
        </p:txBody>
      </p:sp>
      <p:sp>
        <p:nvSpPr>
          <p:cNvPr id="152579" name="Rectangle 3"/>
          <p:cNvSpPr>
            <a:spLocks noGrp="1" noChangeArrowheads="1"/>
          </p:cNvSpPr>
          <p:nvPr>
            <p:ph idx="1"/>
          </p:nvPr>
        </p:nvSpPr>
        <p:spPr/>
        <p:txBody>
          <a:bodyPr>
            <a:normAutofit fontScale="92500" lnSpcReduction="10000"/>
          </a:bodyPr>
          <a:lstStyle/>
          <a:p>
            <a:pPr>
              <a:lnSpc>
                <a:spcPct val="90000"/>
              </a:lnSpc>
            </a:pPr>
            <a:r>
              <a:rPr lang="en-US" altLang="en-GB" sz="2400" dirty="0">
                <a:solidFill>
                  <a:schemeClr val="tx1"/>
                </a:solidFill>
              </a:rPr>
              <a:t>Mental preparation</a:t>
            </a:r>
          </a:p>
          <a:p>
            <a:pPr>
              <a:lnSpc>
                <a:spcPct val="90000"/>
              </a:lnSpc>
            </a:pPr>
            <a:r>
              <a:rPr lang="en-US" altLang="en-GB" sz="2400" dirty="0">
                <a:solidFill>
                  <a:schemeClr val="tx1"/>
                </a:solidFill>
              </a:rPr>
              <a:t>Family support</a:t>
            </a:r>
          </a:p>
          <a:p>
            <a:pPr>
              <a:lnSpc>
                <a:spcPct val="90000"/>
              </a:lnSpc>
            </a:pPr>
            <a:r>
              <a:rPr lang="en-US" altLang="en-GB" sz="2400" dirty="0">
                <a:solidFill>
                  <a:schemeClr val="tx1"/>
                </a:solidFill>
              </a:rPr>
              <a:t>Medical support</a:t>
            </a:r>
          </a:p>
          <a:p>
            <a:pPr>
              <a:lnSpc>
                <a:spcPct val="90000"/>
              </a:lnSpc>
            </a:pPr>
            <a:r>
              <a:rPr lang="en-US" altLang="en-GB" sz="2400" dirty="0">
                <a:solidFill>
                  <a:schemeClr val="tx1"/>
                </a:solidFill>
              </a:rPr>
              <a:t>Cultural expectations</a:t>
            </a:r>
          </a:p>
          <a:p>
            <a:pPr>
              <a:lnSpc>
                <a:spcPct val="90000"/>
              </a:lnSpc>
            </a:pPr>
            <a:r>
              <a:rPr lang="en-US" altLang="en-GB" sz="2400" dirty="0">
                <a:solidFill>
                  <a:schemeClr val="tx1"/>
                </a:solidFill>
              </a:rPr>
              <a:t>Parity </a:t>
            </a:r>
          </a:p>
          <a:p>
            <a:pPr>
              <a:lnSpc>
                <a:spcPct val="90000"/>
              </a:lnSpc>
            </a:pPr>
            <a:r>
              <a:rPr lang="en-US" altLang="en-GB" sz="2400" dirty="0">
                <a:solidFill>
                  <a:schemeClr val="tx1"/>
                </a:solidFill>
              </a:rPr>
              <a:t>Size and presentation of the fetus</a:t>
            </a:r>
          </a:p>
          <a:p>
            <a:pPr>
              <a:lnSpc>
                <a:spcPct val="90000"/>
              </a:lnSpc>
            </a:pPr>
            <a:r>
              <a:rPr lang="en-US" altLang="en-GB" sz="2400" dirty="0">
                <a:solidFill>
                  <a:schemeClr val="tx1"/>
                </a:solidFill>
              </a:rPr>
              <a:t>Maternal pelvic anatomy</a:t>
            </a:r>
          </a:p>
          <a:p>
            <a:pPr>
              <a:lnSpc>
                <a:spcPct val="90000"/>
              </a:lnSpc>
            </a:pPr>
            <a:r>
              <a:rPr lang="en-US" altLang="en-GB" sz="2400" dirty="0">
                <a:solidFill>
                  <a:schemeClr val="tx1"/>
                </a:solidFill>
              </a:rPr>
              <a:t>Duration of labor</a:t>
            </a:r>
          </a:p>
          <a:p>
            <a:pPr>
              <a:lnSpc>
                <a:spcPct val="90000"/>
              </a:lnSpc>
            </a:pPr>
            <a:r>
              <a:rPr lang="en-US" altLang="en-GB" sz="2400" dirty="0">
                <a:solidFill>
                  <a:schemeClr val="tx1"/>
                </a:solidFill>
              </a:rPr>
              <a:t>Medications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altLang="en-GB"/>
              <a:t>Analgesia for labor and delivery</a:t>
            </a:r>
          </a:p>
        </p:txBody>
      </p:sp>
      <p:sp>
        <p:nvSpPr>
          <p:cNvPr id="146435" name="Rectangle 3"/>
          <p:cNvSpPr>
            <a:spLocks noGrp="1" noChangeArrowheads="1"/>
          </p:cNvSpPr>
          <p:nvPr>
            <p:ph idx="1"/>
          </p:nvPr>
        </p:nvSpPr>
        <p:spPr/>
        <p:txBody>
          <a:bodyPr>
            <a:normAutofit/>
          </a:bodyPr>
          <a:lstStyle/>
          <a:p>
            <a:pPr>
              <a:lnSpc>
                <a:spcPct val="150000"/>
              </a:lnSpc>
            </a:pPr>
            <a:r>
              <a:rPr lang="en-US" altLang="en-GB" sz="2000" dirty="0">
                <a:solidFill>
                  <a:schemeClr val="tx1"/>
                </a:solidFill>
              </a:rPr>
              <a:t>Non-medication</a:t>
            </a:r>
          </a:p>
          <a:p>
            <a:pPr>
              <a:lnSpc>
                <a:spcPct val="150000"/>
              </a:lnSpc>
            </a:pPr>
            <a:r>
              <a:rPr lang="en-US" altLang="en-GB" sz="2000" dirty="0">
                <a:solidFill>
                  <a:schemeClr val="tx1"/>
                </a:solidFill>
              </a:rPr>
              <a:t>Inhalational</a:t>
            </a:r>
          </a:p>
          <a:p>
            <a:pPr>
              <a:lnSpc>
                <a:spcPct val="150000"/>
              </a:lnSpc>
            </a:pPr>
            <a:r>
              <a:rPr lang="en-US" altLang="en-GB" sz="2000" dirty="0">
                <a:solidFill>
                  <a:schemeClr val="tx1"/>
                </a:solidFill>
              </a:rPr>
              <a:t>Parenteral</a:t>
            </a:r>
          </a:p>
          <a:p>
            <a:pPr>
              <a:lnSpc>
                <a:spcPct val="150000"/>
              </a:lnSpc>
            </a:pPr>
            <a:r>
              <a:rPr lang="en-US" altLang="en-GB" sz="2000" dirty="0">
                <a:solidFill>
                  <a:schemeClr val="tx1"/>
                </a:solidFill>
              </a:rPr>
              <a:t>Regional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altLang="en-GB"/>
              <a:t>Analgesia- Non medication options</a:t>
            </a:r>
          </a:p>
        </p:txBody>
      </p:sp>
      <p:sp>
        <p:nvSpPr>
          <p:cNvPr id="147459" name="Rectangle 3"/>
          <p:cNvSpPr>
            <a:spLocks noGrp="1" noChangeArrowheads="1"/>
          </p:cNvSpPr>
          <p:nvPr>
            <p:ph idx="1"/>
          </p:nvPr>
        </p:nvSpPr>
        <p:spPr/>
        <p:txBody>
          <a:bodyPr>
            <a:normAutofit fontScale="92500" lnSpcReduction="10000"/>
          </a:bodyPr>
          <a:lstStyle/>
          <a:p>
            <a:pPr>
              <a:lnSpc>
                <a:spcPct val="150000"/>
              </a:lnSpc>
            </a:pPr>
            <a:r>
              <a:rPr lang="en-US" altLang="en-GB" sz="2000" dirty="0">
                <a:solidFill>
                  <a:schemeClr val="tx1"/>
                </a:solidFill>
              </a:rPr>
              <a:t>Breathing exercises</a:t>
            </a:r>
          </a:p>
          <a:p>
            <a:pPr>
              <a:lnSpc>
                <a:spcPct val="150000"/>
              </a:lnSpc>
            </a:pPr>
            <a:r>
              <a:rPr lang="en-US" altLang="en-GB" sz="2000" dirty="0">
                <a:solidFill>
                  <a:schemeClr val="tx1"/>
                </a:solidFill>
              </a:rPr>
              <a:t>Autohypnosis</a:t>
            </a:r>
          </a:p>
          <a:p>
            <a:pPr>
              <a:lnSpc>
                <a:spcPct val="150000"/>
              </a:lnSpc>
            </a:pPr>
            <a:r>
              <a:rPr lang="en-US" altLang="en-GB" sz="2000" dirty="0">
                <a:solidFill>
                  <a:schemeClr val="tx1"/>
                </a:solidFill>
              </a:rPr>
              <a:t>Acupuncture</a:t>
            </a:r>
          </a:p>
          <a:p>
            <a:pPr>
              <a:lnSpc>
                <a:spcPct val="150000"/>
              </a:lnSpc>
            </a:pPr>
            <a:r>
              <a:rPr lang="en-US" altLang="en-GB" sz="2000" dirty="0">
                <a:solidFill>
                  <a:schemeClr val="tx1"/>
                </a:solidFill>
              </a:rPr>
              <a:t>White Noise/ Music</a:t>
            </a:r>
          </a:p>
          <a:p>
            <a:pPr>
              <a:lnSpc>
                <a:spcPct val="150000"/>
              </a:lnSpc>
            </a:pPr>
            <a:r>
              <a:rPr lang="en-US" altLang="en-GB" sz="2000" dirty="0">
                <a:solidFill>
                  <a:schemeClr val="tx1"/>
                </a:solidFill>
              </a:rPr>
              <a:t>Massage/ walking</a:t>
            </a:r>
          </a:p>
          <a:p>
            <a:pPr>
              <a:lnSpc>
                <a:spcPct val="150000"/>
              </a:lnSpc>
            </a:pPr>
            <a:r>
              <a:rPr lang="en-US" altLang="en-GB" sz="2000" dirty="0">
                <a:solidFill>
                  <a:schemeClr val="tx1"/>
                </a:solidFill>
              </a:rPr>
              <a:t>TENS</a:t>
            </a:r>
          </a:p>
          <a:p>
            <a:pPr>
              <a:lnSpc>
                <a:spcPct val="150000"/>
              </a:lnSpc>
            </a:pPr>
            <a:r>
              <a:rPr lang="en-US" altLang="en-GB" sz="2000" dirty="0">
                <a:solidFill>
                  <a:schemeClr val="tx1"/>
                </a:solidFill>
              </a:rPr>
              <a:t>Water bath</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altLang="en-GB" dirty="0"/>
              <a:t>Inhalation Medications</a:t>
            </a:r>
          </a:p>
        </p:txBody>
      </p:sp>
      <p:sp>
        <p:nvSpPr>
          <p:cNvPr id="153603" name="Rectangle 3"/>
          <p:cNvSpPr>
            <a:spLocks noGrp="1" noChangeArrowheads="1"/>
          </p:cNvSpPr>
          <p:nvPr>
            <p:ph idx="1"/>
          </p:nvPr>
        </p:nvSpPr>
        <p:spPr/>
        <p:txBody>
          <a:bodyPr>
            <a:normAutofit fontScale="70000" lnSpcReduction="20000"/>
          </a:bodyPr>
          <a:lstStyle/>
          <a:p>
            <a:pPr>
              <a:lnSpc>
                <a:spcPct val="170000"/>
              </a:lnSpc>
            </a:pPr>
            <a:r>
              <a:rPr lang="en-US" altLang="en-GB" sz="2800" dirty="0" err="1">
                <a:solidFill>
                  <a:schemeClr val="tx1"/>
                </a:solidFill>
              </a:rPr>
              <a:t>Nitronox</a:t>
            </a:r>
            <a:r>
              <a:rPr lang="en-US" altLang="en-GB" sz="2800" dirty="0">
                <a:solidFill>
                  <a:schemeClr val="tx1"/>
                </a:solidFill>
              </a:rPr>
              <a:t>: 50:50 mixture of oxygen and nitrous oxide</a:t>
            </a:r>
          </a:p>
          <a:p>
            <a:pPr>
              <a:lnSpc>
                <a:spcPct val="170000"/>
              </a:lnSpc>
            </a:pPr>
            <a:r>
              <a:rPr lang="en-US" altLang="en-GB" sz="2800" dirty="0">
                <a:solidFill>
                  <a:schemeClr val="tx1"/>
                </a:solidFill>
              </a:rPr>
              <a:t>Low dose Isoflurane in oxygen</a:t>
            </a:r>
          </a:p>
          <a:p>
            <a:pPr>
              <a:lnSpc>
                <a:spcPct val="170000"/>
              </a:lnSpc>
              <a:buFont typeface="Wingdings" charset="2"/>
              <a:buNone/>
            </a:pPr>
            <a:endParaRPr lang="en-US" altLang="en-GB" sz="2800" dirty="0">
              <a:solidFill>
                <a:schemeClr val="tx1"/>
              </a:solidFill>
            </a:endParaRPr>
          </a:p>
          <a:p>
            <a:pPr>
              <a:lnSpc>
                <a:spcPct val="170000"/>
              </a:lnSpc>
              <a:buFont typeface="Wingdings" charset="2"/>
              <a:buNone/>
            </a:pPr>
            <a:r>
              <a:rPr lang="en-US" altLang="en-GB" sz="2800" u="sng" dirty="0">
                <a:solidFill>
                  <a:schemeClr val="tx1"/>
                </a:solidFill>
              </a:rPr>
              <a:t>Advantages:</a:t>
            </a:r>
            <a:r>
              <a:rPr lang="en-US" altLang="en-GB" sz="2800" dirty="0">
                <a:solidFill>
                  <a:schemeClr val="tx1"/>
                </a:solidFill>
              </a:rPr>
              <a:t> on demand delivery, relatively safe</a:t>
            </a:r>
          </a:p>
          <a:p>
            <a:pPr>
              <a:lnSpc>
                <a:spcPct val="170000"/>
              </a:lnSpc>
              <a:buFont typeface="Wingdings" charset="2"/>
              <a:buNone/>
            </a:pPr>
            <a:r>
              <a:rPr lang="en-US" altLang="en-GB" sz="2800" u="sng" dirty="0">
                <a:solidFill>
                  <a:schemeClr val="tx1"/>
                </a:solidFill>
              </a:rPr>
              <a:t>Disadvantages:</a:t>
            </a:r>
            <a:r>
              <a:rPr lang="en-US" altLang="en-GB" sz="2800" dirty="0">
                <a:solidFill>
                  <a:schemeClr val="tx1"/>
                </a:solidFill>
              </a:rPr>
              <a:t> variable efficacy, nausea, drowsiness, neonatal depression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altLang="en-GB" dirty="0"/>
              <a:t>Parenteral Medications</a:t>
            </a:r>
          </a:p>
        </p:txBody>
      </p:sp>
      <p:sp>
        <p:nvSpPr>
          <p:cNvPr id="154627" name="Rectangle 3"/>
          <p:cNvSpPr>
            <a:spLocks noGrp="1" noChangeArrowheads="1"/>
          </p:cNvSpPr>
          <p:nvPr>
            <p:ph idx="1"/>
          </p:nvPr>
        </p:nvSpPr>
        <p:spPr/>
        <p:txBody>
          <a:bodyPr>
            <a:normAutofit fontScale="70000" lnSpcReduction="20000"/>
          </a:bodyPr>
          <a:lstStyle/>
          <a:p>
            <a:pPr>
              <a:lnSpc>
                <a:spcPct val="170000"/>
              </a:lnSpc>
            </a:pPr>
            <a:r>
              <a:rPr lang="en-US" altLang="en-GB" sz="2800" dirty="0">
                <a:solidFill>
                  <a:schemeClr val="tx1"/>
                </a:solidFill>
              </a:rPr>
              <a:t>Narcotics: meperidine, morphine fentanyl</a:t>
            </a:r>
          </a:p>
          <a:p>
            <a:pPr>
              <a:lnSpc>
                <a:spcPct val="170000"/>
              </a:lnSpc>
              <a:buFont typeface="Wingdings" charset="2"/>
              <a:buNone/>
            </a:pPr>
            <a:endParaRPr lang="en-US" altLang="en-GB" sz="2800" dirty="0">
              <a:solidFill>
                <a:schemeClr val="tx1"/>
              </a:solidFill>
            </a:endParaRPr>
          </a:p>
          <a:p>
            <a:pPr>
              <a:lnSpc>
                <a:spcPct val="170000"/>
              </a:lnSpc>
              <a:buFont typeface="Wingdings" charset="2"/>
              <a:buNone/>
            </a:pPr>
            <a:r>
              <a:rPr lang="en-US" altLang="en-GB" sz="2800" u="sng" dirty="0">
                <a:solidFill>
                  <a:schemeClr val="tx1"/>
                </a:solidFill>
              </a:rPr>
              <a:t>Advantages:</a:t>
            </a:r>
            <a:r>
              <a:rPr lang="en-US" altLang="en-GB" sz="2800" dirty="0">
                <a:solidFill>
                  <a:schemeClr val="tx1"/>
                </a:solidFill>
              </a:rPr>
              <a:t> relatively good analgesia</a:t>
            </a:r>
          </a:p>
          <a:p>
            <a:pPr>
              <a:lnSpc>
                <a:spcPct val="170000"/>
              </a:lnSpc>
              <a:buFont typeface="Wingdings" charset="2"/>
              <a:buNone/>
            </a:pPr>
            <a:endParaRPr lang="en-US" altLang="en-GB" sz="2800" dirty="0">
              <a:solidFill>
                <a:schemeClr val="tx1"/>
              </a:solidFill>
            </a:endParaRPr>
          </a:p>
          <a:p>
            <a:pPr>
              <a:lnSpc>
                <a:spcPct val="170000"/>
              </a:lnSpc>
              <a:buFont typeface="Wingdings" charset="2"/>
              <a:buNone/>
            </a:pPr>
            <a:r>
              <a:rPr lang="en-US" altLang="en-GB" sz="2800" u="sng" dirty="0">
                <a:solidFill>
                  <a:schemeClr val="tx1"/>
                </a:solidFill>
              </a:rPr>
              <a:t>Disadvantages:</a:t>
            </a:r>
            <a:r>
              <a:rPr lang="en-US" altLang="en-GB" sz="2800" dirty="0">
                <a:solidFill>
                  <a:schemeClr val="tx1"/>
                </a:solidFill>
              </a:rPr>
              <a:t> nausea, vomiting, sedation, neonatal depression (max. 2 hours after meperidine dose), short duration of action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altLang="en-GB" dirty="0"/>
              <a:t>Regional techniques</a:t>
            </a:r>
          </a:p>
        </p:txBody>
      </p:sp>
      <p:sp>
        <p:nvSpPr>
          <p:cNvPr id="155651" name="Rectangle 3"/>
          <p:cNvSpPr>
            <a:spLocks noGrp="1" noChangeArrowheads="1"/>
          </p:cNvSpPr>
          <p:nvPr>
            <p:ph idx="1"/>
          </p:nvPr>
        </p:nvSpPr>
        <p:spPr>
          <a:xfrm>
            <a:off x="1066800" y="1981200"/>
            <a:ext cx="7543800" cy="4648200"/>
          </a:xfrm>
        </p:spPr>
        <p:txBody>
          <a:bodyPr>
            <a:normAutofit fontScale="62500" lnSpcReduction="20000"/>
          </a:bodyPr>
          <a:lstStyle/>
          <a:p>
            <a:pPr>
              <a:lnSpc>
                <a:spcPct val="160000"/>
              </a:lnSpc>
            </a:pPr>
            <a:r>
              <a:rPr lang="en-US" altLang="en-GB" sz="2800" dirty="0">
                <a:solidFill>
                  <a:schemeClr val="tx1"/>
                </a:solidFill>
              </a:rPr>
              <a:t>Epidural, spinal, combined spinal-epidural</a:t>
            </a:r>
          </a:p>
          <a:p>
            <a:pPr>
              <a:lnSpc>
                <a:spcPct val="160000"/>
              </a:lnSpc>
              <a:buFont typeface="Wingdings" charset="2"/>
              <a:buNone/>
            </a:pPr>
            <a:endParaRPr lang="en-US" altLang="en-GB" sz="2800" dirty="0">
              <a:solidFill>
                <a:schemeClr val="tx1"/>
              </a:solidFill>
            </a:endParaRPr>
          </a:p>
          <a:p>
            <a:pPr>
              <a:lnSpc>
                <a:spcPct val="160000"/>
              </a:lnSpc>
              <a:buFont typeface="Wingdings" charset="2"/>
              <a:buNone/>
            </a:pPr>
            <a:r>
              <a:rPr lang="en-US" altLang="en-GB" sz="2800" u="sng" dirty="0">
                <a:solidFill>
                  <a:schemeClr val="tx1"/>
                </a:solidFill>
              </a:rPr>
              <a:t>Advantages:</a:t>
            </a:r>
            <a:r>
              <a:rPr lang="en-US" altLang="en-GB" sz="2800" dirty="0">
                <a:solidFill>
                  <a:schemeClr val="tx1"/>
                </a:solidFill>
              </a:rPr>
              <a:t> excellent pain control, minimal impact on progress of labor with low doses, less drug transfer to fetus, improved uterine blood flow, decrease in birth trauma  e.g. use of forceps, minimal neonatal depression</a:t>
            </a:r>
          </a:p>
          <a:p>
            <a:pPr>
              <a:lnSpc>
                <a:spcPct val="160000"/>
              </a:lnSpc>
              <a:buFont typeface="Wingdings" charset="2"/>
              <a:buNone/>
            </a:pPr>
            <a:endParaRPr lang="en-US" altLang="en-GB" sz="2800" dirty="0">
              <a:solidFill>
                <a:schemeClr val="tx1"/>
              </a:solidFill>
            </a:endParaRPr>
          </a:p>
          <a:p>
            <a:pPr>
              <a:lnSpc>
                <a:spcPct val="160000"/>
              </a:lnSpc>
              <a:buFont typeface="Wingdings" charset="2"/>
              <a:buNone/>
            </a:pPr>
            <a:r>
              <a:rPr lang="en-US" altLang="en-GB" sz="2800" u="sng" dirty="0">
                <a:solidFill>
                  <a:schemeClr val="tx1"/>
                </a:solidFill>
              </a:rPr>
              <a:t>Disadvantages:</a:t>
            </a:r>
            <a:r>
              <a:rPr lang="en-US" altLang="en-GB" sz="2800" dirty="0">
                <a:solidFill>
                  <a:schemeClr val="tx1"/>
                </a:solidFill>
              </a:rPr>
              <a:t> invasive technique, side effects (hypotension, headache, itching, nausea, urinary retention, limited mobility), nerve damage, infection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altLang="en-GB" dirty="0"/>
              <a:t>Physiological Changes-CVS</a:t>
            </a:r>
          </a:p>
        </p:txBody>
      </p:sp>
      <p:sp>
        <p:nvSpPr>
          <p:cNvPr id="119811" name="Rectangle 3"/>
          <p:cNvSpPr>
            <a:spLocks noGrp="1" noChangeArrowheads="1"/>
          </p:cNvSpPr>
          <p:nvPr>
            <p:ph idx="1"/>
          </p:nvPr>
        </p:nvSpPr>
        <p:spPr>
          <a:xfrm>
            <a:off x="1066800" y="1447800"/>
            <a:ext cx="7543800" cy="5257800"/>
          </a:xfrm>
        </p:spPr>
        <p:txBody>
          <a:bodyPr>
            <a:normAutofit/>
          </a:bodyPr>
          <a:lstStyle/>
          <a:p>
            <a:pPr>
              <a:lnSpc>
                <a:spcPct val="110000"/>
              </a:lnSpc>
              <a:buFont typeface="Wingdings" charset="2"/>
              <a:buNone/>
            </a:pPr>
            <a:r>
              <a:rPr lang="en-US" altLang="en-GB" dirty="0">
                <a:solidFill>
                  <a:schemeClr val="tx1"/>
                </a:solidFill>
                <a:sym typeface="Wingdings" charset="2"/>
              </a:rPr>
              <a:t>Almost all the changes seen are due to high levels of progesterone and include:</a:t>
            </a:r>
          </a:p>
          <a:p>
            <a:pPr>
              <a:lnSpc>
                <a:spcPct val="110000"/>
              </a:lnSpc>
              <a:buFont typeface="Wingdings" charset="2"/>
              <a:buNone/>
            </a:pPr>
            <a:endParaRPr lang="en-US" altLang="en-GB" dirty="0">
              <a:solidFill>
                <a:schemeClr val="tx1"/>
              </a:solidFill>
              <a:sym typeface="Wingdings" charset="2"/>
            </a:endParaRPr>
          </a:p>
          <a:p>
            <a:pPr>
              <a:lnSpc>
                <a:spcPct val="110000"/>
              </a:lnSpc>
            </a:pPr>
            <a:r>
              <a:rPr lang="en-US" altLang="en-GB" dirty="0">
                <a:solidFill>
                  <a:schemeClr val="tx1"/>
                </a:solidFill>
                <a:sym typeface="Wingdings" charset="2"/>
              </a:rPr>
              <a:t>35%  Total Blood Volume</a:t>
            </a:r>
          </a:p>
          <a:p>
            <a:pPr>
              <a:lnSpc>
                <a:spcPct val="110000"/>
              </a:lnSpc>
            </a:pPr>
            <a:r>
              <a:rPr lang="en-US" altLang="en-GB" dirty="0">
                <a:solidFill>
                  <a:schemeClr val="tx1"/>
                </a:solidFill>
                <a:sym typeface="Wingdings" charset="2"/>
              </a:rPr>
              <a:t> heart rate 15 beats/min</a:t>
            </a:r>
          </a:p>
          <a:p>
            <a:pPr>
              <a:lnSpc>
                <a:spcPct val="110000"/>
              </a:lnSpc>
            </a:pPr>
            <a:r>
              <a:rPr lang="en-US" altLang="en-GB" dirty="0">
                <a:solidFill>
                  <a:schemeClr val="tx1"/>
                </a:solidFill>
                <a:sym typeface="Wingdings" charset="2"/>
              </a:rPr>
              <a:t>40%  CO</a:t>
            </a:r>
          </a:p>
          <a:p>
            <a:pPr>
              <a:lnSpc>
                <a:spcPct val="110000"/>
              </a:lnSpc>
            </a:pPr>
            <a:r>
              <a:rPr lang="en-US" altLang="en-GB" dirty="0">
                <a:solidFill>
                  <a:schemeClr val="tx1"/>
                </a:solidFill>
                <a:sym typeface="Wingdings" charset="2"/>
              </a:rPr>
              <a:t>30%  SV </a:t>
            </a:r>
          </a:p>
          <a:p>
            <a:pPr>
              <a:lnSpc>
                <a:spcPct val="110000"/>
              </a:lnSpc>
            </a:pPr>
            <a:r>
              <a:rPr lang="en-US" altLang="en-GB" dirty="0">
                <a:solidFill>
                  <a:schemeClr val="tx1"/>
                </a:solidFill>
                <a:sym typeface="Wingdings" charset="2"/>
              </a:rPr>
              <a:t>15%  SVR</a:t>
            </a:r>
          </a:p>
          <a:p>
            <a:pPr>
              <a:lnSpc>
                <a:spcPct val="110000"/>
              </a:lnSpc>
            </a:pPr>
            <a:r>
              <a:rPr lang="en-US" altLang="en-GB" dirty="0">
                <a:solidFill>
                  <a:schemeClr val="tx1"/>
                </a:solidFill>
                <a:sym typeface="Wingdings" charset="2"/>
              </a:rPr>
              <a:t>Sys BP decreased 10-15% (second trimester), </a:t>
            </a:r>
            <a:r>
              <a:rPr lang="en-US" altLang="en-GB" dirty="0" err="1">
                <a:solidFill>
                  <a:schemeClr val="tx1"/>
                </a:solidFill>
                <a:sym typeface="Wingdings" charset="2"/>
              </a:rPr>
              <a:t>dias</a:t>
            </a:r>
            <a:r>
              <a:rPr lang="en-US" altLang="en-GB" dirty="0">
                <a:solidFill>
                  <a:schemeClr val="tx1"/>
                </a:solidFill>
                <a:sym typeface="Wingdings" charset="2"/>
              </a:rPr>
              <a:t> BP decrease</a:t>
            </a:r>
          </a:p>
          <a:p>
            <a:pPr>
              <a:lnSpc>
                <a:spcPct val="110000"/>
              </a:lnSpc>
            </a:pPr>
            <a:r>
              <a:rPr lang="en-US" altLang="en-GB" dirty="0">
                <a:solidFill>
                  <a:schemeClr val="tx1"/>
                </a:solidFill>
                <a:sym typeface="Wingdings" charset="2"/>
              </a:rPr>
              <a:t>500ml/min  blood flow to uterus</a:t>
            </a:r>
          </a:p>
          <a:p>
            <a:pPr>
              <a:lnSpc>
                <a:spcPct val="110000"/>
              </a:lnSpc>
            </a:pPr>
            <a:r>
              <a:rPr lang="en-US" altLang="en-GB" dirty="0">
                <a:solidFill>
                  <a:schemeClr val="tx1"/>
                </a:solidFill>
                <a:sym typeface="Wingdings" charset="2"/>
              </a:rPr>
              <a:t> venous return from legs</a:t>
            </a:r>
          </a:p>
          <a:p>
            <a:pPr>
              <a:lnSpc>
                <a:spcPct val="110000"/>
              </a:lnSpc>
            </a:pPr>
            <a:r>
              <a:rPr lang="en-US" altLang="en-GB" dirty="0">
                <a:solidFill>
                  <a:schemeClr val="tx1"/>
                </a:solidFill>
                <a:sym typeface="Wingdings" charset="2"/>
              </a:rPr>
              <a:t>AORTOCAVAL COMPRESSION (mechanical)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altLang="en-GB"/>
              <a:t>Anesthesia in the parturient</a:t>
            </a:r>
          </a:p>
        </p:txBody>
      </p:sp>
      <p:sp>
        <p:nvSpPr>
          <p:cNvPr id="156675" name="Rectangle 3"/>
          <p:cNvSpPr>
            <a:spLocks noGrp="1" noChangeArrowheads="1"/>
          </p:cNvSpPr>
          <p:nvPr>
            <p:ph idx="1"/>
          </p:nvPr>
        </p:nvSpPr>
        <p:spPr>
          <a:xfrm>
            <a:off x="533400" y="2133600"/>
            <a:ext cx="8534400" cy="3777622"/>
          </a:xfrm>
        </p:spPr>
        <p:txBody>
          <a:bodyPr>
            <a:normAutofit/>
          </a:bodyPr>
          <a:lstStyle/>
          <a:p>
            <a:pPr>
              <a:lnSpc>
                <a:spcPct val="200000"/>
              </a:lnSpc>
            </a:pPr>
            <a:r>
              <a:rPr lang="en-US" altLang="en-GB" sz="2000" b="1" dirty="0">
                <a:solidFill>
                  <a:schemeClr val="tx1"/>
                </a:solidFill>
              </a:rPr>
              <a:t>General considerations of the parturient undergoing surgery</a:t>
            </a:r>
          </a:p>
          <a:p>
            <a:pPr>
              <a:lnSpc>
                <a:spcPct val="200000"/>
              </a:lnSpc>
            </a:pPr>
            <a:r>
              <a:rPr lang="en-US" altLang="en-GB" sz="2000" b="1" dirty="0">
                <a:solidFill>
                  <a:schemeClr val="tx1"/>
                </a:solidFill>
              </a:rPr>
              <a:t>Obstetric surgery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US" altLang="en-GB" dirty="0"/>
              <a:t>General considerations</a:t>
            </a:r>
          </a:p>
        </p:txBody>
      </p:sp>
      <p:sp>
        <p:nvSpPr>
          <p:cNvPr id="159747" name="Rectangle 3"/>
          <p:cNvSpPr>
            <a:spLocks noGrp="1" noChangeArrowheads="1"/>
          </p:cNvSpPr>
          <p:nvPr>
            <p:ph idx="1"/>
          </p:nvPr>
        </p:nvSpPr>
        <p:spPr/>
        <p:txBody>
          <a:bodyPr>
            <a:normAutofit fontScale="92500" lnSpcReduction="10000"/>
          </a:bodyPr>
          <a:lstStyle/>
          <a:p>
            <a:pPr>
              <a:lnSpc>
                <a:spcPct val="150000"/>
              </a:lnSpc>
            </a:pPr>
            <a:r>
              <a:rPr lang="en-US" altLang="en-GB" sz="2400" dirty="0">
                <a:solidFill>
                  <a:schemeClr val="tx1"/>
                </a:solidFill>
              </a:rPr>
              <a:t>Altered physiology as mentioned</a:t>
            </a:r>
          </a:p>
          <a:p>
            <a:pPr>
              <a:lnSpc>
                <a:spcPct val="150000"/>
              </a:lnSpc>
            </a:pPr>
            <a:r>
              <a:rPr lang="en-US" altLang="en-GB" sz="2400" dirty="0">
                <a:solidFill>
                  <a:schemeClr val="tx1"/>
                </a:solidFill>
              </a:rPr>
              <a:t>Risks to the fetus:</a:t>
            </a:r>
          </a:p>
          <a:p>
            <a:pPr lvl="1">
              <a:lnSpc>
                <a:spcPct val="150000"/>
              </a:lnSpc>
            </a:pPr>
            <a:r>
              <a:rPr lang="en-US" altLang="en-GB" sz="2000" dirty="0">
                <a:solidFill>
                  <a:schemeClr val="tx1"/>
                </a:solidFill>
              </a:rPr>
              <a:t>Effect of the disease process/therapies</a:t>
            </a:r>
          </a:p>
          <a:p>
            <a:pPr lvl="1">
              <a:lnSpc>
                <a:spcPct val="150000"/>
              </a:lnSpc>
            </a:pPr>
            <a:r>
              <a:rPr lang="en-US" altLang="en-GB" sz="2000" dirty="0">
                <a:solidFill>
                  <a:schemeClr val="tx1"/>
                </a:solidFill>
              </a:rPr>
              <a:t>Possible teratogenicity of anesthetic agents</a:t>
            </a:r>
          </a:p>
          <a:p>
            <a:pPr lvl="1">
              <a:lnSpc>
                <a:spcPct val="150000"/>
              </a:lnSpc>
            </a:pPr>
            <a:r>
              <a:rPr lang="en-US" altLang="en-GB" sz="2000" dirty="0">
                <a:solidFill>
                  <a:schemeClr val="tx1"/>
                </a:solidFill>
              </a:rPr>
              <a:t>Intraoperative effects on </a:t>
            </a:r>
            <a:r>
              <a:rPr lang="en-US" altLang="en-GB" sz="2000" dirty="0" err="1">
                <a:solidFill>
                  <a:schemeClr val="tx1"/>
                </a:solidFill>
              </a:rPr>
              <a:t>uteroplacental</a:t>
            </a:r>
            <a:r>
              <a:rPr lang="en-US" altLang="en-GB" sz="2000" dirty="0">
                <a:solidFill>
                  <a:schemeClr val="tx1"/>
                </a:solidFill>
              </a:rPr>
              <a:t> blood flow</a:t>
            </a:r>
          </a:p>
          <a:p>
            <a:pPr lvl="1">
              <a:lnSpc>
                <a:spcPct val="150000"/>
              </a:lnSpc>
            </a:pPr>
            <a:r>
              <a:rPr lang="en-US" altLang="en-GB" sz="2000" dirty="0">
                <a:solidFill>
                  <a:schemeClr val="tx1"/>
                </a:solidFill>
              </a:rPr>
              <a:t>Increased risk of preterm labor/ risk of abortion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US" altLang="en-GB" dirty="0"/>
              <a:t>Maternal considerations</a:t>
            </a:r>
          </a:p>
        </p:txBody>
      </p:sp>
      <p:sp>
        <p:nvSpPr>
          <p:cNvPr id="160771" name="Rectangle 3"/>
          <p:cNvSpPr>
            <a:spLocks noGrp="1" noChangeArrowheads="1"/>
          </p:cNvSpPr>
          <p:nvPr>
            <p:ph idx="1"/>
          </p:nvPr>
        </p:nvSpPr>
        <p:spPr/>
        <p:txBody>
          <a:bodyPr>
            <a:normAutofit fontScale="92500" lnSpcReduction="10000"/>
          </a:bodyPr>
          <a:lstStyle/>
          <a:p>
            <a:pPr>
              <a:lnSpc>
                <a:spcPct val="150000"/>
              </a:lnSpc>
            </a:pPr>
            <a:r>
              <a:rPr lang="en-US" altLang="en-GB" sz="2400" dirty="0">
                <a:solidFill>
                  <a:schemeClr val="tx1"/>
                </a:solidFill>
              </a:rPr>
              <a:t>Altered physiology</a:t>
            </a:r>
          </a:p>
          <a:p>
            <a:pPr>
              <a:lnSpc>
                <a:spcPct val="150000"/>
              </a:lnSpc>
            </a:pPr>
            <a:r>
              <a:rPr lang="en-US" altLang="en-GB" sz="2400" dirty="0">
                <a:solidFill>
                  <a:schemeClr val="tx1"/>
                </a:solidFill>
              </a:rPr>
              <a:t>Altered response to anesthesia</a:t>
            </a:r>
          </a:p>
          <a:p>
            <a:pPr lvl="1">
              <a:lnSpc>
                <a:spcPct val="150000"/>
              </a:lnSpc>
            </a:pPr>
            <a:r>
              <a:rPr lang="en-US" altLang="en-GB" sz="2000" dirty="0">
                <a:solidFill>
                  <a:schemeClr val="tx1"/>
                </a:solidFill>
              </a:rPr>
              <a:t>Decrease in MAC</a:t>
            </a:r>
          </a:p>
          <a:p>
            <a:pPr lvl="1">
              <a:lnSpc>
                <a:spcPct val="150000"/>
              </a:lnSpc>
            </a:pPr>
            <a:r>
              <a:rPr lang="en-US" altLang="en-GB" sz="2000" dirty="0">
                <a:solidFill>
                  <a:schemeClr val="tx1"/>
                </a:solidFill>
              </a:rPr>
              <a:t>Increased sensitivity to neuraxial agents</a:t>
            </a:r>
          </a:p>
          <a:p>
            <a:pPr lvl="1">
              <a:lnSpc>
                <a:spcPct val="150000"/>
              </a:lnSpc>
            </a:pPr>
            <a:r>
              <a:rPr lang="en-US" altLang="en-GB" sz="2000" dirty="0">
                <a:solidFill>
                  <a:schemeClr val="tx1"/>
                </a:solidFill>
              </a:rPr>
              <a:t>Decreased plasma cholinesterase</a:t>
            </a:r>
          </a:p>
          <a:p>
            <a:pPr lvl="1">
              <a:lnSpc>
                <a:spcPct val="150000"/>
              </a:lnSpc>
            </a:pPr>
            <a:r>
              <a:rPr lang="en-US" altLang="en-GB" sz="2000" dirty="0">
                <a:solidFill>
                  <a:schemeClr val="tx1"/>
                </a:solidFill>
              </a:rPr>
              <a:t>Decreased protein binding (more free drug)</a:t>
            </a:r>
          </a:p>
          <a:p>
            <a:pPr lvl="1">
              <a:lnSpc>
                <a:spcPct val="150000"/>
              </a:lnSpc>
            </a:pPr>
            <a:r>
              <a:rPr lang="en-US" altLang="en-GB" sz="2000" dirty="0">
                <a:solidFill>
                  <a:schemeClr val="tx1"/>
                </a:solidFill>
              </a:rPr>
              <a:t>Limited drug information in </a:t>
            </a:r>
            <a:r>
              <a:rPr lang="en-US" altLang="en-GB" sz="2000" dirty="0" err="1">
                <a:solidFill>
                  <a:schemeClr val="tx1"/>
                </a:solidFill>
              </a:rPr>
              <a:t>parturients</a:t>
            </a:r>
            <a:r>
              <a:rPr lang="en-US" altLang="en-GB" sz="2000" dirty="0">
                <a:solidFill>
                  <a:schemeClr val="tx1"/>
                </a:solidFill>
              </a:rPr>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1371601" y="624110"/>
            <a:ext cx="7162800" cy="1280890"/>
          </a:xfrm>
        </p:spPr>
        <p:txBody>
          <a:bodyPr>
            <a:noAutofit/>
          </a:bodyPr>
          <a:lstStyle/>
          <a:p>
            <a:r>
              <a:rPr lang="en-US" altLang="en-GB" sz="2400" dirty="0"/>
              <a:t>Anesthetic management in the parturient should be directed to:</a:t>
            </a:r>
            <a:br>
              <a:rPr lang="en-US" altLang="en-GB" sz="2400" dirty="0"/>
            </a:br>
            <a:endParaRPr lang="en-CA" altLang="en-GB" sz="2400" dirty="0"/>
          </a:p>
        </p:txBody>
      </p:sp>
      <p:sp>
        <p:nvSpPr>
          <p:cNvPr id="163843" name="Rectangle 3"/>
          <p:cNvSpPr>
            <a:spLocks noGrp="1" noChangeArrowheads="1"/>
          </p:cNvSpPr>
          <p:nvPr>
            <p:ph idx="1"/>
          </p:nvPr>
        </p:nvSpPr>
        <p:spPr/>
        <p:txBody>
          <a:bodyPr>
            <a:normAutofit/>
          </a:bodyPr>
          <a:lstStyle/>
          <a:p>
            <a:pPr lvl="1">
              <a:lnSpc>
                <a:spcPct val="150000"/>
              </a:lnSpc>
            </a:pPr>
            <a:r>
              <a:rPr lang="en-US" altLang="en-GB" sz="2000" dirty="0">
                <a:solidFill>
                  <a:schemeClr val="tx1"/>
                </a:solidFill>
              </a:rPr>
              <a:t>Avoidance of hypoxemia</a:t>
            </a:r>
          </a:p>
          <a:p>
            <a:pPr lvl="1">
              <a:lnSpc>
                <a:spcPct val="150000"/>
              </a:lnSpc>
            </a:pPr>
            <a:r>
              <a:rPr lang="en-US" altLang="en-GB" sz="2000" dirty="0">
                <a:solidFill>
                  <a:schemeClr val="tx1"/>
                </a:solidFill>
              </a:rPr>
              <a:t>Avoidance of hypotension</a:t>
            </a:r>
          </a:p>
          <a:p>
            <a:pPr lvl="1">
              <a:lnSpc>
                <a:spcPct val="150000"/>
              </a:lnSpc>
            </a:pPr>
            <a:r>
              <a:rPr lang="en-US" altLang="en-GB" sz="2000" dirty="0">
                <a:solidFill>
                  <a:schemeClr val="tx1"/>
                </a:solidFill>
              </a:rPr>
              <a:t>Avoidance of acidosis</a:t>
            </a:r>
          </a:p>
          <a:p>
            <a:pPr lvl="1">
              <a:lnSpc>
                <a:spcPct val="150000"/>
              </a:lnSpc>
            </a:pPr>
            <a:r>
              <a:rPr lang="en-US" altLang="en-GB" sz="2000" dirty="0">
                <a:solidFill>
                  <a:schemeClr val="tx1"/>
                </a:solidFill>
              </a:rPr>
              <a:t>Maintain PaCO2 in the normal range for the parturient</a:t>
            </a:r>
          </a:p>
          <a:p>
            <a:pPr lvl="1">
              <a:lnSpc>
                <a:spcPct val="150000"/>
              </a:lnSpc>
            </a:pPr>
            <a:r>
              <a:rPr lang="en-US" altLang="en-GB" sz="2000" dirty="0">
                <a:solidFill>
                  <a:schemeClr val="tx1"/>
                </a:solidFill>
              </a:rPr>
              <a:t>Minimize effects of </a:t>
            </a:r>
            <a:r>
              <a:rPr lang="en-US" altLang="en-GB" sz="2000" dirty="0" err="1">
                <a:solidFill>
                  <a:schemeClr val="tx1"/>
                </a:solidFill>
              </a:rPr>
              <a:t>aortocaval</a:t>
            </a:r>
            <a:r>
              <a:rPr lang="en-US" altLang="en-GB" sz="2000" dirty="0">
                <a:solidFill>
                  <a:schemeClr val="tx1"/>
                </a:solidFill>
              </a:rPr>
              <a:t> compression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863600" y="0"/>
            <a:ext cx="7415213" cy="6858000"/>
          </a:xfrm>
          <a:prstGeom prst="rect">
            <a:avLst/>
          </a:prstGeom>
        </p:spPr>
      </p:pic>
    </p:spTree>
    <p:extLst>
      <p:ext uri="{BB962C8B-B14F-4D97-AF65-F5344CB8AC3E}">
        <p14:creationId xmlns:p14="http://schemas.microsoft.com/office/powerpoint/2010/main" val="11146606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altLang="en-GB"/>
              <a:t>Anesthesia for Caesarean Section</a:t>
            </a:r>
          </a:p>
        </p:txBody>
      </p:sp>
      <p:sp>
        <p:nvSpPr>
          <p:cNvPr id="165891" name="Rectangle 3"/>
          <p:cNvSpPr>
            <a:spLocks noGrp="1" noChangeArrowheads="1"/>
          </p:cNvSpPr>
          <p:nvPr>
            <p:ph idx="1"/>
          </p:nvPr>
        </p:nvSpPr>
        <p:spPr/>
        <p:txBody>
          <a:bodyPr>
            <a:normAutofit/>
          </a:bodyPr>
          <a:lstStyle/>
          <a:p>
            <a:pPr>
              <a:lnSpc>
                <a:spcPct val="150000"/>
              </a:lnSpc>
            </a:pPr>
            <a:r>
              <a:rPr lang="en-US" altLang="en-GB" sz="2000" dirty="0">
                <a:solidFill>
                  <a:schemeClr val="tx1"/>
                </a:solidFill>
              </a:rPr>
              <a:t>Preparation</a:t>
            </a:r>
          </a:p>
          <a:p>
            <a:pPr>
              <a:lnSpc>
                <a:spcPct val="150000"/>
              </a:lnSpc>
            </a:pPr>
            <a:r>
              <a:rPr lang="en-US" altLang="en-GB" sz="2000" dirty="0">
                <a:solidFill>
                  <a:schemeClr val="tx1"/>
                </a:solidFill>
              </a:rPr>
              <a:t>Preventing complications</a:t>
            </a:r>
          </a:p>
          <a:p>
            <a:pPr>
              <a:lnSpc>
                <a:spcPct val="150000"/>
              </a:lnSpc>
            </a:pPr>
            <a:r>
              <a:rPr lang="en-US" altLang="en-GB" sz="2000" dirty="0">
                <a:solidFill>
                  <a:schemeClr val="tx1"/>
                </a:solidFill>
              </a:rPr>
              <a:t>Choice of Anesthetic technique</a:t>
            </a:r>
          </a:p>
          <a:p>
            <a:pPr>
              <a:lnSpc>
                <a:spcPct val="150000"/>
              </a:lnSpc>
            </a:pPr>
            <a:r>
              <a:rPr lang="en-US" altLang="en-GB" sz="2000" dirty="0">
                <a:solidFill>
                  <a:schemeClr val="tx1"/>
                </a:solidFill>
              </a:rPr>
              <a:t>Effects on the fetus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altLang="en-GB"/>
              <a:t>Preparation</a:t>
            </a:r>
          </a:p>
        </p:txBody>
      </p:sp>
      <p:sp>
        <p:nvSpPr>
          <p:cNvPr id="166915" name="Rectangle 3"/>
          <p:cNvSpPr>
            <a:spLocks noGrp="1" noChangeArrowheads="1"/>
          </p:cNvSpPr>
          <p:nvPr>
            <p:ph idx="1"/>
          </p:nvPr>
        </p:nvSpPr>
        <p:spPr>
          <a:xfrm>
            <a:off x="1371601" y="2133600"/>
            <a:ext cx="7162800" cy="3777622"/>
          </a:xfrm>
        </p:spPr>
        <p:txBody>
          <a:bodyPr>
            <a:normAutofit fontScale="92500" lnSpcReduction="20000"/>
          </a:bodyPr>
          <a:lstStyle/>
          <a:p>
            <a:pPr>
              <a:lnSpc>
                <a:spcPct val="150000"/>
              </a:lnSpc>
            </a:pPr>
            <a:r>
              <a:rPr lang="en-US" altLang="en-GB" sz="2000" dirty="0">
                <a:solidFill>
                  <a:schemeClr val="tx1"/>
                </a:solidFill>
              </a:rPr>
              <a:t>Premeds: antacid (sodium citrate)</a:t>
            </a:r>
          </a:p>
          <a:p>
            <a:pPr>
              <a:lnSpc>
                <a:spcPct val="150000"/>
              </a:lnSpc>
            </a:pPr>
            <a:r>
              <a:rPr lang="en-US" altLang="en-GB" sz="2000" dirty="0">
                <a:solidFill>
                  <a:schemeClr val="tx1"/>
                </a:solidFill>
              </a:rPr>
              <a:t>IV access and fluid bolus within 30 minutes of operating (avoid glucose containing fluids)</a:t>
            </a:r>
          </a:p>
          <a:p>
            <a:pPr>
              <a:lnSpc>
                <a:spcPct val="150000"/>
              </a:lnSpc>
            </a:pPr>
            <a:r>
              <a:rPr lang="en-US" altLang="en-GB" sz="2000" dirty="0">
                <a:solidFill>
                  <a:schemeClr val="tx1"/>
                </a:solidFill>
              </a:rPr>
              <a:t>Left lateral tilt with wedge under right pelvis</a:t>
            </a:r>
          </a:p>
          <a:p>
            <a:pPr>
              <a:lnSpc>
                <a:spcPct val="150000"/>
              </a:lnSpc>
            </a:pPr>
            <a:r>
              <a:rPr lang="en-US" altLang="en-GB" sz="2000" dirty="0">
                <a:solidFill>
                  <a:schemeClr val="tx1"/>
                </a:solidFill>
              </a:rPr>
              <a:t>Routine Monitors: ECG, NIBP, pulse oximeter, fetal monitoring </a:t>
            </a:r>
          </a:p>
          <a:p>
            <a:pPr>
              <a:lnSpc>
                <a:spcPct val="150000"/>
              </a:lnSpc>
            </a:pPr>
            <a:r>
              <a:rPr lang="en-US" altLang="en-GB" sz="2000" dirty="0">
                <a:solidFill>
                  <a:schemeClr val="tx1"/>
                </a:solidFill>
              </a:rPr>
              <a:t>Additional monitors for GAs: ETCO2, nerve stimulator, temp probe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altLang="en-GB"/>
              <a:t>Preventing complications</a:t>
            </a:r>
          </a:p>
        </p:txBody>
      </p:sp>
      <p:sp>
        <p:nvSpPr>
          <p:cNvPr id="167939" name="Rectangle 3"/>
          <p:cNvSpPr>
            <a:spLocks noGrp="1" noChangeArrowheads="1"/>
          </p:cNvSpPr>
          <p:nvPr>
            <p:ph idx="1"/>
          </p:nvPr>
        </p:nvSpPr>
        <p:spPr/>
        <p:txBody>
          <a:bodyPr>
            <a:normAutofit/>
          </a:bodyPr>
          <a:lstStyle/>
          <a:p>
            <a:pPr>
              <a:lnSpc>
                <a:spcPct val="150000"/>
              </a:lnSpc>
            </a:pPr>
            <a:r>
              <a:rPr lang="en-US" altLang="en-GB" sz="2000" dirty="0">
                <a:solidFill>
                  <a:schemeClr val="tx1"/>
                </a:solidFill>
              </a:rPr>
              <a:t>Aspiration prophylaxis</a:t>
            </a:r>
          </a:p>
          <a:p>
            <a:pPr>
              <a:lnSpc>
                <a:spcPct val="150000"/>
              </a:lnSpc>
            </a:pPr>
            <a:r>
              <a:rPr lang="en-US" altLang="en-GB" sz="2000" dirty="0">
                <a:solidFill>
                  <a:schemeClr val="tx1"/>
                </a:solidFill>
              </a:rPr>
              <a:t>Detailed airway assessment</a:t>
            </a:r>
          </a:p>
          <a:p>
            <a:pPr>
              <a:lnSpc>
                <a:spcPct val="150000"/>
              </a:lnSpc>
            </a:pPr>
            <a:r>
              <a:rPr lang="en-US" altLang="en-GB" sz="2000" dirty="0">
                <a:solidFill>
                  <a:schemeClr val="tx1"/>
                </a:solidFill>
              </a:rPr>
              <a:t>Fluid resuscitation/left lateral tilt to prevent hypotension</a:t>
            </a:r>
          </a:p>
          <a:p>
            <a:pPr>
              <a:lnSpc>
                <a:spcPct val="150000"/>
              </a:lnSpc>
            </a:pPr>
            <a:r>
              <a:rPr lang="en-US" altLang="en-GB" sz="2000" dirty="0">
                <a:solidFill>
                  <a:schemeClr val="tx1"/>
                </a:solidFill>
              </a:rPr>
              <a:t>Safe practice for placement of neuraxial blocks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US" altLang="en-GB"/>
              <a:t>Anesthetic techniques</a:t>
            </a:r>
          </a:p>
        </p:txBody>
      </p:sp>
      <p:sp>
        <p:nvSpPr>
          <p:cNvPr id="168963" name="Rectangle 3"/>
          <p:cNvSpPr>
            <a:spLocks noGrp="1" noChangeArrowheads="1"/>
          </p:cNvSpPr>
          <p:nvPr>
            <p:ph idx="1"/>
          </p:nvPr>
        </p:nvSpPr>
        <p:spPr/>
        <p:txBody>
          <a:bodyPr>
            <a:normAutofit/>
          </a:bodyPr>
          <a:lstStyle/>
          <a:p>
            <a:pPr>
              <a:lnSpc>
                <a:spcPct val="150000"/>
              </a:lnSpc>
            </a:pPr>
            <a:r>
              <a:rPr lang="en-US" altLang="en-GB" sz="2000" dirty="0">
                <a:solidFill>
                  <a:schemeClr val="tx1"/>
                </a:solidFill>
              </a:rPr>
              <a:t>Local infiltration by surgeon</a:t>
            </a:r>
          </a:p>
          <a:p>
            <a:pPr>
              <a:lnSpc>
                <a:spcPct val="150000"/>
              </a:lnSpc>
            </a:pPr>
            <a:r>
              <a:rPr lang="en-US" altLang="en-GB" sz="2000" dirty="0">
                <a:solidFill>
                  <a:schemeClr val="tx1"/>
                </a:solidFill>
              </a:rPr>
              <a:t>Regional anesthesia: spinal, epidural, combined spinal-epidural</a:t>
            </a:r>
          </a:p>
          <a:p>
            <a:pPr>
              <a:lnSpc>
                <a:spcPct val="150000"/>
              </a:lnSpc>
            </a:pPr>
            <a:r>
              <a:rPr lang="en-US" altLang="en-GB" sz="2000" dirty="0">
                <a:solidFill>
                  <a:schemeClr val="tx1"/>
                </a:solidFill>
              </a:rPr>
              <a:t>General anesthesia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en-US" altLang="en-GB"/>
              <a:t>Local Infiltration</a:t>
            </a:r>
          </a:p>
        </p:txBody>
      </p:sp>
      <p:sp>
        <p:nvSpPr>
          <p:cNvPr id="169987" name="Rectangle 3"/>
          <p:cNvSpPr>
            <a:spLocks noGrp="1" noChangeArrowheads="1"/>
          </p:cNvSpPr>
          <p:nvPr>
            <p:ph idx="1"/>
          </p:nvPr>
        </p:nvSpPr>
        <p:spPr/>
        <p:txBody>
          <a:bodyPr>
            <a:normAutofit/>
          </a:bodyPr>
          <a:lstStyle/>
          <a:p>
            <a:pPr>
              <a:lnSpc>
                <a:spcPct val="150000"/>
              </a:lnSpc>
            </a:pPr>
            <a:r>
              <a:rPr lang="en-US" altLang="en-GB" sz="2000" dirty="0">
                <a:solidFill>
                  <a:schemeClr val="tx1"/>
                </a:solidFill>
              </a:rPr>
              <a:t>Rarely performed</a:t>
            </a:r>
          </a:p>
          <a:p>
            <a:pPr>
              <a:lnSpc>
                <a:spcPct val="150000"/>
              </a:lnSpc>
            </a:pPr>
            <a:r>
              <a:rPr lang="en-US" altLang="en-GB" sz="2000" dirty="0">
                <a:solidFill>
                  <a:schemeClr val="tx1"/>
                </a:solidFill>
              </a:rPr>
              <a:t>Patient usually in extremis</a:t>
            </a:r>
          </a:p>
          <a:p>
            <a:pPr>
              <a:lnSpc>
                <a:spcPct val="150000"/>
              </a:lnSpc>
            </a:pPr>
            <a:r>
              <a:rPr lang="en-US" altLang="en-GB" sz="2000" dirty="0">
                <a:solidFill>
                  <a:schemeClr val="tx1"/>
                </a:solidFill>
              </a:rPr>
              <a:t>Surgery must be done via midline incision, gentle retraction, no exteriorization of the uterus</a:t>
            </a:r>
          </a:p>
          <a:p>
            <a:pPr>
              <a:lnSpc>
                <a:spcPct val="150000"/>
              </a:lnSpc>
            </a:pPr>
            <a:r>
              <a:rPr lang="en-US" altLang="en-GB" sz="2000" dirty="0">
                <a:solidFill>
                  <a:schemeClr val="tx1"/>
                </a:solidFill>
              </a:rPr>
              <a:t>Usually done to supplement a regional technique if local anesthetic toxicity not a concern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altLang="en-GB" dirty="0"/>
              <a:t>Impact of CVS changes</a:t>
            </a:r>
          </a:p>
        </p:txBody>
      </p:sp>
      <p:sp>
        <p:nvSpPr>
          <p:cNvPr id="138243" name="Rectangle 3"/>
          <p:cNvSpPr>
            <a:spLocks noGrp="1" noChangeArrowheads="1"/>
          </p:cNvSpPr>
          <p:nvPr>
            <p:ph idx="1"/>
          </p:nvPr>
        </p:nvSpPr>
        <p:spPr>
          <a:xfrm>
            <a:off x="1066800" y="1981200"/>
            <a:ext cx="7543800" cy="4724400"/>
          </a:xfrm>
        </p:spPr>
        <p:txBody>
          <a:bodyPr>
            <a:normAutofit fontScale="92500"/>
          </a:bodyPr>
          <a:lstStyle/>
          <a:p>
            <a:pPr>
              <a:lnSpc>
                <a:spcPct val="200000"/>
              </a:lnSpc>
            </a:pPr>
            <a:r>
              <a:rPr lang="en-US" altLang="en-GB" sz="2400" dirty="0">
                <a:solidFill>
                  <a:schemeClr val="tx1"/>
                </a:solidFill>
              </a:rPr>
              <a:t>Patients with pre-existing cardiac disease may decompensate either during labor or immediately post delivery. This corresponds to the time of maximal </a:t>
            </a:r>
            <a:r>
              <a:rPr lang="en-US" altLang="en-GB" sz="2400" dirty="0">
                <a:solidFill>
                  <a:schemeClr val="tx1"/>
                </a:solidFill>
                <a:sym typeface="Wingdings" charset="2"/>
              </a:rPr>
              <a:t></a:t>
            </a:r>
            <a:r>
              <a:rPr lang="en-US" altLang="en-GB" sz="2400" dirty="0">
                <a:solidFill>
                  <a:schemeClr val="tx1"/>
                </a:solidFill>
              </a:rPr>
              <a:t>CO</a:t>
            </a:r>
          </a:p>
          <a:p>
            <a:pPr>
              <a:lnSpc>
                <a:spcPct val="200000"/>
              </a:lnSpc>
            </a:pPr>
            <a:r>
              <a:rPr lang="en-US" altLang="en-GB" sz="2400" dirty="0" err="1">
                <a:solidFill>
                  <a:schemeClr val="tx1"/>
                </a:solidFill>
              </a:rPr>
              <a:t>Approx</a:t>
            </a:r>
            <a:r>
              <a:rPr lang="en-US" altLang="en-GB" sz="2400" dirty="0">
                <a:solidFill>
                  <a:schemeClr val="tx1"/>
                </a:solidFill>
              </a:rPr>
              <a:t> 400 – 600ml blood loss occurs at delivery</a:t>
            </a:r>
          </a:p>
          <a:p>
            <a:pPr>
              <a:lnSpc>
                <a:spcPct val="200000"/>
              </a:lnSpc>
            </a:pPr>
            <a:r>
              <a:rPr lang="en-US" altLang="en-GB" sz="2400" dirty="0">
                <a:solidFill>
                  <a:schemeClr val="tx1"/>
                </a:solidFill>
              </a:rPr>
              <a:t>Supine hypotensive syndrome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US" altLang="en-GB"/>
              <a:t>Regional: Spinal Anesthesia</a:t>
            </a:r>
          </a:p>
        </p:txBody>
      </p:sp>
      <p:sp>
        <p:nvSpPr>
          <p:cNvPr id="171011" name="Rectangle 3"/>
          <p:cNvSpPr>
            <a:spLocks noGrp="1" noChangeArrowheads="1"/>
          </p:cNvSpPr>
          <p:nvPr>
            <p:ph idx="1"/>
          </p:nvPr>
        </p:nvSpPr>
        <p:spPr/>
        <p:txBody>
          <a:bodyPr>
            <a:normAutofit lnSpcReduction="10000"/>
          </a:bodyPr>
          <a:lstStyle/>
          <a:p>
            <a:pPr lvl="1">
              <a:lnSpc>
                <a:spcPct val="150000"/>
              </a:lnSpc>
              <a:buFont typeface="Wingdings" charset="2"/>
              <a:buChar char="§"/>
            </a:pPr>
            <a:r>
              <a:rPr lang="en-US" altLang="en-GB" sz="2000" dirty="0">
                <a:solidFill>
                  <a:schemeClr val="tx1"/>
                </a:solidFill>
              </a:rPr>
              <a:t>Simple to perform</a:t>
            </a:r>
          </a:p>
          <a:p>
            <a:pPr lvl="1">
              <a:lnSpc>
                <a:spcPct val="150000"/>
              </a:lnSpc>
              <a:buFont typeface="Wingdings" charset="2"/>
              <a:buChar char="§"/>
            </a:pPr>
            <a:r>
              <a:rPr lang="en-US" altLang="en-GB" sz="2000" dirty="0">
                <a:solidFill>
                  <a:schemeClr val="tx1"/>
                </a:solidFill>
              </a:rPr>
              <a:t>Rapid onset</a:t>
            </a:r>
          </a:p>
          <a:p>
            <a:pPr lvl="1">
              <a:lnSpc>
                <a:spcPct val="150000"/>
              </a:lnSpc>
              <a:buFont typeface="Wingdings" charset="2"/>
              <a:buChar char="§"/>
            </a:pPr>
            <a:r>
              <a:rPr lang="en-US" altLang="en-GB" sz="2000" dirty="0">
                <a:solidFill>
                  <a:schemeClr val="tx1"/>
                </a:solidFill>
              </a:rPr>
              <a:t>Single shot technique</a:t>
            </a:r>
          </a:p>
          <a:p>
            <a:pPr lvl="1">
              <a:lnSpc>
                <a:spcPct val="150000"/>
              </a:lnSpc>
              <a:buFont typeface="Wingdings" charset="2"/>
              <a:buChar char="§"/>
            </a:pPr>
            <a:r>
              <a:rPr lang="en-US" altLang="en-GB" sz="2000" dirty="0">
                <a:solidFill>
                  <a:schemeClr val="tx1"/>
                </a:solidFill>
              </a:rPr>
              <a:t>Profound neural block</a:t>
            </a:r>
          </a:p>
          <a:p>
            <a:pPr lvl="1">
              <a:lnSpc>
                <a:spcPct val="150000"/>
              </a:lnSpc>
              <a:buFont typeface="Wingdings" charset="2"/>
              <a:buChar char="§"/>
            </a:pPr>
            <a:r>
              <a:rPr lang="en-US" altLang="en-GB" sz="2000" dirty="0">
                <a:solidFill>
                  <a:schemeClr val="tx1"/>
                </a:solidFill>
              </a:rPr>
              <a:t>Technique of choice for uncomplicated elective caesarean sections and in many emergency caesarean sections</a:t>
            </a:r>
          </a:p>
          <a:p>
            <a:pPr lvl="1">
              <a:lnSpc>
                <a:spcPct val="150000"/>
              </a:lnSpc>
            </a:pPr>
            <a:endParaRPr lang="en-US" altLang="en-GB" sz="2000" dirty="0">
              <a:solidFill>
                <a:schemeClr val="tx1"/>
              </a:solidFill>
            </a:endParaRPr>
          </a:p>
          <a:p>
            <a:pPr lvl="1">
              <a:lnSpc>
                <a:spcPct val="150000"/>
              </a:lnSpc>
              <a:buFontTx/>
              <a:buNone/>
            </a:pPr>
            <a:endParaRPr lang="en-US" altLang="en-GB" sz="2000" dirty="0">
              <a:solidFill>
                <a:schemeClr val="tx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US" altLang="en-GB"/>
              <a:t>Regional: Epidural Anesthesia</a:t>
            </a:r>
          </a:p>
        </p:txBody>
      </p:sp>
      <p:sp>
        <p:nvSpPr>
          <p:cNvPr id="173059" name="Rectangle 3"/>
          <p:cNvSpPr>
            <a:spLocks noGrp="1" noChangeArrowheads="1"/>
          </p:cNvSpPr>
          <p:nvPr>
            <p:ph idx="1"/>
          </p:nvPr>
        </p:nvSpPr>
        <p:spPr/>
        <p:txBody>
          <a:bodyPr>
            <a:normAutofit/>
          </a:bodyPr>
          <a:lstStyle/>
          <a:p>
            <a:pPr>
              <a:lnSpc>
                <a:spcPct val="150000"/>
              </a:lnSpc>
            </a:pPr>
            <a:r>
              <a:rPr lang="en-US" altLang="en-GB" sz="2000" dirty="0">
                <a:solidFill>
                  <a:schemeClr val="tx1"/>
                </a:solidFill>
              </a:rPr>
              <a:t>More technically challenging</a:t>
            </a:r>
          </a:p>
          <a:p>
            <a:pPr>
              <a:lnSpc>
                <a:spcPct val="150000"/>
              </a:lnSpc>
            </a:pPr>
            <a:r>
              <a:rPr lang="en-US" altLang="en-GB" sz="2000" dirty="0">
                <a:solidFill>
                  <a:schemeClr val="tx1"/>
                </a:solidFill>
              </a:rPr>
              <a:t>Slower onset</a:t>
            </a:r>
          </a:p>
          <a:p>
            <a:pPr>
              <a:lnSpc>
                <a:spcPct val="150000"/>
              </a:lnSpc>
            </a:pPr>
            <a:r>
              <a:rPr lang="en-US" altLang="en-GB" sz="2000" dirty="0">
                <a:solidFill>
                  <a:schemeClr val="tx1"/>
                </a:solidFill>
              </a:rPr>
              <a:t>Used when already placed for labor analgesia</a:t>
            </a:r>
          </a:p>
          <a:p>
            <a:pPr>
              <a:lnSpc>
                <a:spcPct val="150000"/>
              </a:lnSpc>
            </a:pPr>
            <a:r>
              <a:rPr lang="en-US" altLang="en-GB" sz="2000" dirty="0">
                <a:solidFill>
                  <a:schemeClr val="tx1"/>
                </a:solidFill>
              </a:rPr>
              <a:t>Useful in parturient where a slow, controlled onset of block is needed</a:t>
            </a:r>
          </a:p>
          <a:p>
            <a:pPr>
              <a:lnSpc>
                <a:spcPct val="150000"/>
              </a:lnSpc>
            </a:pPr>
            <a:r>
              <a:rPr lang="en-US" altLang="en-GB" sz="2000" dirty="0">
                <a:solidFill>
                  <a:schemeClr val="tx1"/>
                </a:solidFill>
              </a:rPr>
              <a:t>Allows prolongation of block should surgery be complicated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altLang="en-GB"/>
              <a:t>Regional: Combined spinal-epidural</a:t>
            </a:r>
          </a:p>
        </p:txBody>
      </p:sp>
      <p:sp>
        <p:nvSpPr>
          <p:cNvPr id="175107" name="Rectangle 3"/>
          <p:cNvSpPr>
            <a:spLocks noGrp="1" noChangeArrowheads="1"/>
          </p:cNvSpPr>
          <p:nvPr>
            <p:ph idx="1"/>
          </p:nvPr>
        </p:nvSpPr>
        <p:spPr/>
        <p:txBody>
          <a:bodyPr>
            <a:normAutofit/>
          </a:bodyPr>
          <a:lstStyle/>
          <a:p>
            <a:pPr>
              <a:lnSpc>
                <a:spcPct val="150000"/>
              </a:lnSpc>
            </a:pPr>
            <a:r>
              <a:rPr lang="en-US" altLang="en-GB" sz="2000" dirty="0">
                <a:solidFill>
                  <a:schemeClr val="tx1"/>
                </a:solidFill>
              </a:rPr>
              <a:t>Used when require the speed and density of a spinal anesthetic with the flexibility of prolonging the block by supplemental increments of local anesthesia via the epidural catheter</a:t>
            </a:r>
          </a:p>
          <a:p>
            <a:pPr>
              <a:lnSpc>
                <a:spcPct val="150000"/>
              </a:lnSpc>
            </a:pPr>
            <a:r>
              <a:rPr lang="en-US" altLang="en-GB" sz="2000" dirty="0">
                <a:solidFill>
                  <a:schemeClr val="tx1"/>
                </a:solidFill>
              </a:rPr>
              <a:t>Complications: as mentioned for spinals and epidurals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0" y="50800"/>
            <a:ext cx="9144000" cy="6748408"/>
          </a:xfrm>
          <a:prstGeom prst="rect">
            <a:avLst/>
          </a:prstGeom>
        </p:spPr>
      </p:pic>
    </p:spTree>
    <p:extLst>
      <p:ext uri="{BB962C8B-B14F-4D97-AF65-F5344CB8AC3E}">
        <p14:creationId xmlns:p14="http://schemas.microsoft.com/office/powerpoint/2010/main" val="1973469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n-US" altLang="en-GB"/>
              <a:t>General Anesthesia</a:t>
            </a:r>
          </a:p>
        </p:txBody>
      </p:sp>
      <p:sp>
        <p:nvSpPr>
          <p:cNvPr id="176131" name="Rectangle 3"/>
          <p:cNvSpPr>
            <a:spLocks noGrp="1" noChangeArrowheads="1"/>
          </p:cNvSpPr>
          <p:nvPr>
            <p:ph idx="1"/>
          </p:nvPr>
        </p:nvSpPr>
        <p:spPr/>
        <p:txBody>
          <a:bodyPr>
            <a:normAutofit/>
          </a:bodyPr>
          <a:lstStyle/>
          <a:p>
            <a:pPr>
              <a:lnSpc>
                <a:spcPct val="150000"/>
              </a:lnSpc>
            </a:pPr>
            <a:r>
              <a:rPr lang="en-US" altLang="en-GB" sz="2400" dirty="0">
                <a:solidFill>
                  <a:schemeClr val="tx1"/>
                </a:solidFill>
              </a:rPr>
              <a:t>Used when </a:t>
            </a:r>
          </a:p>
          <a:p>
            <a:pPr lvl="1">
              <a:lnSpc>
                <a:spcPct val="150000"/>
              </a:lnSpc>
            </a:pPr>
            <a:r>
              <a:rPr lang="en-US" altLang="en-GB" sz="2000" dirty="0">
                <a:solidFill>
                  <a:schemeClr val="tx1"/>
                </a:solidFill>
              </a:rPr>
              <a:t>Patient refuses regional technique</a:t>
            </a:r>
          </a:p>
          <a:p>
            <a:pPr lvl="1">
              <a:lnSpc>
                <a:spcPct val="150000"/>
              </a:lnSpc>
            </a:pPr>
            <a:r>
              <a:rPr lang="en-US" altLang="en-GB" sz="2000" dirty="0">
                <a:solidFill>
                  <a:schemeClr val="tx1"/>
                </a:solidFill>
              </a:rPr>
              <a:t>Regional technique is contraindicated</a:t>
            </a:r>
          </a:p>
          <a:p>
            <a:pPr lvl="1">
              <a:lnSpc>
                <a:spcPct val="150000"/>
              </a:lnSpc>
            </a:pPr>
            <a:r>
              <a:rPr lang="en-US" altLang="en-GB" sz="2000" dirty="0">
                <a:solidFill>
                  <a:schemeClr val="tx1"/>
                </a:solidFill>
              </a:rPr>
              <a:t>Emergency C/S when there is inadequate/absent regional analgesia  and to delay will cause undue risk to the fetus / mother</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602060"/>
            <a:ext cx="8900305" cy="6192082"/>
          </a:xfrm>
          <a:prstGeom prst="rect">
            <a:avLst/>
          </a:prstGeom>
          <a:solidFill>
            <a:srgbClr val="FDFDFD"/>
          </a:solidFill>
          <a:ln>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0" y="19173"/>
            <a:ext cx="7705546" cy="627572"/>
          </a:xfrm>
          <a:prstGeom prst="rect">
            <a:avLst/>
          </a:prstGeom>
          <a:solidFill>
            <a:srgbClr val="FFCCCC"/>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ln w="22225">
                <a:solidFill>
                  <a:schemeClr val="accent2"/>
                </a:solidFill>
                <a:prstDash val="solid"/>
              </a:ln>
              <a:solidFill>
                <a:schemeClr val="accent2">
                  <a:lumMod val="40000"/>
                  <a:lumOff val="60000"/>
                </a:schemeClr>
              </a:solidFill>
            </a:endParaRPr>
          </a:p>
        </p:txBody>
      </p:sp>
      <p:sp>
        <p:nvSpPr>
          <p:cNvPr id="2" name="Title 1"/>
          <p:cNvSpPr>
            <a:spLocks noGrp="1"/>
          </p:cNvSpPr>
          <p:nvPr>
            <p:ph type="title"/>
          </p:nvPr>
        </p:nvSpPr>
        <p:spPr>
          <a:xfrm>
            <a:off x="43637" y="63858"/>
            <a:ext cx="7362646" cy="538202"/>
          </a:xfrm>
        </p:spPr>
        <p:txBody>
          <a:bodyPr>
            <a:norm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Suggested Technique for Cesarean Section :</a:t>
            </a:r>
            <a:endParaRPr lang="en-US" sz="2700"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304799" y="994172"/>
            <a:ext cx="8824105" cy="5799970"/>
          </a:xfrm>
        </p:spPr>
        <p:txBody>
          <a:bodyPr>
            <a:noAutofit/>
          </a:bodyPr>
          <a:lstStyle/>
          <a:p>
            <a:pPr marL="0" indent="0" fontAlgn="base">
              <a:lnSpc>
                <a:spcPct val="200000"/>
              </a:lnSpc>
              <a:spcBef>
                <a:spcPct val="20000"/>
              </a:spcBef>
              <a:spcAft>
                <a:spcPct val="0"/>
              </a:spcAft>
              <a:buClr>
                <a:srgbClr val="3333CC"/>
              </a:buClr>
              <a:buSzPct val="60000"/>
              <a:buNone/>
            </a:pPr>
            <a:r>
              <a:rPr lang="en-US" sz="1600" dirty="0">
                <a:solidFill>
                  <a:srgbClr val="000000"/>
                </a:solidFill>
                <a:latin typeface="Tahoma"/>
                <a:cs typeface="Arial"/>
              </a:rPr>
              <a:t>1. The patient is placed supine with a wedge under the right hip for left uterine displacement.</a:t>
            </a:r>
          </a:p>
          <a:p>
            <a:pPr marL="0" indent="0" fontAlgn="base">
              <a:lnSpc>
                <a:spcPct val="200000"/>
              </a:lnSpc>
              <a:spcBef>
                <a:spcPct val="20000"/>
              </a:spcBef>
              <a:spcAft>
                <a:spcPct val="0"/>
              </a:spcAft>
              <a:buClr>
                <a:srgbClr val="3333CC"/>
              </a:buClr>
              <a:buSzPct val="60000"/>
              <a:buNone/>
            </a:pPr>
            <a:r>
              <a:rPr lang="en-US" sz="1600" dirty="0">
                <a:solidFill>
                  <a:srgbClr val="000000"/>
                </a:solidFill>
                <a:latin typeface="Tahoma"/>
                <a:cs typeface="Arial"/>
              </a:rPr>
              <a:t>2. </a:t>
            </a:r>
            <a:r>
              <a:rPr lang="en-US" sz="1600" dirty="0" err="1">
                <a:solidFill>
                  <a:srgbClr val="000000"/>
                </a:solidFill>
                <a:latin typeface="Tahoma"/>
                <a:cs typeface="Arial"/>
              </a:rPr>
              <a:t>Denitrogenation</a:t>
            </a:r>
            <a:r>
              <a:rPr lang="en-US" sz="1600" dirty="0">
                <a:solidFill>
                  <a:srgbClr val="000000"/>
                </a:solidFill>
                <a:latin typeface="Tahoma"/>
                <a:cs typeface="Arial"/>
              </a:rPr>
              <a:t> is accomplished with 100% oxygen for 3–5 min while monitors are applied.</a:t>
            </a:r>
          </a:p>
          <a:p>
            <a:pPr marL="0" indent="0" fontAlgn="base">
              <a:lnSpc>
                <a:spcPct val="200000"/>
              </a:lnSpc>
              <a:spcBef>
                <a:spcPct val="20000"/>
              </a:spcBef>
              <a:spcAft>
                <a:spcPct val="0"/>
              </a:spcAft>
              <a:buClr>
                <a:srgbClr val="3333CC"/>
              </a:buClr>
              <a:buSzPct val="60000"/>
              <a:buNone/>
            </a:pPr>
            <a:r>
              <a:rPr lang="en-US" sz="1600" dirty="0">
                <a:solidFill>
                  <a:srgbClr val="000000"/>
                </a:solidFill>
                <a:latin typeface="Tahoma"/>
                <a:cs typeface="Arial"/>
              </a:rPr>
              <a:t>3. The patient is prepared and draped for surgery.</a:t>
            </a:r>
          </a:p>
          <a:p>
            <a:pPr marL="0" indent="0" fontAlgn="base">
              <a:lnSpc>
                <a:spcPct val="200000"/>
              </a:lnSpc>
              <a:spcBef>
                <a:spcPct val="20000"/>
              </a:spcBef>
              <a:spcAft>
                <a:spcPct val="0"/>
              </a:spcAft>
              <a:buClr>
                <a:srgbClr val="3333CC"/>
              </a:buClr>
              <a:buSzPct val="60000"/>
              <a:buNone/>
            </a:pPr>
            <a:r>
              <a:rPr lang="en-US" sz="1600" dirty="0">
                <a:solidFill>
                  <a:srgbClr val="000000"/>
                </a:solidFill>
                <a:latin typeface="Tahoma"/>
                <a:cs typeface="Arial"/>
              </a:rPr>
              <a:t>4. When the surgeons are ready, a rapid-sequence induction with cricoid pressure is performed using Propofol, 2 mg/kg, or Ketamine, 1–2 mg/kg, and Succinylcholine, 1.5 mg/ kg.</a:t>
            </a:r>
          </a:p>
          <a:p>
            <a:pPr marL="0" indent="0" fontAlgn="base">
              <a:lnSpc>
                <a:spcPct val="200000"/>
              </a:lnSpc>
              <a:spcBef>
                <a:spcPct val="20000"/>
              </a:spcBef>
              <a:spcAft>
                <a:spcPct val="0"/>
              </a:spcAft>
              <a:buClr>
                <a:srgbClr val="3333CC"/>
              </a:buClr>
              <a:buSzPct val="60000"/>
              <a:buNone/>
            </a:pPr>
            <a:r>
              <a:rPr lang="en-US" sz="1600" dirty="0">
                <a:solidFill>
                  <a:srgbClr val="000000"/>
                </a:solidFill>
                <a:latin typeface="Tahoma"/>
                <a:cs typeface="Arial"/>
              </a:rPr>
              <a:t>  (</a:t>
            </a:r>
            <a:r>
              <a:rPr lang="en-US" sz="1600" b="1" dirty="0">
                <a:solidFill>
                  <a:srgbClr val="000000"/>
                </a:solidFill>
                <a:latin typeface="Tahoma"/>
                <a:cs typeface="Arial"/>
              </a:rPr>
              <a:t>Ketamine is used instead of Propofol in hypovolemic patients</a:t>
            </a:r>
            <a:r>
              <a:rPr lang="en-US" sz="1600" dirty="0">
                <a:solidFill>
                  <a:srgbClr val="000000"/>
                </a:solidFill>
                <a:latin typeface="Tahoma"/>
                <a:cs typeface="Arial"/>
              </a:rPr>
              <a:t>.)q</a:t>
            </a:r>
          </a:p>
          <a:p>
            <a:pPr marL="0" indent="0" fontAlgn="base">
              <a:lnSpc>
                <a:spcPct val="200000"/>
              </a:lnSpc>
              <a:spcBef>
                <a:spcPct val="20000"/>
              </a:spcBef>
              <a:spcAft>
                <a:spcPct val="0"/>
              </a:spcAft>
              <a:buClr>
                <a:srgbClr val="3333CC"/>
              </a:buClr>
              <a:buSzPct val="60000"/>
              <a:buNone/>
            </a:pPr>
            <a:r>
              <a:rPr lang="en-US" sz="1600" dirty="0">
                <a:solidFill>
                  <a:srgbClr val="000000"/>
                </a:solidFill>
                <a:latin typeface="Tahoma"/>
                <a:cs typeface="Arial"/>
              </a:rPr>
              <a:t>5. Low MAC. The low dose of volatile agent helps ensure amnesia but is generally not enough to cause excessive uterine relaxation or prevent uterine contraction following oxytocin.</a:t>
            </a:r>
          </a:p>
          <a:p>
            <a:pPr marL="0" indent="0" fontAlgn="base">
              <a:lnSpc>
                <a:spcPct val="200000"/>
              </a:lnSpc>
              <a:spcBef>
                <a:spcPct val="20000"/>
              </a:spcBef>
              <a:spcAft>
                <a:spcPct val="0"/>
              </a:spcAft>
              <a:buClr>
                <a:srgbClr val="3333CC"/>
              </a:buClr>
              <a:buSzPct val="60000"/>
              <a:buNone/>
            </a:pPr>
            <a:r>
              <a:rPr lang="en-US" sz="1600" dirty="0">
                <a:solidFill>
                  <a:srgbClr val="000000"/>
                </a:solidFill>
                <a:latin typeface="Tahoma"/>
                <a:cs typeface="Arial"/>
              </a:rPr>
              <a:t> A muscle relaxant of intermediate duration (atracurium, </a:t>
            </a:r>
            <a:r>
              <a:rPr lang="en-US" sz="1600" dirty="0" err="1">
                <a:solidFill>
                  <a:srgbClr val="000000"/>
                </a:solidFill>
                <a:latin typeface="Tahoma"/>
                <a:cs typeface="Arial"/>
              </a:rPr>
              <a:t>cisatracurium</a:t>
            </a:r>
            <a:r>
              <a:rPr lang="en-US" sz="1600" dirty="0">
                <a:solidFill>
                  <a:srgbClr val="000000"/>
                </a:solidFill>
                <a:latin typeface="Tahoma"/>
                <a:cs typeface="Arial"/>
              </a:rPr>
              <a:t>, or rocuronium) is used for relaxation, but may exhibit prolonged in patients who are receiving magnesium sulfate</a:t>
            </a:r>
          </a:p>
          <a:p>
            <a:pPr marL="0" indent="0" fontAlgn="base">
              <a:lnSpc>
                <a:spcPct val="200000"/>
              </a:lnSpc>
              <a:spcBef>
                <a:spcPct val="20000"/>
              </a:spcBef>
              <a:spcAft>
                <a:spcPct val="0"/>
              </a:spcAft>
              <a:buClr>
                <a:srgbClr val="3333CC"/>
              </a:buClr>
              <a:buSzPct val="60000"/>
              <a:buNone/>
            </a:pPr>
            <a:endParaRPr lang="en-US" sz="1600" dirty="0">
              <a:solidFill>
                <a:srgbClr val="000000"/>
              </a:solidFill>
              <a:latin typeface="Tahoma"/>
              <a:cs typeface="Arial"/>
            </a:endParaRPr>
          </a:p>
          <a:p>
            <a:pPr marL="0" indent="0" fontAlgn="base">
              <a:lnSpc>
                <a:spcPct val="200000"/>
              </a:lnSpc>
              <a:spcBef>
                <a:spcPct val="20000"/>
              </a:spcBef>
              <a:spcAft>
                <a:spcPct val="0"/>
              </a:spcAft>
              <a:buClr>
                <a:srgbClr val="3333CC"/>
              </a:buClr>
              <a:buSzPct val="60000"/>
              <a:buNone/>
            </a:pPr>
            <a:endParaRPr lang="en-US" sz="600" dirty="0">
              <a:solidFill>
                <a:srgbClr val="000000"/>
              </a:solidFill>
              <a:latin typeface="Tahoma"/>
              <a:cs typeface="Arial"/>
            </a:endParaRPr>
          </a:p>
          <a:p>
            <a:pPr marL="0" indent="0" fontAlgn="base">
              <a:lnSpc>
                <a:spcPct val="200000"/>
              </a:lnSpc>
              <a:spcBef>
                <a:spcPct val="20000"/>
              </a:spcBef>
              <a:spcAft>
                <a:spcPct val="0"/>
              </a:spcAft>
              <a:buClr>
                <a:srgbClr val="3333CC"/>
              </a:buClr>
              <a:buSzPct val="60000"/>
              <a:buNone/>
            </a:pPr>
            <a:endParaRPr lang="en-US" sz="1600" dirty="0">
              <a:solidFill>
                <a:srgbClr val="000000"/>
              </a:solidFill>
              <a:latin typeface="Tahoma"/>
              <a:cs typeface="Arial"/>
            </a:endParaRPr>
          </a:p>
        </p:txBody>
      </p:sp>
      <p:sp>
        <p:nvSpPr>
          <p:cNvPr id="7" name="Round Diagonal Corner Rectangle 6"/>
          <p:cNvSpPr/>
          <p:nvPr/>
        </p:nvSpPr>
        <p:spPr>
          <a:xfrm>
            <a:off x="8712321" y="857250"/>
            <a:ext cx="431680" cy="273844"/>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500" b="1" dirty="0"/>
              <a:t>7</a:t>
            </a:r>
            <a:endParaRPr lang="en-US" sz="1350" b="1" dirty="0"/>
          </a:p>
        </p:txBody>
      </p:sp>
    </p:spTree>
    <p:extLst>
      <p:ext uri="{BB962C8B-B14F-4D97-AF65-F5344CB8AC3E}">
        <p14:creationId xmlns:p14="http://schemas.microsoft.com/office/powerpoint/2010/main" val="27112642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665672"/>
            <a:ext cx="9052705" cy="6192328"/>
          </a:xfrm>
          <a:prstGeom prst="rect">
            <a:avLst/>
          </a:prstGeom>
          <a:solidFill>
            <a:srgbClr val="FDFDFD"/>
          </a:solidFill>
          <a:ln>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134061" y="0"/>
            <a:ext cx="7705546" cy="627572"/>
          </a:xfrm>
          <a:prstGeom prst="rect">
            <a:avLst/>
          </a:prstGeom>
          <a:solidFill>
            <a:srgbClr val="FFCCCC"/>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ln w="22225">
                <a:solidFill>
                  <a:schemeClr val="accent2"/>
                </a:solidFill>
                <a:prstDash val="solid"/>
              </a:ln>
              <a:solidFill>
                <a:schemeClr val="accent2">
                  <a:lumMod val="40000"/>
                  <a:lumOff val="60000"/>
                </a:schemeClr>
              </a:solidFill>
            </a:endParaRPr>
          </a:p>
        </p:txBody>
      </p:sp>
      <p:sp>
        <p:nvSpPr>
          <p:cNvPr id="2" name="Title 1"/>
          <p:cNvSpPr>
            <a:spLocks noGrp="1"/>
          </p:cNvSpPr>
          <p:nvPr>
            <p:ph type="title"/>
          </p:nvPr>
        </p:nvSpPr>
        <p:spPr>
          <a:xfrm>
            <a:off x="177920" y="127470"/>
            <a:ext cx="7349706" cy="538202"/>
          </a:xfrm>
        </p:spPr>
        <p:txBody>
          <a:bodyPr>
            <a:norm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Suggested Technique for Cesarean Section :</a:t>
            </a:r>
            <a:endParaRPr lang="en-US" sz="2700"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134062" y="1322672"/>
            <a:ext cx="8933738" cy="5459128"/>
          </a:xfrm>
        </p:spPr>
        <p:txBody>
          <a:bodyPr>
            <a:noAutofit/>
          </a:bodyPr>
          <a:lstStyle/>
          <a:p>
            <a:pPr marL="0" indent="0">
              <a:lnSpc>
                <a:spcPct val="150000"/>
              </a:lnSpc>
              <a:buNone/>
            </a:pPr>
            <a:r>
              <a:rPr lang="en-US" sz="1600" dirty="0">
                <a:solidFill>
                  <a:srgbClr val="000000"/>
                </a:solidFill>
                <a:latin typeface="Tahoma"/>
                <a:cs typeface="Arial"/>
              </a:rPr>
              <a:t>6. After the neonate and placenta are delivered, 20–80 units of oxytocin are added to the first liter of intravenous fluid, and another 20 units to the next. Additional intravenous agents, such as Propofol, opioid, or benzodiazepine, can be given to ensure amnesia. </a:t>
            </a:r>
          </a:p>
          <a:p>
            <a:pPr marL="0" indent="0">
              <a:lnSpc>
                <a:spcPct val="150000"/>
              </a:lnSpc>
              <a:buNone/>
            </a:pPr>
            <a:endParaRPr lang="en-US" sz="1600" dirty="0">
              <a:solidFill>
                <a:srgbClr val="000000"/>
              </a:solidFill>
              <a:latin typeface="Tahoma"/>
              <a:cs typeface="Arial"/>
            </a:endParaRPr>
          </a:p>
          <a:p>
            <a:pPr marL="0" indent="0">
              <a:lnSpc>
                <a:spcPct val="150000"/>
              </a:lnSpc>
              <a:buNone/>
            </a:pPr>
            <a:r>
              <a:rPr lang="en-US" sz="1600" dirty="0">
                <a:solidFill>
                  <a:srgbClr val="000000"/>
                </a:solidFill>
                <a:latin typeface="Tahoma"/>
                <a:cs typeface="Arial"/>
              </a:rPr>
              <a:t>7. If the uterus does not contract readily, an opioid should be given, and the halogenated agent should be discontinued. Methylergonovine (Methergine), 0.2 mg intramuscularly or in 100-mL normal saline as slow intravenous infusion, may also be given but can increase arterial blood pressure. </a:t>
            </a:r>
          </a:p>
          <a:p>
            <a:pPr marL="0" indent="0">
              <a:lnSpc>
                <a:spcPct val="150000"/>
              </a:lnSpc>
              <a:buNone/>
            </a:pPr>
            <a:r>
              <a:rPr lang="en-US" sz="1600" dirty="0">
                <a:solidFill>
                  <a:srgbClr val="000000"/>
                </a:solidFill>
                <a:latin typeface="Tahoma"/>
                <a:cs typeface="Arial"/>
              </a:rPr>
              <a:t>8. An attempt to aspirate gastric contents may be made via an oral gastric tube to decrease the likelihood of pulmonary aspiration on emergence.</a:t>
            </a:r>
          </a:p>
          <a:p>
            <a:pPr marL="0" indent="0">
              <a:lnSpc>
                <a:spcPct val="150000"/>
              </a:lnSpc>
              <a:buNone/>
            </a:pPr>
            <a:r>
              <a:rPr lang="en-US" sz="1600" dirty="0">
                <a:solidFill>
                  <a:srgbClr val="000000"/>
                </a:solidFill>
                <a:latin typeface="Tahoma"/>
                <a:cs typeface="Arial"/>
              </a:rPr>
              <a:t> 9. At the end of surgery, muscle relaxants are completely reversed, the gastric tube (if placed) is removed, and the patient is extubated while awake to reduce the risk of aspiration.</a:t>
            </a:r>
          </a:p>
          <a:p>
            <a:pPr marL="0" indent="0">
              <a:lnSpc>
                <a:spcPct val="150000"/>
              </a:lnSpc>
              <a:buNone/>
            </a:pPr>
            <a:endParaRPr lang="en-US" sz="1200" dirty="0">
              <a:solidFill>
                <a:schemeClr val="tx1"/>
              </a:solidFill>
            </a:endParaRPr>
          </a:p>
        </p:txBody>
      </p:sp>
      <p:sp>
        <p:nvSpPr>
          <p:cNvPr id="7" name="Round Diagonal Corner Rectangle 6"/>
          <p:cNvSpPr/>
          <p:nvPr/>
        </p:nvSpPr>
        <p:spPr>
          <a:xfrm>
            <a:off x="8712321" y="857250"/>
            <a:ext cx="431680" cy="273844"/>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500" b="1" dirty="0"/>
              <a:t>11</a:t>
            </a:r>
            <a:endParaRPr lang="en-US" sz="1350" b="1" dirty="0"/>
          </a:p>
        </p:txBody>
      </p:sp>
    </p:spTree>
    <p:extLst>
      <p:ext uri="{BB962C8B-B14F-4D97-AF65-F5344CB8AC3E}">
        <p14:creationId xmlns:p14="http://schemas.microsoft.com/office/powerpoint/2010/main" val="41649617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US" altLang="en-GB"/>
              <a:t>General Anesthesia</a:t>
            </a:r>
          </a:p>
        </p:txBody>
      </p:sp>
      <p:sp>
        <p:nvSpPr>
          <p:cNvPr id="177155" name="Rectangle 3"/>
          <p:cNvSpPr>
            <a:spLocks noGrp="1" noChangeArrowheads="1"/>
          </p:cNvSpPr>
          <p:nvPr>
            <p:ph idx="1"/>
          </p:nvPr>
        </p:nvSpPr>
        <p:spPr/>
        <p:txBody>
          <a:bodyPr>
            <a:normAutofit/>
          </a:bodyPr>
          <a:lstStyle/>
          <a:p>
            <a:pPr>
              <a:lnSpc>
                <a:spcPct val="150000"/>
              </a:lnSpc>
            </a:pPr>
            <a:r>
              <a:rPr lang="en-US" altLang="en-GB" sz="2400" dirty="0">
                <a:solidFill>
                  <a:schemeClr val="tx1"/>
                </a:solidFill>
              </a:rPr>
              <a:t>Complications:</a:t>
            </a:r>
          </a:p>
          <a:p>
            <a:pPr lvl="1">
              <a:lnSpc>
                <a:spcPct val="150000"/>
              </a:lnSpc>
            </a:pPr>
            <a:r>
              <a:rPr lang="en-US" altLang="en-GB" sz="2000" dirty="0">
                <a:solidFill>
                  <a:schemeClr val="tx1"/>
                </a:solidFill>
              </a:rPr>
              <a:t>Failed intubation</a:t>
            </a:r>
          </a:p>
          <a:p>
            <a:pPr lvl="1">
              <a:lnSpc>
                <a:spcPct val="150000"/>
              </a:lnSpc>
            </a:pPr>
            <a:r>
              <a:rPr lang="en-US" altLang="en-GB" sz="2000" dirty="0">
                <a:solidFill>
                  <a:schemeClr val="tx1"/>
                </a:solidFill>
              </a:rPr>
              <a:t>Failed ventilation causing death or neurological injury</a:t>
            </a:r>
          </a:p>
          <a:p>
            <a:pPr lvl="1">
              <a:lnSpc>
                <a:spcPct val="150000"/>
              </a:lnSpc>
            </a:pPr>
            <a:r>
              <a:rPr lang="en-US" altLang="en-GB" sz="2000" dirty="0">
                <a:solidFill>
                  <a:schemeClr val="tx1"/>
                </a:solidFill>
              </a:rPr>
              <a:t>Awareness</a:t>
            </a:r>
          </a:p>
          <a:p>
            <a:pPr lvl="1">
              <a:lnSpc>
                <a:spcPct val="150000"/>
              </a:lnSpc>
            </a:pPr>
            <a:r>
              <a:rPr lang="en-US" altLang="en-GB" sz="2000" dirty="0">
                <a:solidFill>
                  <a:schemeClr val="tx1"/>
                </a:solidFill>
              </a:rPr>
              <a:t>Aspiration pneumonia</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en-US" altLang="en-GB"/>
              <a:t>Anesthesia: Effects on the fetus</a:t>
            </a:r>
          </a:p>
        </p:txBody>
      </p:sp>
      <p:sp>
        <p:nvSpPr>
          <p:cNvPr id="178179" name="Rectangle 3"/>
          <p:cNvSpPr>
            <a:spLocks noGrp="1" noChangeArrowheads="1"/>
          </p:cNvSpPr>
          <p:nvPr>
            <p:ph idx="1"/>
          </p:nvPr>
        </p:nvSpPr>
        <p:spPr>
          <a:xfrm>
            <a:off x="1447801" y="2133600"/>
            <a:ext cx="7086600" cy="3777622"/>
          </a:xfrm>
        </p:spPr>
        <p:txBody>
          <a:bodyPr>
            <a:normAutofit fontScale="92500"/>
          </a:bodyPr>
          <a:lstStyle/>
          <a:p>
            <a:pPr>
              <a:lnSpc>
                <a:spcPct val="150000"/>
              </a:lnSpc>
            </a:pPr>
            <a:r>
              <a:rPr lang="en-US" altLang="en-GB" sz="2000" dirty="0">
                <a:solidFill>
                  <a:schemeClr val="tx1"/>
                </a:solidFill>
              </a:rPr>
              <a:t>Avoid hypotension, hypoxia, acidosis, hyperventilation</a:t>
            </a:r>
          </a:p>
          <a:p>
            <a:pPr>
              <a:lnSpc>
                <a:spcPct val="150000"/>
              </a:lnSpc>
            </a:pPr>
            <a:r>
              <a:rPr lang="en-US" altLang="en-GB" sz="2000" dirty="0">
                <a:solidFill>
                  <a:schemeClr val="tx1"/>
                </a:solidFill>
              </a:rPr>
              <a:t>Limit time between uterine incision and delivery to less than 3 minutes</a:t>
            </a:r>
          </a:p>
          <a:p>
            <a:pPr>
              <a:lnSpc>
                <a:spcPct val="150000"/>
              </a:lnSpc>
            </a:pPr>
            <a:r>
              <a:rPr lang="en-US" altLang="en-GB" sz="2000" dirty="0">
                <a:solidFill>
                  <a:schemeClr val="tx1"/>
                </a:solidFill>
              </a:rPr>
              <a:t>Infants exposed to GA have lower Apgar at one minute but no difference at 5 mins</a:t>
            </a:r>
          </a:p>
          <a:p>
            <a:pPr>
              <a:lnSpc>
                <a:spcPct val="150000"/>
              </a:lnSpc>
            </a:pPr>
            <a:r>
              <a:rPr lang="en-US" altLang="en-GB" sz="2000" dirty="0">
                <a:solidFill>
                  <a:schemeClr val="tx1"/>
                </a:solidFill>
              </a:rPr>
              <a:t>No significant alteration in neurobehavioral scores with regional techniques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0" y="88900"/>
            <a:ext cx="9144000" cy="6661112"/>
          </a:xfrm>
          <a:prstGeom prst="rect">
            <a:avLst/>
          </a:prstGeom>
        </p:spPr>
      </p:pic>
    </p:spTree>
    <p:extLst>
      <p:ext uri="{BB962C8B-B14F-4D97-AF65-F5344CB8AC3E}">
        <p14:creationId xmlns:p14="http://schemas.microsoft.com/office/powerpoint/2010/main" val="1524308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6629400" cy="6781800"/>
          </a:xfrm>
          <a:prstGeom prst="rect">
            <a:avLst/>
          </a:prstGeom>
        </p:spPr>
      </p:pic>
      <p:pic>
        <p:nvPicPr>
          <p:cNvPr id="5" name="Picture 7" descr="F28-2">
            <a:extLst>
              <a:ext uri="{FF2B5EF4-FFF2-40B4-BE49-F238E27FC236}">
                <a16:creationId xmlns:a16="http://schemas.microsoft.com/office/drawing/2014/main" id="{7A6766D7-B0A4-D7DA-4743-0261EB2188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00" y="2694517"/>
            <a:ext cx="4445000" cy="2173156"/>
          </a:xfrm>
          <a:prstGeom prst="rect">
            <a:avLst/>
          </a:prstGeom>
          <a:solidFill>
            <a:schemeClr val="bg1"/>
          </a:solidFill>
        </p:spPr>
      </p:pic>
      <p:sp>
        <p:nvSpPr>
          <p:cNvPr id="7" name="TextBox 6">
            <a:extLst>
              <a:ext uri="{FF2B5EF4-FFF2-40B4-BE49-F238E27FC236}">
                <a16:creationId xmlns:a16="http://schemas.microsoft.com/office/drawing/2014/main" id="{C5A362F4-8033-32D5-F83F-D74E3CF83771}"/>
              </a:ext>
            </a:extLst>
          </p:cNvPr>
          <p:cNvSpPr txBox="1"/>
          <p:nvPr/>
        </p:nvSpPr>
        <p:spPr>
          <a:xfrm>
            <a:off x="5952067" y="1990328"/>
            <a:ext cx="3191933" cy="369332"/>
          </a:xfrm>
          <a:prstGeom prst="rect">
            <a:avLst/>
          </a:prstGeom>
          <a:solidFill>
            <a:schemeClr val="bg1"/>
          </a:solidFill>
        </p:spPr>
        <p:txBody>
          <a:bodyPr wrap="square">
            <a:spAutoFit/>
          </a:bodyPr>
          <a:lstStyle/>
          <a:p>
            <a:r>
              <a:rPr lang="en-US" altLang="en-GB" b="1" dirty="0"/>
              <a:t>Aortocaval Compression</a:t>
            </a:r>
            <a:endParaRPr lang="en-US" b="1" dirty="0"/>
          </a:p>
        </p:txBody>
      </p:sp>
    </p:spTree>
    <p:extLst>
      <p:ext uri="{BB962C8B-B14F-4D97-AF65-F5344CB8AC3E}">
        <p14:creationId xmlns:p14="http://schemas.microsoft.com/office/powerpoint/2010/main" val="17782113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8C421-676E-F4BA-3EF9-57D6D1E4099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07435A9-6598-16DA-FB38-031C3E6B7FE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D278B25-8CCD-0F95-1B6E-12169BD80FB1}"/>
              </a:ext>
            </a:extLst>
          </p:cNvPr>
          <p:cNvPicPr>
            <a:picLocks noChangeAspect="1"/>
          </p:cNvPicPr>
          <p:nvPr/>
        </p:nvPicPr>
        <p:blipFill>
          <a:blip r:embed="rId2"/>
          <a:stretch>
            <a:fillRect/>
          </a:stretch>
        </p:blipFill>
        <p:spPr>
          <a:xfrm>
            <a:off x="0" y="457200"/>
            <a:ext cx="9144000" cy="6172200"/>
          </a:xfrm>
          <a:prstGeom prst="rect">
            <a:avLst/>
          </a:prstGeom>
        </p:spPr>
      </p:pic>
    </p:spTree>
    <p:extLst>
      <p:ext uri="{BB962C8B-B14F-4D97-AF65-F5344CB8AC3E}">
        <p14:creationId xmlns:p14="http://schemas.microsoft.com/office/powerpoint/2010/main" val="14529311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lacenta Previa — Taming the SRU">
            <a:extLst>
              <a:ext uri="{FF2B5EF4-FFF2-40B4-BE49-F238E27FC236}">
                <a16:creationId xmlns:a16="http://schemas.microsoft.com/office/drawing/2014/main" id="{12D177F2-F73E-0DA9-5728-8DB6C266A9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482738"/>
            <a:ext cx="9144000" cy="324564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lacenta Previa - Cancer Care of Western New York">
            <a:extLst>
              <a:ext uri="{FF2B5EF4-FFF2-40B4-BE49-F238E27FC236}">
                <a16:creationId xmlns:a16="http://schemas.microsoft.com/office/drawing/2014/main" id="{B86C8C25-4F5A-77C8-6235-2B0E775AD5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055" y="0"/>
            <a:ext cx="4201545" cy="33752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211D81B-6A12-04FE-2FFD-7861AE714F64}"/>
              </a:ext>
            </a:extLst>
          </p:cNvPr>
          <p:cNvSpPr txBox="1"/>
          <p:nvPr/>
        </p:nvSpPr>
        <p:spPr>
          <a:xfrm>
            <a:off x="4367218" y="685800"/>
            <a:ext cx="4624863" cy="300082"/>
          </a:xfrm>
          <a:prstGeom prst="rect">
            <a:avLst/>
          </a:prstGeom>
          <a:noFill/>
        </p:spPr>
        <p:txBody>
          <a:bodyPr wrap="square">
            <a:spAutoFit/>
          </a:bodyPr>
          <a:lstStyle/>
          <a:p>
            <a:r>
              <a:rPr lang="en-US" altLang="en-US" sz="1350" b="1" dirty="0">
                <a:solidFill>
                  <a:srgbClr val="C00000"/>
                </a:solidFill>
                <a:latin typeface="Tahoma" panose="020B0604030504040204" pitchFamily="34" charset="0"/>
                <a:ea typeface="Tahoma" panose="020B0604030504040204" pitchFamily="34" charset="0"/>
                <a:cs typeface="Tahoma" panose="020B0604030504040204" pitchFamily="34" charset="0"/>
              </a:rPr>
              <a:t>Placenta </a:t>
            </a:r>
            <a:r>
              <a:rPr lang="en-US" altLang="en-US" sz="1350" b="1" dirty="0" err="1">
                <a:solidFill>
                  <a:srgbClr val="C00000"/>
                </a:solidFill>
                <a:latin typeface="Tahoma" panose="020B0604030504040204" pitchFamily="34" charset="0"/>
                <a:ea typeface="Tahoma" panose="020B0604030504040204" pitchFamily="34" charset="0"/>
                <a:cs typeface="Tahoma" panose="020B0604030504040204" pitchFamily="34" charset="0"/>
              </a:rPr>
              <a:t>praevia</a:t>
            </a:r>
            <a:r>
              <a:rPr lang="en-US" altLang="en-US" sz="1350" b="1" dirty="0">
                <a:solidFill>
                  <a:srgbClr val="C00000"/>
                </a:solidFill>
                <a:latin typeface="Tahoma" panose="020B0604030504040204" pitchFamily="34" charset="0"/>
                <a:ea typeface="Tahoma" panose="020B0604030504040204" pitchFamily="34" charset="0"/>
                <a:cs typeface="Tahoma" panose="020B0604030504040204" pitchFamily="34" charset="0"/>
              </a:rPr>
              <a:t> </a:t>
            </a:r>
            <a:endParaRPr lang="en-US" sz="1350" dirty="0"/>
          </a:p>
        </p:txBody>
      </p:sp>
    </p:spTree>
    <p:extLst>
      <p:ext uri="{BB962C8B-B14F-4D97-AF65-F5344CB8AC3E}">
        <p14:creationId xmlns:p14="http://schemas.microsoft.com/office/powerpoint/2010/main" val="23783519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7412" y="1940876"/>
            <a:ext cx="8603768" cy="4764724"/>
          </a:xfrm>
          <a:prstGeom prst="rect">
            <a:avLst/>
          </a:prstGeom>
          <a:solidFill>
            <a:srgbClr val="FDFDFD"/>
          </a:solidFill>
          <a:ln>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0" y="1097269"/>
            <a:ext cx="7705546" cy="627572"/>
          </a:xfrm>
          <a:prstGeom prst="rect">
            <a:avLst/>
          </a:prstGeom>
          <a:solidFill>
            <a:srgbClr val="FFCCCC"/>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350" b="1" dirty="0">
              <a:ln w="22225">
                <a:solidFill>
                  <a:schemeClr val="accent2"/>
                </a:solidFill>
                <a:prstDash val="solid"/>
              </a:ln>
              <a:solidFill>
                <a:schemeClr val="accent2">
                  <a:lumMod val="40000"/>
                  <a:lumOff val="60000"/>
                </a:schemeClr>
              </a:solidFill>
            </a:endParaRPr>
          </a:p>
        </p:txBody>
      </p:sp>
      <p:sp>
        <p:nvSpPr>
          <p:cNvPr id="2" name="Title 1"/>
          <p:cNvSpPr>
            <a:spLocks noGrp="1"/>
          </p:cNvSpPr>
          <p:nvPr>
            <p:ph type="title"/>
          </p:nvPr>
        </p:nvSpPr>
        <p:spPr>
          <a:xfrm>
            <a:off x="374650" y="1122905"/>
            <a:ext cx="7330896" cy="538202"/>
          </a:xfrm>
        </p:spPr>
        <p:txBody>
          <a:bodyPr>
            <a:normAutofit/>
          </a:bodyPr>
          <a:lstStyle/>
          <a:p>
            <a:r>
              <a:rPr lang="en-US" sz="2700" b="1" dirty="0">
                <a:latin typeface="Tahoma" panose="020B0604030504040204" pitchFamily="34" charset="0"/>
                <a:ea typeface="Tahoma" panose="020B0604030504040204" pitchFamily="34" charset="0"/>
                <a:cs typeface="Tahoma" panose="020B0604030504040204" pitchFamily="34" charset="0"/>
              </a:rPr>
              <a:t>Placenta praevia and accreta:</a:t>
            </a:r>
            <a:endParaRPr lang="en-US" sz="3000" b="1" dirty="0">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594385" y="1998028"/>
            <a:ext cx="6949415" cy="446723"/>
          </a:xfrm>
          <a:prstGeom prst="rect">
            <a:avLst/>
          </a:prstGeom>
          <a:solidFill>
            <a:schemeClr val="accent1">
              <a:lumMod val="20000"/>
              <a:lumOff val="80000"/>
            </a:schemeClr>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2400" b="1" dirty="0">
                <a:solidFill>
                  <a:srgbClr val="C00000"/>
                </a:solidFill>
                <a:latin typeface="Tahoma" panose="020B0604030504040204" pitchFamily="34" charset="0"/>
                <a:ea typeface="Tahoma" panose="020B0604030504040204" pitchFamily="34" charset="0"/>
                <a:cs typeface="Tahoma" panose="020B0604030504040204" pitchFamily="34" charset="0"/>
              </a:rPr>
              <a:t> Anaesthetic management :</a:t>
            </a:r>
            <a:endParaRPr lang="en-US" b="1" dirty="0">
              <a:ln w="22225">
                <a:solidFill>
                  <a:schemeClr val="accent2"/>
                </a:solidFill>
                <a:prstDash val="solid"/>
              </a:ln>
              <a:solidFill>
                <a:srgbClr val="C00000"/>
              </a:solidFill>
              <a:latin typeface="Book Antiqua" panose="02040602050305030304" pitchFamily="18" charset="0"/>
              <a:ea typeface="Tahoma" panose="020B0604030504040204" pitchFamily="34" charset="0"/>
              <a:cs typeface="Tahoma" panose="020B0604030504040204" pitchFamily="34" charset="0"/>
            </a:endParaRPr>
          </a:p>
        </p:txBody>
      </p:sp>
      <p:sp>
        <p:nvSpPr>
          <p:cNvPr id="11" name="Rectangle 3"/>
          <p:cNvSpPr txBox="1">
            <a:spLocks noChangeArrowheads="1"/>
          </p:cNvSpPr>
          <p:nvPr/>
        </p:nvSpPr>
        <p:spPr>
          <a:xfrm>
            <a:off x="866596" y="2724520"/>
            <a:ext cx="6838950" cy="2393579"/>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100" dirty="0">
              <a:latin typeface="Tahoma" panose="020B0604030504040204" pitchFamily="34" charset="0"/>
              <a:ea typeface="Tahoma" panose="020B0604030504040204" pitchFamily="34" charset="0"/>
              <a:cs typeface="Tahoma" panose="020B0604030504040204" pitchFamily="34" charset="0"/>
            </a:endParaRPr>
          </a:p>
        </p:txBody>
      </p:sp>
      <p:sp>
        <p:nvSpPr>
          <p:cNvPr id="9" name="Rectangle 3"/>
          <p:cNvSpPr txBox="1">
            <a:spLocks noChangeArrowheads="1"/>
          </p:cNvSpPr>
          <p:nvPr/>
        </p:nvSpPr>
        <p:spPr>
          <a:xfrm>
            <a:off x="806451" y="2660785"/>
            <a:ext cx="7385050" cy="2876414"/>
          </a:xfrm>
          <a:prstGeom prst="rect">
            <a:avLst/>
          </a:prstGeom>
        </p:spPr>
        <p:txBody>
          <a:bodyPr vert="horz" lIns="68580" tIns="34290" rIns="68580" bIns="3429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70000"/>
              </a:lnSpc>
            </a:pPr>
            <a:r>
              <a:rPr lang="en-US" sz="2100" dirty="0">
                <a:latin typeface="Tahoma" panose="020B0604030504040204" pitchFamily="34" charset="0"/>
                <a:ea typeface="Tahoma" panose="020B0604030504040204" pitchFamily="34" charset="0"/>
                <a:cs typeface="Tahoma" panose="020B0604030504040204" pitchFamily="34" charset="0"/>
              </a:rPr>
              <a:t> Patients with placenta praevia are at risk of hemorrhage because:</a:t>
            </a:r>
          </a:p>
          <a:p>
            <a:pPr>
              <a:lnSpc>
                <a:spcPct val="170000"/>
              </a:lnSpc>
            </a:pPr>
            <a:endParaRPr lang="en-US" sz="600" dirty="0">
              <a:latin typeface="Tahoma" panose="020B0604030504040204" pitchFamily="34" charset="0"/>
              <a:ea typeface="Tahoma" panose="020B0604030504040204" pitchFamily="34" charset="0"/>
              <a:cs typeface="Tahoma" panose="020B0604030504040204" pitchFamily="34" charset="0"/>
            </a:endParaRPr>
          </a:p>
          <a:p>
            <a:pPr marL="0" indent="0">
              <a:lnSpc>
                <a:spcPct val="170000"/>
              </a:lnSpc>
              <a:buNone/>
            </a:pPr>
            <a:r>
              <a:rPr lang="ar-IQ" sz="2100" dirty="0">
                <a:latin typeface="Tahoma" panose="020B0604030504040204" pitchFamily="34" charset="0"/>
                <a:ea typeface="Tahoma" panose="020B0604030504040204" pitchFamily="34" charset="0"/>
                <a:cs typeface="Tahoma" panose="020B0604030504040204" pitchFamily="34" charset="0"/>
              </a:rPr>
              <a:t>   </a:t>
            </a:r>
            <a:r>
              <a:rPr lang="en-US" sz="1800" dirty="0">
                <a:solidFill>
                  <a:srgbClr val="C00000"/>
                </a:solidFill>
                <a:latin typeface="Tahoma" panose="020B0604030504040204" pitchFamily="34" charset="0"/>
                <a:ea typeface="Tahoma" panose="020B0604030504040204" pitchFamily="34" charset="0"/>
                <a:cs typeface="Tahoma" panose="020B0604030504040204" pitchFamily="34" charset="0"/>
              </a:rPr>
              <a:t>•</a:t>
            </a:r>
            <a:r>
              <a:rPr lang="en-US" sz="2100" dirty="0">
                <a:latin typeface="Tahoma" panose="020B0604030504040204" pitchFamily="34" charset="0"/>
                <a:ea typeface="Tahoma" panose="020B0604030504040204" pitchFamily="34" charset="0"/>
                <a:cs typeface="Tahoma" panose="020B0604030504040204" pitchFamily="34" charset="0"/>
              </a:rPr>
              <a:t> Placenta may have to be divided to facilitate delivery.</a:t>
            </a:r>
          </a:p>
          <a:p>
            <a:pPr marL="0" indent="0">
              <a:lnSpc>
                <a:spcPct val="170000"/>
              </a:lnSpc>
              <a:buNone/>
            </a:pPr>
            <a:r>
              <a:rPr lang="ar-IQ" sz="2100" dirty="0">
                <a:latin typeface="Tahoma" panose="020B0604030504040204" pitchFamily="34" charset="0"/>
                <a:ea typeface="Tahoma" panose="020B0604030504040204" pitchFamily="34" charset="0"/>
                <a:cs typeface="Tahoma" panose="020B0604030504040204" pitchFamily="34" charset="0"/>
              </a:rPr>
              <a:t>  </a:t>
            </a:r>
            <a:r>
              <a:rPr lang="en-US" sz="2100" dirty="0">
                <a:latin typeface="Tahoma" panose="020B0604030504040204" pitchFamily="34" charset="0"/>
                <a:ea typeface="Tahoma" panose="020B0604030504040204" pitchFamily="34" charset="0"/>
                <a:cs typeface="Tahoma" panose="020B0604030504040204" pitchFamily="34" charset="0"/>
              </a:rPr>
              <a:t> </a:t>
            </a:r>
            <a:r>
              <a:rPr lang="en-US" sz="1800" dirty="0">
                <a:solidFill>
                  <a:srgbClr val="C00000"/>
                </a:solidFill>
                <a:latin typeface="Tahoma" panose="020B0604030504040204" pitchFamily="34" charset="0"/>
                <a:ea typeface="Tahoma" panose="020B0604030504040204" pitchFamily="34" charset="0"/>
                <a:cs typeface="Tahoma" panose="020B0604030504040204" pitchFamily="34" charset="0"/>
              </a:rPr>
              <a:t>•</a:t>
            </a:r>
            <a:r>
              <a:rPr lang="en-US" sz="2100" dirty="0">
                <a:latin typeface="Tahoma" panose="020B0604030504040204" pitchFamily="34" charset="0"/>
                <a:ea typeface="Tahoma" panose="020B0604030504040204" pitchFamily="34" charset="0"/>
                <a:cs typeface="Tahoma" panose="020B0604030504040204" pitchFamily="34" charset="0"/>
              </a:rPr>
              <a:t> Lower uterine segment does not contract as effectively as</a:t>
            </a:r>
            <a:r>
              <a:rPr lang="ar-IQ" sz="2100" dirty="0">
                <a:latin typeface="Tahoma" panose="020B0604030504040204" pitchFamily="34" charset="0"/>
                <a:ea typeface="Tahoma" panose="020B0604030504040204" pitchFamily="34" charset="0"/>
                <a:cs typeface="Tahoma" panose="020B0604030504040204" pitchFamily="34" charset="0"/>
              </a:rPr>
              <a:t> </a:t>
            </a:r>
            <a:r>
              <a:rPr lang="en-US" sz="2100" dirty="0">
                <a:latin typeface="Tahoma" panose="020B0604030504040204" pitchFamily="34" charset="0"/>
                <a:ea typeface="Tahoma" panose="020B0604030504040204" pitchFamily="34" charset="0"/>
                <a:cs typeface="Tahoma" panose="020B0604030504040204" pitchFamily="34" charset="0"/>
              </a:rPr>
              <a:t>the body of the uterus so the placental bed may continue to bleed following delivery.</a:t>
            </a:r>
          </a:p>
        </p:txBody>
      </p:sp>
      <p:sp>
        <p:nvSpPr>
          <p:cNvPr id="12" name="Round Diagonal Corner Rectangle 11"/>
          <p:cNvSpPr/>
          <p:nvPr/>
        </p:nvSpPr>
        <p:spPr>
          <a:xfrm>
            <a:off x="8712321" y="857250"/>
            <a:ext cx="431680" cy="273844"/>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500" b="1" dirty="0"/>
              <a:t>37</a:t>
            </a:r>
            <a:endParaRPr lang="en-US" sz="1350" b="1" dirty="0"/>
          </a:p>
        </p:txBody>
      </p:sp>
    </p:spTree>
    <p:extLst>
      <p:ext uri="{BB962C8B-B14F-4D97-AF65-F5344CB8AC3E}">
        <p14:creationId xmlns:p14="http://schemas.microsoft.com/office/powerpoint/2010/main" val="24174665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200"/>
            <a:ext cx="9054980" cy="6934200"/>
          </a:xfrm>
          <a:prstGeom prst="rect">
            <a:avLst/>
          </a:prstGeom>
          <a:solidFill>
            <a:srgbClr val="FDFDFD"/>
          </a:solidFill>
          <a:ln>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216319" y="155086"/>
            <a:ext cx="7705546" cy="627572"/>
          </a:xfrm>
          <a:prstGeom prst="rect">
            <a:avLst/>
          </a:prstGeom>
          <a:solidFill>
            <a:srgbClr val="FFCCCC"/>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350" b="1" dirty="0">
              <a:ln w="22225">
                <a:solidFill>
                  <a:schemeClr val="accent2"/>
                </a:solidFill>
                <a:prstDash val="solid"/>
              </a:ln>
              <a:solidFill>
                <a:schemeClr val="accent2">
                  <a:lumMod val="40000"/>
                  <a:lumOff val="60000"/>
                </a:schemeClr>
              </a:solidFill>
            </a:endParaRPr>
          </a:p>
        </p:txBody>
      </p:sp>
      <p:sp>
        <p:nvSpPr>
          <p:cNvPr id="2" name="Title 1"/>
          <p:cNvSpPr>
            <a:spLocks noGrp="1"/>
          </p:cNvSpPr>
          <p:nvPr>
            <p:ph type="title"/>
          </p:nvPr>
        </p:nvSpPr>
        <p:spPr>
          <a:xfrm>
            <a:off x="411864" y="181949"/>
            <a:ext cx="7330896" cy="538202"/>
          </a:xfrm>
        </p:spPr>
        <p:txBody>
          <a:bodyPr>
            <a:normAutofit/>
          </a:bodyPr>
          <a:lstStyle/>
          <a:p>
            <a:r>
              <a:rPr lang="en-US" sz="2700" b="1" dirty="0">
                <a:latin typeface="Tahoma" panose="020B0604030504040204" pitchFamily="34" charset="0"/>
                <a:ea typeface="Tahoma" panose="020B0604030504040204" pitchFamily="34" charset="0"/>
                <a:cs typeface="Tahoma" panose="020B0604030504040204" pitchFamily="34" charset="0"/>
              </a:rPr>
              <a:t>Placenta praevia and accreta:</a:t>
            </a:r>
            <a:endParaRPr lang="en-US" sz="3000" b="1" dirty="0">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443762" y="988397"/>
            <a:ext cx="6949415" cy="446723"/>
          </a:xfrm>
          <a:prstGeom prst="rect">
            <a:avLst/>
          </a:prstGeom>
          <a:solidFill>
            <a:schemeClr val="accent1">
              <a:lumMod val="20000"/>
              <a:lumOff val="80000"/>
            </a:schemeClr>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2400" b="1" dirty="0">
                <a:solidFill>
                  <a:srgbClr val="C00000"/>
                </a:solidFill>
                <a:latin typeface="Tahoma" panose="020B0604030504040204" pitchFamily="34" charset="0"/>
                <a:ea typeface="Tahoma" panose="020B0604030504040204" pitchFamily="34" charset="0"/>
                <a:cs typeface="Tahoma" panose="020B0604030504040204" pitchFamily="34" charset="0"/>
              </a:rPr>
              <a:t> Technique :</a:t>
            </a:r>
            <a:endParaRPr lang="en-US" b="1" dirty="0">
              <a:ln w="22225">
                <a:solidFill>
                  <a:schemeClr val="accent2"/>
                </a:solidFill>
                <a:prstDash val="solid"/>
              </a:ln>
              <a:solidFill>
                <a:srgbClr val="C00000"/>
              </a:solidFill>
              <a:latin typeface="Book Antiqua" panose="02040602050305030304" pitchFamily="18" charset="0"/>
              <a:ea typeface="Tahoma" panose="020B0604030504040204" pitchFamily="34" charset="0"/>
              <a:cs typeface="Tahoma" panose="020B0604030504040204" pitchFamily="34" charset="0"/>
            </a:endParaRPr>
          </a:p>
        </p:txBody>
      </p:sp>
      <p:sp>
        <p:nvSpPr>
          <p:cNvPr id="11" name="Rectangle 3"/>
          <p:cNvSpPr txBox="1">
            <a:spLocks noChangeArrowheads="1"/>
          </p:cNvSpPr>
          <p:nvPr/>
        </p:nvSpPr>
        <p:spPr>
          <a:xfrm>
            <a:off x="866596" y="2724520"/>
            <a:ext cx="6838950" cy="2393579"/>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100" dirty="0">
              <a:latin typeface="Tahoma" panose="020B0604030504040204" pitchFamily="34" charset="0"/>
              <a:ea typeface="Tahoma" panose="020B0604030504040204" pitchFamily="34" charset="0"/>
              <a:cs typeface="Tahoma" panose="020B0604030504040204" pitchFamily="34" charset="0"/>
            </a:endParaRPr>
          </a:p>
        </p:txBody>
      </p:sp>
      <p:sp>
        <p:nvSpPr>
          <p:cNvPr id="9" name="Rectangle 3"/>
          <p:cNvSpPr txBox="1">
            <a:spLocks noChangeArrowheads="1"/>
          </p:cNvSpPr>
          <p:nvPr/>
        </p:nvSpPr>
        <p:spPr>
          <a:xfrm>
            <a:off x="524654" y="1660352"/>
            <a:ext cx="8094692" cy="3275646"/>
          </a:xfrm>
          <a:prstGeom prst="rect">
            <a:avLst/>
          </a:prstGeom>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1950" dirty="0">
                <a:latin typeface="Tahoma" panose="020B0604030504040204" pitchFamily="34" charset="0"/>
                <a:ea typeface="Tahoma" panose="020B0604030504040204" pitchFamily="34" charset="0"/>
                <a:cs typeface="Tahoma" panose="020B0604030504040204" pitchFamily="34" charset="0"/>
              </a:rPr>
              <a:t>Experienced obstetricians and </a:t>
            </a:r>
            <a:r>
              <a:rPr lang="en-US" sz="1950" dirty="0" err="1">
                <a:latin typeface="Tahoma" panose="020B0604030504040204" pitchFamily="34" charset="0"/>
                <a:ea typeface="Tahoma" panose="020B0604030504040204" pitchFamily="34" charset="0"/>
                <a:cs typeface="Tahoma" panose="020B0604030504040204" pitchFamily="34" charset="0"/>
              </a:rPr>
              <a:t>anaesthetists</a:t>
            </a:r>
            <a:r>
              <a:rPr lang="en-US" sz="1950" dirty="0">
                <a:latin typeface="Tahoma" panose="020B0604030504040204" pitchFamily="34" charset="0"/>
                <a:ea typeface="Tahoma" panose="020B0604030504040204" pitchFamily="34" charset="0"/>
                <a:cs typeface="Tahoma" panose="020B0604030504040204" pitchFamily="34" charset="0"/>
              </a:rPr>
              <a:t> are essential.</a:t>
            </a:r>
          </a:p>
          <a:p>
            <a:pPr>
              <a:lnSpc>
                <a:spcPct val="150000"/>
              </a:lnSpc>
            </a:pPr>
            <a:r>
              <a:rPr lang="en-US" sz="1950" dirty="0">
                <a:latin typeface="Tahoma" panose="020B0604030504040204" pitchFamily="34" charset="0"/>
                <a:ea typeface="Tahoma" panose="020B0604030504040204" pitchFamily="34" charset="0"/>
                <a:cs typeface="Tahoma" panose="020B0604030504040204" pitchFamily="34" charset="0"/>
              </a:rPr>
              <a:t>Interventional radiology should be considered</a:t>
            </a:r>
          </a:p>
          <a:p>
            <a:pPr>
              <a:lnSpc>
                <a:spcPct val="150000"/>
              </a:lnSpc>
            </a:pPr>
            <a:r>
              <a:rPr lang="en-US" sz="1950" dirty="0">
                <a:latin typeface="Tahoma" panose="020B0604030504040204" pitchFamily="34" charset="0"/>
                <a:ea typeface="Tahoma" panose="020B0604030504040204" pitchFamily="34" charset="0"/>
                <a:cs typeface="Tahoma" panose="020B0604030504040204" pitchFamily="34" charset="0"/>
              </a:rPr>
              <a:t>When Caesarean section is to be performed 2–8U of blood should be crossmatched, depending on the anticipated risk of </a:t>
            </a:r>
            <a:r>
              <a:rPr lang="en-US" sz="1950" dirty="0" err="1">
                <a:latin typeface="Tahoma" panose="020B0604030504040204" pitchFamily="34" charset="0"/>
                <a:ea typeface="Tahoma" panose="020B0604030504040204" pitchFamily="34" charset="0"/>
                <a:cs typeface="Tahoma" panose="020B0604030504040204" pitchFamily="34" charset="0"/>
              </a:rPr>
              <a:t>haemorrhage</a:t>
            </a:r>
            <a:r>
              <a:rPr lang="en-US" sz="1950"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1950" dirty="0">
                <a:latin typeface="Tahoma" panose="020B0604030504040204" pitchFamily="34" charset="0"/>
                <a:ea typeface="Tahoma" panose="020B0604030504040204" pitchFamily="34" charset="0"/>
                <a:cs typeface="Tahoma" panose="020B0604030504040204" pitchFamily="34" charset="0"/>
              </a:rPr>
              <a:t>Two 14G </a:t>
            </a:r>
            <a:r>
              <a:rPr lang="en-US" sz="1950" dirty="0" err="1">
                <a:latin typeface="Tahoma" panose="020B0604030504040204" pitchFamily="34" charset="0"/>
                <a:ea typeface="Tahoma" panose="020B0604030504040204" pitchFamily="34" charset="0"/>
                <a:cs typeface="Tahoma" panose="020B0604030504040204" pitchFamily="34" charset="0"/>
              </a:rPr>
              <a:t>cannulae</a:t>
            </a:r>
            <a:r>
              <a:rPr lang="en-US" sz="1950" dirty="0">
                <a:latin typeface="Tahoma" panose="020B0604030504040204" pitchFamily="34" charset="0"/>
                <a:ea typeface="Tahoma" panose="020B0604030504040204" pitchFamily="34" charset="0"/>
                <a:cs typeface="Tahoma" panose="020B0604030504040204" pitchFamily="34" charset="0"/>
              </a:rPr>
              <a:t> should be inserted and equipment for massive </a:t>
            </a:r>
            <a:r>
              <a:rPr lang="en-US" sz="1950" dirty="0" err="1">
                <a:latin typeface="Tahoma" panose="020B0604030504040204" pitchFamily="34" charset="0"/>
                <a:ea typeface="Tahoma" panose="020B0604030504040204" pitchFamily="34" charset="0"/>
                <a:cs typeface="Tahoma" panose="020B0604030504040204" pitchFamily="34" charset="0"/>
              </a:rPr>
              <a:t>haemorrhage</a:t>
            </a:r>
            <a:r>
              <a:rPr lang="en-US" sz="1950" dirty="0">
                <a:latin typeface="Tahoma" panose="020B0604030504040204" pitchFamily="34" charset="0"/>
                <a:ea typeface="Tahoma" panose="020B0604030504040204" pitchFamily="34" charset="0"/>
                <a:cs typeface="Tahoma" panose="020B0604030504040204" pitchFamily="34" charset="0"/>
              </a:rPr>
              <a:t> must be present.</a:t>
            </a:r>
          </a:p>
          <a:p>
            <a:pPr>
              <a:lnSpc>
                <a:spcPct val="150000"/>
              </a:lnSpc>
            </a:pPr>
            <a:r>
              <a:rPr lang="en-US" sz="1950" dirty="0">
                <a:latin typeface="Tahoma" panose="020B0604030504040204" pitchFamily="34" charset="0"/>
                <a:ea typeface="Tahoma" panose="020B0604030504040204" pitchFamily="34" charset="0"/>
                <a:cs typeface="Tahoma" panose="020B0604030504040204" pitchFamily="34" charset="0"/>
              </a:rPr>
              <a:t>Fluid resuscitate with crystalloid and/or colloid</a:t>
            </a:r>
          </a:p>
          <a:p>
            <a:pPr>
              <a:lnSpc>
                <a:spcPct val="150000"/>
              </a:lnSpc>
            </a:pPr>
            <a:endParaRPr lang="en-US" sz="1950" dirty="0">
              <a:latin typeface="Tahoma" panose="020B0604030504040204" pitchFamily="34" charset="0"/>
              <a:ea typeface="Tahoma" panose="020B0604030504040204" pitchFamily="34" charset="0"/>
              <a:cs typeface="Tahoma" panose="020B0604030504040204" pitchFamily="34" charset="0"/>
            </a:endParaRPr>
          </a:p>
        </p:txBody>
      </p:sp>
      <p:sp>
        <p:nvSpPr>
          <p:cNvPr id="12" name="Round Diagonal Corner Rectangle 11"/>
          <p:cNvSpPr/>
          <p:nvPr/>
        </p:nvSpPr>
        <p:spPr>
          <a:xfrm>
            <a:off x="8712321" y="857250"/>
            <a:ext cx="431680" cy="273844"/>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500" b="1" dirty="0"/>
              <a:t>38</a:t>
            </a:r>
            <a:endParaRPr lang="en-US" sz="1350" b="1" dirty="0"/>
          </a:p>
        </p:txBody>
      </p:sp>
    </p:spTree>
    <p:extLst>
      <p:ext uri="{BB962C8B-B14F-4D97-AF65-F5344CB8AC3E}">
        <p14:creationId xmlns:p14="http://schemas.microsoft.com/office/powerpoint/2010/main" val="28496806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1080538"/>
            <a:ext cx="9054980" cy="5777462"/>
          </a:xfrm>
          <a:prstGeom prst="rect">
            <a:avLst/>
          </a:prstGeom>
          <a:solidFill>
            <a:srgbClr val="FDFDFD"/>
          </a:solidFill>
          <a:ln>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216319" y="0"/>
            <a:ext cx="7705546" cy="627572"/>
          </a:xfrm>
          <a:prstGeom prst="rect">
            <a:avLst/>
          </a:prstGeom>
          <a:solidFill>
            <a:srgbClr val="FFCCCC"/>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350" b="1" dirty="0">
              <a:ln w="22225">
                <a:solidFill>
                  <a:schemeClr val="accent2"/>
                </a:solidFill>
                <a:prstDash val="solid"/>
              </a:ln>
              <a:solidFill>
                <a:schemeClr val="accent2">
                  <a:lumMod val="40000"/>
                  <a:lumOff val="60000"/>
                </a:schemeClr>
              </a:solidFill>
            </a:endParaRPr>
          </a:p>
        </p:txBody>
      </p:sp>
      <p:sp>
        <p:nvSpPr>
          <p:cNvPr id="2" name="Title 1"/>
          <p:cNvSpPr>
            <a:spLocks noGrp="1"/>
          </p:cNvSpPr>
          <p:nvPr>
            <p:ph type="title"/>
          </p:nvPr>
        </p:nvSpPr>
        <p:spPr>
          <a:xfrm>
            <a:off x="362245" y="0"/>
            <a:ext cx="7330896" cy="538202"/>
          </a:xfrm>
        </p:spPr>
        <p:txBody>
          <a:bodyPr>
            <a:normAutofit/>
          </a:bodyPr>
          <a:lstStyle/>
          <a:p>
            <a:r>
              <a:rPr lang="en-US" sz="2700" b="1" dirty="0">
                <a:latin typeface="Tahoma" panose="020B0604030504040204" pitchFamily="34" charset="0"/>
                <a:ea typeface="Tahoma" panose="020B0604030504040204" pitchFamily="34" charset="0"/>
                <a:cs typeface="Tahoma" panose="020B0604030504040204" pitchFamily="34" charset="0"/>
              </a:rPr>
              <a:t>Placenta praevia and accrete :</a:t>
            </a:r>
            <a:endParaRPr lang="en-US" sz="3000" b="1" dirty="0">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216319" y="633815"/>
            <a:ext cx="6949415" cy="446723"/>
          </a:xfrm>
          <a:prstGeom prst="rect">
            <a:avLst/>
          </a:prstGeom>
          <a:solidFill>
            <a:schemeClr val="accent1">
              <a:lumMod val="20000"/>
              <a:lumOff val="80000"/>
            </a:schemeClr>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2400" b="1" dirty="0">
                <a:solidFill>
                  <a:srgbClr val="C00000"/>
                </a:solidFill>
                <a:latin typeface="Tahoma" panose="020B0604030504040204" pitchFamily="34" charset="0"/>
                <a:ea typeface="Tahoma" panose="020B0604030504040204" pitchFamily="34" charset="0"/>
                <a:cs typeface="Tahoma" panose="020B0604030504040204" pitchFamily="34" charset="0"/>
              </a:rPr>
              <a:t> Technique :</a:t>
            </a:r>
            <a:endParaRPr lang="en-US" b="1" dirty="0">
              <a:ln w="22225">
                <a:solidFill>
                  <a:schemeClr val="accent2"/>
                </a:solidFill>
                <a:prstDash val="solid"/>
              </a:ln>
              <a:solidFill>
                <a:srgbClr val="C00000"/>
              </a:solidFill>
              <a:latin typeface="Book Antiqua" panose="02040602050305030304" pitchFamily="18" charset="0"/>
              <a:ea typeface="Tahoma" panose="020B0604030504040204" pitchFamily="34" charset="0"/>
              <a:cs typeface="Tahoma" panose="020B0604030504040204" pitchFamily="34" charset="0"/>
            </a:endParaRPr>
          </a:p>
        </p:txBody>
      </p:sp>
      <p:sp>
        <p:nvSpPr>
          <p:cNvPr id="11" name="Rectangle 3"/>
          <p:cNvSpPr txBox="1">
            <a:spLocks noChangeArrowheads="1"/>
          </p:cNvSpPr>
          <p:nvPr/>
        </p:nvSpPr>
        <p:spPr>
          <a:xfrm>
            <a:off x="866596" y="2724520"/>
            <a:ext cx="6838950" cy="2393579"/>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100" dirty="0">
              <a:latin typeface="Tahoma" panose="020B0604030504040204" pitchFamily="34" charset="0"/>
              <a:ea typeface="Tahoma" panose="020B0604030504040204" pitchFamily="34" charset="0"/>
              <a:cs typeface="Tahoma" panose="020B0604030504040204" pitchFamily="34" charset="0"/>
            </a:endParaRPr>
          </a:p>
        </p:txBody>
      </p:sp>
      <p:sp>
        <p:nvSpPr>
          <p:cNvPr id="9" name="Rectangle 3"/>
          <p:cNvSpPr txBox="1">
            <a:spLocks noChangeArrowheads="1"/>
          </p:cNvSpPr>
          <p:nvPr/>
        </p:nvSpPr>
        <p:spPr>
          <a:xfrm>
            <a:off x="216318" y="1296660"/>
            <a:ext cx="8851481" cy="5561340"/>
          </a:xfrm>
          <a:prstGeom prst="rect">
            <a:avLst/>
          </a:prstGeom>
        </p:spPr>
        <p:txBody>
          <a:bodyPr vert="horz" lIns="68580" tIns="34290" rIns="68580" bIns="3429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1950" dirty="0">
                <a:latin typeface="Tahoma" panose="020B0604030504040204" pitchFamily="34" charset="0"/>
                <a:ea typeface="Tahoma" panose="020B0604030504040204" pitchFamily="34" charset="0"/>
                <a:cs typeface="Tahoma" panose="020B0604030504040204" pitchFamily="34" charset="0"/>
              </a:rPr>
              <a:t>For bleeding patients a </a:t>
            </a:r>
            <a:r>
              <a:rPr lang="en-US" sz="1950" b="1" dirty="0">
                <a:latin typeface="Tahoma" panose="020B0604030504040204" pitchFamily="34" charset="0"/>
                <a:ea typeface="Tahoma" panose="020B0604030504040204" pitchFamily="34" charset="0"/>
                <a:cs typeface="Tahoma" panose="020B0604030504040204" pitchFamily="34" charset="0"/>
              </a:rPr>
              <a:t>general anaesthetic is the preferred choice</a:t>
            </a:r>
            <a:r>
              <a:rPr lang="en-US" sz="1950" dirty="0">
                <a:latin typeface="Tahoma" panose="020B0604030504040204" pitchFamily="34" charset="0"/>
                <a:ea typeface="Tahoma" panose="020B0604030504040204" pitchFamily="34" charset="0"/>
                <a:cs typeface="Tahoma" panose="020B0604030504040204" pitchFamily="34" charset="0"/>
              </a:rPr>
              <a:t>.</a:t>
            </a:r>
          </a:p>
          <a:p>
            <a:pPr marL="0" indent="0">
              <a:lnSpc>
                <a:spcPct val="150000"/>
              </a:lnSpc>
              <a:buNone/>
            </a:pPr>
            <a:r>
              <a:rPr lang="en-US" sz="1950" dirty="0">
                <a:latin typeface="Tahoma" panose="020B0604030504040204" pitchFamily="34" charset="0"/>
                <a:ea typeface="Tahoma" panose="020B0604030504040204" pitchFamily="34" charset="0"/>
                <a:cs typeface="Tahoma" panose="020B0604030504040204" pitchFamily="34" charset="0"/>
              </a:rPr>
              <a:t> oxytocin 30–50IU in 500ml crystalloid over 1–2hr</a:t>
            </a:r>
          </a:p>
          <a:p>
            <a:pPr>
              <a:lnSpc>
                <a:spcPct val="150000"/>
              </a:lnSpc>
            </a:pPr>
            <a:r>
              <a:rPr lang="en-US" sz="1950" dirty="0">
                <a:latin typeface="Tahoma" panose="020B0604030504040204" pitchFamily="34" charset="0"/>
                <a:ea typeface="Tahoma" panose="020B0604030504040204" pitchFamily="34" charset="0"/>
                <a:cs typeface="Tahoma" panose="020B0604030504040204" pitchFamily="34" charset="0"/>
              </a:rPr>
              <a:t>If massive bleeding does occur, </a:t>
            </a:r>
            <a:r>
              <a:rPr lang="en-US" sz="1950" b="1" dirty="0">
                <a:latin typeface="Tahoma" panose="020B0604030504040204" pitchFamily="34" charset="0"/>
                <a:ea typeface="Tahoma" panose="020B0604030504040204" pitchFamily="34" charset="0"/>
                <a:cs typeface="Tahoma" panose="020B0604030504040204" pitchFamily="34" charset="0"/>
              </a:rPr>
              <a:t>hysterectomy</a:t>
            </a:r>
            <a:r>
              <a:rPr lang="en-US" sz="1950" dirty="0">
                <a:latin typeface="Tahoma" panose="020B0604030504040204" pitchFamily="34" charset="0"/>
                <a:ea typeface="Tahoma" panose="020B0604030504040204" pitchFamily="34" charset="0"/>
                <a:cs typeface="Tahoma" panose="020B0604030504040204" pitchFamily="34" charset="0"/>
              </a:rPr>
              <a:t> may be the only method of controlling bleeding</a:t>
            </a:r>
          </a:p>
          <a:p>
            <a:pPr marL="0" indent="0">
              <a:lnSpc>
                <a:spcPct val="150000"/>
              </a:lnSpc>
              <a:buNone/>
            </a:pPr>
            <a:r>
              <a:rPr lang="en-US" sz="1950" dirty="0">
                <a:latin typeface="Tahoma" panose="020B0604030504040204" pitchFamily="34" charset="0"/>
                <a:ea typeface="Tahoma" panose="020B0604030504040204" pitchFamily="34" charset="0"/>
                <a:cs typeface="Tahoma" panose="020B0604030504040204" pitchFamily="34" charset="0"/>
              </a:rPr>
              <a:t>      • bimanual compression of the uterus, ligation of internal iliac arteries,  temporary compression of the aorta </a:t>
            </a:r>
          </a:p>
          <a:p>
            <a:pPr marL="0" indent="0">
              <a:lnSpc>
                <a:spcPct val="150000"/>
              </a:lnSpc>
              <a:buNone/>
            </a:pPr>
            <a:r>
              <a:rPr lang="en-US" sz="1950" dirty="0">
                <a:latin typeface="Tahoma" panose="020B0604030504040204" pitchFamily="34" charset="0"/>
                <a:ea typeface="Tahoma" panose="020B0604030504040204" pitchFamily="34" charset="0"/>
                <a:cs typeface="Tahoma" panose="020B0604030504040204" pitchFamily="34" charset="0"/>
              </a:rPr>
              <a:t>      • Even if no signify cant bleeding occurred intraoperatively, continue to observe closely in the postnatal period as hemorrhage may still occur.</a:t>
            </a:r>
          </a:p>
          <a:p>
            <a:pPr>
              <a:lnSpc>
                <a:spcPct val="150000"/>
              </a:lnSpc>
            </a:pPr>
            <a:r>
              <a:rPr lang="en-US" sz="2000" dirty="0">
                <a:latin typeface="Tahoma" panose="020B0604030504040204" pitchFamily="34" charset="0"/>
                <a:ea typeface="Tahoma" panose="020B0604030504040204" pitchFamily="34" charset="0"/>
                <a:cs typeface="Tahoma" panose="020B0604030504040204" pitchFamily="34" charset="0"/>
              </a:rPr>
              <a:t>Start appropriate monitoring of mother and fetus. Urine output and</a:t>
            </a:r>
          </a:p>
          <a:p>
            <a:pPr marL="0" indent="0">
              <a:lnSpc>
                <a:spcPct val="150000"/>
              </a:lnSpc>
              <a:buNone/>
            </a:pPr>
            <a:r>
              <a:rPr lang="en-US" sz="2000" dirty="0">
                <a:latin typeface="Tahoma" panose="020B0604030504040204" pitchFamily="34" charset="0"/>
                <a:ea typeface="Tahoma" panose="020B0604030504040204" pitchFamily="34" charset="0"/>
                <a:cs typeface="Tahoma" panose="020B0604030504040204" pitchFamily="34" charset="0"/>
              </a:rPr>
              <a:t>invasive monitoring of central venous and arterial pressures treat the cause of hemorrhage. If surgery is required:</a:t>
            </a:r>
          </a:p>
          <a:p>
            <a:pPr marL="0" indent="0">
              <a:lnSpc>
                <a:spcPct val="150000"/>
              </a:lnSpc>
              <a:buNone/>
            </a:pPr>
            <a:r>
              <a:rPr lang="en-US" sz="2000" dirty="0">
                <a:latin typeface="Tahoma" panose="020B0604030504040204" pitchFamily="34" charset="0"/>
                <a:ea typeface="Tahoma" panose="020B0604030504040204" pitchFamily="34" charset="0"/>
                <a:cs typeface="Tahoma" panose="020B0604030504040204" pitchFamily="34" charset="0"/>
              </a:rPr>
              <a:t>        • Do not perform a regional technique if the patient is hypovolemic.</a:t>
            </a:r>
          </a:p>
          <a:p>
            <a:pPr>
              <a:lnSpc>
                <a:spcPct val="100000"/>
              </a:lnSpc>
            </a:pPr>
            <a:r>
              <a:rPr lang="en-US" sz="2000" dirty="0">
                <a:latin typeface="Tahoma" panose="020B0604030504040204" pitchFamily="34" charset="0"/>
                <a:ea typeface="Tahoma" panose="020B0604030504040204" pitchFamily="34" charset="0"/>
                <a:cs typeface="Tahoma" panose="020B0604030504040204" pitchFamily="34" charset="0"/>
              </a:rPr>
              <a:t>Warming devices and rapid transfusion devices should be available.</a:t>
            </a:r>
          </a:p>
          <a:p>
            <a:pPr>
              <a:lnSpc>
                <a:spcPct val="100000"/>
              </a:lnSpc>
            </a:pPr>
            <a:r>
              <a:rPr lang="en-US" sz="2000" dirty="0">
                <a:latin typeface="Tahoma" panose="020B0604030504040204" pitchFamily="34" charset="0"/>
                <a:ea typeface="Tahoma" panose="020B0604030504040204" pitchFamily="34" charset="0"/>
                <a:cs typeface="Tahoma" panose="020B0604030504040204" pitchFamily="34" charset="0"/>
              </a:rPr>
              <a:t>Correct coagulopathy with Platelets, Fresh Frozen Plasma (FFP),and Cryoprecipitate as indicated .</a:t>
            </a:r>
          </a:p>
          <a:p>
            <a:pPr>
              <a:lnSpc>
                <a:spcPct val="100000"/>
              </a:lnSpc>
            </a:pPr>
            <a:r>
              <a:rPr lang="en-US" sz="2000" dirty="0">
                <a:latin typeface="Tahoma" panose="020B0604030504040204" pitchFamily="34" charset="0"/>
                <a:ea typeface="Tahoma" panose="020B0604030504040204" pitchFamily="34" charset="0"/>
                <a:cs typeface="Tahoma" panose="020B0604030504040204" pitchFamily="34" charset="0"/>
              </a:rPr>
              <a:t>Continue care on HDU or ICU</a:t>
            </a:r>
          </a:p>
          <a:p>
            <a:pPr marL="0" indent="0">
              <a:lnSpc>
                <a:spcPct val="150000"/>
              </a:lnSpc>
              <a:buNone/>
            </a:pPr>
            <a:endParaRPr lang="en-US" sz="1950" dirty="0">
              <a:latin typeface="Tahoma" panose="020B0604030504040204" pitchFamily="34" charset="0"/>
              <a:ea typeface="Tahoma" panose="020B0604030504040204" pitchFamily="34" charset="0"/>
              <a:cs typeface="Tahoma" panose="020B0604030504040204" pitchFamily="34" charset="0"/>
            </a:endParaRPr>
          </a:p>
        </p:txBody>
      </p:sp>
      <p:sp>
        <p:nvSpPr>
          <p:cNvPr id="12" name="Round Diagonal Corner Rectangle 11"/>
          <p:cNvSpPr/>
          <p:nvPr/>
        </p:nvSpPr>
        <p:spPr>
          <a:xfrm>
            <a:off x="8712321" y="857250"/>
            <a:ext cx="431680" cy="273844"/>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500" b="1" dirty="0"/>
              <a:t>39</a:t>
            </a:r>
            <a:endParaRPr lang="en-US" sz="1350" b="1" dirty="0"/>
          </a:p>
        </p:txBody>
      </p:sp>
    </p:spTree>
    <p:extLst>
      <p:ext uri="{BB962C8B-B14F-4D97-AF65-F5344CB8AC3E}">
        <p14:creationId xmlns:p14="http://schemas.microsoft.com/office/powerpoint/2010/main" val="3979303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2144078"/>
            <a:ext cx="8902580" cy="4637722"/>
          </a:xfrm>
          <a:prstGeom prst="rect">
            <a:avLst/>
          </a:prstGeom>
          <a:solidFill>
            <a:srgbClr val="FDFDFD"/>
          </a:solidFill>
          <a:ln>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0" y="1186168"/>
            <a:ext cx="7705546" cy="627572"/>
          </a:xfrm>
          <a:prstGeom prst="rect">
            <a:avLst/>
          </a:prstGeom>
          <a:solidFill>
            <a:srgbClr val="FFCCCC"/>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350" b="1" dirty="0">
              <a:ln w="22225">
                <a:solidFill>
                  <a:schemeClr val="accent2"/>
                </a:solidFill>
                <a:prstDash val="solid"/>
              </a:ln>
              <a:solidFill>
                <a:schemeClr val="accent2">
                  <a:lumMod val="40000"/>
                  <a:lumOff val="60000"/>
                </a:schemeClr>
              </a:solidFill>
            </a:endParaRPr>
          </a:p>
        </p:txBody>
      </p:sp>
      <p:sp>
        <p:nvSpPr>
          <p:cNvPr id="2" name="Title 1"/>
          <p:cNvSpPr>
            <a:spLocks noGrp="1"/>
          </p:cNvSpPr>
          <p:nvPr>
            <p:ph type="title"/>
          </p:nvPr>
        </p:nvSpPr>
        <p:spPr>
          <a:xfrm>
            <a:off x="374650" y="1211803"/>
            <a:ext cx="7330896" cy="538202"/>
          </a:xfrm>
        </p:spPr>
        <p:txBody>
          <a:bodyPr>
            <a:normAutofit/>
          </a:bodyPr>
          <a:lstStyle/>
          <a:p>
            <a:r>
              <a:rPr lang="en-US" sz="2700" b="1" dirty="0">
                <a:latin typeface="Tahoma" panose="020B0604030504040204" pitchFamily="34" charset="0"/>
                <a:ea typeface="Tahoma" panose="020B0604030504040204" pitchFamily="34" charset="0"/>
                <a:cs typeface="Tahoma" panose="020B0604030504040204" pitchFamily="34" charset="0"/>
              </a:rPr>
              <a:t>Retained placenta :</a:t>
            </a:r>
            <a:endParaRPr lang="en-US" sz="3000" b="1" dirty="0">
              <a:latin typeface="Tahoma" panose="020B0604030504040204" pitchFamily="34" charset="0"/>
              <a:ea typeface="Tahoma" panose="020B0604030504040204" pitchFamily="34" charset="0"/>
              <a:cs typeface="Tahoma" panose="020B0604030504040204" pitchFamily="34" charset="0"/>
            </a:endParaRPr>
          </a:p>
        </p:txBody>
      </p:sp>
      <p:sp>
        <p:nvSpPr>
          <p:cNvPr id="8" name="Round Diagonal Corner Rectangle 7"/>
          <p:cNvSpPr/>
          <p:nvPr/>
        </p:nvSpPr>
        <p:spPr>
          <a:xfrm>
            <a:off x="8712321" y="857250"/>
            <a:ext cx="431680" cy="273844"/>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500" b="1" dirty="0"/>
              <a:t>42</a:t>
            </a:r>
            <a:endParaRPr lang="en-US" sz="1350" b="1" dirty="0"/>
          </a:p>
        </p:txBody>
      </p:sp>
      <p:sp>
        <p:nvSpPr>
          <p:cNvPr id="11" name="Rectangle 3"/>
          <p:cNvSpPr txBox="1">
            <a:spLocks noChangeArrowheads="1"/>
          </p:cNvSpPr>
          <p:nvPr/>
        </p:nvSpPr>
        <p:spPr>
          <a:xfrm>
            <a:off x="866596" y="2724520"/>
            <a:ext cx="6838950" cy="2393579"/>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100" dirty="0">
              <a:latin typeface="Tahoma" panose="020B0604030504040204" pitchFamily="34" charset="0"/>
              <a:ea typeface="Tahoma" panose="020B0604030504040204" pitchFamily="34" charset="0"/>
              <a:cs typeface="Tahoma" panose="020B0604030504040204" pitchFamily="34" charset="0"/>
            </a:endParaRPr>
          </a:p>
        </p:txBody>
      </p:sp>
      <p:sp>
        <p:nvSpPr>
          <p:cNvPr id="9" name="Rectangle 3"/>
          <p:cNvSpPr txBox="1">
            <a:spLocks noChangeArrowheads="1"/>
          </p:cNvSpPr>
          <p:nvPr/>
        </p:nvSpPr>
        <p:spPr>
          <a:xfrm>
            <a:off x="609600" y="2393950"/>
            <a:ext cx="8528051" cy="4235450"/>
          </a:xfrm>
          <a:prstGeom prst="rect">
            <a:avLst/>
          </a:prstGeom>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en-US" sz="1950" dirty="0">
                <a:latin typeface="Tahoma" panose="020B0604030504040204" pitchFamily="34" charset="0"/>
                <a:ea typeface="Tahoma" panose="020B0604030504040204" pitchFamily="34" charset="0"/>
                <a:cs typeface="Tahoma" panose="020B0604030504040204" pitchFamily="34" charset="0"/>
              </a:rPr>
              <a:t>IV access with a 16G or larger cannula.</a:t>
            </a:r>
          </a:p>
          <a:p>
            <a:pPr>
              <a:lnSpc>
                <a:spcPct val="200000"/>
              </a:lnSpc>
            </a:pPr>
            <a:r>
              <a:rPr lang="en-US" sz="1950" dirty="0">
                <a:latin typeface="Tahoma" panose="020B0604030504040204" pitchFamily="34" charset="0"/>
                <a:ea typeface="Tahoma" panose="020B0604030504040204" pitchFamily="34" charset="0"/>
                <a:cs typeface="Tahoma" panose="020B0604030504040204" pitchFamily="34" charset="0"/>
              </a:rPr>
              <a:t>Assess the total amount and rate of blood loss and CVS stability.</a:t>
            </a:r>
          </a:p>
          <a:p>
            <a:pPr>
              <a:lnSpc>
                <a:spcPct val="200000"/>
              </a:lnSpc>
            </a:pPr>
            <a:r>
              <a:rPr lang="en-US" sz="1950" dirty="0">
                <a:latin typeface="Tahoma" panose="020B0604030504040204" pitchFamily="34" charset="0"/>
                <a:ea typeface="Tahoma" panose="020B0604030504040204" pitchFamily="34" charset="0"/>
                <a:cs typeface="Tahoma" panose="020B0604030504040204" pitchFamily="34" charset="0"/>
              </a:rPr>
              <a:t>If rapid blood loss is continuing, then urgent cross-match</a:t>
            </a:r>
          </a:p>
          <a:p>
            <a:pPr>
              <a:lnSpc>
                <a:spcPct val="200000"/>
              </a:lnSpc>
            </a:pPr>
            <a:r>
              <a:rPr lang="en-US" sz="1950" dirty="0">
                <a:latin typeface="Tahoma" panose="020B0604030504040204" pitchFamily="34" charset="0"/>
                <a:ea typeface="Tahoma" panose="020B0604030504040204" pitchFamily="34" charset="0"/>
                <a:cs typeface="Tahoma" panose="020B0604030504040204" pitchFamily="34" charset="0"/>
              </a:rPr>
              <a:t>For GA, use an RSI technique with a cuffed ETT</a:t>
            </a:r>
          </a:p>
          <a:p>
            <a:pPr>
              <a:lnSpc>
                <a:spcPct val="200000"/>
              </a:lnSpc>
            </a:pPr>
            <a:r>
              <a:rPr lang="en-US" sz="1950" dirty="0">
                <a:latin typeface="Tahoma" panose="020B0604030504040204" pitchFamily="34" charset="0"/>
                <a:ea typeface="Tahoma" panose="020B0604030504040204" pitchFamily="34" charset="0"/>
                <a:cs typeface="Tahoma" panose="020B0604030504040204" pitchFamily="34" charset="0"/>
              </a:rPr>
              <a:t>If uterine relaxation is required, the MAC of inhalation </a:t>
            </a:r>
            <a:r>
              <a:rPr lang="en-US" sz="1950" dirty="0" err="1">
                <a:latin typeface="Tahoma" panose="020B0604030504040204" pitchFamily="34" charset="0"/>
                <a:ea typeface="Tahoma" panose="020B0604030504040204" pitchFamily="34" charset="0"/>
                <a:cs typeface="Tahoma" panose="020B0604030504040204" pitchFamily="34" charset="0"/>
              </a:rPr>
              <a:t>anaesthesia</a:t>
            </a:r>
            <a:r>
              <a:rPr lang="en-US" sz="1950" dirty="0">
                <a:latin typeface="Tahoma" panose="020B0604030504040204" pitchFamily="34" charset="0"/>
                <a:ea typeface="Tahoma" panose="020B0604030504040204" pitchFamily="34" charset="0"/>
                <a:cs typeface="Tahoma" panose="020B0604030504040204" pitchFamily="34" charset="0"/>
              </a:rPr>
              <a:t> concentration can be increased </a:t>
            </a:r>
          </a:p>
          <a:p>
            <a:pPr>
              <a:lnSpc>
                <a:spcPct val="200000"/>
              </a:lnSpc>
            </a:pPr>
            <a:r>
              <a:rPr lang="en-US" sz="1950" dirty="0">
                <a:latin typeface="Tahoma" panose="020B0604030504040204" pitchFamily="34" charset="0"/>
                <a:ea typeface="Tahoma" panose="020B0604030504040204" pitchFamily="34" charset="0"/>
                <a:cs typeface="Tahoma" panose="020B0604030504040204" pitchFamily="34" charset="0"/>
              </a:rPr>
              <a:t>At the end of the procedure, give analgesics </a:t>
            </a:r>
          </a:p>
        </p:txBody>
      </p:sp>
    </p:spTree>
    <p:extLst>
      <p:ext uri="{BB962C8B-B14F-4D97-AF65-F5344CB8AC3E}">
        <p14:creationId xmlns:p14="http://schemas.microsoft.com/office/powerpoint/2010/main" val="32455200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ØµÙØ±Ø© Ø°Ø§Øª ØµÙ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10886"/>
            <a:ext cx="9133114" cy="6999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1469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5126" name="Picture 6" descr="Image result for mother after deliv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342900"/>
            <a:ext cx="9182100" cy="6248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95800" y="381000"/>
            <a:ext cx="4191000" cy="1015663"/>
          </a:xfrm>
          <a:prstGeom prst="rect">
            <a:avLst/>
          </a:prstGeom>
          <a:noFill/>
        </p:spPr>
        <p:txBody>
          <a:bodyPr wrap="square" rtlCol="0">
            <a:spAutoFit/>
          </a:bodyPr>
          <a:lstStyle/>
          <a:p>
            <a:r>
              <a:rPr lang="en-US" sz="6000" b="1" dirty="0">
                <a:solidFill>
                  <a:srgbClr val="002060"/>
                </a:solidFill>
              </a:rPr>
              <a:t>Thank you</a:t>
            </a:r>
          </a:p>
        </p:txBody>
      </p:sp>
    </p:spTree>
    <p:extLst>
      <p:ext uri="{BB962C8B-B14F-4D97-AF65-F5344CB8AC3E}">
        <p14:creationId xmlns:p14="http://schemas.microsoft.com/office/powerpoint/2010/main" val="3701611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0" y="749300"/>
            <a:ext cx="9144000" cy="5349968"/>
          </a:xfrm>
          <a:prstGeom prst="rect">
            <a:avLst/>
          </a:prstGeom>
        </p:spPr>
      </p:pic>
    </p:spTree>
    <p:extLst>
      <p:ext uri="{BB962C8B-B14F-4D97-AF65-F5344CB8AC3E}">
        <p14:creationId xmlns:p14="http://schemas.microsoft.com/office/powerpoint/2010/main" val="990509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altLang="en-GB" dirty="0"/>
              <a:t>Physiological Changes – Resp</a:t>
            </a:r>
            <a:r>
              <a:rPr lang="ar-IQ" altLang="en-GB" dirty="0"/>
              <a:t>.</a:t>
            </a:r>
            <a:endParaRPr lang="en-US" altLang="en-GB" dirty="0"/>
          </a:p>
        </p:txBody>
      </p:sp>
      <p:sp>
        <p:nvSpPr>
          <p:cNvPr id="122883" name="Rectangle 3"/>
          <p:cNvSpPr>
            <a:spLocks noGrp="1" noChangeArrowheads="1"/>
          </p:cNvSpPr>
          <p:nvPr>
            <p:ph idx="1"/>
          </p:nvPr>
        </p:nvSpPr>
        <p:spPr/>
        <p:txBody>
          <a:bodyPr>
            <a:normAutofit/>
          </a:bodyPr>
          <a:lstStyle/>
          <a:p>
            <a:pPr>
              <a:lnSpc>
                <a:spcPct val="150000"/>
              </a:lnSpc>
            </a:pPr>
            <a:r>
              <a:rPr lang="en-US" altLang="en-GB" sz="2000" dirty="0">
                <a:solidFill>
                  <a:schemeClr val="tx1"/>
                </a:solidFill>
                <a:sym typeface="Wingdings" charset="2"/>
              </a:rPr>
              <a:t> oxygen consumption ~ 20% (100% in labor) due to increased metabolic rate</a:t>
            </a:r>
          </a:p>
          <a:p>
            <a:pPr>
              <a:lnSpc>
                <a:spcPct val="150000"/>
              </a:lnSpc>
            </a:pPr>
            <a:r>
              <a:rPr lang="en-US" altLang="en-GB" sz="2000" dirty="0">
                <a:solidFill>
                  <a:schemeClr val="tx1"/>
                </a:solidFill>
                <a:sym typeface="Wingdings" charset="2"/>
              </a:rPr>
              <a:t> minute ventilation ~ 50% (due to increased RR 15% and tidal volume 30-50%)</a:t>
            </a:r>
          </a:p>
          <a:p>
            <a:pPr>
              <a:lnSpc>
                <a:spcPct val="150000"/>
              </a:lnSpc>
            </a:pPr>
            <a:r>
              <a:rPr lang="en-US" altLang="en-GB" sz="2000" dirty="0">
                <a:solidFill>
                  <a:schemeClr val="tx1"/>
                </a:solidFill>
                <a:sym typeface="Wingdings" charset="2"/>
              </a:rPr>
              <a:t> arterial pCO2</a:t>
            </a:r>
          </a:p>
          <a:p>
            <a:pPr>
              <a:lnSpc>
                <a:spcPct val="150000"/>
              </a:lnSpc>
            </a:pPr>
            <a:r>
              <a:rPr lang="en-US" altLang="en-GB" sz="2000" dirty="0">
                <a:solidFill>
                  <a:schemeClr val="tx1"/>
                </a:solidFill>
                <a:sym typeface="Wingdings" charset="2"/>
              </a:rPr>
              <a:t> FRC 10-25% causing a decrease in oxygen reserves</a:t>
            </a:r>
          </a:p>
          <a:p>
            <a:pPr>
              <a:lnSpc>
                <a:spcPct val="150000"/>
              </a:lnSpc>
              <a:buFont typeface="Wingdings" charset="2"/>
              <a:buNone/>
            </a:pPr>
            <a:endParaRPr lang="en-US" altLang="en-GB" sz="2000" dirty="0">
              <a:solidFill>
                <a:schemeClr val="tx1"/>
              </a:solidFill>
              <a:sym typeface="Wingdings" charset="2"/>
            </a:endParaRPr>
          </a:p>
          <a:p>
            <a:pPr>
              <a:lnSpc>
                <a:spcPct val="150000"/>
              </a:lnSpc>
              <a:buFont typeface="Wingdings" charset="2"/>
              <a:buNone/>
            </a:pPr>
            <a:endParaRPr lang="en-US" altLang="en-GB" sz="2000" dirty="0">
              <a:solidFill>
                <a:schemeClr val="tx1"/>
              </a:solidFill>
              <a:sym typeface="Wingdings" charset="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altLang="en-GB" dirty="0"/>
              <a:t>Impact of Resp. changes </a:t>
            </a:r>
          </a:p>
        </p:txBody>
      </p:sp>
      <p:sp>
        <p:nvSpPr>
          <p:cNvPr id="139267" name="Rectangle 3"/>
          <p:cNvSpPr>
            <a:spLocks noGrp="1" noChangeArrowheads="1"/>
          </p:cNvSpPr>
          <p:nvPr>
            <p:ph idx="1"/>
          </p:nvPr>
        </p:nvSpPr>
        <p:spPr/>
        <p:txBody>
          <a:bodyPr>
            <a:normAutofit/>
          </a:bodyPr>
          <a:lstStyle/>
          <a:p>
            <a:pPr>
              <a:lnSpc>
                <a:spcPct val="150000"/>
              </a:lnSpc>
            </a:pPr>
            <a:r>
              <a:rPr lang="en-US" altLang="en-GB" sz="2000" dirty="0">
                <a:solidFill>
                  <a:schemeClr val="tx1"/>
                </a:solidFill>
              </a:rPr>
              <a:t>Uptake of inhalational agents is faster</a:t>
            </a:r>
          </a:p>
          <a:p>
            <a:pPr>
              <a:lnSpc>
                <a:spcPct val="150000"/>
              </a:lnSpc>
            </a:pPr>
            <a:r>
              <a:rPr lang="en-US" altLang="en-GB" sz="2000" dirty="0">
                <a:solidFill>
                  <a:schemeClr val="tx1"/>
                </a:solidFill>
              </a:rPr>
              <a:t>Decreased FRC and increased oxygen consumption increase the risk of hypoxia with apnea</a:t>
            </a:r>
          </a:p>
          <a:p>
            <a:pPr>
              <a:lnSpc>
                <a:spcPct val="150000"/>
              </a:lnSpc>
            </a:pPr>
            <a:r>
              <a:rPr lang="en-US" altLang="en-GB" sz="2000" dirty="0">
                <a:solidFill>
                  <a:schemeClr val="tx1"/>
                </a:solidFill>
              </a:rPr>
              <a:t>Pre-oxygenation prior to GA less effective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altLang="en-GB"/>
              <a:t>Physiological Changes- Airway</a:t>
            </a:r>
          </a:p>
        </p:txBody>
      </p:sp>
      <p:sp>
        <p:nvSpPr>
          <p:cNvPr id="140291" name="Rectangle 3"/>
          <p:cNvSpPr>
            <a:spLocks noGrp="1" noChangeArrowheads="1"/>
          </p:cNvSpPr>
          <p:nvPr>
            <p:ph idx="1"/>
          </p:nvPr>
        </p:nvSpPr>
        <p:spPr/>
        <p:txBody>
          <a:bodyPr>
            <a:normAutofit/>
          </a:bodyPr>
          <a:lstStyle/>
          <a:p>
            <a:pPr>
              <a:lnSpc>
                <a:spcPct val="150000"/>
              </a:lnSpc>
            </a:pPr>
            <a:r>
              <a:rPr lang="en-US" altLang="en-GB" sz="2000" dirty="0">
                <a:solidFill>
                  <a:schemeClr val="tx1"/>
                </a:solidFill>
              </a:rPr>
              <a:t>Venous engorgement of airway mucosa</a:t>
            </a:r>
          </a:p>
          <a:p>
            <a:pPr>
              <a:lnSpc>
                <a:spcPct val="150000"/>
              </a:lnSpc>
            </a:pPr>
            <a:r>
              <a:rPr lang="en-US" altLang="en-GB" sz="2000" dirty="0">
                <a:solidFill>
                  <a:schemeClr val="tx1"/>
                </a:solidFill>
              </a:rPr>
              <a:t>Edema of airway mucosa</a:t>
            </a:r>
          </a:p>
          <a:p>
            <a:pPr>
              <a:lnSpc>
                <a:spcPct val="150000"/>
              </a:lnSpc>
            </a:pPr>
            <a:r>
              <a:rPr lang="en-US" altLang="en-GB" sz="2000" dirty="0">
                <a:solidFill>
                  <a:schemeClr val="tx1"/>
                </a:solidFill>
              </a:rPr>
              <a:t>Worsening of </a:t>
            </a:r>
            <a:r>
              <a:rPr lang="en-US" altLang="en-GB" sz="2000" dirty="0" err="1">
                <a:solidFill>
                  <a:schemeClr val="tx1"/>
                </a:solidFill>
              </a:rPr>
              <a:t>Mallampati</a:t>
            </a:r>
            <a:r>
              <a:rPr lang="en-US" altLang="en-GB" sz="2000" dirty="0">
                <a:solidFill>
                  <a:schemeClr val="tx1"/>
                </a:solidFill>
              </a:rPr>
              <a:t> score in labor</a:t>
            </a:r>
          </a:p>
        </p:txBody>
      </p:sp>
    </p:spTree>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689</TotalTime>
  <Words>1840</Words>
  <Application>Microsoft Office PowerPoint</Application>
  <PresentationFormat>On-screen Show (4:3)</PresentationFormat>
  <Paragraphs>253</Paragraphs>
  <Slides>57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57</vt:i4>
      </vt:variant>
    </vt:vector>
  </HeadingPairs>
  <TitlesOfParts>
    <vt:vector size="66" baseType="lpstr">
      <vt:lpstr>Arial</vt:lpstr>
      <vt:lpstr>Bodoni MT</vt:lpstr>
      <vt:lpstr>Book Antiqua</vt:lpstr>
      <vt:lpstr>Calibri</vt:lpstr>
      <vt:lpstr>Century Gothic</vt:lpstr>
      <vt:lpstr>Tahoma</vt:lpstr>
      <vt:lpstr>Wingdings</vt:lpstr>
      <vt:lpstr>Wingdings 3</vt:lpstr>
      <vt:lpstr>Wisp</vt:lpstr>
      <vt:lpstr>Obstetrical Anesthesia</vt:lpstr>
      <vt:lpstr>Physiological Change In Pregnancy :</vt:lpstr>
      <vt:lpstr>Physiological Changes-CVS</vt:lpstr>
      <vt:lpstr>Impact of CVS changes</vt:lpstr>
      <vt:lpstr>PowerPoint Presentation</vt:lpstr>
      <vt:lpstr>PowerPoint Presentation</vt:lpstr>
      <vt:lpstr>Physiological Changes – Resp.</vt:lpstr>
      <vt:lpstr>Impact of Resp. changes </vt:lpstr>
      <vt:lpstr>Physiological Changes- Airway</vt:lpstr>
      <vt:lpstr>Impact of Airway Changes</vt:lpstr>
      <vt:lpstr>PowerPoint Presentation</vt:lpstr>
      <vt:lpstr>PowerPoint Presentation</vt:lpstr>
      <vt:lpstr>Physiological Changes-CNS</vt:lpstr>
      <vt:lpstr>Impact of CNS Changes</vt:lpstr>
      <vt:lpstr>Physiological Changes - GIT</vt:lpstr>
      <vt:lpstr>PowerPoint Presentation</vt:lpstr>
      <vt:lpstr>Impact of GIT Changes</vt:lpstr>
      <vt:lpstr>PowerPoint Presentation</vt:lpstr>
      <vt:lpstr>PowerPoint Presentation</vt:lpstr>
      <vt:lpstr>PowerPoint Presentation</vt:lpstr>
      <vt:lpstr>Analgesia for labor and delivery</vt:lpstr>
      <vt:lpstr>Pain of childbirth</vt:lpstr>
      <vt:lpstr>Is pain bad in labor?</vt:lpstr>
      <vt:lpstr>Factors affecting pain perception in labor</vt:lpstr>
      <vt:lpstr>Analgesia for labor and delivery</vt:lpstr>
      <vt:lpstr>Analgesia- Non medication options</vt:lpstr>
      <vt:lpstr>Inhalation Medications</vt:lpstr>
      <vt:lpstr>Parenteral Medications</vt:lpstr>
      <vt:lpstr>Regional techniques</vt:lpstr>
      <vt:lpstr>Anesthesia in the parturient</vt:lpstr>
      <vt:lpstr>General considerations</vt:lpstr>
      <vt:lpstr>Maternal considerations</vt:lpstr>
      <vt:lpstr>Anesthetic management in the parturient should be directed to: </vt:lpstr>
      <vt:lpstr>PowerPoint Presentation</vt:lpstr>
      <vt:lpstr>Anesthesia for Caesarean Section</vt:lpstr>
      <vt:lpstr>Preparation</vt:lpstr>
      <vt:lpstr>Preventing complications</vt:lpstr>
      <vt:lpstr>Anesthetic techniques</vt:lpstr>
      <vt:lpstr>Local Infiltration</vt:lpstr>
      <vt:lpstr>Regional: Spinal Anesthesia</vt:lpstr>
      <vt:lpstr>Regional: Epidural Anesthesia</vt:lpstr>
      <vt:lpstr>Regional: Combined spinal-epidural</vt:lpstr>
      <vt:lpstr>PowerPoint Presentation</vt:lpstr>
      <vt:lpstr>General Anesthesia</vt:lpstr>
      <vt:lpstr>Suggested Technique for Cesarean Section :</vt:lpstr>
      <vt:lpstr>Suggested Technique for Cesarean Section :</vt:lpstr>
      <vt:lpstr>General Anesthesia</vt:lpstr>
      <vt:lpstr>Anesthesia: Effects on the fetus</vt:lpstr>
      <vt:lpstr>PowerPoint Presentation</vt:lpstr>
      <vt:lpstr>PowerPoint Presentation</vt:lpstr>
      <vt:lpstr>PowerPoint Presentation</vt:lpstr>
      <vt:lpstr>Placenta praevia and accreta:</vt:lpstr>
      <vt:lpstr>Placenta praevia and accreta:</vt:lpstr>
      <vt:lpstr>Placenta praevia and accrete :</vt:lpstr>
      <vt:lpstr>Retained placenta :</vt:lpstr>
      <vt:lpstr>PowerPoint Presentation</vt:lpstr>
      <vt:lpstr>PowerPoint Presentation</vt:lpstr>
    </vt:vector>
  </TitlesOfParts>
  <Company>Kingston General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Obstetrical Anesthesia</dc:title>
  <dc:creator>patterson</dc:creator>
  <cp:lastModifiedBy>bassim</cp:lastModifiedBy>
  <cp:revision>37</cp:revision>
  <dcterms:created xsi:type="dcterms:W3CDTF">2007-05-10T18:36:39Z</dcterms:created>
  <dcterms:modified xsi:type="dcterms:W3CDTF">2022-12-06T22:31:58Z</dcterms:modified>
</cp:coreProperties>
</file>