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8" r:id="rId3"/>
    <p:sldId id="261" r:id="rId4"/>
    <p:sldId id="263" r:id="rId5"/>
    <p:sldId id="262" r:id="rId6"/>
    <p:sldId id="257" r:id="rId7"/>
    <p:sldId id="286" r:id="rId8"/>
    <p:sldId id="287" r:id="rId9"/>
    <p:sldId id="288" r:id="rId10"/>
    <p:sldId id="289" r:id="rId11"/>
    <p:sldId id="290" r:id="rId12"/>
    <p:sldId id="292" r:id="rId13"/>
    <p:sldId id="294" r:id="rId14"/>
    <p:sldId id="296" r:id="rId15"/>
    <p:sldId id="297" r:id="rId16"/>
    <p:sldId id="323" r:id="rId17"/>
    <p:sldId id="260" r:id="rId18"/>
    <p:sldId id="264" r:id="rId19"/>
    <p:sldId id="265" r:id="rId20"/>
    <p:sldId id="301" r:id="rId21"/>
    <p:sldId id="327" r:id="rId22"/>
    <p:sldId id="305" r:id="rId23"/>
    <p:sldId id="328" r:id="rId24"/>
    <p:sldId id="307" r:id="rId25"/>
    <p:sldId id="310" r:id="rId26"/>
    <p:sldId id="331" r:id="rId27"/>
    <p:sldId id="314" r:id="rId28"/>
    <p:sldId id="313" r:id="rId29"/>
    <p:sldId id="337" r:id="rId30"/>
    <p:sldId id="338" r:id="rId31"/>
    <p:sldId id="339" r:id="rId32"/>
    <p:sldId id="291" r:id="rId33"/>
    <p:sldId id="343" r:id="rId34"/>
    <p:sldId id="325" r:id="rId35"/>
    <p:sldId id="347" r:id="rId36"/>
    <p:sldId id="295" r:id="rId37"/>
    <p:sldId id="350" r:id="rId38"/>
    <p:sldId id="351" r:id="rId39"/>
    <p:sldId id="299" r:id="rId40"/>
    <p:sldId id="300" r:id="rId41"/>
    <p:sldId id="302" r:id="rId42"/>
    <p:sldId id="271" r:id="rId43"/>
    <p:sldId id="277" r:id="rId44"/>
    <p:sldId id="281" r:id="rId45"/>
    <p:sldId id="284" r:id="rId46"/>
    <p:sldId id="30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000"/>
    <a:srgbClr val="F5ADE2"/>
    <a:srgbClr val="F8C8EB"/>
    <a:srgbClr val="F08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7" autoAdjust="0"/>
  </p:normalViewPr>
  <p:slideViewPr>
    <p:cSldViewPr snapToGrid="0">
      <p:cViewPr varScale="1">
        <p:scale>
          <a:sx n="85" d="100"/>
          <a:sy n="85" d="100"/>
        </p:scale>
        <p:origin x="74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02.5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1 129,'256'-16,"-37"1,677 12,-463 6,-201-21,-6 1,570 19,-783-3,0-1,0 0,0-1,0 0,0-1,-1-1,17-7,-15 5,0 2,0-1,1 2,0 0,23-3,1 7,-1 2,1 1,-1 2,0 2,42 13,47 7,-99-21,52 18,-57-15,1-2,-1-1,37 6,188 21,-177-19,-48-8,0-1,39 3,104-7,-138-2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49.3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0,'1299'0,"-1277"0,0 2,0 0,0 1,0 1,-1 1,1 1,24 11,-26-10,0-1,0-1,0-1,1-1,21 1,106-4,-79-1,164-2,340 4,-442 10,240 52,-248-28,-84-22,1-1,46 6,42-7,226-10,-146-5,-92 5,-23 1,175-18,-39-24,-195 34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52.5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0,'4087'0,"-4031"6,-35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1:04.1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40,'35'-13,"-3"0,26 6,-1 2,1 3,60 6,-5-1,-1-5,-44 0,-1 2,0 3,0 3,94 20,-110-14,0-2,94 4,108-11,76 5,396 12,-543-21,-141 3,69 12,16 1,522-12,-336-5,234 2,-514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1:21.3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14.1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0 163,'29'-1,"-1"-2,40-9,13-2,234-22,-219 22,55-3,482 15,-324 4,-253-5,81-14,-42 4,-7 1,114-7,1105 17,-630 5,518-3,-1167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18.2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0 163,'2057'0,"-2001"-2,62-12,31-1,145 12,197-14,-323 0,249-31,-288 28,239-6,-256 25,96 5,-145 7,-35-4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21.1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0,'1999'0,"-1972"0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25.0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2,'655'19,"-86"14,-237-24,-70-5,38 28,56 1,475-35,-778-2,0-2,0-2,90-28,-90 22,-31 9,37-12,1 3,1 3,68-3,30 13,-130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29.4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1,'2622'0,"-2514"5,144 26,-9-1,-108-16,102 5,309-21,-472-4,94-20,-92 12,80-4,-58 16,-54 3,0-3,0-1,48-11,-59 9,1 1,53 0,-68 4,23-1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32.9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34,'242'-1,"277"3,-386 8,137 29,-149-18,199 7,127-10,-258-6,225-12,-213-16,92-2,-219 17,100-16,-10 4,-111 11,1-3,66-13,-61 3,182-36,-179 45,-35 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39.2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73,'3187'0,"-3156"-2,-1-1,1-1,-1-2,0-1,54-20,-52 20,-1 1,1 1,0 2,0 1,0 2,33 3,11 0,1593-2,-1618 2,67 11,-66-7,62 2,-57-3,-36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45.4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4,'36'3,"0"0,-1 3,54 14,-51-10,0-2,68 6,-47-11,72 14,-88-9,34 6,0-3,99 1,1007-13,-1116-3,0-2,0-4,-1-2,0-4,82-30,-113 36,2 1,-1 2,1 2,39-2,150 8,-93 2,637-3,-742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B5E2C-E25E-449A-A557-A922DC00E7ED}"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C6144-3E80-40B9-95A6-48E416AA004A}" type="slidenum">
              <a:rPr lang="en-US" smtClean="0"/>
              <a:t>‹#›</a:t>
            </a:fld>
            <a:endParaRPr lang="en-US"/>
          </a:p>
        </p:txBody>
      </p:sp>
    </p:spTree>
    <p:extLst>
      <p:ext uri="{BB962C8B-B14F-4D97-AF65-F5344CB8AC3E}">
        <p14:creationId xmlns:p14="http://schemas.microsoft.com/office/powerpoint/2010/main" val="62220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C6144-3E80-40B9-95A6-48E416AA004A}" type="slidenum">
              <a:rPr lang="en-US" smtClean="0"/>
              <a:t>42</a:t>
            </a:fld>
            <a:endParaRPr lang="en-US"/>
          </a:p>
        </p:txBody>
      </p:sp>
    </p:spTree>
    <p:extLst>
      <p:ext uri="{BB962C8B-B14F-4D97-AF65-F5344CB8AC3E}">
        <p14:creationId xmlns:p14="http://schemas.microsoft.com/office/powerpoint/2010/main" val="5853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C6144-3E80-40B9-95A6-48E416AA004A}" type="slidenum">
              <a:rPr lang="en-US" smtClean="0"/>
              <a:t>43</a:t>
            </a:fld>
            <a:endParaRPr lang="en-US"/>
          </a:p>
        </p:txBody>
      </p:sp>
    </p:spTree>
    <p:extLst>
      <p:ext uri="{BB962C8B-B14F-4D97-AF65-F5344CB8AC3E}">
        <p14:creationId xmlns:p14="http://schemas.microsoft.com/office/powerpoint/2010/main" val="276106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C6144-3E80-40B9-95A6-48E416AA004A}" type="slidenum">
              <a:rPr lang="en-US" smtClean="0"/>
              <a:t>44</a:t>
            </a:fld>
            <a:endParaRPr lang="en-US"/>
          </a:p>
        </p:txBody>
      </p:sp>
    </p:spTree>
    <p:extLst>
      <p:ext uri="{BB962C8B-B14F-4D97-AF65-F5344CB8AC3E}">
        <p14:creationId xmlns:p14="http://schemas.microsoft.com/office/powerpoint/2010/main" val="2012131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C6144-3E80-40B9-95A6-48E416AA004A}" type="slidenum">
              <a:rPr lang="en-US" smtClean="0"/>
              <a:t>45</a:t>
            </a:fld>
            <a:endParaRPr lang="en-US"/>
          </a:p>
        </p:txBody>
      </p:sp>
    </p:spTree>
    <p:extLst>
      <p:ext uri="{BB962C8B-B14F-4D97-AF65-F5344CB8AC3E}">
        <p14:creationId xmlns:p14="http://schemas.microsoft.com/office/powerpoint/2010/main" val="161469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C6144-3E80-40B9-95A6-48E416AA004A}" type="slidenum">
              <a:rPr lang="en-US" smtClean="0"/>
              <a:t>46</a:t>
            </a:fld>
            <a:endParaRPr lang="en-US"/>
          </a:p>
        </p:txBody>
      </p:sp>
    </p:spTree>
    <p:extLst>
      <p:ext uri="{BB962C8B-B14F-4D97-AF65-F5344CB8AC3E}">
        <p14:creationId xmlns:p14="http://schemas.microsoft.com/office/powerpoint/2010/main" val="289679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10C7F3-607E-4B59-88F8-449A59CA3E5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113619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10C7F3-607E-4B59-88F8-449A59CA3E5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294169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10C7F3-607E-4B59-88F8-449A59CA3E5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2461101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endParaRPr lang="ar-EG"/>
          </a:p>
        </p:txBody>
      </p:sp>
      <p:sp>
        <p:nvSpPr>
          <p:cNvPr id="3" name="Table Placeholder 2"/>
          <p:cNvSpPr>
            <a:spLocks noGrp="1"/>
          </p:cNvSpPr>
          <p:nvPr>
            <p:ph type="tbl" idx="1"/>
          </p:nvPr>
        </p:nvSpPr>
        <p:spPr>
          <a:xfrm>
            <a:off x="1016000" y="1905000"/>
            <a:ext cx="10261600" cy="4038600"/>
          </a:xfrm>
        </p:spPr>
        <p:txBody>
          <a:bodyPr/>
          <a:lstStyle/>
          <a:p>
            <a:pPr lvl="0"/>
            <a:endParaRPr lang="ar-EG" noProof="0"/>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D59FA4D-CB28-E148-9730-5198425E2C59}" type="slidenum">
              <a:rPr lang="ar-SA" altLang="en-US"/>
              <a:pPr/>
              <a:t>‹#›</a:t>
            </a:fld>
            <a:endParaRPr lang="en-US" altLang="en-US"/>
          </a:p>
        </p:txBody>
      </p:sp>
    </p:spTree>
    <p:extLst>
      <p:ext uri="{BB962C8B-B14F-4D97-AF65-F5344CB8AC3E}">
        <p14:creationId xmlns:p14="http://schemas.microsoft.com/office/powerpoint/2010/main" val="249028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10C7F3-607E-4B59-88F8-449A59CA3E5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138893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10C7F3-607E-4B59-88F8-449A59CA3E5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262085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10C7F3-607E-4B59-88F8-449A59CA3E58}"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291171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10C7F3-607E-4B59-88F8-449A59CA3E58}"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425935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10C7F3-607E-4B59-88F8-449A59CA3E58}"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170487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0C7F3-607E-4B59-88F8-449A59CA3E58}"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247756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10C7F3-607E-4B59-88F8-449A59CA3E58}"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379622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10C7F3-607E-4B59-88F8-449A59CA3E58}"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237978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0C7F3-607E-4B59-88F8-449A59CA3E58}" type="datetimeFigureOut">
              <a:rPr lang="en-US" smtClean="0"/>
              <a:t>10/17/2022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EB3FDD-4C7F-41F6-9D5E-EDCFBE56C799}" type="slidenum">
              <a:rPr lang="en-US" smtClean="0"/>
              <a:t>‹#›</a:t>
            </a:fld>
            <a:endParaRPr lang="en-US"/>
          </a:p>
        </p:txBody>
      </p:sp>
    </p:spTree>
    <p:extLst>
      <p:ext uri="{BB962C8B-B14F-4D97-AF65-F5344CB8AC3E}">
        <p14:creationId xmlns:p14="http://schemas.microsoft.com/office/powerpoint/2010/main" val="3738098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6.xml"/><Relationship Id="rId18" Type="http://schemas.openxmlformats.org/officeDocument/2006/relationships/image" Target="../media/image20.png"/><Relationship Id="rId26" Type="http://schemas.openxmlformats.org/officeDocument/2006/relationships/image" Target="../media/image24.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7.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15.jpeg"/><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customXml" Target="../ink/ink5.xml"/><Relationship Id="rId24" Type="http://schemas.openxmlformats.org/officeDocument/2006/relationships/image" Target="../media/image23.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5.png"/><Relationship Id="rId10" Type="http://schemas.openxmlformats.org/officeDocument/2006/relationships/image" Target="../media/image16.png"/><Relationship Id="rId19" Type="http://schemas.openxmlformats.org/officeDocument/2006/relationships/customXml" Target="../ink/ink9.xml"/><Relationship Id="rId4" Type="http://schemas.openxmlformats.org/officeDocument/2006/relationships/image" Target="../media/image130.png"/><Relationship Id="rId9" Type="http://schemas.openxmlformats.org/officeDocument/2006/relationships/customXml" Target="../ink/ink4.xml"/><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customXml" Target="../ink/ink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1378" y="4468482"/>
            <a:ext cx="5260621" cy="2293561"/>
          </a:xfrm>
          <a:prstGeom prst="rect">
            <a:avLst/>
          </a:prstGeom>
          <a:solidFill>
            <a:schemeClr val="bg2"/>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 y="1440605"/>
            <a:ext cx="12192000" cy="194094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28955" y="1440605"/>
            <a:ext cx="8934090" cy="1802926"/>
          </a:xfrm>
        </p:spPr>
        <p:txBody>
          <a:bodyPr>
            <a:norm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Assessment of patients before </a:t>
            </a:r>
            <a:r>
              <a:rPr lang="en-US" sz="5400" b="1" dirty="0" err="1">
                <a:latin typeface="Tahoma" panose="020B0604030504040204" pitchFamily="34" charset="0"/>
                <a:ea typeface="Tahoma" panose="020B0604030504040204" pitchFamily="34" charset="0"/>
                <a:cs typeface="Tahoma" panose="020B0604030504040204" pitchFamily="34" charset="0"/>
              </a:rPr>
              <a:t>anaesthesia</a:t>
            </a:r>
            <a:r>
              <a:rPr lang="en-US" sz="5400" b="1" dirty="0">
                <a:latin typeface="Tahoma" panose="020B0604030504040204" pitchFamily="34" charset="0"/>
                <a:ea typeface="Tahoma" panose="020B0604030504040204" pitchFamily="34" charset="0"/>
                <a:cs typeface="Tahoma" panose="020B0604030504040204" pitchFamily="34" charset="0"/>
              </a:rPr>
              <a:t>   </a:t>
            </a:r>
          </a:p>
        </p:txBody>
      </p:sp>
      <p:sp>
        <p:nvSpPr>
          <p:cNvPr id="8" name="TextBox 7"/>
          <p:cNvSpPr txBox="1"/>
          <p:nvPr/>
        </p:nvSpPr>
        <p:spPr>
          <a:xfrm>
            <a:off x="7735604" y="4928041"/>
            <a:ext cx="3652168" cy="400110"/>
          </a:xfrm>
          <a:prstGeom prst="rect">
            <a:avLst/>
          </a:prstGeom>
          <a:noFill/>
        </p:spPr>
        <p:txBody>
          <a:bodyPr wrap="square" rtlCol="0">
            <a:spAutoFit/>
          </a:bodyPr>
          <a:lstStyle/>
          <a:p>
            <a:r>
              <a:rPr lang="en-US" sz="2000" dirty="0"/>
              <a:t>FIBMS </a:t>
            </a:r>
            <a:r>
              <a:rPr lang="en-US" sz="2000" dirty="0" err="1"/>
              <a:t>Anaesthesia</a:t>
            </a:r>
            <a:endParaRPr lang="en-US" sz="2000" dirty="0"/>
          </a:p>
        </p:txBody>
      </p:sp>
      <p:sp>
        <p:nvSpPr>
          <p:cNvPr id="7" name="TextBox 6">
            <a:extLst>
              <a:ext uri="{FF2B5EF4-FFF2-40B4-BE49-F238E27FC236}">
                <a16:creationId xmlns:a16="http://schemas.microsoft.com/office/drawing/2014/main" id="{29BDA41A-A851-C287-6C2D-BCD098F39083}"/>
              </a:ext>
            </a:extLst>
          </p:cNvPr>
          <p:cNvSpPr txBox="1"/>
          <p:nvPr/>
        </p:nvSpPr>
        <p:spPr>
          <a:xfrm>
            <a:off x="7473244" y="5610009"/>
            <a:ext cx="4109156" cy="714042"/>
          </a:xfrm>
          <a:prstGeom prst="rect">
            <a:avLst/>
          </a:prstGeom>
          <a:noFill/>
        </p:spPr>
        <p:txBody>
          <a:bodyPr wrap="square">
            <a:spAutoFit/>
          </a:bodyPr>
          <a:lstStyle/>
          <a:p>
            <a:pPr>
              <a:lnSpc>
                <a:spcPct val="80000"/>
              </a:lnSpc>
              <a:spcBef>
                <a:spcPts val="1000"/>
              </a:spcBef>
            </a:pPr>
            <a:r>
              <a:rPr lang="en-US" sz="2800" dirty="0">
                <a:latin typeface="Bahnschrift" panose="020B0502040204020203" pitchFamily="34" charset="0"/>
              </a:rPr>
              <a:t>Dr : Bassim </a:t>
            </a:r>
            <a:r>
              <a:rPr lang="en-US" sz="2800" dirty="0" err="1">
                <a:latin typeface="Bahnschrift" panose="020B0502040204020203" pitchFamily="34" charset="0"/>
              </a:rPr>
              <a:t>mohammed</a:t>
            </a:r>
            <a:r>
              <a:rPr lang="en-US" sz="2800" b="1" dirty="0">
                <a:latin typeface="Bahnschrift" panose="020B0502040204020203" pitchFamily="34" charset="0"/>
              </a:rPr>
              <a:t> </a:t>
            </a:r>
          </a:p>
          <a:p>
            <a:r>
              <a:rPr lang="en-US" dirty="0"/>
              <a:t>MSc anesthesia &amp; intensive care</a:t>
            </a:r>
            <a:r>
              <a:rPr lang="en-US" sz="1200" dirty="0"/>
              <a:t> </a:t>
            </a:r>
          </a:p>
        </p:txBody>
      </p:sp>
      <p:sp>
        <p:nvSpPr>
          <p:cNvPr id="14" name="TextBox 13">
            <a:extLst>
              <a:ext uri="{FF2B5EF4-FFF2-40B4-BE49-F238E27FC236}">
                <a16:creationId xmlns:a16="http://schemas.microsoft.com/office/drawing/2014/main" id="{5E69811A-B378-76CA-A6DA-19837512828C}"/>
              </a:ext>
            </a:extLst>
          </p:cNvPr>
          <p:cNvSpPr txBox="1"/>
          <p:nvPr/>
        </p:nvSpPr>
        <p:spPr>
          <a:xfrm>
            <a:off x="6931378" y="4523074"/>
            <a:ext cx="5260621" cy="523220"/>
          </a:xfrm>
          <a:prstGeom prst="rect">
            <a:avLst/>
          </a:prstGeom>
          <a:noFill/>
        </p:spPr>
        <p:txBody>
          <a:bodyPr wrap="square">
            <a:spAutoFit/>
          </a:bodyPr>
          <a:lstStyle/>
          <a:p>
            <a:r>
              <a:rPr lang="en-US" sz="1800" b="1" dirty="0">
                <a:latin typeface="Bahnschrift" panose="020B0502040204020203" pitchFamily="34" charset="0"/>
              </a:rPr>
              <a:t> </a:t>
            </a:r>
            <a:r>
              <a:rPr lang="en-US" sz="2400" b="1" dirty="0">
                <a:latin typeface="Bahnschrift" panose="020B0502040204020203" pitchFamily="34" charset="0"/>
              </a:rPr>
              <a:t>By:  </a:t>
            </a:r>
            <a:r>
              <a:rPr lang="en-US" sz="2800" dirty="0">
                <a:latin typeface="Bahnschrift" panose="020B0502040204020203" pitchFamily="34" charset="0"/>
              </a:rPr>
              <a:t>Dr : </a:t>
            </a:r>
            <a:r>
              <a:rPr lang="en-US" sz="2800" dirty="0" err="1">
                <a:latin typeface="Bahnschrift" panose="020B0502040204020203" pitchFamily="34" charset="0"/>
              </a:rPr>
              <a:t>Miaad</a:t>
            </a:r>
            <a:r>
              <a:rPr lang="en-US" sz="2800" dirty="0">
                <a:latin typeface="Bahnschrift" panose="020B0502040204020203" pitchFamily="34" charset="0"/>
              </a:rPr>
              <a:t> Adnan </a:t>
            </a:r>
            <a:endParaRPr lang="en-US" sz="1800" dirty="0">
              <a:latin typeface="Bahnschrift" panose="020B0502040204020203" pitchFamily="34" charset="0"/>
            </a:endParaRPr>
          </a:p>
        </p:txBody>
      </p:sp>
      <p:sp>
        <p:nvSpPr>
          <p:cNvPr id="3" name="Rectangle 2">
            <a:extLst>
              <a:ext uri="{FF2B5EF4-FFF2-40B4-BE49-F238E27FC236}">
                <a16:creationId xmlns:a16="http://schemas.microsoft.com/office/drawing/2014/main" id="{CD3EA400-278E-53D2-69E7-832B09CFA5F8}"/>
              </a:ext>
            </a:extLst>
          </p:cNvPr>
          <p:cNvSpPr/>
          <p:nvPr/>
        </p:nvSpPr>
        <p:spPr>
          <a:xfrm>
            <a:off x="349956" y="5417395"/>
            <a:ext cx="2968978" cy="1057536"/>
          </a:xfrm>
          <a:prstGeom prst="rect">
            <a:avLst/>
          </a:prstGeom>
          <a:solidFill>
            <a:schemeClr val="bg2"/>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3944AA2-06F1-3261-FB78-0C5E91453317}"/>
              </a:ext>
            </a:extLst>
          </p:cNvPr>
          <p:cNvSpPr txBox="1"/>
          <p:nvPr/>
        </p:nvSpPr>
        <p:spPr>
          <a:xfrm>
            <a:off x="440267" y="5520267"/>
            <a:ext cx="2777066" cy="923330"/>
          </a:xfrm>
          <a:prstGeom prst="rect">
            <a:avLst/>
          </a:prstGeom>
          <a:noFill/>
        </p:spPr>
        <p:txBody>
          <a:bodyPr wrap="square" rtlCol="0">
            <a:spAutoFit/>
          </a:bodyPr>
          <a:lstStyle/>
          <a:p>
            <a:r>
              <a:rPr lang="en-US" dirty="0"/>
              <a:t>1</a:t>
            </a:r>
            <a:r>
              <a:rPr lang="en-US" baseline="30000" dirty="0"/>
              <a:t>st</a:t>
            </a:r>
            <a:r>
              <a:rPr lang="en-US" dirty="0"/>
              <a:t> lecture/ 3</a:t>
            </a:r>
            <a:r>
              <a:rPr lang="en-US" baseline="30000" dirty="0"/>
              <a:t>rd</a:t>
            </a:r>
            <a:r>
              <a:rPr lang="en-US" dirty="0"/>
              <a:t> stage/ anesthesia technology</a:t>
            </a:r>
          </a:p>
          <a:p>
            <a:r>
              <a:rPr lang="en-US" dirty="0"/>
              <a:t>2022 - 2023</a:t>
            </a:r>
          </a:p>
        </p:txBody>
      </p:sp>
    </p:spTree>
    <p:extLst>
      <p:ext uri="{BB962C8B-B14F-4D97-AF65-F5344CB8AC3E}">
        <p14:creationId xmlns:p14="http://schemas.microsoft.com/office/powerpoint/2010/main" val="300166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9</a:t>
            </a:r>
            <a:endParaRPr lang="en-US" b="1" dirty="0"/>
          </a:p>
        </p:txBody>
      </p:sp>
      <p:sp>
        <p:nvSpPr>
          <p:cNvPr id="10" name="Rectangle 9"/>
          <p:cNvSpPr/>
          <p:nvPr/>
        </p:nvSpPr>
        <p:spPr>
          <a:xfrm>
            <a:off x="713117" y="464756"/>
            <a:ext cx="10765765"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422692" y="465832"/>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13" name="Rectangle 12"/>
          <p:cNvSpPr/>
          <p:nvPr/>
        </p:nvSpPr>
        <p:spPr>
          <a:xfrm>
            <a:off x="713117" y="1672869"/>
            <a:ext cx="10765766" cy="4882641"/>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13117" y="1339978"/>
            <a:ext cx="10765766"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000" b="1" dirty="0">
                <a:latin typeface="Tahoma" panose="020B0604030504040204" pitchFamily="34" charset="0"/>
                <a:ea typeface="Tahoma" panose="020B0604030504040204" pitchFamily="34" charset="0"/>
                <a:cs typeface="Tahoma" panose="020B0604030504040204" pitchFamily="34" charset="0"/>
              </a:rPr>
              <a:t>Active Cardiac Conditions</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3"/>
          <p:cNvSpPr txBox="1">
            <a:spLocks noChangeArrowheads="1"/>
          </p:cNvSpPr>
          <p:nvPr/>
        </p:nvSpPr>
        <p:spPr>
          <a:xfrm>
            <a:off x="347215" y="2272612"/>
            <a:ext cx="9579629" cy="46119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latin typeface="Tahoma" panose="020B0604030504040204" pitchFamily="34" charset="0"/>
                <a:ea typeface="Tahoma" panose="020B0604030504040204" pitchFamily="34" charset="0"/>
                <a:cs typeface="Tahoma" panose="020B0604030504040204" pitchFamily="34" charset="0"/>
              </a:rPr>
              <a:t>        • Unstable coronary syndromes</a:t>
            </a:r>
          </a:p>
          <a:p>
            <a:pPr lvl="1" algn="l"/>
            <a:r>
              <a:rPr lang="en-US" altLang="en-US" dirty="0">
                <a:latin typeface="Tahoma" panose="020B0604030504040204" pitchFamily="34" charset="0"/>
                <a:ea typeface="Tahoma" panose="020B0604030504040204" pitchFamily="34" charset="0"/>
                <a:cs typeface="Tahoma" panose="020B0604030504040204" pitchFamily="34" charset="0"/>
              </a:rPr>
              <a:t>                   - Unstable or severe angina</a:t>
            </a:r>
          </a:p>
          <a:p>
            <a:pPr lvl="1" algn="l"/>
            <a:r>
              <a:rPr lang="en-US" altLang="en-US" dirty="0">
                <a:latin typeface="Tahoma" panose="020B0604030504040204" pitchFamily="34" charset="0"/>
                <a:ea typeface="Tahoma" panose="020B0604030504040204" pitchFamily="34" charset="0"/>
                <a:cs typeface="Tahoma" panose="020B0604030504040204" pitchFamily="34" charset="0"/>
              </a:rPr>
              <a:t>                   - Recent MI</a:t>
            </a:r>
          </a:p>
          <a:p>
            <a:pPr algn="l"/>
            <a:r>
              <a:rPr lang="en-US" altLang="en-US" dirty="0">
                <a:latin typeface="Tahoma" panose="020B0604030504040204" pitchFamily="34" charset="0"/>
                <a:ea typeface="Tahoma" panose="020B0604030504040204" pitchFamily="34" charset="0"/>
                <a:cs typeface="Tahoma" panose="020B0604030504040204" pitchFamily="34" charset="0"/>
              </a:rPr>
              <a:t>        • Decompensated HF</a:t>
            </a:r>
          </a:p>
          <a:p>
            <a:pPr algn="l"/>
            <a:endParaRPr lang="en-US" altLang="en-US" sz="100" dirty="0">
              <a:latin typeface="Tahoma" panose="020B0604030504040204" pitchFamily="34" charset="0"/>
              <a:ea typeface="Tahoma" panose="020B0604030504040204" pitchFamily="34" charset="0"/>
              <a:cs typeface="Tahoma" panose="020B0604030504040204" pitchFamily="34" charset="0"/>
            </a:endParaRPr>
          </a:p>
          <a:p>
            <a:pPr algn="l"/>
            <a:r>
              <a:rPr lang="en-US" altLang="en-US" dirty="0">
                <a:latin typeface="Tahoma" panose="020B0604030504040204" pitchFamily="34" charset="0"/>
                <a:ea typeface="Tahoma" panose="020B0604030504040204" pitchFamily="34" charset="0"/>
                <a:cs typeface="Tahoma" panose="020B0604030504040204" pitchFamily="34" charset="0"/>
              </a:rPr>
              <a:t>        • Significant arrhythmias</a:t>
            </a:r>
          </a:p>
          <a:p>
            <a:pPr algn="l"/>
            <a:endParaRPr lang="en-US" altLang="en-US" sz="100" dirty="0">
              <a:latin typeface="Tahoma" panose="020B0604030504040204" pitchFamily="34" charset="0"/>
              <a:ea typeface="Tahoma" panose="020B0604030504040204" pitchFamily="34" charset="0"/>
              <a:cs typeface="Tahoma" panose="020B0604030504040204" pitchFamily="34" charset="0"/>
            </a:endParaRPr>
          </a:p>
          <a:p>
            <a:pPr algn="l"/>
            <a:r>
              <a:rPr lang="en-US" altLang="en-US" dirty="0">
                <a:latin typeface="Tahoma" panose="020B0604030504040204" pitchFamily="34" charset="0"/>
                <a:ea typeface="Tahoma" panose="020B0604030504040204" pitchFamily="34" charset="0"/>
                <a:cs typeface="Tahoma" panose="020B0604030504040204" pitchFamily="34" charset="0"/>
              </a:rPr>
              <a:t>        • Severe valvular disease</a:t>
            </a:r>
          </a:p>
          <a:p>
            <a:pPr algn="l"/>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3377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10</a:t>
            </a:r>
            <a:endParaRPr lang="en-US" sz="1200" b="1" dirty="0"/>
          </a:p>
        </p:txBody>
      </p:sp>
      <p:sp>
        <p:nvSpPr>
          <p:cNvPr id="10" name="Rectangle 9"/>
          <p:cNvSpPr/>
          <p:nvPr/>
        </p:nvSpPr>
        <p:spPr>
          <a:xfrm>
            <a:off x="800338" y="570531"/>
            <a:ext cx="10591323"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422692" y="465832"/>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13" name="Rectangle 12"/>
          <p:cNvSpPr/>
          <p:nvPr/>
        </p:nvSpPr>
        <p:spPr>
          <a:xfrm>
            <a:off x="777821" y="1975359"/>
            <a:ext cx="10636360"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800339" y="1379125"/>
            <a:ext cx="10591323"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b="1" dirty="0">
                <a:latin typeface="Tahoma" panose="020B0604030504040204" pitchFamily="34" charset="0"/>
                <a:ea typeface="Tahoma" panose="020B0604030504040204" pitchFamily="34" charset="0"/>
                <a:cs typeface="Tahoma" panose="020B0604030504040204" pitchFamily="34" charset="0"/>
              </a:rPr>
              <a:t>Minor Cardiac Predictors</a:t>
            </a:r>
            <a:endParaRPr lang="en-US" sz="3200" dirty="0"/>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3"/>
          <p:cNvSpPr txBox="1">
            <a:spLocks noChangeArrowheads="1"/>
          </p:cNvSpPr>
          <p:nvPr/>
        </p:nvSpPr>
        <p:spPr>
          <a:xfrm>
            <a:off x="777820" y="2518821"/>
            <a:ext cx="9579629" cy="46119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3200" dirty="0">
                <a:cs typeface="Arial" panose="020B0604020202020204" pitchFamily="34" charset="0"/>
              </a:rPr>
              <a:t>       </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a:cs typeface="Arial" panose="020B0604020202020204" pitchFamily="34" charset="0"/>
              </a:rPr>
              <a:t>Advanced age (&gt;70)</a:t>
            </a:r>
          </a:p>
          <a:p>
            <a:pPr algn="l"/>
            <a:r>
              <a:rPr lang="en-US" altLang="en-US" sz="3200" dirty="0">
                <a:latin typeface="Tahoma" panose="020B0604030504040204" pitchFamily="34" charset="0"/>
                <a:ea typeface="Tahoma" panose="020B0604030504040204" pitchFamily="34" charset="0"/>
                <a:cs typeface="Tahoma" panose="020B0604030504040204" pitchFamily="34" charset="0"/>
              </a:rPr>
              <a:t>     • </a:t>
            </a:r>
            <a:r>
              <a:rPr lang="en-US" altLang="en-US" sz="3200" dirty="0">
                <a:cs typeface="Arial" panose="020B0604020202020204" pitchFamily="34" charset="0"/>
              </a:rPr>
              <a:t>Abnormal ECG</a:t>
            </a:r>
          </a:p>
          <a:p>
            <a:pPr lvl="1" algn="l"/>
            <a:r>
              <a:rPr lang="en-US" altLang="en-US" sz="2800" dirty="0">
                <a:cs typeface="Arial" panose="020B0604020202020204" pitchFamily="34" charset="0"/>
              </a:rPr>
              <a:t>           -LV hypertrophy</a:t>
            </a:r>
          </a:p>
          <a:p>
            <a:pPr lvl="1" algn="l"/>
            <a:r>
              <a:rPr lang="en-US" altLang="en-US" sz="2800" dirty="0">
                <a:cs typeface="Arial" panose="020B0604020202020204" pitchFamily="34" charset="0"/>
              </a:rPr>
              <a:t>           -LBBB</a:t>
            </a:r>
          </a:p>
          <a:p>
            <a:pPr lvl="1" algn="l"/>
            <a:r>
              <a:rPr lang="en-US" altLang="en-US" sz="2800" dirty="0">
                <a:cs typeface="Arial" panose="020B0604020202020204" pitchFamily="34" charset="0"/>
              </a:rPr>
              <a:t>           -ST-T abnormalities</a:t>
            </a:r>
          </a:p>
          <a:p>
            <a:pPr lvl="1" algn="l"/>
            <a:r>
              <a:rPr lang="en-US" altLang="en-US" sz="2800" dirty="0">
                <a:cs typeface="Arial" panose="020B0604020202020204" pitchFamily="34" charset="0"/>
              </a:rPr>
              <a:t>           -Rhythm other than sinus</a:t>
            </a:r>
          </a:p>
          <a:p>
            <a:pPr algn="l"/>
            <a:r>
              <a:rPr lang="en-US" altLang="en-US" sz="3200" dirty="0">
                <a:cs typeface="Arial" panose="020B0604020202020204" pitchFamily="34" charset="0"/>
              </a:rPr>
              <a:t>       </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a:cs typeface="Arial" panose="020B0604020202020204" pitchFamily="34" charset="0"/>
              </a:rPr>
              <a:t>Uncontrolled systemic hypertension </a:t>
            </a:r>
          </a:p>
        </p:txBody>
      </p:sp>
      <p:pic>
        <p:nvPicPr>
          <p:cNvPr id="1026" name="Picture 2" descr="Left bundle branch block - Wikipedia">
            <a:extLst>
              <a:ext uri="{FF2B5EF4-FFF2-40B4-BE49-F238E27FC236}">
                <a16:creationId xmlns:a16="http://schemas.microsoft.com/office/drawing/2014/main" id="{DFE6B9A3-A7B0-908F-A454-A02E2A2845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9333" y="1975359"/>
            <a:ext cx="3797351" cy="1666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37C643-4A6A-32AB-8AA1-62DBB8C15866}"/>
              </a:ext>
            </a:extLst>
          </p:cNvPr>
          <p:cNvSpPr txBox="1"/>
          <p:nvPr/>
        </p:nvSpPr>
        <p:spPr>
          <a:xfrm>
            <a:off x="7879644" y="3429000"/>
            <a:ext cx="3239912" cy="369332"/>
          </a:xfrm>
          <a:prstGeom prst="rect">
            <a:avLst/>
          </a:prstGeom>
          <a:noFill/>
        </p:spPr>
        <p:txBody>
          <a:bodyPr wrap="square" rtlCol="0">
            <a:spAutoFit/>
          </a:bodyPr>
          <a:lstStyle/>
          <a:p>
            <a:r>
              <a:rPr lang="en-US" dirty="0"/>
              <a:t>LBBB. Left bundle branch block</a:t>
            </a:r>
          </a:p>
        </p:txBody>
      </p:sp>
      <p:pic>
        <p:nvPicPr>
          <p:cNvPr id="1028" name="Picture 4" descr="The ST segment: physiology, normal appearance, ST depression &amp; ST elevation  – ECG &amp; ECHO">
            <a:extLst>
              <a:ext uri="{FF2B5EF4-FFF2-40B4-BE49-F238E27FC236}">
                <a16:creationId xmlns:a16="http://schemas.microsoft.com/office/drawing/2014/main" id="{40B3E168-3C4B-CE85-3CF2-5E792B5566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5" y="3820370"/>
            <a:ext cx="3320046" cy="158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9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11</a:t>
            </a:r>
            <a:endParaRPr lang="en-US" sz="1200" b="1" dirty="0"/>
          </a:p>
        </p:txBody>
      </p:sp>
      <p:sp>
        <p:nvSpPr>
          <p:cNvPr id="10" name="Rectangle 9"/>
          <p:cNvSpPr/>
          <p:nvPr/>
        </p:nvSpPr>
        <p:spPr>
          <a:xfrm>
            <a:off x="958969" y="491747"/>
            <a:ext cx="1027406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422692" y="465832"/>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13" name="Rectangle 12"/>
          <p:cNvSpPr/>
          <p:nvPr/>
        </p:nvSpPr>
        <p:spPr>
          <a:xfrm>
            <a:off x="958969" y="1888374"/>
            <a:ext cx="10274061"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950611" y="1378096"/>
            <a:ext cx="10274062"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Surgical Risk Stratification</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3"/>
          <p:cNvSpPr txBox="1">
            <a:spLocks noChangeArrowheads="1"/>
          </p:cNvSpPr>
          <p:nvPr/>
        </p:nvSpPr>
        <p:spPr>
          <a:xfrm>
            <a:off x="795072" y="2682721"/>
            <a:ext cx="9579629" cy="46119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latin typeface="Tahoma" panose="020B0604030504040204" pitchFamily="34" charset="0"/>
                <a:ea typeface="Tahoma" panose="020B0604030504040204" pitchFamily="34" charset="0"/>
                <a:cs typeface="Tahoma" panose="020B0604030504040204" pitchFamily="34" charset="0"/>
              </a:rPr>
              <a:t>     High Risk </a:t>
            </a:r>
          </a:p>
          <a:p>
            <a:pPr lvl="1" algn="l"/>
            <a:r>
              <a:rPr lang="en-US" altLang="en-US" dirty="0">
                <a:latin typeface="Tahoma" panose="020B0604030504040204" pitchFamily="34" charset="0"/>
                <a:ea typeface="Tahoma" panose="020B0604030504040204" pitchFamily="34" charset="0"/>
                <a:cs typeface="Tahoma" panose="020B0604030504040204" pitchFamily="34" charset="0"/>
              </a:rPr>
              <a:t>          Vascular (aortic and major vascular)</a:t>
            </a:r>
          </a:p>
          <a:p>
            <a:pPr algn="l"/>
            <a:r>
              <a:rPr lang="en-US" altLang="en-US" dirty="0">
                <a:latin typeface="Tahoma" panose="020B0604030504040204" pitchFamily="34" charset="0"/>
                <a:ea typeface="Tahoma" panose="020B0604030504040204" pitchFamily="34" charset="0"/>
                <a:cs typeface="Tahoma" panose="020B0604030504040204" pitchFamily="34" charset="0"/>
              </a:rPr>
              <a:t>     Intermediate Risk</a:t>
            </a:r>
          </a:p>
          <a:p>
            <a:pPr lvl="1" algn="l"/>
            <a:r>
              <a:rPr lang="en-US" altLang="en-US" dirty="0">
                <a:latin typeface="Tahoma" panose="020B0604030504040204" pitchFamily="34" charset="0"/>
                <a:ea typeface="Tahoma" panose="020B0604030504040204" pitchFamily="34" charset="0"/>
                <a:cs typeface="Tahoma" panose="020B0604030504040204" pitchFamily="34" charset="0"/>
              </a:rPr>
              <a:t>          </a:t>
            </a:r>
            <a:r>
              <a:rPr lang="en-US" altLang="en-US" dirty="0" err="1">
                <a:latin typeface="Tahoma" panose="020B0604030504040204" pitchFamily="34" charset="0"/>
                <a:ea typeface="Tahoma" panose="020B0604030504040204" pitchFamily="34" charset="0"/>
                <a:cs typeface="Tahoma" panose="020B0604030504040204" pitchFamily="34" charset="0"/>
              </a:rPr>
              <a:t>Intraperitoneal</a:t>
            </a:r>
            <a:r>
              <a:rPr lang="en-US" altLang="en-US" dirty="0">
                <a:latin typeface="Tahoma" panose="020B0604030504040204" pitchFamily="34" charset="0"/>
                <a:ea typeface="Tahoma" panose="020B0604030504040204" pitchFamily="34" charset="0"/>
                <a:cs typeface="Tahoma" panose="020B0604030504040204" pitchFamily="34" charset="0"/>
              </a:rPr>
              <a:t> and </a:t>
            </a:r>
            <a:r>
              <a:rPr lang="en-US" altLang="en-US" dirty="0" err="1">
                <a:latin typeface="Tahoma" panose="020B0604030504040204" pitchFamily="34" charset="0"/>
                <a:ea typeface="Tahoma" panose="020B0604030504040204" pitchFamily="34" charset="0"/>
                <a:cs typeface="Tahoma" panose="020B0604030504040204" pitchFamily="34" charset="0"/>
              </a:rPr>
              <a:t>intrathoracic</a:t>
            </a:r>
            <a:endParaRPr lang="en-US" altLang="en-US" dirty="0">
              <a:latin typeface="Tahoma" panose="020B0604030504040204" pitchFamily="34" charset="0"/>
              <a:ea typeface="Tahoma" panose="020B0604030504040204" pitchFamily="34" charset="0"/>
              <a:cs typeface="Tahoma" panose="020B0604030504040204" pitchFamily="34" charset="0"/>
            </a:endParaRPr>
          </a:p>
          <a:p>
            <a:pPr lvl="1" algn="l"/>
            <a:r>
              <a:rPr lang="en-US" altLang="en-US" dirty="0">
                <a:latin typeface="Tahoma" panose="020B0604030504040204" pitchFamily="34" charset="0"/>
                <a:ea typeface="Tahoma" panose="020B0604030504040204" pitchFamily="34" charset="0"/>
                <a:cs typeface="Tahoma" panose="020B0604030504040204" pitchFamily="34" charset="0"/>
              </a:rPr>
              <a:t>         , carotid, head and neck, orthopedic, prostate</a:t>
            </a:r>
          </a:p>
          <a:p>
            <a:pPr algn="l"/>
            <a:r>
              <a:rPr lang="en-US" altLang="en-US" dirty="0">
                <a:latin typeface="Tahoma" panose="020B0604030504040204" pitchFamily="34" charset="0"/>
                <a:ea typeface="Tahoma" panose="020B0604030504040204" pitchFamily="34" charset="0"/>
                <a:cs typeface="Tahoma" panose="020B0604030504040204" pitchFamily="34" charset="0"/>
              </a:rPr>
              <a:t>     Low Risk</a:t>
            </a:r>
          </a:p>
          <a:p>
            <a:pPr lvl="1" algn="l"/>
            <a:r>
              <a:rPr lang="en-US" altLang="en-US" dirty="0">
                <a:latin typeface="Tahoma" panose="020B0604030504040204" pitchFamily="34" charset="0"/>
                <a:ea typeface="Tahoma" panose="020B0604030504040204" pitchFamily="34" charset="0"/>
                <a:cs typeface="Tahoma" panose="020B0604030504040204" pitchFamily="34" charset="0"/>
              </a:rPr>
              <a:t>          Endoscopic, superficial procedures, </a:t>
            </a:r>
          </a:p>
          <a:p>
            <a:pPr lvl="1" algn="l"/>
            <a:r>
              <a:rPr lang="en-US" altLang="en-US" dirty="0">
                <a:latin typeface="Tahoma" panose="020B0604030504040204" pitchFamily="34" charset="0"/>
                <a:ea typeface="Tahoma" panose="020B0604030504040204" pitchFamily="34" charset="0"/>
                <a:cs typeface="Tahoma" panose="020B0604030504040204" pitchFamily="34" charset="0"/>
              </a:rPr>
              <a:t>          cataract, breast, ambulatory surgery</a:t>
            </a:r>
          </a:p>
        </p:txBody>
      </p:sp>
    </p:spTree>
    <p:extLst>
      <p:ext uri="{BB962C8B-B14F-4D97-AF65-F5344CB8AC3E}">
        <p14:creationId xmlns:p14="http://schemas.microsoft.com/office/powerpoint/2010/main" val="3977158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13</a:t>
            </a:r>
            <a:endParaRPr lang="en-US" sz="1200" b="1" dirty="0"/>
          </a:p>
        </p:txBody>
      </p:sp>
      <p:sp>
        <p:nvSpPr>
          <p:cNvPr id="10" name="Rectangle 9"/>
          <p:cNvSpPr/>
          <p:nvPr/>
        </p:nvSpPr>
        <p:spPr>
          <a:xfrm>
            <a:off x="879678" y="508057"/>
            <a:ext cx="10575002"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422692" y="465832"/>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13" name="Rectangle 12"/>
          <p:cNvSpPr/>
          <p:nvPr/>
        </p:nvSpPr>
        <p:spPr>
          <a:xfrm>
            <a:off x="879677" y="1844114"/>
            <a:ext cx="10636048" cy="4578111"/>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879677" y="1382628"/>
            <a:ext cx="10575002"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Respiratory system</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nvSpPr>
        <p:spPr bwMode="auto">
          <a:xfrm>
            <a:off x="676274" y="2067730"/>
            <a:ext cx="10778405" cy="452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Char char="–"/>
              <a:defRPr sz="2800">
                <a:solidFill>
                  <a:schemeClr val="tx1"/>
                </a:solidFill>
                <a:latin typeface="+mn-lt"/>
              </a:defRPr>
            </a:lvl2pPr>
            <a:lvl3pPr marL="1143000" indent="-228600" algn="l" rtl="0" eaLnBrk="0" fontAlgn="base" hangingPunct="0">
              <a:spcBef>
                <a:spcPct val="20000"/>
              </a:spcBef>
              <a:spcAft>
                <a:spcPct val="0"/>
              </a:spcAft>
              <a:buClr>
                <a:srgbClr val="000066"/>
              </a:buClr>
              <a:buChar char="•"/>
              <a:defRPr sz="2400">
                <a:solidFill>
                  <a:schemeClr val="tx1"/>
                </a:solidFill>
                <a:latin typeface="+mn-lt"/>
              </a:defRPr>
            </a:lvl3pPr>
            <a:lvl4pPr marL="1600200" indent="-228600" algn="l" rtl="0" eaLnBrk="0" fontAlgn="base" hangingPunct="0">
              <a:spcBef>
                <a:spcPct val="20000"/>
              </a:spcBef>
              <a:spcAft>
                <a:spcPct val="0"/>
              </a:spcAft>
              <a:buClr>
                <a:srgbClr val="000066"/>
              </a:buClr>
              <a:buChar char="–"/>
              <a:defRPr sz="2000">
                <a:solidFill>
                  <a:schemeClr val="tx1"/>
                </a:solidFill>
                <a:latin typeface="+mn-lt"/>
              </a:defRPr>
            </a:lvl4pPr>
            <a:lvl5pPr marL="2057400" indent="-228600" algn="l" rtl="0" eaLnBrk="0" fontAlgn="base" hangingPunct="0">
              <a:spcBef>
                <a:spcPct val="20000"/>
              </a:spcBef>
              <a:spcAft>
                <a:spcPct val="0"/>
              </a:spcAft>
              <a:buClr>
                <a:srgbClr val="000066"/>
              </a:buClr>
              <a:buChar char="»"/>
              <a:defRPr sz="2000">
                <a:solidFill>
                  <a:schemeClr val="tx1"/>
                </a:solidFill>
                <a:latin typeface="+mn-lt"/>
              </a:defRPr>
            </a:lvl5pPr>
            <a:lvl6pPr marL="2514600" indent="-228600" algn="l" rtl="0" eaLnBrk="0" fontAlgn="base" hangingPunct="0">
              <a:spcBef>
                <a:spcPct val="20000"/>
              </a:spcBef>
              <a:spcAft>
                <a:spcPct val="0"/>
              </a:spcAft>
              <a:buClr>
                <a:srgbClr val="000066"/>
              </a:buClr>
              <a:buChar char="»"/>
              <a:defRPr sz="2000">
                <a:solidFill>
                  <a:schemeClr val="tx1"/>
                </a:solidFill>
                <a:latin typeface="+mn-lt"/>
              </a:defRPr>
            </a:lvl6pPr>
            <a:lvl7pPr marL="2971800" indent="-228600" algn="l" rtl="0" eaLnBrk="0" fontAlgn="base" hangingPunct="0">
              <a:spcBef>
                <a:spcPct val="20000"/>
              </a:spcBef>
              <a:spcAft>
                <a:spcPct val="0"/>
              </a:spcAft>
              <a:buClr>
                <a:srgbClr val="000066"/>
              </a:buClr>
              <a:buChar char="»"/>
              <a:defRPr sz="2000">
                <a:solidFill>
                  <a:schemeClr val="tx1"/>
                </a:solidFill>
                <a:latin typeface="+mn-lt"/>
              </a:defRPr>
            </a:lvl7pPr>
            <a:lvl8pPr marL="3429000" indent="-228600" algn="l" rtl="0" eaLnBrk="0" fontAlgn="base" hangingPunct="0">
              <a:spcBef>
                <a:spcPct val="20000"/>
              </a:spcBef>
              <a:spcAft>
                <a:spcPct val="0"/>
              </a:spcAft>
              <a:buClr>
                <a:srgbClr val="000066"/>
              </a:buClr>
              <a:buChar char="»"/>
              <a:defRPr sz="2000">
                <a:solidFill>
                  <a:schemeClr val="tx1"/>
                </a:solidFill>
                <a:latin typeface="+mn-lt"/>
              </a:defRPr>
            </a:lvl8pPr>
            <a:lvl9pPr marL="3886200" indent="-228600" algn="l" rtl="0" eaLnBrk="0" fontAlgn="base" hangingPunct="0">
              <a:spcBef>
                <a:spcPct val="20000"/>
              </a:spcBef>
              <a:spcAft>
                <a:spcPct val="0"/>
              </a:spcAft>
              <a:buClr>
                <a:srgbClr val="000066"/>
              </a:buClr>
              <a:buChar char="»"/>
              <a:defRPr sz="2000">
                <a:solidFill>
                  <a:schemeClr val="tx1"/>
                </a:solidFill>
                <a:latin typeface="+mn-lt"/>
              </a:defRPr>
            </a:lvl9pPr>
          </a:lstStyle>
          <a:p>
            <a:pPr marL="742950" marR="0" lvl="1" indent="-285750" algn="l" defTabSz="914400" rtl="0" eaLnBrk="0" fontAlgn="base" latinLnBrk="0" hangingPunct="0">
              <a:spcBef>
                <a:spcPct val="20000"/>
              </a:spcBef>
              <a:spcAft>
                <a:spcPct val="0"/>
              </a:spcAft>
              <a:buClr>
                <a:srgbClr val="000066"/>
              </a:buClr>
              <a:buSzTx/>
              <a:buFontTx/>
              <a:buChar char="–"/>
              <a:tabLst/>
              <a:defRPr/>
            </a:pPr>
            <a:r>
              <a:rPr kumimoji="0" lang="en-GB" sz="2400" b="1" i="0" u="none" strike="noStrike" kern="0" cap="none" spc="0" normalizeH="0" baseline="0" noProof="0" dirty="0">
                <a:ln>
                  <a:noFill/>
                </a:ln>
                <a:effectLst/>
                <a:uLnTx/>
                <a:uFillTx/>
                <a:latin typeface="Arial"/>
              </a:rPr>
              <a:t>Patients with pre-existing lung disease</a:t>
            </a:r>
          </a:p>
          <a:p>
            <a:pPr marL="742950" marR="0" lvl="1" indent="-285750" algn="l" defTabSz="914400" rtl="0" eaLnBrk="0" fontAlgn="base" latinLnBrk="0" hangingPunct="0">
              <a:spcBef>
                <a:spcPct val="20000"/>
              </a:spcBef>
              <a:spcAft>
                <a:spcPct val="0"/>
              </a:spcAft>
              <a:buClr>
                <a:srgbClr val="000066"/>
              </a:buClr>
              <a:buSzTx/>
              <a:buFont typeface="Wingdings" panose="05000000000000000000" pitchFamily="2" charset="2"/>
              <a:buChar char="§"/>
              <a:tabLst/>
              <a:defRPr/>
            </a:pPr>
            <a:r>
              <a:rPr kumimoji="0" lang="en-GB" sz="2400" b="0" i="0" u="none" strike="noStrike" kern="0" cap="none" spc="0" normalizeH="0" baseline="0" noProof="0" dirty="0">
                <a:ln>
                  <a:noFill/>
                </a:ln>
                <a:effectLst/>
                <a:uLnTx/>
                <a:uFillTx/>
                <a:latin typeface="Arial"/>
              </a:rPr>
              <a:t> postoperative chest infections</a:t>
            </a:r>
            <a:r>
              <a:rPr kumimoji="0" lang="en-US" sz="2400" b="0" i="0" u="none" strike="noStrike" kern="0" cap="none" spc="0" normalizeH="0" baseline="0" noProof="0" dirty="0">
                <a:ln>
                  <a:noFill/>
                </a:ln>
                <a:effectLst/>
                <a:uLnTx/>
                <a:uFillTx/>
                <a:latin typeface="Arial"/>
              </a:rPr>
              <a:t> </a:t>
            </a:r>
            <a:r>
              <a:rPr kumimoji="0" lang="en-GB" sz="2400" b="0" i="0" u="none" strike="noStrike" kern="0" cap="none" spc="0" normalizeH="0" baseline="0" noProof="0" dirty="0">
                <a:ln>
                  <a:noFill/>
                </a:ln>
                <a:effectLst/>
                <a:uLnTx/>
                <a:uFillTx/>
                <a:latin typeface="Arial"/>
              </a:rPr>
              <a:t> if they are obese</a:t>
            </a:r>
            <a:r>
              <a:rPr kumimoji="0" lang="en-US" sz="2400" b="0" i="0" u="none" strike="noStrike" kern="0" cap="none" spc="0" normalizeH="0" baseline="0" noProof="0" dirty="0">
                <a:ln>
                  <a:noFill/>
                </a:ln>
                <a:effectLst/>
                <a:uLnTx/>
                <a:uFillTx/>
                <a:latin typeface="Arial"/>
              </a:rPr>
              <a:t> </a:t>
            </a:r>
            <a:r>
              <a:rPr kumimoji="0" lang="en-GB" sz="2400" b="0" i="0" u="none" strike="noStrike" kern="0" cap="none" spc="0" normalizeH="0" baseline="0" noProof="0" dirty="0">
                <a:ln>
                  <a:noFill/>
                </a:ln>
                <a:effectLst/>
                <a:uLnTx/>
                <a:uFillTx/>
                <a:latin typeface="Arial"/>
              </a:rPr>
              <a:t>or undergoing upper abdominal or thoracic surgery</a:t>
            </a:r>
            <a:r>
              <a:rPr kumimoji="0" lang="en-US" sz="2400" b="0" i="0" u="none" strike="noStrike" kern="0" cap="none" spc="0" normalizeH="0" baseline="0" noProof="0" dirty="0">
                <a:ln>
                  <a:noFill/>
                </a:ln>
                <a:effectLst/>
                <a:uLnTx/>
                <a:uFillTx/>
                <a:latin typeface="Arial"/>
              </a:rPr>
              <a:t> </a:t>
            </a:r>
          </a:p>
          <a:p>
            <a:pPr marL="742950" marR="0" lvl="1" indent="-285750" algn="l" defTabSz="914400" rtl="0" eaLnBrk="0" fontAlgn="base" latinLnBrk="0" hangingPunct="0">
              <a:spcBef>
                <a:spcPct val="20000"/>
              </a:spcBef>
              <a:spcAft>
                <a:spcPct val="0"/>
              </a:spcAft>
              <a:buClr>
                <a:srgbClr val="000066"/>
              </a:buClr>
              <a:buSzTx/>
              <a:buFont typeface="Wingdings" panose="05000000000000000000" pitchFamily="2" charset="2"/>
              <a:buChar char="§"/>
              <a:tabLst/>
              <a:defRPr/>
            </a:pPr>
            <a:r>
              <a:rPr kumimoji="0" lang="en-US" sz="2400" b="0" i="0" u="none" strike="noStrike" kern="0" cap="none" spc="0" normalizeH="0" baseline="0" noProof="0" dirty="0">
                <a:ln>
                  <a:noFill/>
                </a:ln>
                <a:effectLst/>
                <a:uLnTx/>
                <a:uFillTx/>
                <a:latin typeface="Arial"/>
              </a:rPr>
              <a:t>Chronic obstructive lung disease production of sputum (volume and color) </a:t>
            </a:r>
          </a:p>
          <a:p>
            <a:pPr marL="742950" marR="0" lvl="1" indent="-285750" algn="l" defTabSz="914400" rtl="0" eaLnBrk="0" fontAlgn="base" latinLnBrk="0" hangingPunct="0">
              <a:spcBef>
                <a:spcPct val="20000"/>
              </a:spcBef>
              <a:spcAft>
                <a:spcPct val="0"/>
              </a:spcAft>
              <a:buClr>
                <a:srgbClr val="000066"/>
              </a:buClr>
              <a:buSzTx/>
              <a:buFont typeface="Wingdings" panose="05000000000000000000" pitchFamily="2" charset="2"/>
              <a:buChar char="§"/>
              <a:tabLst/>
              <a:defRPr/>
            </a:pPr>
            <a:r>
              <a:rPr kumimoji="0" lang="en-US" sz="2400" b="0" i="0" u="none" strike="noStrike" kern="0" cap="none" spc="0" normalizeH="0" baseline="0" noProof="0" dirty="0">
                <a:ln>
                  <a:noFill/>
                </a:ln>
                <a:effectLst/>
                <a:uLnTx/>
                <a:uFillTx/>
                <a:latin typeface="Arial"/>
              </a:rPr>
              <a:t>Dyspnea</a:t>
            </a:r>
            <a:endParaRPr kumimoji="0" lang="en-GB" sz="2400" b="0" i="0" u="none" strike="noStrike" kern="0" cap="none" spc="0" normalizeH="0" baseline="0" noProof="0" dirty="0">
              <a:ln>
                <a:noFill/>
              </a:ln>
              <a:effectLst/>
              <a:uLnTx/>
              <a:uFillTx/>
              <a:latin typeface="Arial"/>
            </a:endParaRPr>
          </a:p>
          <a:p>
            <a:pPr marL="742950" marR="0" lvl="1" indent="-285750" algn="l" defTabSz="914400" rtl="0" eaLnBrk="0" fontAlgn="base" latinLnBrk="0" hangingPunct="0">
              <a:spcBef>
                <a:spcPct val="20000"/>
              </a:spcBef>
              <a:spcAft>
                <a:spcPct val="0"/>
              </a:spcAft>
              <a:buClr>
                <a:srgbClr val="000066"/>
              </a:buClr>
              <a:buSzTx/>
              <a:buFont typeface="Wingdings" panose="05000000000000000000" pitchFamily="2" charset="2"/>
              <a:buChar char="§"/>
              <a:tabLst/>
              <a:defRPr/>
            </a:pPr>
            <a:r>
              <a:rPr kumimoji="0" lang="en-US" sz="2400" b="0" i="0" u="none" strike="noStrike" kern="0" cap="none" spc="0" normalizeH="0" baseline="0" noProof="0" dirty="0">
                <a:ln>
                  <a:noFill/>
                </a:ln>
                <a:effectLst/>
                <a:uLnTx/>
                <a:uFillTx/>
                <a:latin typeface="Arial"/>
              </a:rPr>
              <a:t>Asthma, including precipitating factor</a:t>
            </a:r>
          </a:p>
          <a:p>
            <a:pPr marL="742950" marR="0" lvl="1" indent="-285750" algn="l" defTabSz="914400" rtl="0" eaLnBrk="0" fontAlgn="base" latinLnBrk="0" hangingPunct="0">
              <a:spcBef>
                <a:spcPct val="20000"/>
              </a:spcBef>
              <a:spcAft>
                <a:spcPct val="0"/>
              </a:spcAft>
              <a:buClr>
                <a:srgbClr val="000066"/>
              </a:buClr>
              <a:buSzTx/>
              <a:buFont typeface="Wingdings" panose="05000000000000000000" pitchFamily="2" charset="2"/>
              <a:buChar char="§"/>
              <a:tabLst/>
              <a:defRPr/>
            </a:pPr>
            <a:r>
              <a:rPr kumimoji="0" lang="en-GB" sz="2000" b="0" i="0" u="none" strike="noStrike" kern="0" cap="none" spc="0" normalizeH="0" baseline="0" noProof="0" dirty="0">
                <a:ln>
                  <a:noFill/>
                </a:ln>
                <a:effectLst/>
                <a:uLnTx/>
                <a:uFillTx/>
                <a:latin typeface="Arial"/>
              </a:rPr>
              <a:t>Upper respiratory tract infection </a:t>
            </a:r>
            <a:endParaRPr kumimoji="0" lang="en-US" sz="2000" b="0" i="0" u="none" strike="noStrike" kern="0" cap="none" spc="0" normalizeH="0" baseline="0" noProof="0" dirty="0">
              <a:ln>
                <a:noFill/>
              </a:ln>
              <a:effectLst/>
              <a:uLnTx/>
              <a:uFillTx/>
              <a:latin typeface="Arial"/>
            </a:endParaRPr>
          </a:p>
          <a:p>
            <a:pPr marL="742950" marR="0" lvl="1" indent="-285750" algn="l" defTabSz="914400" rtl="0" eaLnBrk="0" fontAlgn="base" latinLnBrk="0" hangingPunct="0">
              <a:spcBef>
                <a:spcPct val="20000"/>
              </a:spcBef>
              <a:spcAft>
                <a:spcPct val="0"/>
              </a:spcAft>
              <a:buClr>
                <a:srgbClr val="000066"/>
              </a:buClr>
              <a:buSzTx/>
              <a:buFontTx/>
              <a:buNone/>
              <a:tabLst/>
              <a:defRPr/>
            </a:pPr>
            <a:r>
              <a:rPr kumimoji="0" lang="en-GB" sz="2000" b="0" i="0" u="none" strike="noStrike" kern="0" cap="none" spc="0" normalizeH="0" baseline="0" noProof="0" dirty="0">
                <a:ln>
                  <a:noFill/>
                </a:ln>
                <a:effectLst/>
                <a:uLnTx/>
                <a:uFillTx/>
                <a:latin typeface="Arial"/>
              </a:rPr>
              <a:t>   </a:t>
            </a:r>
            <a:r>
              <a:rPr kumimoji="0" lang="en-GB" sz="2000" b="0" i="1" u="sng" strike="noStrike" kern="0" cap="none" spc="0" normalizeH="0" baseline="0" noProof="0" dirty="0">
                <a:ln>
                  <a:noFill/>
                </a:ln>
                <a:effectLst/>
                <a:uLnTx/>
                <a:uFillTx/>
                <a:latin typeface="Arial"/>
              </a:rPr>
              <a:t>anaesthesia and surgery should be postponed unless it is for a life-threatening condition</a:t>
            </a:r>
            <a:r>
              <a:rPr kumimoji="0" lang="en-US" sz="2000" b="0" i="1" u="sng" strike="noStrike" kern="0" cap="none" spc="0" normalizeH="0" baseline="0" noProof="0" dirty="0">
                <a:ln>
                  <a:noFill/>
                </a:ln>
                <a:effectLst/>
                <a:uLnTx/>
                <a:uFillTx/>
                <a:latin typeface="Arial"/>
              </a:rPr>
              <a:t> </a:t>
            </a:r>
          </a:p>
          <a:p>
            <a:pPr marL="742950" marR="0" lvl="1" indent="-285750" algn="l" defTabSz="914400" rtl="0" eaLnBrk="0" fontAlgn="base" latinLnBrk="0" hangingPunct="0">
              <a:spcBef>
                <a:spcPct val="20000"/>
              </a:spcBef>
              <a:spcAft>
                <a:spcPct val="0"/>
              </a:spcAft>
              <a:buClr>
                <a:srgbClr val="000066"/>
              </a:buClr>
              <a:buSzTx/>
              <a:buFontTx/>
              <a:buNone/>
              <a:tabLst/>
              <a:defRPr/>
            </a:pPr>
            <a:r>
              <a:rPr kumimoji="0" lang="en-US" sz="2400" b="0" i="1" u="sng" strike="noStrike" kern="0" cap="none" spc="0" normalizeH="0" baseline="0" noProof="0" dirty="0">
                <a:ln>
                  <a:noFill/>
                </a:ln>
                <a:effectLst/>
                <a:uLnTx/>
                <a:uFillTx/>
                <a:latin typeface="Arial"/>
              </a:rPr>
              <a:t> </a:t>
            </a:r>
          </a:p>
        </p:txBody>
      </p:sp>
    </p:spTree>
    <p:extLst>
      <p:ext uri="{BB962C8B-B14F-4D97-AF65-F5344CB8AC3E}">
        <p14:creationId xmlns:p14="http://schemas.microsoft.com/office/powerpoint/2010/main" val="250851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15</a:t>
            </a:r>
            <a:endParaRPr lang="en-US" sz="1200" b="1" dirty="0"/>
          </a:p>
        </p:txBody>
      </p:sp>
      <p:sp>
        <p:nvSpPr>
          <p:cNvPr id="10" name="Rectangle 9"/>
          <p:cNvSpPr/>
          <p:nvPr/>
        </p:nvSpPr>
        <p:spPr>
          <a:xfrm>
            <a:off x="686766" y="667623"/>
            <a:ext cx="10818470"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665679" y="538950"/>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13" name="Rectangle 12"/>
          <p:cNvSpPr/>
          <p:nvPr/>
        </p:nvSpPr>
        <p:spPr>
          <a:xfrm>
            <a:off x="665679" y="1905453"/>
            <a:ext cx="10839556" cy="4578111"/>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07853" y="1474540"/>
            <a:ext cx="10818470"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Family history</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3"/>
          <p:cNvSpPr txBox="1">
            <a:spLocks noChangeArrowheads="1"/>
          </p:cNvSpPr>
          <p:nvPr/>
        </p:nvSpPr>
        <p:spPr bwMode="auto">
          <a:xfrm>
            <a:off x="1409517" y="2423932"/>
            <a:ext cx="7967395" cy="36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Char char="–"/>
              <a:defRPr sz="2800">
                <a:solidFill>
                  <a:schemeClr val="tx1"/>
                </a:solidFill>
                <a:latin typeface="+mn-lt"/>
              </a:defRPr>
            </a:lvl2pPr>
            <a:lvl3pPr marL="1143000" indent="-228600" algn="l" rtl="0" eaLnBrk="0" fontAlgn="base" hangingPunct="0">
              <a:spcBef>
                <a:spcPct val="20000"/>
              </a:spcBef>
              <a:spcAft>
                <a:spcPct val="0"/>
              </a:spcAft>
              <a:buClr>
                <a:srgbClr val="000066"/>
              </a:buClr>
              <a:buChar char="•"/>
              <a:defRPr sz="2400">
                <a:solidFill>
                  <a:schemeClr val="tx1"/>
                </a:solidFill>
                <a:latin typeface="+mn-lt"/>
              </a:defRPr>
            </a:lvl3pPr>
            <a:lvl4pPr marL="1600200" indent="-228600" algn="l" rtl="0" eaLnBrk="0" fontAlgn="base" hangingPunct="0">
              <a:spcBef>
                <a:spcPct val="20000"/>
              </a:spcBef>
              <a:spcAft>
                <a:spcPct val="0"/>
              </a:spcAft>
              <a:buClr>
                <a:srgbClr val="000066"/>
              </a:buClr>
              <a:buChar char="–"/>
              <a:defRPr sz="2000">
                <a:solidFill>
                  <a:schemeClr val="tx1"/>
                </a:solidFill>
                <a:latin typeface="+mn-lt"/>
              </a:defRPr>
            </a:lvl4pPr>
            <a:lvl5pPr marL="2057400" indent="-228600" algn="l" rtl="0" eaLnBrk="0" fontAlgn="base" hangingPunct="0">
              <a:spcBef>
                <a:spcPct val="20000"/>
              </a:spcBef>
              <a:spcAft>
                <a:spcPct val="0"/>
              </a:spcAft>
              <a:buClr>
                <a:srgbClr val="000066"/>
              </a:buClr>
              <a:buChar char="»"/>
              <a:defRPr sz="2000">
                <a:solidFill>
                  <a:schemeClr val="tx1"/>
                </a:solidFill>
                <a:latin typeface="+mn-lt"/>
              </a:defRPr>
            </a:lvl5pPr>
            <a:lvl6pPr marL="2514600" indent="-228600" algn="l" rtl="0" eaLnBrk="0" fontAlgn="base" hangingPunct="0">
              <a:spcBef>
                <a:spcPct val="20000"/>
              </a:spcBef>
              <a:spcAft>
                <a:spcPct val="0"/>
              </a:spcAft>
              <a:buClr>
                <a:srgbClr val="000066"/>
              </a:buClr>
              <a:buChar char="»"/>
              <a:defRPr sz="2000">
                <a:solidFill>
                  <a:schemeClr val="tx1"/>
                </a:solidFill>
                <a:latin typeface="+mn-lt"/>
              </a:defRPr>
            </a:lvl6pPr>
            <a:lvl7pPr marL="2971800" indent="-228600" algn="l" rtl="0" eaLnBrk="0" fontAlgn="base" hangingPunct="0">
              <a:spcBef>
                <a:spcPct val="20000"/>
              </a:spcBef>
              <a:spcAft>
                <a:spcPct val="0"/>
              </a:spcAft>
              <a:buClr>
                <a:srgbClr val="000066"/>
              </a:buClr>
              <a:buChar char="»"/>
              <a:defRPr sz="2000">
                <a:solidFill>
                  <a:schemeClr val="tx1"/>
                </a:solidFill>
                <a:latin typeface="+mn-lt"/>
              </a:defRPr>
            </a:lvl7pPr>
            <a:lvl8pPr marL="3429000" indent="-228600" algn="l" rtl="0" eaLnBrk="0" fontAlgn="base" hangingPunct="0">
              <a:spcBef>
                <a:spcPct val="20000"/>
              </a:spcBef>
              <a:spcAft>
                <a:spcPct val="0"/>
              </a:spcAft>
              <a:buClr>
                <a:srgbClr val="000066"/>
              </a:buClr>
              <a:buChar char="»"/>
              <a:defRPr sz="2000">
                <a:solidFill>
                  <a:schemeClr val="tx1"/>
                </a:solidFill>
                <a:latin typeface="+mn-lt"/>
              </a:defRPr>
            </a:lvl8pPr>
            <a:lvl9pPr marL="3886200" indent="-228600" algn="l" rtl="0" eaLnBrk="0" fontAlgn="base" hangingPunct="0">
              <a:spcBef>
                <a:spcPct val="20000"/>
              </a:spcBef>
              <a:spcAft>
                <a:spcPct val="0"/>
              </a:spcAft>
              <a:buClr>
                <a:srgbClr val="000066"/>
              </a:buClr>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b="1" i="0" u="none" strike="noStrike" kern="0" cap="none" spc="0" normalizeH="0" baseline="0" noProof="0" dirty="0">
                <a:ln>
                  <a:noFill/>
                </a:ln>
                <a:effectLst/>
                <a:uLnTx/>
                <a:uFillTx/>
                <a:latin typeface="Arial"/>
              </a:rPr>
              <a:t>All patients should be asked </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b="0" i="0" u="none" strike="noStrike" kern="0" cap="none" spc="0" normalizeH="0" baseline="0" noProof="0" dirty="0">
                <a:ln>
                  <a:noFill/>
                </a:ln>
                <a:effectLst/>
                <a:uLnTx/>
                <a:uFillTx/>
                <a:latin typeface="Arial"/>
              </a:rPr>
              <a:t>inherited conditions in the family </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b="0" i="0" u="none" strike="noStrike" kern="0" cap="none" spc="0" normalizeH="0" baseline="0" noProof="0" dirty="0">
                <a:ln>
                  <a:noFill/>
                </a:ln>
                <a:effectLst/>
                <a:uLnTx/>
                <a:uFillTx/>
                <a:latin typeface="Arial"/>
              </a:rPr>
              <a:t>history of prolonged </a:t>
            </a:r>
            <a:r>
              <a:rPr kumimoji="0" lang="en-US" b="0" i="0" u="none" strike="noStrike" kern="0" cap="none" spc="0" normalizeH="0" baseline="0" noProof="0" dirty="0" err="1">
                <a:ln>
                  <a:noFill/>
                </a:ln>
                <a:effectLst/>
                <a:uLnTx/>
                <a:uFillTx/>
                <a:latin typeface="Arial"/>
              </a:rPr>
              <a:t>apnoea</a:t>
            </a:r>
            <a:r>
              <a:rPr kumimoji="0" lang="en-US" b="0" i="0" u="none" strike="noStrike" kern="0" cap="none" spc="0" normalizeH="0" baseline="0" noProof="0" dirty="0">
                <a:ln>
                  <a:noFill/>
                </a:ln>
                <a:effectLst/>
                <a:uLnTx/>
                <a:uFillTx/>
                <a:latin typeface="Arial"/>
              </a:rPr>
              <a:t> </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b="0" i="0" u="none" strike="noStrike" kern="0" cap="none" spc="0" normalizeH="0" baseline="0" noProof="0" dirty="0">
                <a:ln>
                  <a:noFill/>
                </a:ln>
                <a:effectLst/>
                <a:uLnTx/>
                <a:uFillTx/>
                <a:latin typeface="Arial"/>
              </a:rPr>
              <a:t>unexplained death </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b="0" i="0" u="none" strike="noStrike" kern="0" cap="none" spc="0" normalizeH="0" baseline="0" noProof="0" dirty="0">
                <a:ln>
                  <a:noFill/>
                </a:ln>
                <a:effectLst/>
                <a:uLnTx/>
                <a:uFillTx/>
                <a:latin typeface="Arial"/>
              </a:rPr>
              <a:t>malignant hyperpyrexia </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b="0" i="0" u="none" strike="noStrike" kern="0" cap="none" spc="0" normalizeH="0" baseline="0" noProof="0" dirty="0">
                <a:ln>
                  <a:noFill/>
                </a:ln>
                <a:effectLst/>
                <a:uLnTx/>
                <a:uFillTx/>
                <a:latin typeface="Arial"/>
              </a:rPr>
              <a:t>Surgery postponed </a:t>
            </a:r>
          </a:p>
          <a:p>
            <a:pPr marL="742950" marR="0" lvl="1" indent="-285750" algn="l" defTabSz="914400" rtl="0" eaLnBrk="0" fontAlgn="base" latinLnBrk="0" hangingPunct="0">
              <a:lnSpc>
                <a:spcPct val="100000"/>
              </a:lnSpc>
              <a:spcBef>
                <a:spcPct val="20000"/>
              </a:spcBef>
              <a:spcAft>
                <a:spcPct val="0"/>
              </a:spcAft>
              <a:buClr>
                <a:srgbClr val="000066"/>
              </a:buClr>
              <a:buSzTx/>
              <a:buFontTx/>
              <a:buNone/>
              <a:tabLst/>
              <a:defRPr/>
            </a:pPr>
            <a:r>
              <a:rPr kumimoji="0" lang="en-US" b="0" i="0" u="none" strike="noStrike" kern="0" cap="none" spc="0" normalizeH="0" baseline="0" noProof="0" dirty="0">
                <a:ln>
                  <a:noFill/>
                </a:ln>
                <a:effectLst/>
                <a:uLnTx/>
                <a:uFillTx/>
                <a:latin typeface="Arial"/>
              </a:rPr>
              <a:t> </a:t>
            </a:r>
          </a:p>
          <a:p>
            <a:pPr marL="742950" marR="0" lvl="1" indent="-285750" algn="l" defTabSz="914400" rtl="0" eaLnBrk="0" fontAlgn="base" latinLnBrk="0" hangingPunct="0">
              <a:lnSpc>
                <a:spcPct val="100000"/>
              </a:lnSpc>
              <a:spcBef>
                <a:spcPct val="20000"/>
              </a:spcBef>
              <a:spcAft>
                <a:spcPct val="0"/>
              </a:spcAft>
              <a:buClr>
                <a:srgbClr val="000066"/>
              </a:buClr>
              <a:buSzTx/>
              <a:buFontTx/>
              <a:buNone/>
              <a:tabLst/>
              <a:defRPr/>
            </a:pPr>
            <a:endParaRPr kumimoji="0" lang="en-US" b="0" i="0" u="none" strike="noStrike" kern="0" cap="none" spc="0" normalizeH="0" baseline="0" noProof="0" dirty="0">
              <a:ln>
                <a:noFill/>
              </a:ln>
              <a:effectLst/>
              <a:uLnTx/>
              <a:uFillTx/>
              <a:latin typeface="Arial"/>
            </a:endParaRPr>
          </a:p>
        </p:txBody>
      </p:sp>
    </p:spTree>
    <p:extLst>
      <p:ext uri="{BB962C8B-B14F-4D97-AF65-F5344CB8AC3E}">
        <p14:creationId xmlns:p14="http://schemas.microsoft.com/office/powerpoint/2010/main" val="3095679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16</a:t>
            </a:r>
            <a:endParaRPr lang="en-US" sz="1200" b="1" dirty="0"/>
          </a:p>
        </p:txBody>
      </p:sp>
      <p:sp>
        <p:nvSpPr>
          <p:cNvPr id="10" name="Rectangle 9"/>
          <p:cNvSpPr/>
          <p:nvPr/>
        </p:nvSpPr>
        <p:spPr>
          <a:xfrm>
            <a:off x="777822" y="570531"/>
            <a:ext cx="10692690"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422692" y="465832"/>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13" name="Rectangle 12"/>
          <p:cNvSpPr/>
          <p:nvPr/>
        </p:nvSpPr>
        <p:spPr>
          <a:xfrm>
            <a:off x="777821" y="1975359"/>
            <a:ext cx="10692690" cy="4578111"/>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77820" y="1466690"/>
            <a:ext cx="10692689"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             SOCIAL HISTORY</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nvSpPr>
        <p:spPr bwMode="auto">
          <a:xfrm>
            <a:off x="1236843" y="2074533"/>
            <a:ext cx="764222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Char char="–"/>
              <a:defRPr sz="2800">
                <a:solidFill>
                  <a:schemeClr val="tx1"/>
                </a:solidFill>
                <a:latin typeface="+mn-lt"/>
              </a:defRPr>
            </a:lvl2pPr>
            <a:lvl3pPr marL="1143000" indent="-228600" algn="l" rtl="0" eaLnBrk="0" fontAlgn="base" hangingPunct="0">
              <a:spcBef>
                <a:spcPct val="20000"/>
              </a:spcBef>
              <a:spcAft>
                <a:spcPct val="0"/>
              </a:spcAft>
              <a:buClr>
                <a:srgbClr val="000066"/>
              </a:buClr>
              <a:buChar char="•"/>
              <a:defRPr sz="2400">
                <a:solidFill>
                  <a:schemeClr val="tx1"/>
                </a:solidFill>
                <a:latin typeface="+mn-lt"/>
              </a:defRPr>
            </a:lvl3pPr>
            <a:lvl4pPr marL="1600200" indent="-228600" algn="l" rtl="0" eaLnBrk="0" fontAlgn="base" hangingPunct="0">
              <a:spcBef>
                <a:spcPct val="20000"/>
              </a:spcBef>
              <a:spcAft>
                <a:spcPct val="0"/>
              </a:spcAft>
              <a:buClr>
                <a:srgbClr val="000066"/>
              </a:buClr>
              <a:buChar char="–"/>
              <a:defRPr sz="2000">
                <a:solidFill>
                  <a:schemeClr val="tx1"/>
                </a:solidFill>
                <a:latin typeface="+mn-lt"/>
              </a:defRPr>
            </a:lvl4pPr>
            <a:lvl5pPr marL="2057400" indent="-228600" algn="l" rtl="0" eaLnBrk="0" fontAlgn="base" hangingPunct="0">
              <a:spcBef>
                <a:spcPct val="20000"/>
              </a:spcBef>
              <a:spcAft>
                <a:spcPct val="0"/>
              </a:spcAft>
              <a:buClr>
                <a:srgbClr val="000066"/>
              </a:buClr>
              <a:buChar char="»"/>
              <a:defRPr sz="2000">
                <a:solidFill>
                  <a:schemeClr val="tx1"/>
                </a:solidFill>
                <a:latin typeface="+mn-lt"/>
              </a:defRPr>
            </a:lvl5pPr>
            <a:lvl6pPr marL="2514600" indent="-228600" algn="l" rtl="0" eaLnBrk="0" fontAlgn="base" hangingPunct="0">
              <a:spcBef>
                <a:spcPct val="20000"/>
              </a:spcBef>
              <a:spcAft>
                <a:spcPct val="0"/>
              </a:spcAft>
              <a:buClr>
                <a:srgbClr val="000066"/>
              </a:buClr>
              <a:buChar char="»"/>
              <a:defRPr sz="2000">
                <a:solidFill>
                  <a:schemeClr val="tx1"/>
                </a:solidFill>
                <a:latin typeface="+mn-lt"/>
              </a:defRPr>
            </a:lvl6pPr>
            <a:lvl7pPr marL="2971800" indent="-228600" algn="l" rtl="0" eaLnBrk="0" fontAlgn="base" hangingPunct="0">
              <a:spcBef>
                <a:spcPct val="20000"/>
              </a:spcBef>
              <a:spcAft>
                <a:spcPct val="0"/>
              </a:spcAft>
              <a:buClr>
                <a:srgbClr val="000066"/>
              </a:buClr>
              <a:buChar char="»"/>
              <a:defRPr sz="2000">
                <a:solidFill>
                  <a:schemeClr val="tx1"/>
                </a:solidFill>
                <a:latin typeface="+mn-lt"/>
              </a:defRPr>
            </a:lvl7pPr>
            <a:lvl8pPr marL="3429000" indent="-228600" algn="l" rtl="0" eaLnBrk="0" fontAlgn="base" hangingPunct="0">
              <a:spcBef>
                <a:spcPct val="20000"/>
              </a:spcBef>
              <a:spcAft>
                <a:spcPct val="0"/>
              </a:spcAft>
              <a:buClr>
                <a:srgbClr val="000066"/>
              </a:buClr>
              <a:buChar char="»"/>
              <a:defRPr sz="2000">
                <a:solidFill>
                  <a:schemeClr val="tx1"/>
                </a:solidFill>
                <a:latin typeface="+mn-lt"/>
              </a:defRPr>
            </a:lvl8pPr>
            <a:lvl9pPr marL="3886200" indent="-228600" algn="l" rtl="0" eaLnBrk="0" fontAlgn="base" hangingPunct="0">
              <a:spcBef>
                <a:spcPct val="20000"/>
              </a:spcBef>
              <a:spcAft>
                <a:spcPct val="0"/>
              </a:spcAft>
              <a:buClr>
                <a:srgbClr val="000066"/>
              </a:buClr>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400" b="1"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Smoking</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0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number of cigarettes </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0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amount of tobacco </a:t>
            </a:r>
          </a:p>
          <a:p>
            <a:pPr marL="742950" marR="0" lvl="1" indent="-285750" algn="l" defTabSz="914400" rtl="0" eaLnBrk="0" fontAlgn="base" latinLnBrk="0" hangingPunct="0">
              <a:lnSpc>
                <a:spcPct val="100000"/>
              </a:lnSpc>
              <a:spcBef>
                <a:spcPct val="20000"/>
              </a:spcBef>
              <a:spcAft>
                <a:spcPct val="0"/>
              </a:spcAft>
              <a:buClr>
                <a:srgbClr val="000066"/>
              </a:buClr>
              <a:buSzTx/>
              <a:buFontTx/>
              <a:buNone/>
              <a:tabLst/>
              <a:defRPr/>
            </a:pPr>
            <a:endParaRPr kumimoji="0" lang="en-US" sz="18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400" b="1"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Alcohol</a:t>
            </a:r>
            <a:r>
              <a:rPr kumimoji="0" lang="en-US" sz="24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0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induction of liver enzymes</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0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tolerance </a:t>
            </a:r>
          </a:p>
          <a:p>
            <a:pPr>
              <a:buFontTx/>
              <a:buNone/>
            </a:pPr>
            <a:r>
              <a:rPr lang="en-US" sz="28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Pregnancy</a:t>
            </a:r>
          </a:p>
          <a:p>
            <a:pPr lvl="1"/>
            <a:r>
              <a:rPr 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increased risk of regurgitation and aspiration </a:t>
            </a:r>
          </a:p>
          <a:p>
            <a:pPr lvl="1" algn="just"/>
            <a:r>
              <a:rPr 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Elective surgery is best postponed until after delivery.</a:t>
            </a:r>
            <a:endParaRPr lang="en-GB"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endParaRPr kumimoji="0" lang="en-US" sz="20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849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66218" y="93133"/>
            <a:ext cx="11505235" cy="685800"/>
          </a:xfrm>
          <a:solidFill>
            <a:srgbClr val="F5ADE2"/>
          </a:solidFill>
        </p:spPr>
        <p:txBody>
          <a:bodyPr>
            <a:noAutofit/>
          </a:bodyPr>
          <a:lstStyle/>
          <a:p>
            <a:pPr algn="ctr" eaLnBrk="1" hangingPunct="1"/>
            <a:r>
              <a:rPr lang="en-US" altLang="en-US" sz="2800" b="1" dirty="0"/>
              <a:t>American Society of Anesthesiology Risk Classification</a:t>
            </a:r>
          </a:p>
        </p:txBody>
      </p:sp>
      <p:sp>
        <p:nvSpPr>
          <p:cNvPr id="2" name="Table Placeholder 1"/>
          <p:cNvSpPr>
            <a:spLocks noGrp="1"/>
          </p:cNvSpPr>
          <p:nvPr>
            <p:ph type="tbl" idx="1"/>
          </p:nvPr>
        </p:nvSpPr>
        <p:spPr/>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18" y="778933"/>
            <a:ext cx="11597833" cy="588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119347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6012" y="645238"/>
            <a:ext cx="10470749"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692" y="465832"/>
            <a:ext cx="10955545"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 2 - Physical examination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182" y="1690688"/>
            <a:ext cx="10470749" cy="4235659"/>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21069" y="2503824"/>
            <a:ext cx="9929004" cy="3662541"/>
          </a:xfrm>
          <a:prstGeom prst="rect">
            <a:avLst/>
          </a:prstGeom>
          <a:noFill/>
        </p:spPr>
        <p:txBody>
          <a:bodyPr wrap="square" rtlCol="0">
            <a:spAutoFit/>
          </a:bodyPr>
          <a:lstStyle/>
          <a:p>
            <a:pPr marL="457200" indent="-457200" algn="just">
              <a:buFont typeface="Arial" panose="020B0604020202020204" pitchFamily="34" charset="0"/>
              <a:buChar char="•"/>
            </a:pPr>
            <a:r>
              <a:rPr lang="en-IN" sz="2800" dirty="0">
                <a:latin typeface="Tahoma" panose="020B0604030504040204" pitchFamily="34" charset="0"/>
                <a:ea typeface="Tahoma" panose="020B0604030504040204" pitchFamily="34" charset="0"/>
                <a:cs typeface="Tahoma" panose="020B0604030504040204" pitchFamily="34" charset="0"/>
              </a:rPr>
              <a:t>General History </a:t>
            </a:r>
          </a:p>
          <a:p>
            <a:pPr marL="457200" indent="-457200" algn="just">
              <a:buFont typeface="Arial" panose="020B0604020202020204" pitchFamily="34" charset="0"/>
              <a:buChar char="•"/>
            </a:pPr>
            <a:endParaRPr lang="en-IN" sz="8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en-IN" sz="2800" dirty="0">
                <a:latin typeface="Tahoma" panose="020B0604030504040204" pitchFamily="34" charset="0"/>
                <a:ea typeface="Tahoma" panose="020B0604030504040204" pitchFamily="34" charset="0"/>
                <a:cs typeface="Tahoma" panose="020B0604030504040204" pitchFamily="34" charset="0"/>
              </a:rPr>
              <a:t>Physical examination</a:t>
            </a:r>
          </a:p>
          <a:p>
            <a:pPr marL="457200" indent="-457200" algn="just">
              <a:buFont typeface="Arial" panose="020B0604020202020204" pitchFamily="34" charset="0"/>
              <a:buChar char="•"/>
            </a:pPr>
            <a:endParaRPr lang="en-IN" sz="8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en-IN" sz="2800" dirty="0">
                <a:latin typeface="Tahoma" panose="020B0604030504040204" pitchFamily="34" charset="0"/>
                <a:ea typeface="Tahoma" panose="020B0604030504040204" pitchFamily="34" charset="0"/>
                <a:cs typeface="Tahoma" panose="020B0604030504040204" pitchFamily="34" charset="0"/>
              </a:rPr>
              <a:t>Evaluation of coexisting disease</a:t>
            </a:r>
          </a:p>
          <a:p>
            <a:pPr marL="457200" indent="-457200" algn="just">
              <a:buFont typeface="Arial" panose="020B0604020202020204" pitchFamily="34" charset="0"/>
              <a:buChar char="•"/>
            </a:pPr>
            <a:endParaRPr lang="en-IN" sz="8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en-IN" sz="2800" dirty="0" err="1">
                <a:latin typeface="Tahoma" panose="020B0604030504040204" pitchFamily="34" charset="0"/>
                <a:ea typeface="Tahoma" panose="020B0604030504040204" pitchFamily="34" charset="0"/>
                <a:cs typeface="Tahoma" panose="020B0604030504040204" pitchFamily="34" charset="0"/>
              </a:rPr>
              <a:t>Preop</a:t>
            </a:r>
            <a:r>
              <a:rPr lang="en-IN" sz="2800" dirty="0">
                <a:latin typeface="Tahoma" panose="020B0604030504040204" pitchFamily="34" charset="0"/>
                <a:ea typeface="Tahoma" panose="020B0604030504040204" pitchFamily="34" charset="0"/>
                <a:cs typeface="Tahoma" panose="020B0604030504040204" pitchFamily="34" charset="0"/>
              </a:rPr>
              <a:t> lab and diagnostic investigations</a:t>
            </a:r>
          </a:p>
          <a:p>
            <a:pPr marL="457200" indent="-457200" algn="just">
              <a:buFont typeface="Arial" panose="020B0604020202020204" pitchFamily="34" charset="0"/>
              <a:buChar char="•"/>
            </a:pPr>
            <a:endParaRPr lang="en-IN" sz="8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en-IN" sz="2800" dirty="0" err="1">
                <a:latin typeface="Tahoma" panose="020B0604030504040204" pitchFamily="34" charset="0"/>
                <a:ea typeface="Tahoma" panose="020B0604030504040204" pitchFamily="34" charset="0"/>
                <a:cs typeface="Tahoma" panose="020B0604030504040204" pitchFamily="34" charset="0"/>
              </a:rPr>
              <a:t>Preop</a:t>
            </a:r>
            <a:r>
              <a:rPr lang="en-IN" sz="2800" dirty="0">
                <a:latin typeface="Tahoma" panose="020B0604030504040204" pitchFamily="34" charset="0"/>
                <a:ea typeface="Tahoma" panose="020B0604030504040204" pitchFamily="34" charset="0"/>
                <a:cs typeface="Tahoma" panose="020B0604030504040204" pitchFamily="34" charset="0"/>
              </a:rPr>
              <a:t> medication management</a:t>
            </a:r>
          </a:p>
          <a:p>
            <a:pPr lvl="1" indent="-457200" algn="just">
              <a:buFont typeface="Arial" panose="020B0604020202020204" pitchFamily="34" charset="0"/>
              <a:buChar char="•"/>
            </a:pPr>
            <a:endParaRPr lang="en-IN" sz="3200" dirty="0">
              <a:latin typeface="Times New Roman" pitchFamily="18" charset="0"/>
              <a:cs typeface="Times New Roman" pitchFamily="18" charset="0"/>
            </a:endParaRP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18</a:t>
            </a:r>
            <a:endParaRPr lang="en-US" sz="1200" b="1" dirty="0"/>
          </a:p>
        </p:txBody>
      </p:sp>
    </p:spTree>
    <p:extLst>
      <p:ext uri="{BB962C8B-B14F-4D97-AF65-F5344CB8AC3E}">
        <p14:creationId xmlns:p14="http://schemas.microsoft.com/office/powerpoint/2010/main" val="176984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7386" y="539151"/>
            <a:ext cx="1027406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692" y="465832"/>
            <a:ext cx="10955545"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 2 - Physical examination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182" y="1725193"/>
            <a:ext cx="10365215" cy="4175275"/>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2443" y="2503824"/>
            <a:ext cx="9929004" cy="2616101"/>
          </a:xfrm>
          <a:prstGeom prst="rect">
            <a:avLst/>
          </a:prstGeom>
          <a:noFill/>
        </p:spPr>
        <p:txBody>
          <a:bodyPr wrap="square" rtlCol="0">
            <a:spAutoFit/>
          </a:bodyPr>
          <a:lstStyle/>
          <a:p>
            <a:pPr lvl="1"/>
            <a:r>
              <a:rPr lang="en-IN" sz="2800" dirty="0">
                <a:latin typeface="Tahoma" panose="020B0604030504040204" pitchFamily="34" charset="0"/>
                <a:ea typeface="Tahoma" panose="020B0604030504040204" pitchFamily="34" charset="0"/>
                <a:cs typeface="Tahoma" panose="020B0604030504040204" pitchFamily="34" charset="0"/>
              </a:rPr>
              <a:t>* Vital signs, (CNS, </a:t>
            </a: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heart, lung,)</a:t>
            </a:r>
          </a:p>
          <a:p>
            <a:pPr lvl="1"/>
            <a:r>
              <a:rPr lang="en-IN" sz="2800" dirty="0">
                <a:latin typeface="Tahoma" panose="020B0604030504040204" pitchFamily="34" charset="0"/>
                <a:ea typeface="Tahoma" panose="020B0604030504040204" pitchFamily="34" charset="0"/>
                <a:cs typeface="Tahoma" panose="020B0604030504040204" pitchFamily="34" charset="0"/>
              </a:rPr>
              <a:t>* Airway,</a:t>
            </a: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lvl="1"/>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 If regional anaesthesia is proposed</a:t>
            </a:r>
          </a:p>
          <a:p>
            <a:pPr lvl="2"/>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 Assessment of the site of block </a:t>
            </a:r>
          </a:p>
          <a:p>
            <a:pPr lvl="2"/>
            <a:r>
              <a:rPr lang="en-IN" sz="2800" dirty="0">
                <a:latin typeface="Tahoma" panose="020B0604030504040204" pitchFamily="34" charset="0"/>
                <a:ea typeface="Tahoma" panose="020B0604030504040204" pitchFamily="34" charset="0"/>
                <a:cs typeface="Tahoma" panose="020B0604030504040204" pitchFamily="34" charset="0"/>
              </a:rPr>
              <a:t>- Back</a:t>
            </a:r>
          </a:p>
          <a:p>
            <a:pPr algn="just"/>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19</a:t>
            </a:r>
            <a:endParaRPr lang="en-US" sz="1200" b="1" dirty="0"/>
          </a:p>
        </p:txBody>
      </p:sp>
    </p:spTree>
    <p:extLst>
      <p:ext uri="{BB962C8B-B14F-4D97-AF65-F5344CB8AC3E}">
        <p14:creationId xmlns:p14="http://schemas.microsoft.com/office/powerpoint/2010/main" val="216617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7820" y="534838"/>
            <a:ext cx="10711583"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692" y="465832"/>
            <a:ext cx="10443713"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2 - Physical examination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77820" y="1975359"/>
            <a:ext cx="10711583"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20</a:t>
            </a:r>
            <a:endParaRPr lang="en-US" sz="1200" b="1" dirty="0"/>
          </a:p>
        </p:txBody>
      </p:sp>
      <p:sp>
        <p:nvSpPr>
          <p:cNvPr id="3" name="Rectangle 2"/>
          <p:cNvSpPr/>
          <p:nvPr/>
        </p:nvSpPr>
        <p:spPr>
          <a:xfrm>
            <a:off x="777820" y="1461641"/>
            <a:ext cx="10711582"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bg1"/>
                </a:solidFill>
                <a:latin typeface="Tahoma" panose="020B0604030504040204" pitchFamily="34" charset="0"/>
                <a:ea typeface="Tahoma" panose="020B0604030504040204" pitchFamily="34" charset="0"/>
                <a:cs typeface="Tahoma" panose="020B0604030504040204" pitchFamily="34" charset="0"/>
              </a:rPr>
              <a:t>vital signs</a:t>
            </a:r>
            <a:endParaRPr lang="en-US" sz="2800" b="1" dirty="0">
              <a:solidFill>
                <a:schemeClr val="bg1"/>
              </a:solidFill>
            </a:endParaRPr>
          </a:p>
        </p:txBody>
      </p:sp>
      <p:sp>
        <p:nvSpPr>
          <p:cNvPr id="10" name="TextBox 9"/>
          <p:cNvSpPr txBox="1"/>
          <p:nvPr/>
        </p:nvSpPr>
        <p:spPr>
          <a:xfrm>
            <a:off x="1012443" y="2503824"/>
            <a:ext cx="9929004" cy="3108543"/>
          </a:xfrm>
          <a:prstGeom prst="rect">
            <a:avLst/>
          </a:prstGeom>
          <a:noFill/>
        </p:spPr>
        <p:txBody>
          <a:bodyPr wrap="square" rtlCol="0">
            <a:spAutoFit/>
          </a:bodyPr>
          <a:lstStyle/>
          <a:p>
            <a:pPr marL="457200" indent="-457200">
              <a:buFont typeface="Arial" panose="020B0604020202020204" pitchFamily="34" charset="0"/>
              <a:buChar char="•"/>
            </a:pP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Blood pressure</a:t>
            </a:r>
          </a:p>
          <a:p>
            <a:pPr marL="457200" indent="-457200">
              <a:buFont typeface="Arial" panose="020B0604020202020204" pitchFamily="34" charset="0"/>
              <a:buChar char="•"/>
            </a:pP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Resting pulse</a:t>
            </a:r>
          </a:p>
          <a:p>
            <a:pPr marL="457200" indent="-457200">
              <a:buFont typeface="Arial" panose="020B0604020202020204" pitchFamily="34" charset="0"/>
              <a:buChar char="•"/>
            </a:pP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      - rate, rhythm</a:t>
            </a:r>
          </a:p>
          <a:p>
            <a:pPr marL="457200" indent="-457200">
              <a:buFont typeface="Arial" panose="020B0604020202020204" pitchFamily="34" charset="0"/>
              <a:buChar char="•"/>
            </a:pP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Respiration</a:t>
            </a:r>
          </a:p>
          <a:p>
            <a:pPr marL="457200" indent="-457200">
              <a:buFont typeface="Arial" panose="020B0604020202020204" pitchFamily="34" charset="0"/>
              <a:buChar char="•"/>
            </a:pP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      - rate, depth, and pattern at rest</a:t>
            </a:r>
          </a:p>
          <a:p>
            <a:pPr marL="457200" indent="-457200">
              <a:buFont typeface="Arial" panose="020B0604020202020204" pitchFamily="34" charset="0"/>
              <a:buChar char="•"/>
            </a:pP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Body temperature</a:t>
            </a:r>
          </a:p>
          <a:p>
            <a:pPr marL="457200" indent="-457200">
              <a:buFont typeface="Arial" panose="020B0604020202020204" pitchFamily="34" charset="0"/>
              <a:buChar char="•"/>
            </a:pPr>
            <a:r>
              <a:rPr lang="en-IN" sz="2800" dirty="0">
                <a:latin typeface="Tahoma" panose="020B0604030504040204" pitchFamily="34" charset="0"/>
                <a:ea typeface="Tahoma" panose="020B0604030504040204" pitchFamily="34" charset="0"/>
                <a:cs typeface="Tahoma" panose="020B0604030504040204" pitchFamily="34" charset="0"/>
              </a:rPr>
              <a:t>Pain score</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697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0183" y="1690688"/>
            <a:ext cx="10274061" cy="5001777"/>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00183" y="609525"/>
            <a:ext cx="1027406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0183" y="371435"/>
            <a:ext cx="10515600" cy="1325563"/>
          </a:xfrm>
        </p:spPr>
        <p:txBody>
          <a:bodyPr>
            <a:normAutofit/>
          </a:bodyPr>
          <a:lstStyle/>
          <a:p>
            <a:r>
              <a:rPr lang="en-US" sz="4000" b="1" dirty="0"/>
              <a:t> </a:t>
            </a:r>
            <a:r>
              <a:rPr lang="en-IN" sz="4000" b="1" dirty="0">
                <a:latin typeface="Tahoma" panose="020B0604030504040204" pitchFamily="34" charset="0"/>
                <a:ea typeface="Tahoma" panose="020B0604030504040204" pitchFamily="34" charset="0"/>
                <a:cs typeface="Tahoma" panose="020B0604030504040204" pitchFamily="34" charset="0"/>
              </a:rPr>
              <a:t>Purpose of </a:t>
            </a:r>
            <a:r>
              <a:rPr lang="en-US" sz="4000" b="1" dirty="0">
                <a:latin typeface="Tahoma" panose="020B0604030504040204" pitchFamily="34" charset="0"/>
                <a:ea typeface="Tahoma" panose="020B0604030504040204" pitchFamily="34" charset="0"/>
                <a:cs typeface="Tahoma" panose="020B0604030504040204" pitchFamily="34" charset="0"/>
              </a:rPr>
              <a:t>preoperative evaluation ?</a:t>
            </a:r>
          </a:p>
        </p:txBody>
      </p:sp>
      <p:sp>
        <p:nvSpPr>
          <p:cNvPr id="3" name="Content Placeholder 2"/>
          <p:cNvSpPr>
            <a:spLocks noGrp="1"/>
          </p:cNvSpPr>
          <p:nvPr>
            <p:ph idx="1"/>
          </p:nvPr>
        </p:nvSpPr>
        <p:spPr>
          <a:xfrm>
            <a:off x="898592" y="1690688"/>
            <a:ext cx="10653618" cy="4955918"/>
          </a:xfrm>
        </p:spPr>
        <p:txBody>
          <a:bodyPr>
            <a:noAutofit/>
          </a:bodyPr>
          <a:lstStyle/>
          <a:p>
            <a:r>
              <a:rPr lang="en-US" sz="2000" dirty="0">
                <a:latin typeface="Tahoma" panose="020B0604030504040204" pitchFamily="34" charset="0"/>
                <a:ea typeface="Tahoma" panose="020B0604030504040204" pitchFamily="34" charset="0"/>
                <a:cs typeface="Tahoma" panose="020B0604030504040204" pitchFamily="34" charset="0"/>
              </a:rPr>
              <a:t>Doctor-patient relationship</a:t>
            </a:r>
          </a:p>
          <a:p>
            <a:r>
              <a:rPr lang="en-US" sz="2000" dirty="0">
                <a:latin typeface="Tahoma" panose="020B0604030504040204" pitchFamily="34" charset="0"/>
                <a:ea typeface="Tahoma" panose="020B0604030504040204" pitchFamily="34" charset="0"/>
                <a:cs typeface="Tahoma" panose="020B0604030504040204" pitchFamily="34" charset="0"/>
              </a:rPr>
              <a:t>Surgical procedure </a:t>
            </a:r>
          </a:p>
          <a:p>
            <a:r>
              <a:rPr lang="en-US" sz="2000" dirty="0">
                <a:latin typeface="Tahoma" panose="020B0604030504040204" pitchFamily="34" charset="0"/>
                <a:ea typeface="Tahoma" panose="020B0604030504040204" pitchFamily="34" charset="0"/>
                <a:cs typeface="Tahoma" panose="020B0604030504040204" pitchFamily="34" charset="0"/>
              </a:rPr>
              <a:t>Preoperative Preparation </a:t>
            </a:r>
          </a:p>
          <a:p>
            <a:r>
              <a:rPr lang="en-US" sz="2000" dirty="0">
                <a:latin typeface="Tahoma" panose="020B0604030504040204" pitchFamily="34" charset="0"/>
                <a:ea typeface="Tahoma" panose="020B0604030504040204" pitchFamily="34" charset="0"/>
                <a:cs typeface="Tahoma" panose="020B0604030504040204" pitchFamily="34" charset="0"/>
              </a:rPr>
              <a:t> Plan of Anesthetic Technique </a:t>
            </a:r>
          </a:p>
          <a:p>
            <a:r>
              <a:rPr lang="en-US" sz="2000" dirty="0">
                <a:latin typeface="Tahoma" panose="020B0604030504040204" pitchFamily="34" charset="0"/>
                <a:ea typeface="Tahoma" panose="020B0604030504040204" pitchFamily="34" charset="0"/>
                <a:cs typeface="Tahoma" panose="020B0604030504040204" pitchFamily="34" charset="0"/>
              </a:rPr>
              <a:t> Perioperative risk determination. </a:t>
            </a:r>
          </a:p>
          <a:p>
            <a:r>
              <a:rPr lang="en-US" sz="2000" dirty="0">
                <a:latin typeface="Tahoma" panose="020B0604030504040204" pitchFamily="34" charset="0"/>
                <a:ea typeface="Tahoma" panose="020B0604030504040204" pitchFamily="34" charset="0"/>
                <a:cs typeface="Tahoma" panose="020B0604030504040204" pitchFamily="34" charset="0"/>
              </a:rPr>
              <a:t>Coexisting medical conditions </a:t>
            </a:r>
          </a:p>
          <a:p>
            <a:r>
              <a:rPr lang="en-US" sz="2000" dirty="0">
                <a:latin typeface="Tahoma" panose="020B0604030504040204" pitchFamily="34" charset="0"/>
                <a:ea typeface="Tahoma" panose="020B0604030504040204" pitchFamily="34" charset="0"/>
                <a:cs typeface="Tahoma" panose="020B0604030504040204" pitchFamily="34" charset="0"/>
              </a:rPr>
              <a:t>Perioperative risk determination.</a:t>
            </a:r>
          </a:p>
          <a:p>
            <a:r>
              <a:rPr lang="en-US" sz="2000" dirty="0">
                <a:latin typeface="Tahoma" panose="020B0604030504040204" pitchFamily="34" charset="0"/>
                <a:ea typeface="Tahoma" panose="020B0604030504040204" pitchFamily="34" charset="0"/>
                <a:cs typeface="Tahoma" panose="020B0604030504040204" pitchFamily="34" charset="0"/>
              </a:rPr>
              <a:t>Develop a management plan for perioperative anesthetic care</a:t>
            </a:r>
          </a:p>
          <a:p>
            <a:r>
              <a:rPr lang="en-US" sz="2000" dirty="0">
                <a:latin typeface="Tahoma" panose="020B0604030504040204" pitchFamily="34" charset="0"/>
                <a:ea typeface="Tahoma" panose="020B0604030504040204" pitchFamily="34" charset="0"/>
                <a:cs typeface="Tahoma" panose="020B0604030504040204" pitchFamily="34" charset="0"/>
              </a:rPr>
              <a:t>Reduce </a:t>
            </a:r>
            <a:r>
              <a:rPr lang="en-US" sz="2000" dirty="0" err="1">
                <a:latin typeface="Tahoma" panose="020B0604030504040204" pitchFamily="34" charset="0"/>
                <a:ea typeface="Tahoma" panose="020B0604030504040204" pitchFamily="34" charset="0"/>
                <a:cs typeface="Tahoma" panose="020B0604030504040204" pitchFamily="34" charset="0"/>
              </a:rPr>
              <a:t>peri</a:t>
            </a:r>
            <a:r>
              <a:rPr lang="en-US" sz="2000" dirty="0">
                <a:latin typeface="Tahoma" panose="020B0604030504040204" pitchFamily="34" charset="0"/>
                <a:ea typeface="Tahoma" panose="020B0604030504040204" pitchFamily="34" charset="0"/>
                <a:cs typeface="Tahoma" panose="020B0604030504040204" pitchFamily="34" charset="0"/>
              </a:rPr>
              <a:t>-operative morbidity and mortality </a:t>
            </a:r>
          </a:p>
          <a:p>
            <a:r>
              <a:rPr lang="en-US" sz="2000" dirty="0">
                <a:latin typeface="Tahoma" panose="020B0604030504040204" pitchFamily="34" charset="0"/>
                <a:ea typeface="Tahoma" panose="020B0604030504040204" pitchFamily="34" charset="0"/>
                <a:cs typeface="Tahoma" panose="020B0604030504040204" pitchFamily="34" charset="0"/>
              </a:rPr>
              <a:t>Reduce patient anxiety </a:t>
            </a:r>
          </a:p>
          <a:p>
            <a:r>
              <a:rPr lang="en-US" sz="2000" dirty="0">
                <a:latin typeface="Tahoma" panose="020B0604030504040204" pitchFamily="34" charset="0"/>
                <a:ea typeface="Tahoma" panose="020B0604030504040204" pitchFamily="34" charset="0"/>
                <a:cs typeface="Tahoma" panose="020B0604030504040204" pitchFamily="34" charset="0"/>
              </a:rPr>
              <a:t>Obtain informed consent</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1</a:t>
            </a:r>
            <a:endParaRPr lang="en-US" b="1" dirty="0"/>
          </a:p>
        </p:txBody>
      </p:sp>
    </p:spTree>
    <p:extLst>
      <p:ext uri="{BB962C8B-B14F-4D97-AF65-F5344CB8AC3E}">
        <p14:creationId xmlns:p14="http://schemas.microsoft.com/office/powerpoint/2010/main" val="3537230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D0B24B-F31D-8B81-F335-50770D295886}"/>
              </a:ext>
            </a:extLst>
          </p:cNvPr>
          <p:cNvSpPr/>
          <p:nvPr/>
        </p:nvSpPr>
        <p:spPr>
          <a:xfrm>
            <a:off x="347242" y="534838"/>
            <a:ext cx="1114216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6F398BE-E193-D292-8832-69D57FD2A034}"/>
              </a:ext>
            </a:extLst>
          </p:cNvPr>
          <p:cNvSpPr/>
          <p:nvPr/>
        </p:nvSpPr>
        <p:spPr>
          <a:xfrm>
            <a:off x="347242" y="1690689"/>
            <a:ext cx="11597832" cy="4913610"/>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normAutofit/>
          </a:bodyPr>
          <a:lstStyle/>
          <a:p>
            <a:r>
              <a:rPr lang="en-US" sz="4800" b="1" dirty="0"/>
              <a:t>Airway Assessment</a:t>
            </a:r>
          </a:p>
        </p:txBody>
      </p:sp>
      <p:sp>
        <p:nvSpPr>
          <p:cNvPr id="3" name="Content Placeholder 2"/>
          <p:cNvSpPr>
            <a:spLocks noGrp="1"/>
          </p:cNvSpPr>
          <p:nvPr>
            <p:ph idx="1"/>
          </p:nvPr>
        </p:nvSpPr>
        <p:spPr>
          <a:xfrm>
            <a:off x="777820" y="1971824"/>
            <a:ext cx="10515600" cy="4351338"/>
          </a:xfrm>
        </p:spPr>
        <p:txBody>
          <a:bodyPr>
            <a:normAutofit lnSpcReduction="10000"/>
          </a:bodyPr>
          <a:lstStyle/>
          <a:p>
            <a:pPr marL="0" indent="0">
              <a:buNone/>
            </a:pPr>
            <a:r>
              <a:rPr lang="en-US" b="1" i="1" u="sng" dirty="0"/>
              <a:t>Predictors of difficult intubation</a:t>
            </a:r>
          </a:p>
          <a:p>
            <a:pPr marL="457200" indent="-457200">
              <a:buFont typeface="Arial" panose="020B0604020202020204" pitchFamily="34" charset="0"/>
              <a:buChar char="•"/>
            </a:pPr>
            <a:r>
              <a:rPr lang="en-US" sz="2800" dirty="0" err="1">
                <a:latin typeface="Tahoma" panose="020B0604030504040204" pitchFamily="34" charset="0"/>
                <a:ea typeface="Tahoma" panose="020B0604030504040204" pitchFamily="34" charset="0"/>
                <a:cs typeface="Tahoma" panose="020B0604030504040204" pitchFamily="34" charset="0"/>
              </a:rPr>
              <a:t>Mallampati</a:t>
            </a:r>
            <a:r>
              <a:rPr lang="en-US" sz="2800" dirty="0">
                <a:latin typeface="Tahoma" panose="020B0604030504040204" pitchFamily="34" charset="0"/>
                <a:ea typeface="Tahoma" panose="020B0604030504040204" pitchFamily="34" charset="0"/>
                <a:cs typeface="Tahoma" panose="020B0604030504040204" pitchFamily="34" charset="0"/>
              </a:rPr>
              <a:t> classification</a:t>
            </a:r>
          </a:p>
          <a:p>
            <a:pPr marL="457200" indent="-457200">
              <a:buFont typeface="Arial" panose="020B0604020202020204" pitchFamily="34" charset="0"/>
              <a:buChar char="•"/>
            </a:pPr>
            <a:r>
              <a:rPr lang="en-US" dirty="0"/>
              <a:t> ULBT (upper lip bite test)</a:t>
            </a:r>
            <a:endParaRPr lang="ar-IQ"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Inter-incisors gap (</a:t>
            </a:r>
            <a:r>
              <a:rPr lang="en-US" dirty="0"/>
              <a:t>IID)</a:t>
            </a:r>
            <a:r>
              <a:rPr lang="en-US" sz="2800" dirty="0">
                <a:latin typeface="Tahoma" panose="020B0604030504040204" pitchFamily="34" charset="0"/>
                <a:ea typeface="Tahoma" panose="020B0604030504040204" pitchFamily="34" charset="0"/>
                <a:cs typeface="Tahoma" panose="020B0604030504040204" pitchFamily="34" charset="0"/>
              </a:rPr>
              <a:t> </a:t>
            </a:r>
            <a:endParaRPr lang="ar-IQ"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Thyromental distance (</a:t>
            </a:r>
            <a:r>
              <a:rPr lang="en-US" dirty="0"/>
              <a:t>TMD)</a:t>
            </a:r>
            <a:endParaRPr lang="ar-IQ"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Forward movement of mandible </a:t>
            </a:r>
            <a:endParaRPr lang="ar-IQ"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Document loose or chipped teeth</a:t>
            </a:r>
            <a:endParaRPr lang="ar-IQ"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Tracheal deviation</a:t>
            </a:r>
          </a:p>
          <a:p>
            <a:pPr marL="457200" indent="-457200">
              <a:buFont typeface="Arial" panose="020B0604020202020204" pitchFamily="34" charset="0"/>
              <a:buChar char="•"/>
            </a:pPr>
            <a:r>
              <a:rPr lang="en-US" dirty="0"/>
              <a:t> Movement of the Neck </a:t>
            </a:r>
          </a:p>
        </p:txBody>
      </p:sp>
    </p:spTree>
    <p:extLst>
      <p:ext uri="{BB962C8B-B14F-4D97-AF65-F5344CB8AC3E}">
        <p14:creationId xmlns:p14="http://schemas.microsoft.com/office/powerpoint/2010/main" val="11468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381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Mallampati test</a:t>
            </a:r>
          </a:p>
        </p:txBody>
      </p:sp>
      <p:sp>
        <p:nvSpPr>
          <p:cNvPr id="3" name="Content Placeholder 2"/>
          <p:cNvSpPr>
            <a:spLocks noGrp="1"/>
          </p:cNvSpPr>
          <p:nvPr>
            <p:ph idx="1"/>
          </p:nvPr>
        </p:nvSpPr>
        <p:spPr>
          <a:xfrm>
            <a:off x="1828800" y="1600200"/>
            <a:ext cx="8382000" cy="4876800"/>
          </a:xfrm>
        </p:spPr>
        <p:txBody>
          <a:bodyPr>
            <a:normAutofit fontScale="6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nSpc>
                <a:spcPct val="170000"/>
              </a:lnSpc>
              <a:buNone/>
            </a:pPr>
            <a:endParaRPr lang="en-US" dirty="0"/>
          </a:p>
          <a:p>
            <a:pPr marL="0" indent="0">
              <a:lnSpc>
                <a:spcPct val="170000"/>
              </a:lnSpc>
              <a:buNone/>
            </a:pPr>
            <a:r>
              <a:rPr lang="en-US" dirty="0"/>
              <a:t>Class I = visualize the soft palate, uvula, anterior and posterior pillars. </a:t>
            </a:r>
          </a:p>
          <a:p>
            <a:pPr marL="0" indent="0">
              <a:lnSpc>
                <a:spcPct val="170000"/>
              </a:lnSpc>
              <a:buNone/>
            </a:pPr>
            <a:r>
              <a:rPr lang="en-US" dirty="0"/>
              <a:t>Class II = visualize the soft palate and uvula. </a:t>
            </a:r>
          </a:p>
          <a:p>
            <a:pPr marL="0" indent="0">
              <a:lnSpc>
                <a:spcPct val="170000"/>
              </a:lnSpc>
              <a:buNone/>
            </a:pPr>
            <a:r>
              <a:rPr lang="en-US" dirty="0"/>
              <a:t>Class III = visualize the soft palate and the base of the uvula. </a:t>
            </a:r>
          </a:p>
          <a:p>
            <a:pPr marL="0" indent="0">
              <a:lnSpc>
                <a:spcPct val="170000"/>
              </a:lnSpc>
              <a:buNone/>
            </a:pPr>
            <a:r>
              <a:rPr lang="en-US" dirty="0"/>
              <a:t>Class IV = soft palate is not visible at all.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76200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956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FC97-CC0B-F3C0-433F-B57A4687F7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C58C6D-CF0D-95F6-1A32-BEFF5ADB7990}"/>
              </a:ext>
            </a:extLst>
          </p:cNvPr>
          <p:cNvSpPr>
            <a:spLocks noGrp="1"/>
          </p:cNvSpPr>
          <p:nvPr>
            <p:ph idx="1"/>
          </p:nvPr>
        </p:nvSpPr>
        <p:spPr/>
        <p:txBody>
          <a:bodyPr/>
          <a:lstStyle/>
          <a:p>
            <a:endParaRPr lang="en-US" dirty="0"/>
          </a:p>
        </p:txBody>
      </p:sp>
      <p:pic>
        <p:nvPicPr>
          <p:cNvPr id="4" name="Picture 2">
            <a:extLst>
              <a:ext uri="{FF2B5EF4-FFF2-40B4-BE49-F238E27FC236}">
                <a16:creationId xmlns:a16="http://schemas.microsoft.com/office/drawing/2014/main" id="{6452B0AB-B774-6FF3-1687-7C314B891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92597"/>
            <a:ext cx="10653534" cy="248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6D8CC8FC-153B-0BFF-84B7-6835D8B1A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58527"/>
            <a:ext cx="10653533" cy="420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581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Interincisor distance (IID)</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Less than or equal to </a:t>
            </a:r>
          </a:p>
          <a:p>
            <a:pPr marL="0" indent="0">
              <a:buNone/>
            </a:pPr>
            <a:r>
              <a:rPr lang="en-US" dirty="0"/>
              <a:t>4.5 cm is considered </a:t>
            </a:r>
          </a:p>
          <a:p>
            <a:pPr marL="0" indent="0">
              <a:buNone/>
            </a:pPr>
            <a:r>
              <a:rPr lang="en-US" dirty="0"/>
              <a:t>a potentially difficult </a:t>
            </a:r>
          </a:p>
          <a:p>
            <a:pPr marL="0" indent="0">
              <a:buNone/>
            </a:pPr>
            <a:r>
              <a:rPr lang="en-US" dirty="0"/>
              <a:t>intubation. </a:t>
            </a:r>
          </a:p>
          <a:p>
            <a:pPr>
              <a:buFont typeface="Wingdings" panose="05000000000000000000" pitchFamily="2" charset="2"/>
              <a:buChar char="v"/>
            </a:pPr>
            <a:r>
              <a:rPr lang="en-US" dirty="0"/>
              <a:t> Generally greater than </a:t>
            </a:r>
          </a:p>
          <a:p>
            <a:pPr marL="0" indent="0">
              <a:buNone/>
            </a:pPr>
            <a:r>
              <a:rPr lang="en-US" dirty="0"/>
              <a:t>2.5 to 3 fingerbreadths </a:t>
            </a:r>
          </a:p>
          <a:p>
            <a:pPr marL="0" indent="0">
              <a:buNone/>
            </a:pPr>
            <a:r>
              <a:rPr lang="en-US" dirty="0"/>
              <a:t>(depending on observers fingers)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524000"/>
            <a:ext cx="39624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800601"/>
            <a:ext cx="3505200" cy="190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861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Sterno-mental Distance (SMD)</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600201"/>
            <a:ext cx="8229600" cy="404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57400" y="5791200"/>
            <a:ext cx="7772400" cy="707886"/>
          </a:xfrm>
          <a:prstGeom prst="rect">
            <a:avLst/>
          </a:prstGeom>
        </p:spPr>
        <p:txBody>
          <a:bodyPr wrap="square">
            <a:spAutoFit/>
          </a:bodyPr>
          <a:lstStyle/>
          <a:p>
            <a:r>
              <a:rPr lang="en-US" sz="2000" dirty="0"/>
              <a:t>Extended head and neck, mouth closed, distance  &lt;12.5cm is a difficult intubation</a:t>
            </a:r>
          </a:p>
        </p:txBody>
      </p:sp>
    </p:spTree>
    <p:extLst>
      <p:ext uri="{BB962C8B-B14F-4D97-AF65-F5344CB8AC3E}">
        <p14:creationId xmlns:p14="http://schemas.microsoft.com/office/powerpoint/2010/main" val="1525696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544D-1240-FE77-0A8E-FC302F8C35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68E99E-08A8-8462-5728-D5BD1E9E7FA7}"/>
              </a:ext>
            </a:extLst>
          </p:cNvPr>
          <p:cNvSpPr>
            <a:spLocks noGrp="1"/>
          </p:cNvSpPr>
          <p:nvPr>
            <p:ph idx="1"/>
          </p:nvPr>
        </p:nvSpPr>
        <p:spPr/>
        <p:txBody>
          <a:bodyPr/>
          <a:lstStyle/>
          <a:p>
            <a:endParaRPr lang="en-US"/>
          </a:p>
        </p:txBody>
      </p:sp>
      <p:pic>
        <p:nvPicPr>
          <p:cNvPr id="4" name="Picture 2" descr="Assessment of airway">
            <a:extLst>
              <a:ext uri="{FF2B5EF4-FFF2-40B4-BE49-F238E27FC236}">
                <a16:creationId xmlns:a16="http://schemas.microsoft.com/office/drawing/2014/main" id="{0EB6C0B8-34AC-B2D1-2DF7-501E7A16B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90678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02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Neck movement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362200"/>
            <a:ext cx="5033962" cy="337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18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CRANIOFACIAL DEFORMITIES </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1690688"/>
            <a:ext cx="88392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BA5B5573-EA7D-5152-2CF0-3D06DEF2F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65288"/>
            <a:ext cx="3352800" cy="2881652"/>
          </a:xfrm>
          <a:prstGeom prst="rect">
            <a:avLst/>
          </a:prstGeom>
        </p:spPr>
      </p:pic>
      <p:sp>
        <p:nvSpPr>
          <p:cNvPr id="5" name="TextBox 4">
            <a:extLst>
              <a:ext uri="{FF2B5EF4-FFF2-40B4-BE49-F238E27FC236}">
                <a16:creationId xmlns:a16="http://schemas.microsoft.com/office/drawing/2014/main" id="{490558A7-1F2A-74E6-7361-31DFBFDFBE98}"/>
              </a:ext>
            </a:extLst>
          </p:cNvPr>
          <p:cNvSpPr txBox="1"/>
          <p:nvPr/>
        </p:nvSpPr>
        <p:spPr>
          <a:xfrm>
            <a:off x="0" y="4546940"/>
            <a:ext cx="3352799" cy="877548"/>
          </a:xfrm>
          <a:prstGeom prst="rect">
            <a:avLst/>
          </a:prstGeom>
          <a:solidFill>
            <a:srgbClr val="5C0000"/>
          </a:solidFill>
        </p:spPr>
        <p:txBody>
          <a:bodyPr wrap="square">
            <a:spAutoFit/>
          </a:bodyPr>
          <a:lstStyle/>
          <a:p>
            <a:pPr>
              <a:lnSpc>
                <a:spcPct val="150000"/>
              </a:lnSpc>
            </a:pP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Temporomandibular joint</a:t>
            </a:r>
          </a:p>
          <a:p>
            <a:pPr>
              <a:lnSpc>
                <a:spcPct val="150000"/>
              </a:lnSpc>
            </a:pP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protrusion of mandible</a:t>
            </a:r>
            <a:endParaRPr lang="en-US" dirty="0">
              <a:solidFill>
                <a:schemeClr val="bg1"/>
              </a:solidFill>
            </a:endParaRPr>
          </a:p>
        </p:txBody>
      </p:sp>
    </p:spTree>
    <p:extLst>
      <p:ext uri="{BB962C8B-B14F-4D97-AF65-F5344CB8AC3E}">
        <p14:creationId xmlns:p14="http://schemas.microsoft.com/office/powerpoint/2010/main" val="1979389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36" y="274637"/>
            <a:ext cx="11505236" cy="1325563"/>
          </a:xfrm>
        </p:spPr>
        <p:txBody>
          <a:bodyPr>
            <a:normAutofit fontScale="90000"/>
          </a:bodyPr>
          <a:lstStyle/>
          <a:p>
            <a:r>
              <a:rPr lang="en-US" sz="5300" b="1" dirty="0"/>
              <a:t>       Preoperative Laboratory Testing</a:t>
            </a:r>
            <a:br>
              <a:rPr lang="en-US" dirty="0"/>
            </a:br>
            <a:r>
              <a:rPr lang="en-US" sz="2700" dirty="0"/>
              <a:t>only if indicated from the preoperative history and physical examination.</a:t>
            </a:r>
            <a:br>
              <a:rPr lang="en-US" sz="2700" dirty="0"/>
            </a:br>
            <a:endParaRPr lang="en-US" dirty="0"/>
          </a:p>
        </p:txBody>
      </p:sp>
      <p:sp>
        <p:nvSpPr>
          <p:cNvPr id="3" name="Content Placeholder 2"/>
          <p:cNvSpPr>
            <a:spLocks noGrp="1"/>
          </p:cNvSpPr>
          <p:nvPr>
            <p:ph idx="1"/>
          </p:nvPr>
        </p:nvSpPr>
        <p:spPr>
          <a:xfrm>
            <a:off x="1828800" y="1600200"/>
            <a:ext cx="8686800" cy="5029200"/>
          </a:xfrm>
        </p:spPr>
        <p:txBody>
          <a:bodyPr>
            <a:normAutofit fontScale="77500" lnSpcReduction="20000"/>
          </a:bodyPr>
          <a:lstStyle/>
          <a:p>
            <a:pPr marL="0" indent="0">
              <a:lnSpc>
                <a:spcPct val="150000"/>
              </a:lnSpc>
              <a:buNone/>
            </a:pPr>
            <a:r>
              <a:rPr lang="en-US" sz="3200" b="1" dirty="0">
                <a:solidFill>
                  <a:srgbClr val="FF0000"/>
                </a:solidFill>
              </a:rPr>
              <a:t>CBC</a:t>
            </a:r>
            <a:r>
              <a:rPr lang="en-US" dirty="0"/>
              <a:t> anticipated significant blood loss, suspected hematological disorder (</a:t>
            </a:r>
            <a:r>
              <a:rPr lang="en-US" dirty="0" err="1"/>
              <a:t>eg.anemia</a:t>
            </a:r>
            <a:r>
              <a:rPr lang="en-US" dirty="0"/>
              <a:t>, thalassemia, SCD), or recent chemotherapy.</a:t>
            </a:r>
          </a:p>
          <a:p>
            <a:pPr marL="0" indent="0">
              <a:lnSpc>
                <a:spcPct val="150000"/>
              </a:lnSpc>
              <a:buNone/>
            </a:pPr>
            <a:r>
              <a:rPr lang="en-US" b="1" i="1" u="sng" dirty="0">
                <a:solidFill>
                  <a:srgbClr val="FF0000"/>
                </a:solidFill>
              </a:rPr>
              <a:t>Complete blood count:- </a:t>
            </a:r>
          </a:p>
          <a:p>
            <a:pPr>
              <a:lnSpc>
                <a:spcPct val="150000"/>
              </a:lnSpc>
              <a:buFont typeface="Wingdings" panose="05000000000000000000" pitchFamily="2" charset="2"/>
              <a:buChar char="ü"/>
            </a:pPr>
            <a:r>
              <a:rPr lang="en-US" dirty="0"/>
              <a:t> Red blood cells(RBC), which carry oxygen</a:t>
            </a:r>
          </a:p>
          <a:p>
            <a:pPr>
              <a:lnSpc>
                <a:spcPct val="150000"/>
              </a:lnSpc>
              <a:buFont typeface="Wingdings" panose="05000000000000000000" pitchFamily="2" charset="2"/>
              <a:buChar char="ü"/>
            </a:pPr>
            <a:r>
              <a:rPr lang="en-US" dirty="0"/>
              <a:t>  White blood cells(WBC), which fight infection </a:t>
            </a:r>
          </a:p>
          <a:p>
            <a:pPr>
              <a:lnSpc>
                <a:spcPct val="150000"/>
              </a:lnSpc>
              <a:buFont typeface="Wingdings" panose="05000000000000000000" pitchFamily="2" charset="2"/>
              <a:buChar char="ü"/>
            </a:pPr>
            <a:r>
              <a:rPr lang="en-US" dirty="0"/>
              <a:t> Hemoglobin(</a:t>
            </a:r>
            <a:r>
              <a:rPr lang="en-US" dirty="0" err="1"/>
              <a:t>Hb</a:t>
            </a:r>
            <a:r>
              <a:rPr lang="en-US" dirty="0"/>
              <a:t>), the oxygen-carrying protein in red blood cells </a:t>
            </a:r>
          </a:p>
          <a:p>
            <a:pPr>
              <a:lnSpc>
                <a:spcPct val="150000"/>
              </a:lnSpc>
              <a:buFont typeface="Wingdings" panose="05000000000000000000" pitchFamily="2" charset="2"/>
              <a:buChar char="ü"/>
            </a:pPr>
            <a:r>
              <a:rPr lang="en-US" dirty="0"/>
              <a:t> Hematocrit (HCT), the proportion of red blood cells to the fluid component, or plasma, in blood </a:t>
            </a:r>
          </a:p>
          <a:p>
            <a:pPr>
              <a:lnSpc>
                <a:spcPct val="150000"/>
              </a:lnSpc>
              <a:buFont typeface="Wingdings" panose="05000000000000000000" pitchFamily="2" charset="2"/>
              <a:buChar char="ü"/>
            </a:pPr>
            <a:r>
              <a:rPr lang="en-US" dirty="0"/>
              <a:t> Platelets (PLT), which help with blood clotting</a:t>
            </a:r>
          </a:p>
          <a:p>
            <a:pPr>
              <a:lnSpc>
                <a:spcPct val="150000"/>
              </a:lnSpc>
              <a:buFont typeface="Wingdings" panose="05000000000000000000" pitchFamily="2" charset="2"/>
              <a:buChar char="ü"/>
            </a:pPr>
            <a:endParaRPr lang="en-US" dirty="0"/>
          </a:p>
        </p:txBody>
      </p:sp>
      <p:sp>
        <p:nvSpPr>
          <p:cNvPr id="4" name="TextBox 3">
            <a:extLst>
              <a:ext uri="{FF2B5EF4-FFF2-40B4-BE49-F238E27FC236}">
                <a16:creationId xmlns:a16="http://schemas.microsoft.com/office/drawing/2014/main" id="{03386CD9-1C8F-5FDA-75B4-1C67279FFDA6}"/>
              </a:ext>
            </a:extLst>
          </p:cNvPr>
          <p:cNvSpPr txBox="1"/>
          <p:nvPr/>
        </p:nvSpPr>
        <p:spPr>
          <a:xfrm>
            <a:off x="157223" y="1338590"/>
            <a:ext cx="1671577" cy="523220"/>
          </a:xfrm>
          <a:prstGeom prst="rect">
            <a:avLst/>
          </a:prstGeom>
          <a:noFill/>
        </p:spPr>
        <p:txBody>
          <a:bodyPr wrap="square" rtlCol="0">
            <a:spAutoFit/>
          </a:bodyPr>
          <a:lstStyle/>
          <a:p>
            <a:r>
              <a:rPr lang="en-US" sz="2800" b="1" i="1" u="sng" dirty="0">
                <a:solidFill>
                  <a:srgbClr val="FF0000"/>
                </a:solidFill>
              </a:rPr>
              <a:t>Blood test</a:t>
            </a:r>
          </a:p>
        </p:txBody>
      </p:sp>
    </p:spTree>
    <p:extLst>
      <p:ext uri="{BB962C8B-B14F-4D97-AF65-F5344CB8AC3E}">
        <p14:creationId xmlns:p14="http://schemas.microsoft.com/office/powerpoint/2010/main" val="82480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4686" y="534703"/>
            <a:ext cx="10747077"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34686" y="436130"/>
            <a:ext cx="6156391" cy="896159"/>
          </a:xfrm>
        </p:spPr>
        <p:txBody>
          <a:bodyPr>
            <a:normAutofit/>
          </a:bodyPr>
          <a:lstStyle/>
          <a:p>
            <a:r>
              <a:rPr lang="en-US" sz="4000" b="1" dirty="0">
                <a:solidFill>
                  <a:schemeClr val="tx1">
                    <a:lumMod val="95000"/>
                    <a:lumOff val="5000"/>
                  </a:schemeClr>
                </a:solidFill>
                <a:latin typeface="Tahoma" panose="020B0604030504040204" pitchFamily="34" charset="0"/>
              </a:rPr>
              <a:t>The anesthetic plan :  </a:t>
            </a:r>
            <a:endParaRPr lang="en-US" sz="40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182" y="1690688"/>
            <a:ext cx="10781581"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72828" y="1813712"/>
            <a:ext cx="9929004" cy="437043"/>
          </a:xfrm>
          <a:prstGeom prst="rect">
            <a:avLst/>
          </a:prstGeom>
          <a:noFill/>
        </p:spPr>
        <p:txBody>
          <a:bodyPr wrap="square" rtlCol="0">
            <a:spAutoFit/>
          </a:bodyPr>
          <a:lstStyle/>
          <a:p>
            <a:pPr>
              <a:lnSpc>
                <a:spcPct val="80000"/>
              </a:lnSpc>
              <a:buClr>
                <a:srgbClr val="FFFF00"/>
              </a:buClr>
              <a:buFontTx/>
              <a:buNone/>
            </a:pPr>
            <a:r>
              <a:rPr lang="en-US" sz="2800" b="1" dirty="0">
                <a:solidFill>
                  <a:schemeClr val="accent5">
                    <a:lumMod val="75000"/>
                  </a:schemeClr>
                </a:solidFill>
                <a:latin typeface="Tahoma" panose="020B0604030504040204" pitchFamily="34" charset="0"/>
              </a:rPr>
              <a:t>Type of anesthesia :</a:t>
            </a:r>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2</a:t>
            </a:r>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val="368984240"/>
              </p:ext>
            </p:extLst>
          </p:nvPr>
        </p:nvGraphicFramePr>
        <p:xfrm>
          <a:off x="1039966" y="2329134"/>
          <a:ext cx="10441797" cy="3559772"/>
        </p:xfrm>
        <a:graphic>
          <a:graphicData uri="http://schemas.openxmlformats.org/drawingml/2006/table">
            <a:tbl>
              <a:tblPr firstRow="1" bandRow="1">
                <a:tableStyleId>{69C7853C-536D-4A76-A0AE-DD22124D55A5}</a:tableStyleId>
              </a:tblPr>
              <a:tblGrid>
                <a:gridCol w="3480599">
                  <a:extLst>
                    <a:ext uri="{9D8B030D-6E8A-4147-A177-3AD203B41FA5}">
                      <a16:colId xmlns:a16="http://schemas.microsoft.com/office/drawing/2014/main" val="20000"/>
                    </a:ext>
                  </a:extLst>
                </a:gridCol>
                <a:gridCol w="3480599">
                  <a:extLst>
                    <a:ext uri="{9D8B030D-6E8A-4147-A177-3AD203B41FA5}">
                      <a16:colId xmlns:a16="http://schemas.microsoft.com/office/drawing/2014/main" val="20001"/>
                    </a:ext>
                  </a:extLst>
                </a:gridCol>
                <a:gridCol w="3480599">
                  <a:extLst>
                    <a:ext uri="{9D8B030D-6E8A-4147-A177-3AD203B41FA5}">
                      <a16:colId xmlns:a16="http://schemas.microsoft.com/office/drawing/2014/main" val="20002"/>
                    </a:ext>
                  </a:extLst>
                </a:gridCol>
              </a:tblGrid>
              <a:tr h="72238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lumMod val="95000"/>
                              <a:lumOff val="5000"/>
                            </a:schemeClr>
                          </a:solidFill>
                        </a:rPr>
                        <a:t>General</a:t>
                      </a:r>
                    </a:p>
                  </a:txBody>
                  <a:tcPr/>
                </a:tc>
                <a:tc>
                  <a:txBody>
                    <a:bodyPr/>
                    <a:lstStyle/>
                    <a:p>
                      <a:pPr algn="ctr"/>
                      <a:r>
                        <a:rPr lang="en-US" sz="3200" dirty="0">
                          <a:solidFill>
                            <a:schemeClr val="tx1">
                              <a:lumMod val="95000"/>
                              <a:lumOff val="5000"/>
                            </a:schemeClr>
                          </a:solidFill>
                        </a:rPr>
                        <a:t>Sedation</a:t>
                      </a:r>
                      <a:r>
                        <a:rPr lang="en-US" sz="2400" dirty="0"/>
                        <a:t> </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lumMod val="95000"/>
                              <a:lumOff val="5000"/>
                            </a:schemeClr>
                          </a:solidFill>
                        </a:rPr>
                        <a:t>Neuroaxial</a:t>
                      </a:r>
                      <a:r>
                        <a:rPr lang="en-US" sz="2400" dirty="0">
                          <a:solidFill>
                            <a:schemeClr val="tx1">
                              <a:lumMod val="95000"/>
                              <a:lumOff val="5000"/>
                            </a:schemeClr>
                          </a:solidFill>
                        </a:rPr>
                        <a:t> or regional or local anesthesia</a:t>
                      </a:r>
                    </a:p>
                  </a:txBody>
                  <a:tcPr/>
                </a:tc>
                <a:extLst>
                  <a:ext uri="{0D108BD9-81ED-4DB2-BD59-A6C34878D82A}">
                    <a16:rowId xmlns:a16="http://schemas.microsoft.com/office/drawing/2014/main" val="10000"/>
                  </a:ext>
                </a:extLst>
              </a:tr>
              <a:tr h="68420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95000"/>
                              <a:lumOff val="5000"/>
                            </a:schemeClr>
                          </a:solidFill>
                          <a:latin typeface="Tahoma" panose="020B0604030504040204" pitchFamily="34" charset="0"/>
                        </a:rPr>
                        <a:t>Airway management</a:t>
                      </a:r>
                    </a:p>
                    <a:p>
                      <a:endParaRPr lang="en-US" dirty="0">
                        <a:solidFill>
                          <a:schemeClr val="tx1">
                            <a:lumMod val="95000"/>
                            <a:lumOff val="5000"/>
                          </a:schemeClr>
                        </a:solidFill>
                      </a:endParaRPr>
                    </a:p>
                  </a:txBody>
                  <a:tcPr/>
                </a:tc>
                <a:tc>
                  <a:txBody>
                    <a:bodyPr/>
                    <a:lstStyle/>
                    <a:p>
                      <a:r>
                        <a:rPr lang="en-US" sz="2000" dirty="0">
                          <a:solidFill>
                            <a:schemeClr val="tx1">
                              <a:lumMod val="95000"/>
                              <a:lumOff val="5000"/>
                            </a:schemeClr>
                          </a:solidFill>
                          <a:latin typeface="Tahoma" panose="020B0604030504040204" pitchFamily="34" charset="0"/>
                        </a:rPr>
                        <a:t>Supplemental oxygen </a:t>
                      </a:r>
                      <a:endParaRPr lang="en-US" sz="2000" dirty="0">
                        <a:solidFill>
                          <a:schemeClr val="tx1">
                            <a:lumMod val="95000"/>
                            <a:lumOff val="5000"/>
                          </a:schemeClr>
                        </a:solidFill>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95000"/>
                              <a:lumOff val="5000"/>
                            </a:schemeClr>
                          </a:solidFill>
                          <a:latin typeface="Tahoma" panose="020B0604030504040204" pitchFamily="34" charset="0"/>
                        </a:rPr>
                        <a:t>Technique</a:t>
                      </a:r>
                    </a:p>
                    <a:p>
                      <a:endParaRPr lang="en-US" dirty="0">
                        <a:solidFill>
                          <a:schemeClr val="tx1">
                            <a:lumMod val="95000"/>
                            <a:lumOff val="5000"/>
                          </a:schemeClr>
                        </a:solidFill>
                      </a:endParaRPr>
                    </a:p>
                  </a:txBody>
                  <a:tcPr/>
                </a:tc>
                <a:extLst>
                  <a:ext uri="{0D108BD9-81ED-4DB2-BD59-A6C34878D82A}">
                    <a16:rowId xmlns:a16="http://schemas.microsoft.com/office/drawing/2014/main" val="10001"/>
                  </a:ext>
                </a:extLst>
              </a:tr>
              <a:tr h="68420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95000"/>
                              <a:lumOff val="5000"/>
                            </a:schemeClr>
                          </a:solidFill>
                          <a:latin typeface="Tahoma" panose="020B0604030504040204" pitchFamily="34" charset="0"/>
                        </a:rPr>
                        <a:t>Induction</a:t>
                      </a:r>
                    </a:p>
                    <a:p>
                      <a:endParaRPr lang="en-US" dirty="0">
                        <a:solidFill>
                          <a:schemeClr val="tx1">
                            <a:lumMod val="95000"/>
                            <a:lumOff val="5000"/>
                          </a:schemeClr>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95000"/>
                              <a:lumOff val="5000"/>
                            </a:schemeClr>
                          </a:solidFill>
                          <a:latin typeface="Tahoma" panose="020B0604030504040204" pitchFamily="34" charset="0"/>
                        </a:rPr>
                        <a:t>Drugs</a:t>
                      </a:r>
                    </a:p>
                    <a:p>
                      <a:endParaRPr lang="en-US" dirty="0">
                        <a:solidFill>
                          <a:schemeClr val="tx1">
                            <a:lumMod val="95000"/>
                            <a:lumOff val="5000"/>
                          </a:schemeClr>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95000"/>
                              <a:lumOff val="5000"/>
                            </a:schemeClr>
                          </a:solidFill>
                          <a:latin typeface="Tahoma" panose="020B0604030504040204" pitchFamily="34" charset="0"/>
                        </a:rPr>
                        <a:t>Drugs</a:t>
                      </a:r>
                    </a:p>
                    <a:p>
                      <a:endParaRPr lang="en-US" dirty="0">
                        <a:solidFill>
                          <a:schemeClr val="tx1">
                            <a:lumMod val="95000"/>
                            <a:lumOff val="5000"/>
                          </a:schemeClr>
                        </a:solidFill>
                      </a:endParaRPr>
                    </a:p>
                  </a:txBody>
                  <a:tcPr/>
                </a:tc>
                <a:extLst>
                  <a:ext uri="{0D108BD9-81ED-4DB2-BD59-A6C34878D82A}">
                    <a16:rowId xmlns:a16="http://schemas.microsoft.com/office/drawing/2014/main" val="10002"/>
                  </a:ext>
                </a:extLst>
              </a:tr>
              <a:tr h="68420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95000"/>
                              <a:lumOff val="5000"/>
                            </a:schemeClr>
                          </a:solidFill>
                          <a:latin typeface="Tahoma" panose="020B0604030504040204" pitchFamily="34" charset="0"/>
                        </a:rPr>
                        <a:t>Maintenance</a:t>
                      </a:r>
                    </a:p>
                    <a:p>
                      <a:endParaRPr lang="en-US" dirty="0">
                        <a:solidFill>
                          <a:schemeClr val="tx1">
                            <a:lumMod val="95000"/>
                            <a:lumOff val="5000"/>
                          </a:schemeClr>
                        </a:solidFill>
                      </a:endParaRPr>
                    </a:p>
                  </a:txBody>
                  <a:tcPr/>
                </a:tc>
                <a:tc>
                  <a:txBody>
                    <a:bodyPr/>
                    <a:lstStyle/>
                    <a:p>
                      <a:endParaRPr lang="en-US">
                        <a:solidFill>
                          <a:schemeClr val="tx1">
                            <a:lumMod val="95000"/>
                            <a:lumOff val="5000"/>
                          </a:schemeClr>
                        </a:solidFill>
                      </a:endParaRPr>
                    </a:p>
                  </a:txBody>
                  <a:tcPr/>
                </a:tc>
                <a:tc>
                  <a:txBody>
                    <a:bodyPr/>
                    <a:lstStyle/>
                    <a:p>
                      <a:endParaRPr lang="en-US">
                        <a:solidFill>
                          <a:schemeClr val="tx1">
                            <a:lumMod val="95000"/>
                            <a:lumOff val="5000"/>
                          </a:schemeClr>
                        </a:solidFill>
                      </a:endParaRPr>
                    </a:p>
                  </a:txBody>
                  <a:tcPr/>
                </a:tc>
                <a:extLst>
                  <a:ext uri="{0D108BD9-81ED-4DB2-BD59-A6C34878D82A}">
                    <a16:rowId xmlns:a16="http://schemas.microsoft.com/office/drawing/2014/main" val="10003"/>
                  </a:ext>
                </a:extLst>
              </a:tr>
              <a:tr h="68420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95000"/>
                              <a:lumOff val="5000"/>
                            </a:schemeClr>
                          </a:solidFill>
                          <a:latin typeface="Tahoma" panose="020B0604030504040204" pitchFamily="34" charset="0"/>
                        </a:rPr>
                        <a:t>Muscle relaxation</a:t>
                      </a:r>
                    </a:p>
                    <a:p>
                      <a:endParaRPr lang="en-US" dirty="0">
                        <a:solidFill>
                          <a:schemeClr val="tx1">
                            <a:lumMod val="95000"/>
                            <a:lumOff val="5000"/>
                          </a:schemeClr>
                        </a:solidFill>
                      </a:endParaRPr>
                    </a:p>
                  </a:txBody>
                  <a:tcPr/>
                </a:tc>
                <a:tc>
                  <a:txBody>
                    <a:bodyPr/>
                    <a:lstStyle/>
                    <a:p>
                      <a:endParaRPr lang="en-US" dirty="0">
                        <a:solidFill>
                          <a:schemeClr val="tx1">
                            <a:lumMod val="95000"/>
                            <a:lumOff val="5000"/>
                          </a:schemeClr>
                        </a:solidFill>
                      </a:endParaRPr>
                    </a:p>
                  </a:txBody>
                  <a:tcPr/>
                </a:tc>
                <a:tc>
                  <a:txBody>
                    <a:bodyPr/>
                    <a:lstStyle/>
                    <a:p>
                      <a:endParaRPr lang="en-US" dirty="0">
                        <a:solidFill>
                          <a:schemeClr val="tx1">
                            <a:lumMod val="95000"/>
                            <a:lumOff val="5000"/>
                          </a:schemeClr>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85693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ormal lab values nursing chart image search results | Nursing labs,  Nursing lab values, Charting for nurses">
            <a:extLst>
              <a:ext uri="{FF2B5EF4-FFF2-40B4-BE49-F238E27FC236}">
                <a16:creationId xmlns:a16="http://schemas.microsoft.com/office/drawing/2014/main" id="{AAA6572A-939D-2DCC-B9A3-C285D8A40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6749970" cy="6781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D5E50A1-1EF5-6FAE-CEAA-3A8E424E2F12}"/>
                  </a:ext>
                </a:extLst>
              </p14:cNvPr>
              <p14:cNvContentPartPr/>
              <p14:nvPr/>
            </p14:nvContentPartPr>
            <p14:xfrm>
              <a:off x="1909536" y="1272782"/>
              <a:ext cx="1636560" cy="70200"/>
            </p14:xfrm>
          </p:contentPart>
        </mc:Choice>
        <mc:Fallback xmlns="">
          <p:pic>
            <p:nvPicPr>
              <p:cNvPr id="5" name="Ink 4">
                <a:extLst>
                  <a:ext uri="{FF2B5EF4-FFF2-40B4-BE49-F238E27FC236}">
                    <a16:creationId xmlns:a16="http://schemas.microsoft.com/office/drawing/2014/main" id="{9D5E50A1-1EF5-6FAE-CEAA-3A8E424E2F12}"/>
                  </a:ext>
                </a:extLst>
              </p:cNvPr>
              <p:cNvPicPr/>
              <p:nvPr/>
            </p:nvPicPr>
            <p:blipFill>
              <a:blip r:embed="rId4"/>
              <a:stretch>
                <a:fillRect/>
              </a:stretch>
            </p:blipFill>
            <p:spPr>
              <a:xfrm>
                <a:off x="1855896" y="1164782"/>
                <a:ext cx="17442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A84A32C-9FF6-5132-F892-B55D08CAC18C}"/>
                  </a:ext>
                </a:extLst>
              </p14:cNvPr>
              <p14:cNvContentPartPr/>
              <p14:nvPr/>
            </p14:nvContentPartPr>
            <p14:xfrm>
              <a:off x="1921056" y="1526942"/>
              <a:ext cx="1978560" cy="59040"/>
            </p14:xfrm>
          </p:contentPart>
        </mc:Choice>
        <mc:Fallback xmlns="">
          <p:pic>
            <p:nvPicPr>
              <p:cNvPr id="7" name="Ink 6">
                <a:extLst>
                  <a:ext uri="{FF2B5EF4-FFF2-40B4-BE49-F238E27FC236}">
                    <a16:creationId xmlns:a16="http://schemas.microsoft.com/office/drawing/2014/main" id="{3A84A32C-9FF6-5132-F892-B55D08CAC18C}"/>
                  </a:ext>
                </a:extLst>
              </p:cNvPr>
              <p:cNvPicPr/>
              <p:nvPr/>
            </p:nvPicPr>
            <p:blipFill>
              <a:blip r:embed="rId6"/>
              <a:stretch>
                <a:fillRect/>
              </a:stretch>
            </p:blipFill>
            <p:spPr>
              <a:xfrm>
                <a:off x="1867056" y="1418942"/>
                <a:ext cx="20862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3B1AD3D9-8030-9ECD-7F64-F0D9F14A8989}"/>
                  </a:ext>
                </a:extLst>
              </p14:cNvPr>
              <p14:cNvContentPartPr/>
              <p14:nvPr/>
            </p14:nvContentPartPr>
            <p14:xfrm>
              <a:off x="1932936" y="1758422"/>
              <a:ext cx="1677240" cy="59040"/>
            </p14:xfrm>
          </p:contentPart>
        </mc:Choice>
        <mc:Fallback xmlns="">
          <p:pic>
            <p:nvPicPr>
              <p:cNvPr id="8" name="Ink 7">
                <a:extLst>
                  <a:ext uri="{FF2B5EF4-FFF2-40B4-BE49-F238E27FC236}">
                    <a16:creationId xmlns:a16="http://schemas.microsoft.com/office/drawing/2014/main" id="{3B1AD3D9-8030-9ECD-7F64-F0D9F14A8989}"/>
                  </a:ext>
                </a:extLst>
              </p:cNvPr>
              <p:cNvPicPr/>
              <p:nvPr/>
            </p:nvPicPr>
            <p:blipFill>
              <a:blip r:embed="rId8"/>
              <a:stretch>
                <a:fillRect/>
              </a:stretch>
            </p:blipFill>
            <p:spPr>
              <a:xfrm>
                <a:off x="1878936" y="1650422"/>
                <a:ext cx="17848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0877FD30-9B6C-9848-6C2B-55A360927B43}"/>
                  </a:ext>
                </a:extLst>
              </p14:cNvPr>
              <p14:cNvContentPartPr/>
              <p14:nvPr/>
            </p14:nvContentPartPr>
            <p14:xfrm>
              <a:off x="2002056" y="2025182"/>
              <a:ext cx="729720" cy="360"/>
            </p14:xfrm>
          </p:contentPart>
        </mc:Choice>
        <mc:Fallback xmlns="">
          <p:pic>
            <p:nvPicPr>
              <p:cNvPr id="9" name="Ink 8">
                <a:extLst>
                  <a:ext uri="{FF2B5EF4-FFF2-40B4-BE49-F238E27FC236}">
                    <a16:creationId xmlns:a16="http://schemas.microsoft.com/office/drawing/2014/main" id="{0877FD30-9B6C-9848-6C2B-55A360927B43}"/>
                  </a:ext>
                </a:extLst>
              </p:cNvPr>
              <p:cNvPicPr/>
              <p:nvPr/>
            </p:nvPicPr>
            <p:blipFill>
              <a:blip r:embed="rId10"/>
              <a:stretch>
                <a:fillRect/>
              </a:stretch>
            </p:blipFill>
            <p:spPr>
              <a:xfrm>
                <a:off x="1948056" y="1917182"/>
                <a:ext cx="837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E328191F-1CB9-88E6-C880-4FDAC200CC12}"/>
                  </a:ext>
                </a:extLst>
              </p14:cNvPr>
              <p14:cNvContentPartPr/>
              <p14:nvPr/>
            </p14:nvContentPartPr>
            <p14:xfrm>
              <a:off x="1990536" y="2325782"/>
              <a:ext cx="1504800" cy="47880"/>
            </p14:xfrm>
          </p:contentPart>
        </mc:Choice>
        <mc:Fallback xmlns="">
          <p:pic>
            <p:nvPicPr>
              <p:cNvPr id="10" name="Ink 9">
                <a:extLst>
                  <a:ext uri="{FF2B5EF4-FFF2-40B4-BE49-F238E27FC236}">
                    <a16:creationId xmlns:a16="http://schemas.microsoft.com/office/drawing/2014/main" id="{E328191F-1CB9-88E6-C880-4FDAC200CC12}"/>
                  </a:ext>
                </a:extLst>
              </p:cNvPr>
              <p:cNvPicPr/>
              <p:nvPr/>
            </p:nvPicPr>
            <p:blipFill>
              <a:blip r:embed="rId12"/>
              <a:stretch>
                <a:fillRect/>
              </a:stretch>
            </p:blipFill>
            <p:spPr>
              <a:xfrm>
                <a:off x="1936896" y="2217782"/>
                <a:ext cx="16124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02940C48-6C89-5988-8000-514A64C87DF0}"/>
                  </a:ext>
                </a:extLst>
              </p14:cNvPr>
              <p14:cNvContentPartPr/>
              <p14:nvPr/>
            </p14:nvContentPartPr>
            <p14:xfrm>
              <a:off x="1990536" y="2557262"/>
              <a:ext cx="1856160" cy="36360"/>
            </p14:xfrm>
          </p:contentPart>
        </mc:Choice>
        <mc:Fallback xmlns="">
          <p:pic>
            <p:nvPicPr>
              <p:cNvPr id="11" name="Ink 10">
                <a:extLst>
                  <a:ext uri="{FF2B5EF4-FFF2-40B4-BE49-F238E27FC236}">
                    <a16:creationId xmlns:a16="http://schemas.microsoft.com/office/drawing/2014/main" id="{02940C48-6C89-5988-8000-514A64C87DF0}"/>
                  </a:ext>
                </a:extLst>
              </p:cNvPr>
              <p:cNvPicPr/>
              <p:nvPr/>
            </p:nvPicPr>
            <p:blipFill>
              <a:blip r:embed="rId14"/>
              <a:stretch>
                <a:fillRect/>
              </a:stretch>
            </p:blipFill>
            <p:spPr>
              <a:xfrm>
                <a:off x="1936896" y="2449262"/>
                <a:ext cx="19638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253E49C4-C116-DD63-E5F8-08AAB373F7D5}"/>
                  </a:ext>
                </a:extLst>
              </p14:cNvPr>
              <p14:cNvContentPartPr/>
              <p14:nvPr/>
            </p14:nvContentPartPr>
            <p14:xfrm>
              <a:off x="1967496" y="2811782"/>
              <a:ext cx="1504080" cy="59040"/>
            </p14:xfrm>
          </p:contentPart>
        </mc:Choice>
        <mc:Fallback xmlns="">
          <p:pic>
            <p:nvPicPr>
              <p:cNvPr id="12" name="Ink 11">
                <a:extLst>
                  <a:ext uri="{FF2B5EF4-FFF2-40B4-BE49-F238E27FC236}">
                    <a16:creationId xmlns:a16="http://schemas.microsoft.com/office/drawing/2014/main" id="{253E49C4-C116-DD63-E5F8-08AAB373F7D5}"/>
                  </a:ext>
                </a:extLst>
              </p:cNvPr>
              <p:cNvPicPr/>
              <p:nvPr/>
            </p:nvPicPr>
            <p:blipFill>
              <a:blip r:embed="rId16"/>
              <a:stretch>
                <a:fillRect/>
              </a:stretch>
            </p:blipFill>
            <p:spPr>
              <a:xfrm>
                <a:off x="1913496" y="2703782"/>
                <a:ext cx="161172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FF612782-E6A7-5CDC-3780-A5CF47D47E98}"/>
                  </a:ext>
                </a:extLst>
              </p14:cNvPr>
              <p14:cNvContentPartPr/>
              <p14:nvPr/>
            </p14:nvContentPartPr>
            <p14:xfrm>
              <a:off x="1978656" y="3052622"/>
              <a:ext cx="2101680" cy="26280"/>
            </p14:xfrm>
          </p:contentPart>
        </mc:Choice>
        <mc:Fallback xmlns="">
          <p:pic>
            <p:nvPicPr>
              <p:cNvPr id="13" name="Ink 12">
                <a:extLst>
                  <a:ext uri="{FF2B5EF4-FFF2-40B4-BE49-F238E27FC236}">
                    <a16:creationId xmlns:a16="http://schemas.microsoft.com/office/drawing/2014/main" id="{FF612782-E6A7-5CDC-3780-A5CF47D47E98}"/>
                  </a:ext>
                </a:extLst>
              </p:cNvPr>
              <p:cNvPicPr/>
              <p:nvPr/>
            </p:nvPicPr>
            <p:blipFill>
              <a:blip r:embed="rId18"/>
              <a:stretch>
                <a:fillRect/>
              </a:stretch>
            </p:blipFill>
            <p:spPr>
              <a:xfrm>
                <a:off x="1925016" y="2944982"/>
                <a:ext cx="22093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01288D1B-1E85-8FBF-A7DE-0A5C38D5FA31}"/>
                  </a:ext>
                </a:extLst>
              </p14:cNvPr>
              <p14:cNvContentPartPr/>
              <p14:nvPr/>
            </p14:nvContentPartPr>
            <p14:xfrm>
              <a:off x="1967496" y="3320462"/>
              <a:ext cx="1434240" cy="48240"/>
            </p14:xfrm>
          </p:contentPart>
        </mc:Choice>
        <mc:Fallback xmlns="">
          <p:pic>
            <p:nvPicPr>
              <p:cNvPr id="14" name="Ink 13">
                <a:extLst>
                  <a:ext uri="{FF2B5EF4-FFF2-40B4-BE49-F238E27FC236}">
                    <a16:creationId xmlns:a16="http://schemas.microsoft.com/office/drawing/2014/main" id="{01288D1B-1E85-8FBF-A7DE-0A5C38D5FA31}"/>
                  </a:ext>
                </a:extLst>
              </p:cNvPr>
              <p:cNvPicPr/>
              <p:nvPr/>
            </p:nvPicPr>
            <p:blipFill>
              <a:blip r:embed="rId20"/>
              <a:stretch>
                <a:fillRect/>
              </a:stretch>
            </p:blipFill>
            <p:spPr>
              <a:xfrm>
                <a:off x="1913496" y="3212462"/>
                <a:ext cx="1541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4C9598EC-E18E-3B93-BFA1-2DB6B6B07705}"/>
                  </a:ext>
                </a:extLst>
              </p14:cNvPr>
              <p14:cNvContentPartPr/>
              <p14:nvPr/>
            </p14:nvContentPartPr>
            <p14:xfrm>
              <a:off x="1978656" y="3553382"/>
              <a:ext cx="1758600" cy="82800"/>
            </p14:xfrm>
          </p:contentPart>
        </mc:Choice>
        <mc:Fallback xmlns="">
          <p:pic>
            <p:nvPicPr>
              <p:cNvPr id="15" name="Ink 14">
                <a:extLst>
                  <a:ext uri="{FF2B5EF4-FFF2-40B4-BE49-F238E27FC236}">
                    <a16:creationId xmlns:a16="http://schemas.microsoft.com/office/drawing/2014/main" id="{4C9598EC-E18E-3B93-BFA1-2DB6B6B07705}"/>
                  </a:ext>
                </a:extLst>
              </p:cNvPr>
              <p:cNvPicPr/>
              <p:nvPr/>
            </p:nvPicPr>
            <p:blipFill>
              <a:blip r:embed="rId22"/>
              <a:stretch>
                <a:fillRect/>
              </a:stretch>
            </p:blipFill>
            <p:spPr>
              <a:xfrm>
                <a:off x="1925016" y="3445382"/>
                <a:ext cx="18662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CC639FEA-3B4A-0507-ED94-C5BAAAFDACC6}"/>
                  </a:ext>
                </a:extLst>
              </p14:cNvPr>
              <p14:cNvContentPartPr/>
              <p14:nvPr/>
            </p14:nvContentPartPr>
            <p14:xfrm>
              <a:off x="1932936" y="3807902"/>
              <a:ext cx="1499040" cy="5040"/>
            </p14:xfrm>
          </p:contentPart>
        </mc:Choice>
        <mc:Fallback xmlns="">
          <p:pic>
            <p:nvPicPr>
              <p:cNvPr id="16" name="Ink 15">
                <a:extLst>
                  <a:ext uri="{FF2B5EF4-FFF2-40B4-BE49-F238E27FC236}">
                    <a16:creationId xmlns:a16="http://schemas.microsoft.com/office/drawing/2014/main" id="{CC639FEA-3B4A-0507-ED94-C5BAAAFDACC6}"/>
                  </a:ext>
                </a:extLst>
              </p:cNvPr>
              <p:cNvPicPr/>
              <p:nvPr/>
            </p:nvPicPr>
            <p:blipFill>
              <a:blip r:embed="rId24"/>
              <a:stretch>
                <a:fillRect/>
              </a:stretch>
            </p:blipFill>
            <p:spPr>
              <a:xfrm>
                <a:off x="1878936" y="3699902"/>
                <a:ext cx="16066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F67BF32F-9426-D4E3-AF4D-087BBAB5744F}"/>
                  </a:ext>
                </a:extLst>
              </p14:cNvPr>
              <p14:cNvContentPartPr/>
              <p14:nvPr/>
            </p14:nvContentPartPr>
            <p14:xfrm>
              <a:off x="1909536" y="6699062"/>
              <a:ext cx="1643400" cy="50040"/>
            </p14:xfrm>
          </p:contentPart>
        </mc:Choice>
        <mc:Fallback xmlns="">
          <p:pic>
            <p:nvPicPr>
              <p:cNvPr id="17" name="Ink 16">
                <a:extLst>
                  <a:ext uri="{FF2B5EF4-FFF2-40B4-BE49-F238E27FC236}">
                    <a16:creationId xmlns:a16="http://schemas.microsoft.com/office/drawing/2014/main" id="{F67BF32F-9426-D4E3-AF4D-087BBAB5744F}"/>
                  </a:ext>
                </a:extLst>
              </p:cNvPr>
              <p:cNvPicPr/>
              <p:nvPr/>
            </p:nvPicPr>
            <p:blipFill>
              <a:blip r:embed="rId26"/>
              <a:stretch>
                <a:fillRect/>
              </a:stretch>
            </p:blipFill>
            <p:spPr>
              <a:xfrm>
                <a:off x="1855896" y="6591062"/>
                <a:ext cx="17510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9F24F208-BEA7-35D4-41A7-AA6B9C70A467}"/>
                  </a:ext>
                </a:extLst>
              </p14:cNvPr>
              <p14:cNvContentPartPr/>
              <p14:nvPr/>
            </p14:nvContentPartPr>
            <p14:xfrm>
              <a:off x="-139224" y="2419022"/>
              <a:ext cx="360" cy="360"/>
            </p14:xfrm>
          </p:contentPart>
        </mc:Choice>
        <mc:Fallback xmlns="">
          <p:pic>
            <p:nvPicPr>
              <p:cNvPr id="19" name="Ink 18">
                <a:extLst>
                  <a:ext uri="{FF2B5EF4-FFF2-40B4-BE49-F238E27FC236}">
                    <a16:creationId xmlns:a16="http://schemas.microsoft.com/office/drawing/2014/main" id="{9F24F208-BEA7-35D4-41A7-AA6B9C70A467}"/>
                  </a:ext>
                </a:extLst>
              </p:cNvPr>
              <p:cNvPicPr/>
              <p:nvPr/>
            </p:nvPicPr>
            <p:blipFill>
              <a:blip r:embed="rId28"/>
              <a:stretch>
                <a:fillRect/>
              </a:stretch>
            </p:blipFill>
            <p:spPr>
              <a:xfrm>
                <a:off x="-192864" y="2311022"/>
                <a:ext cx="108000" cy="216000"/>
              </a:xfrm>
              <a:prstGeom prst="rect">
                <a:avLst/>
              </a:prstGeom>
            </p:spPr>
          </p:pic>
        </mc:Fallback>
      </mc:AlternateContent>
    </p:spTree>
    <p:extLst>
      <p:ext uri="{BB962C8B-B14F-4D97-AF65-F5344CB8AC3E}">
        <p14:creationId xmlns:p14="http://schemas.microsoft.com/office/powerpoint/2010/main" val="2178192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Methods Man: What's 'Normal' for a Lab Value? | MedPage Today">
            <a:extLst>
              <a:ext uri="{FF2B5EF4-FFF2-40B4-BE49-F238E27FC236}">
                <a16:creationId xmlns:a16="http://schemas.microsoft.com/office/drawing/2014/main" id="{656420F1-6A7B-ECA2-056C-145DE72D0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605" y="0"/>
            <a:ext cx="775503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44FE0000-66D0-4A90-BC7B-68A9063F0C76}"/>
              </a:ext>
            </a:extLst>
          </p:cNvPr>
          <p:cNvSpPr/>
          <p:nvPr/>
        </p:nvSpPr>
        <p:spPr>
          <a:xfrm>
            <a:off x="428263" y="706056"/>
            <a:ext cx="1215342" cy="82180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504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Clotting Screen  </a:t>
            </a:r>
            <a:r>
              <a:rPr lang="en-US" b="1" i="1" dirty="0"/>
              <a:t>PT, INR, PTT</a:t>
            </a:r>
          </a:p>
        </p:txBody>
      </p:sp>
      <p:pic>
        <p:nvPicPr>
          <p:cNvPr id="5" name="Picture 4">
            <a:extLst>
              <a:ext uri="{FF2B5EF4-FFF2-40B4-BE49-F238E27FC236}">
                <a16:creationId xmlns:a16="http://schemas.microsoft.com/office/drawing/2014/main" id="{698A9B81-4AE5-453C-B65E-A7821240ACD7}"/>
              </a:ext>
            </a:extLst>
          </p:cNvPr>
          <p:cNvPicPr>
            <a:picLocks noChangeAspect="1"/>
          </p:cNvPicPr>
          <p:nvPr/>
        </p:nvPicPr>
        <p:blipFill>
          <a:blip r:embed="rId2"/>
          <a:stretch>
            <a:fillRect/>
          </a:stretch>
        </p:blipFill>
        <p:spPr>
          <a:xfrm>
            <a:off x="92597" y="1342663"/>
            <a:ext cx="11655707" cy="5102082"/>
          </a:xfrm>
          <a:prstGeom prst="rect">
            <a:avLst/>
          </a:prstGeom>
        </p:spPr>
      </p:pic>
      <p:sp>
        <p:nvSpPr>
          <p:cNvPr id="7" name="TextBox 6">
            <a:extLst>
              <a:ext uri="{FF2B5EF4-FFF2-40B4-BE49-F238E27FC236}">
                <a16:creationId xmlns:a16="http://schemas.microsoft.com/office/drawing/2014/main" id="{F29B1B51-DDC7-F2BC-8E02-2C70800982EF}"/>
              </a:ext>
            </a:extLst>
          </p:cNvPr>
          <p:cNvSpPr txBox="1"/>
          <p:nvPr/>
        </p:nvSpPr>
        <p:spPr>
          <a:xfrm>
            <a:off x="4572000" y="1944878"/>
            <a:ext cx="7176304" cy="4546950"/>
          </a:xfrm>
          <a:prstGeom prst="rect">
            <a:avLst/>
          </a:prstGeom>
          <a:solidFill>
            <a:schemeClr val="accent4">
              <a:lumMod val="20000"/>
              <a:lumOff val="80000"/>
            </a:schemeClr>
          </a:solidFill>
        </p:spPr>
        <p:txBody>
          <a:bodyPr wrap="square">
            <a:spAutoFit/>
          </a:bodyPr>
          <a:lstStyle/>
          <a:p>
            <a:pPr>
              <a:lnSpc>
                <a:spcPct val="150000"/>
              </a:lnSpc>
            </a:pPr>
            <a:endParaRPr lang="en-US" sz="2800" dirty="0"/>
          </a:p>
          <a:p>
            <a:pPr>
              <a:lnSpc>
                <a:spcPct val="150000"/>
              </a:lnSpc>
            </a:pPr>
            <a:r>
              <a:rPr lang="en-US" sz="2800" b="1" dirty="0"/>
              <a:t>indication:</a:t>
            </a:r>
            <a:r>
              <a:rPr lang="en-US" sz="2800" dirty="0"/>
              <a:t> any deranged coagulation, such as:</a:t>
            </a:r>
          </a:p>
          <a:p>
            <a:pPr>
              <a:lnSpc>
                <a:spcPct val="150000"/>
              </a:lnSpc>
              <a:buFont typeface="Wingdings" panose="05000000000000000000" pitchFamily="2" charset="2"/>
              <a:buChar char="Ø"/>
            </a:pPr>
            <a:r>
              <a:rPr lang="en-US" sz="2800" dirty="0"/>
              <a:t> iatrogenic causes (e.g. warfarin), </a:t>
            </a:r>
          </a:p>
          <a:p>
            <a:pPr>
              <a:lnSpc>
                <a:spcPct val="150000"/>
              </a:lnSpc>
              <a:buFont typeface="Wingdings" panose="05000000000000000000" pitchFamily="2" charset="2"/>
              <a:buChar char="Ø"/>
            </a:pPr>
            <a:r>
              <a:rPr lang="en-US" sz="2800" dirty="0"/>
              <a:t>inherited coagulopathies (</a:t>
            </a:r>
            <a:r>
              <a:rPr lang="en-US" sz="2800" dirty="0" err="1"/>
              <a:t>e.g</a:t>
            </a:r>
            <a:r>
              <a:rPr lang="en-US" sz="2800" dirty="0"/>
              <a:t> </a:t>
            </a:r>
            <a:r>
              <a:rPr lang="en-US" sz="2800" dirty="0" err="1"/>
              <a:t>haemophilia</a:t>
            </a:r>
            <a:r>
              <a:rPr lang="en-US" sz="2800" dirty="0"/>
              <a:t> A/B)</a:t>
            </a:r>
          </a:p>
          <a:p>
            <a:pPr>
              <a:lnSpc>
                <a:spcPct val="150000"/>
              </a:lnSpc>
              <a:buFont typeface="Wingdings" panose="05000000000000000000" pitchFamily="2" charset="2"/>
              <a:buChar char="Ø"/>
            </a:pPr>
            <a:r>
              <a:rPr lang="en-US" sz="2800" dirty="0"/>
              <a:t>liver impairment.</a:t>
            </a:r>
          </a:p>
          <a:p>
            <a:pPr>
              <a:lnSpc>
                <a:spcPct val="150000"/>
              </a:lnSpc>
              <a:buFont typeface="Wingdings" panose="05000000000000000000" pitchFamily="2" charset="2"/>
              <a:buChar char="Ø"/>
            </a:pPr>
            <a:r>
              <a:rPr lang="en-US" sz="2800" i="0" dirty="0">
                <a:effectLst/>
                <a:latin typeface="Lucida Grande"/>
              </a:rPr>
              <a:t>Surgery with expected blood loss</a:t>
            </a:r>
            <a:r>
              <a:rPr lang="en-US" sz="2800" dirty="0"/>
              <a:t>.</a:t>
            </a:r>
          </a:p>
        </p:txBody>
      </p:sp>
      <p:sp>
        <p:nvSpPr>
          <p:cNvPr id="3" name="TextBox 2">
            <a:extLst>
              <a:ext uri="{FF2B5EF4-FFF2-40B4-BE49-F238E27FC236}">
                <a16:creationId xmlns:a16="http://schemas.microsoft.com/office/drawing/2014/main" id="{CEA0D375-6D24-2F5B-CA11-D5B04C676E0B}"/>
              </a:ext>
            </a:extLst>
          </p:cNvPr>
          <p:cNvSpPr txBox="1"/>
          <p:nvPr/>
        </p:nvSpPr>
        <p:spPr>
          <a:xfrm>
            <a:off x="3865944" y="2292903"/>
            <a:ext cx="2025570" cy="400110"/>
          </a:xfrm>
          <a:prstGeom prst="rect">
            <a:avLst/>
          </a:prstGeom>
          <a:solidFill>
            <a:schemeClr val="bg1"/>
          </a:solidFill>
        </p:spPr>
        <p:txBody>
          <a:bodyPr wrap="square" rtlCol="0">
            <a:spAutoFit/>
          </a:bodyPr>
          <a:lstStyle/>
          <a:p>
            <a:r>
              <a:rPr lang="en-US" sz="2000" b="1" dirty="0"/>
              <a:t>9.5-13.5 seconds</a:t>
            </a:r>
          </a:p>
        </p:txBody>
      </p:sp>
      <p:sp>
        <p:nvSpPr>
          <p:cNvPr id="4" name="TextBox 3">
            <a:extLst>
              <a:ext uri="{FF2B5EF4-FFF2-40B4-BE49-F238E27FC236}">
                <a16:creationId xmlns:a16="http://schemas.microsoft.com/office/drawing/2014/main" id="{4E15876E-314C-37AA-B7BB-955786FE5C73}"/>
              </a:ext>
            </a:extLst>
          </p:cNvPr>
          <p:cNvSpPr txBox="1"/>
          <p:nvPr/>
        </p:nvSpPr>
        <p:spPr>
          <a:xfrm>
            <a:off x="3148314" y="4218353"/>
            <a:ext cx="1423686" cy="400110"/>
          </a:xfrm>
          <a:prstGeom prst="rect">
            <a:avLst/>
          </a:prstGeom>
          <a:solidFill>
            <a:schemeClr val="bg1"/>
          </a:solidFill>
        </p:spPr>
        <p:txBody>
          <a:bodyPr wrap="square" rtlCol="0">
            <a:spAutoFit/>
          </a:bodyPr>
          <a:lstStyle/>
          <a:p>
            <a:r>
              <a:rPr lang="en-US" sz="2000" b="1" dirty="0"/>
              <a:t>0.7-1.2</a:t>
            </a:r>
          </a:p>
        </p:txBody>
      </p:sp>
      <p:sp>
        <p:nvSpPr>
          <p:cNvPr id="6" name="TextBox 5">
            <a:extLst>
              <a:ext uri="{FF2B5EF4-FFF2-40B4-BE49-F238E27FC236}">
                <a16:creationId xmlns:a16="http://schemas.microsoft.com/office/drawing/2014/main" id="{1AF521E4-A7C8-854E-4789-3F3EEADA2A1F}"/>
              </a:ext>
            </a:extLst>
          </p:cNvPr>
          <p:cNvSpPr txBox="1"/>
          <p:nvPr/>
        </p:nvSpPr>
        <p:spPr>
          <a:xfrm>
            <a:off x="2639028" y="5868122"/>
            <a:ext cx="1932972" cy="400110"/>
          </a:xfrm>
          <a:prstGeom prst="rect">
            <a:avLst/>
          </a:prstGeom>
          <a:solidFill>
            <a:schemeClr val="bg1"/>
          </a:solidFill>
        </p:spPr>
        <p:txBody>
          <a:bodyPr wrap="square" rtlCol="0">
            <a:spAutoFit/>
          </a:bodyPr>
          <a:lstStyle/>
          <a:p>
            <a:r>
              <a:rPr lang="en-US" sz="2000" b="1" dirty="0"/>
              <a:t>25 – 35 seconds</a:t>
            </a:r>
          </a:p>
        </p:txBody>
      </p:sp>
    </p:spTree>
    <p:extLst>
      <p:ext uri="{BB962C8B-B14F-4D97-AF65-F5344CB8AC3E}">
        <p14:creationId xmlns:p14="http://schemas.microsoft.com/office/powerpoint/2010/main" val="1310346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8229600" cy="990600"/>
          </a:xfrm>
        </p:spPr>
        <p:txBody>
          <a:bodyPr>
            <a:noAutofit/>
          </a:bodyPr>
          <a:lstStyle/>
          <a:p>
            <a:r>
              <a:rPr lang="en-US" sz="2800" b="1" dirty="0"/>
              <a:t>Urea &amp; Electrolytes</a:t>
            </a:r>
            <a:r>
              <a:rPr lang="en-US" sz="2800" dirty="0"/>
              <a:t> (U&amp;Es) and creatinine</a:t>
            </a:r>
          </a:p>
        </p:txBody>
      </p:sp>
      <p:sp>
        <p:nvSpPr>
          <p:cNvPr id="3" name="Content Placeholder 2"/>
          <p:cNvSpPr>
            <a:spLocks noGrp="1"/>
          </p:cNvSpPr>
          <p:nvPr>
            <p:ph idx="1"/>
          </p:nvPr>
        </p:nvSpPr>
        <p:spPr>
          <a:xfrm>
            <a:off x="824089" y="1295400"/>
            <a:ext cx="9386711" cy="5562600"/>
          </a:xfrm>
        </p:spPr>
        <p:txBody>
          <a:bodyPr>
            <a:normAutofit/>
          </a:bodyPr>
          <a:lstStyle/>
          <a:p>
            <a:pPr marL="274320" lvl="1" indent="0">
              <a:buNone/>
            </a:pPr>
            <a:r>
              <a:rPr lang="en-US" sz="1800" dirty="0"/>
              <a:t>To assess the</a:t>
            </a:r>
            <a:r>
              <a:rPr lang="en-US" sz="1800" b="1" dirty="0"/>
              <a:t> </a:t>
            </a:r>
            <a:r>
              <a:rPr lang="en-US" sz="1800" b="1" dirty="0">
                <a:solidFill>
                  <a:srgbClr val="FF0000"/>
                </a:solidFill>
              </a:rPr>
              <a:t>baseline renal function</a:t>
            </a:r>
            <a:r>
              <a:rPr lang="en-US" sz="1800" dirty="0"/>
              <a:t>, which help inform any potential IV fluid management intra- and post-operatively</a:t>
            </a:r>
          </a:p>
          <a:p>
            <a:pPr marL="0" indent="0">
              <a:buNone/>
            </a:pPr>
            <a:endParaRPr lang="en-US" sz="1200" b="1" dirty="0"/>
          </a:p>
          <a:p>
            <a:pPr marL="0" indent="0">
              <a:buNone/>
            </a:pPr>
            <a:r>
              <a:rPr lang="en-US" sz="2400" b="1" dirty="0"/>
              <a:t>COMMON ELECTROLYTES INCLUDE:</a:t>
            </a:r>
            <a:r>
              <a:rPr lang="en-US" sz="1200" b="1" dirty="0"/>
              <a:t> </a:t>
            </a:r>
          </a:p>
          <a:p>
            <a:pPr>
              <a:lnSpc>
                <a:spcPct val="170000"/>
              </a:lnSpc>
              <a:buFont typeface="Wingdings" panose="05000000000000000000" pitchFamily="2" charset="2"/>
              <a:buChar char="v"/>
            </a:pPr>
            <a:r>
              <a:rPr lang="en-US" sz="1800" b="1" dirty="0"/>
              <a:t> Chloride (CL) :   </a:t>
            </a:r>
            <a:r>
              <a:rPr lang="en-US" sz="1800" b="1" dirty="0">
                <a:solidFill>
                  <a:srgbClr val="FF0000"/>
                </a:solidFill>
              </a:rPr>
              <a:t>95-105</a:t>
            </a:r>
            <a:r>
              <a:rPr lang="en-US" sz="1800" b="1" dirty="0"/>
              <a:t> mmol/L </a:t>
            </a:r>
          </a:p>
          <a:p>
            <a:pPr>
              <a:lnSpc>
                <a:spcPct val="170000"/>
              </a:lnSpc>
              <a:buFont typeface="Wingdings" panose="05000000000000000000" pitchFamily="2" charset="2"/>
              <a:buChar char="v"/>
            </a:pPr>
            <a:r>
              <a:rPr lang="en-US" sz="1800" b="1" dirty="0"/>
              <a:t>Sodium Na:  </a:t>
            </a:r>
            <a:r>
              <a:rPr lang="en-US" sz="1800" b="1" dirty="0">
                <a:solidFill>
                  <a:srgbClr val="FF0000"/>
                </a:solidFill>
              </a:rPr>
              <a:t>135-145</a:t>
            </a:r>
            <a:r>
              <a:rPr lang="en-US" sz="1800" b="1" dirty="0"/>
              <a:t> mmol/L </a:t>
            </a:r>
          </a:p>
          <a:p>
            <a:pPr>
              <a:lnSpc>
                <a:spcPct val="170000"/>
              </a:lnSpc>
              <a:buFont typeface="Wingdings" panose="05000000000000000000" pitchFamily="2" charset="2"/>
              <a:buChar char="v"/>
            </a:pPr>
            <a:r>
              <a:rPr lang="en-US" sz="1800" b="1" dirty="0"/>
              <a:t>Potassium (K) :  </a:t>
            </a:r>
            <a:r>
              <a:rPr lang="en-US" sz="1800" b="1" dirty="0">
                <a:solidFill>
                  <a:srgbClr val="FF0000"/>
                </a:solidFill>
              </a:rPr>
              <a:t>3.5-5 </a:t>
            </a:r>
            <a:r>
              <a:rPr lang="en-US" sz="1800" b="1" dirty="0"/>
              <a:t>mmol/L</a:t>
            </a:r>
          </a:p>
          <a:p>
            <a:pPr>
              <a:lnSpc>
                <a:spcPct val="170000"/>
              </a:lnSpc>
              <a:buFont typeface="Wingdings" panose="05000000000000000000" pitchFamily="2" charset="2"/>
              <a:buChar char="v"/>
            </a:pPr>
            <a:r>
              <a:rPr lang="en-US" sz="1800" b="1" dirty="0"/>
              <a:t>Total calcium:  </a:t>
            </a:r>
            <a:r>
              <a:rPr lang="en-US" sz="1800" b="1" dirty="0">
                <a:solidFill>
                  <a:srgbClr val="FF0000"/>
                </a:solidFill>
              </a:rPr>
              <a:t>8.5-10.2</a:t>
            </a:r>
            <a:r>
              <a:rPr lang="en-US" sz="1800" b="1" dirty="0"/>
              <a:t> mg/dL </a:t>
            </a:r>
          </a:p>
          <a:p>
            <a:pPr>
              <a:lnSpc>
                <a:spcPct val="170000"/>
              </a:lnSpc>
              <a:buFont typeface="Wingdings" panose="05000000000000000000" pitchFamily="2" charset="2"/>
              <a:buChar char="v"/>
            </a:pPr>
            <a:r>
              <a:rPr lang="en-US" sz="1800" b="1" dirty="0"/>
              <a:t>Magnesium:  </a:t>
            </a:r>
            <a:r>
              <a:rPr lang="en-US" sz="1800" b="1" dirty="0">
                <a:solidFill>
                  <a:srgbClr val="FF0000"/>
                </a:solidFill>
              </a:rPr>
              <a:t>1.5-2</a:t>
            </a:r>
            <a:r>
              <a:rPr lang="en-US" sz="1800" b="1" dirty="0"/>
              <a:t> </a:t>
            </a:r>
            <a:r>
              <a:rPr lang="en-US" sz="1800" b="1" dirty="0" err="1"/>
              <a:t>mEq</a:t>
            </a:r>
            <a:r>
              <a:rPr lang="en-US" sz="1800" b="1" dirty="0"/>
              <a:t>/L</a:t>
            </a:r>
          </a:p>
          <a:p>
            <a:pPr>
              <a:lnSpc>
                <a:spcPct val="170000"/>
              </a:lnSpc>
              <a:buFont typeface="Wingdings" panose="05000000000000000000" pitchFamily="2" charset="2"/>
              <a:buChar char="v"/>
            </a:pPr>
            <a:r>
              <a:rPr lang="en-US" sz="1800" b="1" dirty="0"/>
              <a:t>Glucose:    </a:t>
            </a:r>
            <a:r>
              <a:rPr lang="en-US" sz="1800" b="1" dirty="0">
                <a:solidFill>
                  <a:srgbClr val="FF0000"/>
                </a:solidFill>
              </a:rPr>
              <a:t>65-110</a:t>
            </a:r>
            <a:r>
              <a:rPr lang="en-US" sz="1800" b="1" dirty="0"/>
              <a:t> mg/dL </a:t>
            </a:r>
          </a:p>
          <a:p>
            <a:pPr>
              <a:lnSpc>
                <a:spcPct val="170000"/>
              </a:lnSpc>
              <a:buFont typeface="Wingdings" panose="05000000000000000000" pitchFamily="2" charset="2"/>
              <a:buChar char="v"/>
            </a:pPr>
            <a:endParaRPr lang="en-US" sz="1200" b="1" dirty="0"/>
          </a:p>
        </p:txBody>
      </p:sp>
      <p:sp>
        <p:nvSpPr>
          <p:cNvPr id="5" name="TextBox 4">
            <a:extLst>
              <a:ext uri="{FF2B5EF4-FFF2-40B4-BE49-F238E27FC236}">
                <a16:creationId xmlns:a16="http://schemas.microsoft.com/office/drawing/2014/main" id="{6AB10B1D-902B-4841-8838-BB716135BB30}"/>
              </a:ext>
            </a:extLst>
          </p:cNvPr>
          <p:cNvSpPr txBox="1"/>
          <p:nvPr/>
        </p:nvSpPr>
        <p:spPr>
          <a:xfrm>
            <a:off x="6019800" y="3172587"/>
            <a:ext cx="3397956" cy="506421"/>
          </a:xfrm>
          <a:prstGeom prst="rect">
            <a:avLst/>
          </a:prstGeom>
          <a:noFill/>
        </p:spPr>
        <p:txBody>
          <a:bodyPr wrap="square">
            <a:spAutoFit/>
          </a:bodyPr>
          <a:lstStyle/>
          <a:p>
            <a:pPr>
              <a:lnSpc>
                <a:spcPct val="170000"/>
              </a:lnSpc>
              <a:buFont typeface="Wingdings" panose="05000000000000000000" pitchFamily="2" charset="2"/>
              <a:buChar char="v"/>
            </a:pPr>
            <a:r>
              <a:rPr lang="en-US" sz="1800" b="1" dirty="0"/>
              <a:t>   </a:t>
            </a:r>
          </a:p>
        </p:txBody>
      </p:sp>
      <p:sp>
        <p:nvSpPr>
          <p:cNvPr id="7" name="TextBox 6">
            <a:extLst>
              <a:ext uri="{FF2B5EF4-FFF2-40B4-BE49-F238E27FC236}">
                <a16:creationId xmlns:a16="http://schemas.microsoft.com/office/drawing/2014/main" id="{540BA22D-1E88-87E6-DC3F-540129F72857}"/>
              </a:ext>
            </a:extLst>
          </p:cNvPr>
          <p:cNvSpPr txBox="1"/>
          <p:nvPr/>
        </p:nvSpPr>
        <p:spPr>
          <a:xfrm>
            <a:off x="4670778" y="3352419"/>
            <a:ext cx="6096000" cy="2390013"/>
          </a:xfrm>
          <a:prstGeom prst="rect">
            <a:avLst/>
          </a:prstGeom>
          <a:noFill/>
        </p:spPr>
        <p:txBody>
          <a:bodyPr wrap="square">
            <a:spAutoFit/>
          </a:bodyPr>
          <a:lstStyle/>
          <a:p>
            <a:pPr>
              <a:lnSpc>
                <a:spcPct val="170000"/>
              </a:lnSpc>
              <a:buFont typeface="Wingdings" panose="05000000000000000000" pitchFamily="2" charset="2"/>
              <a:buChar char="v"/>
            </a:pPr>
            <a:r>
              <a:rPr lang="en-US" sz="1800" b="1" dirty="0"/>
              <a:t>Creatinine</a:t>
            </a:r>
            <a:r>
              <a:rPr lang="en-US" sz="1800" b="1" dirty="0">
                <a:solidFill>
                  <a:srgbClr val="FF0000"/>
                </a:solidFill>
              </a:rPr>
              <a:t>:    0.8-1.3 </a:t>
            </a:r>
            <a:r>
              <a:rPr lang="en-US" sz="1800" b="1" dirty="0"/>
              <a:t>mg/dL </a:t>
            </a:r>
          </a:p>
          <a:p>
            <a:pPr>
              <a:lnSpc>
                <a:spcPct val="170000"/>
              </a:lnSpc>
              <a:buFont typeface="Wingdings" panose="05000000000000000000" pitchFamily="2" charset="2"/>
              <a:buChar char="v"/>
            </a:pPr>
            <a:r>
              <a:rPr lang="en-US" sz="1800" b="1" dirty="0"/>
              <a:t>Urea:  </a:t>
            </a:r>
            <a:r>
              <a:rPr lang="en-US" sz="1800" b="1" dirty="0">
                <a:solidFill>
                  <a:srgbClr val="FF0000"/>
                </a:solidFill>
              </a:rPr>
              <a:t>7-30  </a:t>
            </a:r>
            <a:r>
              <a:rPr lang="en-US" sz="1800" b="1" dirty="0"/>
              <a:t>mg/dL </a:t>
            </a:r>
          </a:p>
          <a:p>
            <a:pPr marL="0" indent="0">
              <a:lnSpc>
                <a:spcPct val="170000"/>
              </a:lnSpc>
              <a:buNone/>
            </a:pPr>
            <a:r>
              <a:rPr lang="en-US" sz="1800" b="1" dirty="0"/>
              <a:t>Uric acid:  </a:t>
            </a:r>
            <a:r>
              <a:rPr lang="en-US" sz="1800" b="1" dirty="0">
                <a:solidFill>
                  <a:srgbClr val="FF0000"/>
                </a:solidFill>
              </a:rPr>
              <a:t>3.5-7.2 </a:t>
            </a:r>
            <a:r>
              <a:rPr lang="en-US" sz="1800" b="1" dirty="0"/>
              <a:t> mg/dL</a:t>
            </a:r>
          </a:p>
          <a:p>
            <a:pPr>
              <a:lnSpc>
                <a:spcPct val="170000"/>
              </a:lnSpc>
              <a:buFont typeface="Wingdings" panose="05000000000000000000" pitchFamily="2" charset="2"/>
              <a:buChar char="v"/>
            </a:pPr>
            <a:r>
              <a:rPr lang="en-US" sz="1800" b="1" dirty="0"/>
              <a:t>Inorganic phosphorous:  </a:t>
            </a:r>
            <a:r>
              <a:rPr lang="en-US" sz="1800" b="1" dirty="0">
                <a:solidFill>
                  <a:srgbClr val="FF0000"/>
                </a:solidFill>
              </a:rPr>
              <a:t>2.8-4.5  mg/d</a:t>
            </a:r>
            <a:r>
              <a:rPr lang="en-US" sz="1800" b="1" dirty="0"/>
              <a:t>L </a:t>
            </a:r>
          </a:p>
          <a:p>
            <a:pPr>
              <a:lnSpc>
                <a:spcPct val="170000"/>
              </a:lnSpc>
              <a:buFont typeface="Wingdings" panose="05000000000000000000" pitchFamily="2" charset="2"/>
              <a:buChar char="v"/>
            </a:pPr>
            <a:r>
              <a:rPr lang="en-US" sz="1800" b="1" dirty="0"/>
              <a:t> Ionized calcium:  </a:t>
            </a:r>
            <a:r>
              <a:rPr lang="en-US" sz="1800" b="1" dirty="0">
                <a:solidFill>
                  <a:srgbClr val="FF0000"/>
                </a:solidFill>
              </a:rPr>
              <a:t>4.8-5.5</a:t>
            </a:r>
            <a:r>
              <a:rPr lang="en-US" sz="1800" b="1" dirty="0"/>
              <a:t> mg/dL </a:t>
            </a:r>
          </a:p>
        </p:txBody>
      </p:sp>
    </p:spTree>
    <p:extLst>
      <p:ext uri="{BB962C8B-B14F-4D97-AF65-F5344CB8AC3E}">
        <p14:creationId xmlns:p14="http://schemas.microsoft.com/office/powerpoint/2010/main" val="633777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Investigations </a:t>
            </a:r>
            <a:br>
              <a:rPr lang="en-US" dirty="0"/>
            </a:br>
            <a:endParaRPr lang="en-US" dirty="0"/>
          </a:p>
        </p:txBody>
      </p:sp>
      <p:sp>
        <p:nvSpPr>
          <p:cNvPr id="3" name="Content Placeholder 2"/>
          <p:cNvSpPr>
            <a:spLocks noGrp="1"/>
          </p:cNvSpPr>
          <p:nvPr>
            <p:ph idx="1"/>
          </p:nvPr>
        </p:nvSpPr>
        <p:spPr>
          <a:xfrm>
            <a:off x="838200" y="1241778"/>
            <a:ext cx="10515600" cy="5251097"/>
          </a:xfrm>
        </p:spPr>
        <p:txBody>
          <a:bodyPr>
            <a:normAutofit fontScale="85000" lnSpcReduction="20000"/>
          </a:bodyPr>
          <a:lstStyle/>
          <a:p>
            <a:br>
              <a:rPr lang="en-US" dirty="0"/>
            </a:br>
            <a:r>
              <a:rPr lang="en-US" dirty="0">
                <a:solidFill>
                  <a:srgbClr val="7030A0"/>
                </a:solidFill>
              </a:rPr>
              <a:t> </a:t>
            </a:r>
            <a:r>
              <a:rPr lang="en-US" b="1" dirty="0">
                <a:solidFill>
                  <a:srgbClr val="7030A0"/>
                </a:solidFill>
              </a:rPr>
              <a:t>ECG </a:t>
            </a:r>
            <a:r>
              <a:rPr lang="en-US" dirty="0"/>
              <a:t>age &gt;50 </a:t>
            </a:r>
            <a:r>
              <a:rPr lang="en-US" dirty="0" err="1"/>
              <a:t>yrs</a:t>
            </a:r>
            <a:r>
              <a:rPr lang="en-US" dirty="0"/>
              <a:t> ,history of cardiac disease, hypertension, peripheral vascular disease. </a:t>
            </a:r>
          </a:p>
          <a:p>
            <a:r>
              <a:rPr lang="en-US" dirty="0"/>
              <a:t>It can indicate any underlying cardiac pathology and provide a baseline if there are post-operative signs of cardiac </a:t>
            </a:r>
            <a:r>
              <a:rPr lang="en-US" dirty="0" err="1"/>
              <a:t>ischaemia</a:t>
            </a:r>
            <a:r>
              <a:rPr lang="en-US" dirty="0"/>
              <a:t>.</a:t>
            </a:r>
          </a:p>
          <a:p>
            <a:endParaRPr lang="en-US" dirty="0"/>
          </a:p>
          <a:p>
            <a:r>
              <a:rPr lang="en-US" b="1" i="1" dirty="0">
                <a:solidFill>
                  <a:srgbClr val="7030A0"/>
                </a:solidFill>
              </a:rPr>
              <a:t>An echocardiogram (ECHO) </a:t>
            </a:r>
            <a:r>
              <a:rPr lang="en-US" i="1" dirty="0"/>
              <a:t>may be considered if the person has:</a:t>
            </a:r>
          </a:p>
          <a:p>
            <a:r>
              <a:rPr lang="en-US" i="1" dirty="0"/>
              <a:t> (1) a heart murmur </a:t>
            </a:r>
          </a:p>
          <a:p>
            <a:r>
              <a:rPr lang="en-US" i="1" dirty="0"/>
              <a:t>(2) cardiac symptom(s)</a:t>
            </a:r>
          </a:p>
          <a:p>
            <a:r>
              <a:rPr lang="en-US" i="1" dirty="0"/>
              <a:t> (3) signs or symptoms of heart failure.</a:t>
            </a:r>
            <a:r>
              <a:rPr lang="en-US" dirty="0"/>
              <a:t> </a:t>
            </a:r>
          </a:p>
          <a:p>
            <a:endParaRPr lang="en-US" dirty="0"/>
          </a:p>
          <a:p>
            <a:pPr>
              <a:lnSpc>
                <a:spcPct val="120000"/>
              </a:lnSpc>
            </a:pPr>
            <a:r>
              <a:rPr lang="en-US" b="1" dirty="0">
                <a:solidFill>
                  <a:srgbClr val="7030A0"/>
                </a:solidFill>
              </a:rPr>
              <a:t>Chest X-rays </a:t>
            </a:r>
            <a:r>
              <a:rPr lang="en-US" dirty="0"/>
              <a:t>prior cardiothoracic procedures ,COPD, asthma, recently resolved respiratory tract infection , a change in respiratory symptoms in the past six months, stable cardiac disease, smoking, and extremes of age. </a:t>
            </a:r>
          </a:p>
          <a:p>
            <a:pPr>
              <a:lnSpc>
                <a:spcPct val="150000"/>
              </a:lnSpc>
            </a:pPr>
            <a:endParaRPr lang="en-US" dirty="0"/>
          </a:p>
        </p:txBody>
      </p:sp>
    </p:spTree>
    <p:extLst>
      <p:ext uri="{BB962C8B-B14F-4D97-AF65-F5344CB8AC3E}">
        <p14:creationId xmlns:p14="http://schemas.microsoft.com/office/powerpoint/2010/main" val="3042042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401"/>
            <a:ext cx="8915400" cy="677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314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
            <a:ext cx="8305800" cy="682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160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610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89" y="381000"/>
            <a:ext cx="11597833" cy="1143000"/>
          </a:xfrm>
        </p:spPr>
        <p:txBody>
          <a:bodyPr>
            <a:noAutofit/>
          </a:bodyPr>
          <a:lstStyle/>
          <a:p>
            <a:pPr>
              <a:lnSpc>
                <a:spcPct val="150000"/>
              </a:lnSpc>
            </a:pPr>
            <a:r>
              <a:rPr lang="en-US" sz="2000" dirty="0">
                <a:solidFill>
                  <a:srgbClr val="002060"/>
                </a:solidFill>
              </a:rPr>
              <a:t>Pulmonary function tests (PFTs) are a group of tests that measure how well your lungs work. This includes how well you’re able to breathe and how effective your lungs are able to bring oxygen to the rest of your body</a:t>
            </a:r>
            <a:endParaRPr lang="ar-IQ" sz="2000" dirty="0">
              <a:solidFill>
                <a:srgbClr val="002060"/>
              </a:solidFill>
            </a:endParaRPr>
          </a:p>
        </p:txBody>
      </p:sp>
      <p:sp>
        <p:nvSpPr>
          <p:cNvPr id="5" name="Rectangle 4"/>
          <p:cNvSpPr/>
          <p:nvPr/>
        </p:nvSpPr>
        <p:spPr>
          <a:xfrm>
            <a:off x="2102599" y="298711"/>
            <a:ext cx="2282354" cy="307777"/>
          </a:xfrm>
          <a:prstGeom prst="rect">
            <a:avLst/>
          </a:prstGeom>
        </p:spPr>
        <p:txBody>
          <a:bodyPr wrap="square">
            <a:spAutoFit/>
          </a:bodyPr>
          <a:lstStyle/>
          <a:p>
            <a:pPr algn="l"/>
            <a:r>
              <a:rPr lang="en-US" sz="1400" b="1" dirty="0"/>
              <a:t>(VC).</a:t>
            </a:r>
            <a:endParaRPr lang="ar-IQ" sz="1400" dirty="0"/>
          </a:p>
        </p:txBody>
      </p:sp>
      <p:sp>
        <p:nvSpPr>
          <p:cNvPr id="6" name="Rectangle 5"/>
          <p:cNvSpPr/>
          <p:nvPr/>
        </p:nvSpPr>
        <p:spPr>
          <a:xfrm>
            <a:off x="102733" y="5707585"/>
            <a:ext cx="3746731" cy="338554"/>
          </a:xfrm>
          <a:prstGeom prst="rect">
            <a:avLst/>
          </a:prstGeom>
        </p:spPr>
        <p:txBody>
          <a:bodyPr wrap="none">
            <a:spAutoFit/>
          </a:bodyPr>
          <a:lstStyle/>
          <a:p>
            <a:r>
              <a:rPr lang="en-US" sz="1600" dirty="0"/>
              <a:t>Functional residual capacity (FRC).  2300ml</a:t>
            </a:r>
            <a:endParaRPr lang="ar-IQ" sz="1600" dirty="0"/>
          </a:p>
        </p:txBody>
      </p:sp>
      <p:sp>
        <p:nvSpPr>
          <p:cNvPr id="7" name="Rectangle 6"/>
          <p:cNvSpPr/>
          <p:nvPr/>
        </p:nvSpPr>
        <p:spPr>
          <a:xfrm>
            <a:off x="117968" y="6034893"/>
            <a:ext cx="2868299" cy="338554"/>
          </a:xfrm>
          <a:prstGeom prst="rect">
            <a:avLst/>
          </a:prstGeom>
        </p:spPr>
        <p:txBody>
          <a:bodyPr wrap="square">
            <a:spAutoFit/>
          </a:bodyPr>
          <a:lstStyle/>
          <a:p>
            <a:pPr algn="l"/>
            <a:r>
              <a:rPr lang="en-US" sz="1600" dirty="0"/>
              <a:t>Total lung capacity TLC 5800 ml.</a:t>
            </a:r>
            <a:endParaRPr lang="ar-IQ" sz="16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1" y="1937811"/>
            <a:ext cx="746759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Breathing Patterns, Respiratory Volumes, and Capacities">
            <a:extLst>
              <a:ext uri="{FF2B5EF4-FFF2-40B4-BE49-F238E27FC236}">
                <a16:creationId xmlns:a16="http://schemas.microsoft.com/office/drawing/2014/main" id="{8E58FF40-999B-6C5E-93F2-FA7290AF6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33803"/>
            <a:ext cx="4562475" cy="36230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427A973-7A57-FE85-ACD8-844E3D16777A}"/>
              </a:ext>
            </a:extLst>
          </p:cNvPr>
          <p:cNvSpPr/>
          <p:nvPr/>
        </p:nvSpPr>
        <p:spPr>
          <a:xfrm>
            <a:off x="1003857" y="4331999"/>
            <a:ext cx="628173" cy="307777"/>
          </a:xfrm>
          <a:prstGeom prst="rect">
            <a:avLst/>
          </a:prstGeom>
        </p:spPr>
        <p:txBody>
          <a:bodyPr wrap="square">
            <a:spAutoFit/>
          </a:bodyPr>
          <a:lstStyle/>
          <a:p>
            <a:pPr algn="l"/>
            <a:r>
              <a:rPr lang="en-US" sz="1400" b="1" dirty="0"/>
              <a:t> VT.</a:t>
            </a:r>
            <a:endParaRPr lang="ar-IQ" sz="1400" dirty="0"/>
          </a:p>
        </p:txBody>
      </p:sp>
      <p:sp>
        <p:nvSpPr>
          <p:cNvPr id="9" name="Rectangle 8">
            <a:extLst>
              <a:ext uri="{FF2B5EF4-FFF2-40B4-BE49-F238E27FC236}">
                <a16:creationId xmlns:a16="http://schemas.microsoft.com/office/drawing/2014/main" id="{38BA9CEE-E2C9-B8DF-05CF-3557997CD4D2}"/>
              </a:ext>
            </a:extLst>
          </p:cNvPr>
          <p:cNvSpPr/>
          <p:nvPr/>
        </p:nvSpPr>
        <p:spPr>
          <a:xfrm>
            <a:off x="1851086" y="3985162"/>
            <a:ext cx="628173" cy="307777"/>
          </a:xfrm>
          <a:prstGeom prst="rect">
            <a:avLst/>
          </a:prstGeom>
        </p:spPr>
        <p:txBody>
          <a:bodyPr wrap="square">
            <a:spAutoFit/>
          </a:bodyPr>
          <a:lstStyle/>
          <a:p>
            <a:pPr algn="l"/>
            <a:r>
              <a:rPr lang="en-US" sz="1400" b="1" dirty="0"/>
              <a:t> ERV</a:t>
            </a:r>
            <a:endParaRPr lang="ar-IQ" sz="1400" dirty="0"/>
          </a:p>
        </p:txBody>
      </p:sp>
      <p:sp>
        <p:nvSpPr>
          <p:cNvPr id="10" name="Rectangle 9">
            <a:extLst>
              <a:ext uri="{FF2B5EF4-FFF2-40B4-BE49-F238E27FC236}">
                <a16:creationId xmlns:a16="http://schemas.microsoft.com/office/drawing/2014/main" id="{F3B0FB19-27D8-4B3E-DD67-EE8363F6BEF3}"/>
              </a:ext>
            </a:extLst>
          </p:cNvPr>
          <p:cNvSpPr/>
          <p:nvPr/>
        </p:nvSpPr>
        <p:spPr>
          <a:xfrm>
            <a:off x="1858729" y="4702431"/>
            <a:ext cx="628173" cy="307777"/>
          </a:xfrm>
          <a:prstGeom prst="rect">
            <a:avLst/>
          </a:prstGeom>
        </p:spPr>
        <p:txBody>
          <a:bodyPr wrap="square">
            <a:spAutoFit/>
          </a:bodyPr>
          <a:lstStyle/>
          <a:p>
            <a:pPr algn="l"/>
            <a:r>
              <a:rPr lang="en-US" sz="1400" b="1" dirty="0"/>
              <a:t>  IRV.</a:t>
            </a:r>
            <a:endParaRPr lang="ar-IQ" sz="1400" dirty="0"/>
          </a:p>
        </p:txBody>
      </p:sp>
      <p:sp>
        <p:nvSpPr>
          <p:cNvPr id="12" name="Rectangle 11">
            <a:extLst>
              <a:ext uri="{FF2B5EF4-FFF2-40B4-BE49-F238E27FC236}">
                <a16:creationId xmlns:a16="http://schemas.microsoft.com/office/drawing/2014/main" id="{C1E37D20-B94D-79B5-C93E-2A55CEC13B1F}"/>
              </a:ext>
            </a:extLst>
          </p:cNvPr>
          <p:cNvSpPr/>
          <p:nvPr/>
        </p:nvSpPr>
        <p:spPr>
          <a:xfrm>
            <a:off x="969132" y="5056133"/>
            <a:ext cx="628173" cy="307777"/>
          </a:xfrm>
          <a:prstGeom prst="rect">
            <a:avLst/>
          </a:prstGeom>
        </p:spPr>
        <p:txBody>
          <a:bodyPr wrap="square">
            <a:spAutoFit/>
          </a:bodyPr>
          <a:lstStyle/>
          <a:p>
            <a:pPr algn="l"/>
            <a:r>
              <a:rPr lang="en-US" sz="1400" b="1" dirty="0"/>
              <a:t>  VC.</a:t>
            </a:r>
            <a:endParaRPr lang="ar-IQ" sz="1400" dirty="0"/>
          </a:p>
        </p:txBody>
      </p:sp>
      <p:sp>
        <p:nvSpPr>
          <p:cNvPr id="13" name="Rectangle 12">
            <a:extLst>
              <a:ext uri="{FF2B5EF4-FFF2-40B4-BE49-F238E27FC236}">
                <a16:creationId xmlns:a16="http://schemas.microsoft.com/office/drawing/2014/main" id="{B3B50BA9-C5E3-414E-6178-B21ECD7773DB}"/>
              </a:ext>
            </a:extLst>
          </p:cNvPr>
          <p:cNvSpPr/>
          <p:nvPr/>
        </p:nvSpPr>
        <p:spPr>
          <a:xfrm>
            <a:off x="1154790" y="3591429"/>
            <a:ext cx="628173" cy="307777"/>
          </a:xfrm>
          <a:prstGeom prst="rect">
            <a:avLst/>
          </a:prstGeom>
        </p:spPr>
        <p:txBody>
          <a:bodyPr wrap="square">
            <a:spAutoFit/>
          </a:bodyPr>
          <a:lstStyle/>
          <a:p>
            <a:pPr algn="l"/>
            <a:r>
              <a:rPr lang="en-US" sz="1400" b="1" dirty="0"/>
              <a:t> RV</a:t>
            </a:r>
            <a:endParaRPr lang="ar-IQ" sz="1400" dirty="0"/>
          </a:p>
        </p:txBody>
      </p:sp>
    </p:spTree>
    <p:extLst>
      <p:ext uri="{BB962C8B-B14F-4D97-AF65-F5344CB8AC3E}">
        <p14:creationId xmlns:p14="http://schemas.microsoft.com/office/powerpoint/2010/main" val="1212994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182" y="25179"/>
            <a:ext cx="1069387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0342" y="-82955"/>
            <a:ext cx="10443713"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2 - Physical examination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184" y="1371596"/>
            <a:ext cx="10693872" cy="5451898"/>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700183" y="893384"/>
            <a:ext cx="10693872"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None/>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Cardiovascular system</a:t>
            </a:r>
          </a:p>
        </p:txBody>
      </p:sp>
      <p:sp>
        <p:nvSpPr>
          <p:cNvPr id="11" name="TextBox 10"/>
          <p:cNvSpPr txBox="1"/>
          <p:nvPr/>
        </p:nvSpPr>
        <p:spPr>
          <a:xfrm>
            <a:off x="1216323" y="1828794"/>
            <a:ext cx="9388415" cy="444897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Dysrhythmias </a:t>
            </a:r>
          </a:p>
          <a:p>
            <a:pPr marL="457200" indent="-457200">
              <a:lnSpc>
                <a:spcPct val="150000"/>
              </a:lnSpc>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Atrial fibrillation </a:t>
            </a:r>
          </a:p>
          <a:p>
            <a:pPr>
              <a:lnSpc>
                <a:spcPct val="150000"/>
              </a:lnSpc>
            </a:pP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Heart failure </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Heart murmur </a:t>
            </a:r>
          </a:p>
          <a:p>
            <a:pPr marL="457200" indent="-457200">
              <a:lnSpc>
                <a:spcPct val="150000"/>
              </a:lnSpc>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Valvular</a:t>
            </a:r>
            <a:r>
              <a:rPr lang="en-US" sz="2400" dirty="0">
                <a:latin typeface="Tahoma" panose="020B0604030504040204" pitchFamily="34" charset="0"/>
                <a:ea typeface="Tahoma" panose="020B0604030504040204" pitchFamily="34" charset="0"/>
                <a:cs typeface="Tahoma" panose="020B0604030504040204" pitchFamily="34" charset="0"/>
              </a:rPr>
              <a:t> heart disease </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Blood pressure is best measured at the end of the examination </a:t>
            </a:r>
          </a:p>
        </p:txBody>
      </p:sp>
      <p:sp>
        <p:nvSpPr>
          <p:cNvPr id="16" name="Round Diagonal Corner Rectangle 15"/>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25</a:t>
            </a:r>
            <a:endParaRPr lang="en-US" sz="1200" b="1" dirty="0"/>
          </a:p>
        </p:txBody>
      </p:sp>
      <p:pic>
        <p:nvPicPr>
          <p:cNvPr id="1026" name="Picture 2" descr="Atrial Fibrillation Topic Review | Learn the Heart">
            <a:extLst>
              <a:ext uri="{FF2B5EF4-FFF2-40B4-BE49-F238E27FC236}">
                <a16:creationId xmlns:a16="http://schemas.microsoft.com/office/drawing/2014/main" id="{84F3AA45-D845-27A1-E88F-102B6E2D4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776" y="3080956"/>
            <a:ext cx="5333279" cy="1366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rt Arrhythmia: Types, Causes, Symptoms &amp; Treatment | Health Plus">
            <a:extLst>
              <a:ext uri="{FF2B5EF4-FFF2-40B4-BE49-F238E27FC236}">
                <a16:creationId xmlns:a16="http://schemas.microsoft.com/office/drawing/2014/main" id="{FFD1438B-2D30-478E-D178-43E6980AC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978" y="1408047"/>
            <a:ext cx="5377078" cy="161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23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0182" y="960860"/>
            <a:ext cx="10504111" cy="5832440"/>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0182" y="1151056"/>
            <a:ext cx="10017699" cy="646331"/>
          </a:xfrm>
          <a:prstGeom prst="rect">
            <a:avLst/>
          </a:prstGeom>
          <a:noFill/>
        </p:spPr>
        <p:txBody>
          <a:bodyPr wrap="square" rtlCol="0">
            <a:spAutoFit/>
          </a:bodyPr>
          <a:lstStyle/>
          <a:p>
            <a:pPr>
              <a:buClr>
                <a:srgbClr val="FFFF00"/>
              </a:buClr>
            </a:pPr>
            <a:r>
              <a:rPr lang="en-US" sz="2800" b="1" dirty="0">
                <a:latin typeface="Tahoma" panose="020B0604030504040204" pitchFamily="34" charset="0"/>
              </a:rPr>
              <a:t>1 - Preoperative management</a:t>
            </a:r>
          </a:p>
          <a:p>
            <a:pPr marL="457200" indent="-457200" algn="just">
              <a:buFont typeface="Arial" panose="020B0604020202020204" pitchFamily="34" charset="0"/>
              <a:buChar char="•"/>
            </a:pPr>
            <a:endParaRPr lang="en-IN" sz="800" dirty="0">
              <a:latin typeface="Tahoma" panose="020B0604030504040204" pitchFamily="34" charset="0"/>
              <a:ea typeface="Tahoma" panose="020B0604030504040204" pitchFamily="34" charset="0"/>
              <a:cs typeface="Tahoma" panose="020B0604030504040204" pitchFamily="34" charset="0"/>
            </a:endParaRPr>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3</a:t>
            </a:r>
            <a:endParaRPr lang="en-US" b="1" dirty="0"/>
          </a:p>
        </p:txBody>
      </p:sp>
      <p:sp>
        <p:nvSpPr>
          <p:cNvPr id="9" name="Rectangle 8"/>
          <p:cNvSpPr/>
          <p:nvPr/>
        </p:nvSpPr>
        <p:spPr>
          <a:xfrm>
            <a:off x="700182" y="64700"/>
            <a:ext cx="1050411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987707" y="5303"/>
            <a:ext cx="5914847" cy="896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tx1">
                    <a:lumMod val="95000"/>
                    <a:lumOff val="5000"/>
                  </a:schemeClr>
                </a:solidFill>
                <a:latin typeface="Tahoma" panose="020B0604030504040204" pitchFamily="34" charset="0"/>
              </a:rPr>
              <a:t>The anesthetic plan :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987707" y="1690845"/>
            <a:ext cx="8888364" cy="4772140"/>
          </a:xfrm>
          <a:prstGeom prst="rect">
            <a:avLst/>
          </a:prstGeom>
          <a:noFill/>
        </p:spPr>
        <p:txBody>
          <a:bodyPr wrap="square" rtlCol="0">
            <a:spAutoFit/>
          </a:bodyPr>
          <a:lstStyle/>
          <a:p>
            <a:pPr marL="514350" indent="-514350" algn="just">
              <a:lnSpc>
                <a:spcPct val="150000"/>
              </a:lnSpc>
              <a:buFont typeface="+mj-lt"/>
              <a:buAutoNum type="arabicPeriod"/>
            </a:pPr>
            <a:r>
              <a:rPr lang="en-IN" sz="2400" dirty="0">
                <a:latin typeface="Tahoma" panose="020B0604030504040204" pitchFamily="34" charset="0"/>
                <a:ea typeface="Tahoma" panose="020B0604030504040204" pitchFamily="34" charset="0"/>
                <a:cs typeface="Tahoma" panose="020B0604030504040204" pitchFamily="34" charset="0"/>
              </a:rPr>
              <a:t>History </a:t>
            </a:r>
          </a:p>
          <a:p>
            <a:pPr marL="457200" indent="-457200" algn="just">
              <a:lnSpc>
                <a:spcPct val="150000"/>
              </a:lnSpc>
              <a:buFont typeface="+mj-lt"/>
              <a:buAutoNum type="arabicPeriod"/>
            </a:pPr>
            <a:endParaRPr lang="en-IN" sz="7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50000"/>
              </a:lnSpc>
              <a:buFont typeface="+mj-lt"/>
              <a:buAutoNum type="arabicPeriod"/>
            </a:pPr>
            <a:r>
              <a:rPr lang="en-IN" sz="2400" dirty="0">
                <a:latin typeface="Tahoma" panose="020B0604030504040204" pitchFamily="34" charset="0"/>
                <a:ea typeface="Tahoma" panose="020B0604030504040204" pitchFamily="34" charset="0"/>
                <a:cs typeface="Tahoma" panose="020B0604030504040204" pitchFamily="34" charset="0"/>
              </a:rPr>
              <a:t>Physical examination</a:t>
            </a:r>
          </a:p>
          <a:p>
            <a:pPr marL="457200" indent="-457200" algn="just">
              <a:lnSpc>
                <a:spcPct val="150000"/>
              </a:lnSpc>
              <a:buFont typeface="+mj-lt"/>
              <a:buAutoNum type="arabicPeriod"/>
            </a:pPr>
            <a:endParaRPr lang="en-IN" sz="7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50000"/>
              </a:lnSpc>
              <a:buFont typeface="+mj-lt"/>
              <a:buAutoNum type="arabicPeriod"/>
            </a:pPr>
            <a:r>
              <a:rPr lang="en-IN" sz="2400" dirty="0">
                <a:latin typeface="Tahoma" panose="020B0604030504040204" pitchFamily="34" charset="0"/>
                <a:ea typeface="Tahoma" panose="020B0604030504040204" pitchFamily="34" charset="0"/>
                <a:cs typeface="Tahoma" panose="020B0604030504040204" pitchFamily="34" charset="0"/>
              </a:rPr>
              <a:t>Evaluation of coexisting disease</a:t>
            </a:r>
          </a:p>
          <a:p>
            <a:pPr marL="457200" indent="-457200" algn="just">
              <a:lnSpc>
                <a:spcPct val="150000"/>
              </a:lnSpc>
              <a:buFont typeface="+mj-lt"/>
              <a:buAutoNum type="arabicPeriod"/>
            </a:pPr>
            <a:endParaRPr lang="en-IN" sz="7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50000"/>
              </a:lnSpc>
              <a:buFont typeface="+mj-lt"/>
              <a:buAutoNum type="arabicPeriod"/>
            </a:pPr>
            <a:r>
              <a:rPr lang="en-IN" sz="2400" dirty="0" err="1">
                <a:latin typeface="Tahoma" panose="020B0604030504040204" pitchFamily="34" charset="0"/>
                <a:ea typeface="Tahoma" panose="020B0604030504040204" pitchFamily="34" charset="0"/>
                <a:cs typeface="Tahoma" panose="020B0604030504040204" pitchFamily="34" charset="0"/>
              </a:rPr>
              <a:t>Preop</a:t>
            </a:r>
            <a:r>
              <a:rPr lang="en-IN" sz="2400" dirty="0">
                <a:latin typeface="Tahoma" panose="020B0604030504040204" pitchFamily="34" charset="0"/>
                <a:ea typeface="Tahoma" panose="020B0604030504040204" pitchFamily="34" charset="0"/>
                <a:cs typeface="Tahoma" panose="020B0604030504040204" pitchFamily="34" charset="0"/>
              </a:rPr>
              <a:t> lab and diagnostic investigations</a:t>
            </a:r>
          </a:p>
          <a:p>
            <a:pPr marL="457200" indent="-457200" algn="just">
              <a:lnSpc>
                <a:spcPct val="150000"/>
              </a:lnSpc>
              <a:buFont typeface="+mj-lt"/>
              <a:buAutoNum type="arabicPeriod"/>
            </a:pPr>
            <a:endParaRPr lang="en-IN" sz="7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50000"/>
              </a:lnSpc>
              <a:buFont typeface="+mj-lt"/>
              <a:buAutoNum type="arabicPeriod"/>
            </a:pPr>
            <a:r>
              <a:rPr lang="en-IN" sz="2400" dirty="0" err="1">
                <a:latin typeface="Tahoma" panose="020B0604030504040204" pitchFamily="34" charset="0"/>
                <a:ea typeface="Tahoma" panose="020B0604030504040204" pitchFamily="34" charset="0"/>
                <a:cs typeface="Tahoma" panose="020B0604030504040204" pitchFamily="34" charset="0"/>
              </a:rPr>
              <a:t>Preop</a:t>
            </a:r>
            <a:r>
              <a:rPr lang="en-IN" sz="2400" dirty="0">
                <a:latin typeface="Tahoma" panose="020B0604030504040204" pitchFamily="34" charset="0"/>
                <a:ea typeface="Tahoma" panose="020B0604030504040204" pitchFamily="34" charset="0"/>
                <a:cs typeface="Tahoma" panose="020B0604030504040204" pitchFamily="34" charset="0"/>
              </a:rPr>
              <a:t> medication management</a:t>
            </a:r>
          </a:p>
          <a:p>
            <a:pPr marL="514350" indent="-514350" algn="just">
              <a:lnSpc>
                <a:spcPct val="150000"/>
              </a:lnSpc>
              <a:buFont typeface="+mj-lt"/>
              <a:buAutoNum type="arabicPeriod"/>
            </a:pPr>
            <a:endParaRPr lang="en-IN" sz="3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50000"/>
              </a:lnSpc>
              <a:buFont typeface="+mj-lt"/>
              <a:buAutoNum type="arabicPeriod"/>
            </a:pPr>
            <a:r>
              <a:rPr lang="en-US" sz="2400" dirty="0">
                <a:latin typeface="Tahoma" panose="020B0604030504040204" pitchFamily="34" charset="0"/>
                <a:ea typeface="Tahoma" panose="020B0604030504040204" pitchFamily="34" charset="0"/>
                <a:cs typeface="Tahoma" panose="020B0604030504040204" pitchFamily="34" charset="0"/>
              </a:rPr>
              <a:t>Anesthetic note </a:t>
            </a:r>
          </a:p>
          <a:p>
            <a:pPr marL="514350" indent="-514350" algn="just">
              <a:lnSpc>
                <a:spcPct val="150000"/>
              </a:lnSpc>
              <a:buFont typeface="+mj-lt"/>
              <a:buAutoNum type="arabicPeriod"/>
            </a:pPr>
            <a:endParaRPr lang="en-US" sz="7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50000"/>
              </a:lnSpc>
              <a:buFont typeface="+mj-lt"/>
              <a:buAutoNum type="arabicPeriod"/>
            </a:pPr>
            <a:r>
              <a:rPr lang="en-US" sz="2400" dirty="0">
                <a:latin typeface="Tahoma" panose="020B0604030504040204" pitchFamily="34" charset="0"/>
                <a:ea typeface="Tahoma" panose="020B0604030504040204" pitchFamily="34" charset="0"/>
                <a:cs typeface="Tahoma" panose="020B0604030504040204" pitchFamily="34" charset="0"/>
              </a:rPr>
              <a:t>Guideline for NPO status</a:t>
            </a:r>
          </a:p>
        </p:txBody>
      </p:sp>
    </p:spTree>
    <p:extLst>
      <p:ext uri="{BB962C8B-B14F-4D97-AF65-F5344CB8AC3E}">
        <p14:creationId xmlns:p14="http://schemas.microsoft.com/office/powerpoint/2010/main" val="3723053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184" y="7642"/>
            <a:ext cx="1027406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692" y="-155270"/>
            <a:ext cx="10443713"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2 - Physical examination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184" y="1371596"/>
            <a:ext cx="10274062" cy="5277560"/>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700183" y="947919"/>
            <a:ext cx="10274062"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None/>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Respiratory system</a:t>
            </a:r>
          </a:p>
        </p:txBody>
      </p:sp>
      <p:sp>
        <p:nvSpPr>
          <p:cNvPr id="11" name="TextBox 10"/>
          <p:cNvSpPr txBox="1"/>
          <p:nvPr/>
        </p:nvSpPr>
        <p:spPr>
          <a:xfrm>
            <a:off x="1216323" y="1828794"/>
            <a:ext cx="9388415" cy="452880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cyanosis </a:t>
            </a:r>
          </a:p>
          <a:p>
            <a:pPr marL="457200" indent="-45720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pattern of ventilation </a:t>
            </a:r>
          </a:p>
          <a:p>
            <a:pPr marL="457200" indent="-45720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respiratory rate RR</a:t>
            </a:r>
          </a:p>
          <a:p>
            <a:pPr marL="457200" indent="-457200">
              <a:lnSpc>
                <a:spcPct val="150000"/>
              </a:lnSpc>
              <a:buFont typeface="Arial" panose="020B0604020202020204" pitchFamily="34" charset="0"/>
              <a:buChar char="•"/>
            </a:pPr>
            <a:r>
              <a:rPr lang="en-US" sz="2800" dirty="0" err="1">
                <a:latin typeface="Tahoma" panose="020B0604030504040204" pitchFamily="34" charset="0"/>
                <a:ea typeface="Tahoma" panose="020B0604030504040204" pitchFamily="34" charset="0"/>
                <a:cs typeface="Tahoma" panose="020B0604030504040204" pitchFamily="34" charset="0"/>
              </a:rPr>
              <a:t>Dyspnoea</a:t>
            </a:r>
            <a:r>
              <a:rPr lang="en-US" sz="2800" dirty="0">
                <a:latin typeface="Tahoma" panose="020B0604030504040204" pitchFamily="34" charset="0"/>
                <a:ea typeface="Tahoma" panose="020B0604030504040204" pitchFamily="34" charset="0"/>
                <a:cs typeface="Tahoma" panose="020B0604030504040204" pitchFamily="34" charset="0"/>
              </a:rPr>
              <a:t> </a:t>
            </a:r>
          </a:p>
          <a:p>
            <a:pPr marL="457200" indent="-45720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Wheeziness </a:t>
            </a:r>
          </a:p>
          <a:p>
            <a:pPr marL="457200" indent="-45720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signs of collapse</a:t>
            </a:r>
          </a:p>
          <a:p>
            <a:pPr marL="457200" indent="-45720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consolidation and effusion </a:t>
            </a:r>
          </a:p>
        </p:txBody>
      </p:sp>
      <p:sp>
        <p:nvSpPr>
          <p:cNvPr id="16" name="Round Diagonal Corner Rectangle 15"/>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26</a:t>
            </a:r>
            <a:endParaRPr lang="en-US" sz="1200" b="1" dirty="0"/>
          </a:p>
        </p:txBody>
      </p:sp>
    </p:spTree>
    <p:extLst>
      <p:ext uri="{BB962C8B-B14F-4D97-AF65-F5344CB8AC3E}">
        <p14:creationId xmlns:p14="http://schemas.microsoft.com/office/powerpoint/2010/main" val="1994643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182" y="91884"/>
            <a:ext cx="1148319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692" y="-155270"/>
            <a:ext cx="10443713"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2 - Physical examination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183" y="1371596"/>
            <a:ext cx="11483191" cy="5451898"/>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700181" y="918191"/>
            <a:ext cx="11483191"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None/>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Nervous system</a:t>
            </a:r>
          </a:p>
        </p:txBody>
      </p:sp>
      <p:sp>
        <p:nvSpPr>
          <p:cNvPr id="11" name="TextBox 10"/>
          <p:cNvSpPr txBox="1"/>
          <p:nvPr/>
        </p:nvSpPr>
        <p:spPr>
          <a:xfrm>
            <a:off x="885646" y="1495444"/>
            <a:ext cx="9388415" cy="167898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Chronic disease of the peripheral and central nervous systems </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evidence of motor or sensory impairment recorded</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dystrophic </a:t>
            </a:r>
            <a:r>
              <a:rPr lang="en-US" sz="2400" dirty="0" err="1">
                <a:latin typeface="Tahoma" panose="020B0604030504040204" pitchFamily="34" charset="0"/>
                <a:ea typeface="Tahoma" panose="020B0604030504040204" pitchFamily="34" charset="0"/>
                <a:cs typeface="Tahoma" panose="020B0604030504040204" pitchFamily="34" charset="0"/>
              </a:rPr>
              <a:t>myotonica</a:t>
            </a:r>
            <a:r>
              <a:rPr lang="en-US" sz="2400" dirty="0">
                <a:latin typeface="Tahoma" panose="020B0604030504040204" pitchFamily="34" charset="0"/>
                <a:ea typeface="Tahoma" panose="020B0604030504040204" pitchFamily="34" charset="0"/>
                <a:cs typeface="Tahoma" panose="020B0604030504040204" pitchFamily="34" charset="0"/>
              </a:rPr>
              <a:t> </a:t>
            </a:r>
          </a:p>
        </p:txBody>
      </p:sp>
      <p:sp>
        <p:nvSpPr>
          <p:cNvPr id="16" name="Round Diagonal Corner Rectangle 15"/>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27</a:t>
            </a:r>
            <a:endParaRPr lang="en-US" sz="1200" b="1" dirty="0"/>
          </a:p>
        </p:txBody>
      </p:sp>
      <p:sp>
        <p:nvSpPr>
          <p:cNvPr id="6" name="TextBox 5">
            <a:extLst>
              <a:ext uri="{FF2B5EF4-FFF2-40B4-BE49-F238E27FC236}">
                <a16:creationId xmlns:a16="http://schemas.microsoft.com/office/drawing/2014/main" id="{2752B76D-77FB-C614-E1D6-62BBBCE89354}"/>
              </a:ext>
            </a:extLst>
          </p:cNvPr>
          <p:cNvSpPr txBox="1"/>
          <p:nvPr/>
        </p:nvSpPr>
        <p:spPr>
          <a:xfrm>
            <a:off x="700182" y="3755176"/>
            <a:ext cx="11483191" cy="2786981"/>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restriction of movement and deformities </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reduced muscle mass</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peripheral neuropathies </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pulmonary involvement</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Particular attention to the patient's cervical spine and temporomandibular joints </a:t>
            </a:r>
          </a:p>
        </p:txBody>
      </p:sp>
      <p:sp>
        <p:nvSpPr>
          <p:cNvPr id="8" name="Rectangle 7">
            <a:extLst>
              <a:ext uri="{FF2B5EF4-FFF2-40B4-BE49-F238E27FC236}">
                <a16:creationId xmlns:a16="http://schemas.microsoft.com/office/drawing/2014/main" id="{72B625F8-A9E5-ED09-EEAA-5F8BE1718F23}"/>
              </a:ext>
            </a:extLst>
          </p:cNvPr>
          <p:cNvSpPr/>
          <p:nvPr/>
        </p:nvSpPr>
        <p:spPr>
          <a:xfrm>
            <a:off x="700182" y="3341954"/>
            <a:ext cx="11483190"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None/>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Musculoskeletal </a:t>
            </a:r>
          </a:p>
        </p:txBody>
      </p:sp>
    </p:spTree>
    <p:extLst>
      <p:ext uri="{BB962C8B-B14F-4D97-AF65-F5344CB8AC3E}">
        <p14:creationId xmlns:p14="http://schemas.microsoft.com/office/powerpoint/2010/main" val="2592544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464" y="77150"/>
            <a:ext cx="10590936"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5422" y="0"/>
            <a:ext cx="10443713"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3-Evaluation of coexisting disease</a:t>
            </a:r>
            <a:r>
              <a:rPr lang="en-IN" sz="4400" b="1" dirty="0">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483465" y="1373093"/>
            <a:ext cx="10590936" cy="5407757"/>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5991" y="1635432"/>
            <a:ext cx="9929004" cy="223298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IN" sz="2400" dirty="0">
                <a:latin typeface="Tahoma" panose="020B0604030504040204" pitchFamily="34" charset="0"/>
                <a:ea typeface="Tahoma" panose="020B0604030504040204" pitchFamily="34" charset="0"/>
                <a:cs typeface="Tahoma" panose="020B0604030504040204" pitchFamily="34" charset="0"/>
              </a:rPr>
              <a:t>Hypertension, Ischemic heart disease, Heart failure, Valvular heart disease, Patients with rhythm disturbances, Patient with coronary stents, Patients with pacemakers and ICD devices, Patients with peripheral arterial disease</a:t>
            </a:r>
          </a:p>
        </p:txBody>
      </p:sp>
      <p:sp>
        <p:nvSpPr>
          <p:cNvPr id="9" name="Round Diagonal Corner Rectangle 8"/>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29</a:t>
            </a:r>
            <a:endParaRPr lang="en-US" sz="1200" b="1" dirty="0"/>
          </a:p>
        </p:txBody>
      </p:sp>
      <p:sp>
        <p:nvSpPr>
          <p:cNvPr id="10" name="Rectangle 9"/>
          <p:cNvSpPr/>
          <p:nvPr/>
        </p:nvSpPr>
        <p:spPr>
          <a:xfrm>
            <a:off x="483464" y="931664"/>
            <a:ext cx="10590936"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a:latin typeface="Tahoma" panose="020B0604030504040204" pitchFamily="34" charset="0"/>
                <a:ea typeface="Tahoma" panose="020B0604030504040204" pitchFamily="34" charset="0"/>
                <a:cs typeface="Tahoma" panose="020B0604030504040204" pitchFamily="34" charset="0"/>
              </a:rPr>
              <a:t>         Cardiovascular disorders :</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177040DD-864D-EE75-0513-F8E0CD2F7289}"/>
              </a:ext>
            </a:extLst>
          </p:cNvPr>
          <p:cNvSpPr txBox="1"/>
          <p:nvPr/>
        </p:nvSpPr>
        <p:spPr>
          <a:xfrm>
            <a:off x="478136" y="4844489"/>
            <a:ext cx="9929004" cy="1678986"/>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IN" sz="2400" dirty="0">
                <a:latin typeface="Tahoma" panose="020B0604030504040204" pitchFamily="34" charset="0"/>
                <a:ea typeface="Tahoma" panose="020B0604030504040204" pitchFamily="34" charset="0"/>
                <a:cs typeface="Tahoma" panose="020B0604030504040204" pitchFamily="34" charset="0"/>
              </a:rPr>
              <a:t>Upper respiratory tract infection, Asthma and COPD, Chronic smokers, Restrictive lung </a:t>
            </a:r>
            <a:r>
              <a:rPr lang="en-IN" sz="2400" dirty="0" err="1">
                <a:latin typeface="Tahoma" panose="020B0604030504040204" pitchFamily="34" charset="0"/>
                <a:ea typeface="Tahoma" panose="020B0604030504040204" pitchFamily="34" charset="0"/>
                <a:cs typeface="Tahoma" panose="020B0604030504040204" pitchFamily="34" charset="0"/>
              </a:rPr>
              <a:t>diseases,Obstructive</a:t>
            </a:r>
            <a:r>
              <a:rPr lang="en-IN" sz="2400" dirty="0">
                <a:latin typeface="Tahoma" panose="020B0604030504040204" pitchFamily="34" charset="0"/>
                <a:ea typeface="Tahoma" panose="020B0604030504040204" pitchFamily="34" charset="0"/>
                <a:cs typeface="Tahoma" panose="020B0604030504040204" pitchFamily="34" charset="0"/>
              </a:rPr>
              <a:t> sleep apnoea(OSA), Patients scheduled for lung resection</a:t>
            </a:r>
          </a:p>
        </p:txBody>
      </p:sp>
      <p:sp>
        <p:nvSpPr>
          <p:cNvPr id="8" name="Rectangle 7">
            <a:extLst>
              <a:ext uri="{FF2B5EF4-FFF2-40B4-BE49-F238E27FC236}">
                <a16:creationId xmlns:a16="http://schemas.microsoft.com/office/drawing/2014/main" id="{27C55E32-441C-EE95-0A6B-D39DDBDACC69}"/>
              </a:ext>
            </a:extLst>
          </p:cNvPr>
          <p:cNvSpPr/>
          <p:nvPr/>
        </p:nvSpPr>
        <p:spPr>
          <a:xfrm>
            <a:off x="483462" y="4163437"/>
            <a:ext cx="10274061"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dirty="0">
                <a:latin typeface="Tahoma" panose="020B0604030504040204" pitchFamily="34" charset="0"/>
                <a:ea typeface="Tahoma" panose="020B0604030504040204" pitchFamily="34" charset="0"/>
                <a:cs typeface="Tahoma" panose="020B0604030504040204" pitchFamily="34" charset="0"/>
              </a:rPr>
              <a:t>        Pulmonary disorder</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1852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40" y="597018"/>
            <a:ext cx="1027406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41540" y="474458"/>
            <a:ext cx="10443713"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3-Evaluation of coexisting disease</a:t>
            </a:r>
            <a:r>
              <a:rPr lang="en-IN" sz="4400" b="1" dirty="0">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597140" y="1949481"/>
            <a:ext cx="10274061" cy="4908519"/>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00182" y="2045619"/>
            <a:ext cx="10961240" cy="1943481"/>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IN" sz="2800" dirty="0">
                <a:latin typeface="Tahoma" panose="020B0604030504040204" pitchFamily="34" charset="0"/>
                <a:ea typeface="Tahoma" panose="020B0604030504040204" pitchFamily="34" charset="0"/>
                <a:cs typeface="Tahoma" panose="020B0604030504040204" pitchFamily="34" charset="0"/>
              </a:rPr>
              <a:t>Diabetes Mellitus, Thyroid disorders, Hypothalamic- pituitary- adrenal disorders, Pheochromocytoma</a:t>
            </a:r>
          </a:p>
          <a:p>
            <a:pPr marL="457200" indent="-457200">
              <a:lnSpc>
                <a:spcPct val="150000"/>
              </a:lnSpc>
              <a:buFont typeface="Arial" panose="020B0604020202020204" pitchFamily="34" charset="0"/>
              <a:buChar char="•"/>
            </a:pPr>
            <a:endParaRPr lang="en-IN" sz="2800" dirty="0">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31</a:t>
            </a:r>
            <a:endParaRPr lang="en-US" sz="1200" b="1" dirty="0"/>
          </a:p>
        </p:txBody>
      </p:sp>
      <p:sp>
        <p:nvSpPr>
          <p:cNvPr id="10" name="Rectangle 9"/>
          <p:cNvSpPr/>
          <p:nvPr/>
        </p:nvSpPr>
        <p:spPr>
          <a:xfrm>
            <a:off x="597140" y="1495387"/>
            <a:ext cx="10274061"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dirty="0">
                <a:latin typeface="Tahoma" panose="020B0604030504040204" pitchFamily="34" charset="0"/>
                <a:ea typeface="Tahoma" panose="020B0604030504040204" pitchFamily="34" charset="0"/>
                <a:cs typeface="Tahoma" panose="020B0604030504040204" pitchFamily="34" charset="0"/>
              </a:rPr>
              <a:t>         Endocrine system</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46CABD02-C4C6-92BF-25FD-442CCDA5EB52}"/>
              </a:ext>
            </a:extLst>
          </p:cNvPr>
          <p:cNvSpPr txBox="1"/>
          <p:nvPr/>
        </p:nvSpPr>
        <p:spPr>
          <a:xfrm>
            <a:off x="1052689" y="4729215"/>
            <a:ext cx="7165622" cy="1908215"/>
          </a:xfrm>
          <a:prstGeom prst="rect">
            <a:avLst/>
          </a:prstGeom>
          <a:noFill/>
        </p:spPr>
        <p:txBody>
          <a:bodyPr wrap="square">
            <a:spAutoFit/>
          </a:bodyPr>
          <a:lstStyle/>
          <a:p>
            <a:pPr marL="457200" indent="-4572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Diabetes : control blood sugar </a:t>
            </a:r>
          </a:p>
          <a:p>
            <a:pPr marL="457200" indent="-4572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CVS - HT, myocardial ischemia </a:t>
            </a:r>
          </a:p>
          <a:p>
            <a:pPr marL="457200" indent="-4572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CNS - </a:t>
            </a:r>
            <a:r>
              <a:rPr lang="en-US" dirty="0">
                <a:latin typeface="Tahoma" panose="020B0604030504040204" pitchFamily="34" charset="0"/>
                <a:ea typeface="Tahoma" panose="020B0604030504040204" pitchFamily="34" charset="0"/>
                <a:cs typeface="Tahoma" panose="020B0604030504040204" pitchFamily="34" charset="0"/>
              </a:rPr>
              <a:t>stroke, weakness, autonomic neuropathy peripheral neuropathy </a:t>
            </a:r>
          </a:p>
          <a:p>
            <a:pPr marL="457200" indent="-4572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GI – gastro paresis </a:t>
            </a:r>
          </a:p>
          <a:p>
            <a:pPr marL="457200" indent="-4572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Stiff joint : cervical spine, TM joint</a:t>
            </a:r>
            <a:endParaRPr lang="en-IN" sz="20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6B36F505-4B28-33BD-CDCF-D56F06FE9313}"/>
              </a:ext>
            </a:extLst>
          </p:cNvPr>
          <p:cNvSpPr/>
          <p:nvPr/>
        </p:nvSpPr>
        <p:spPr>
          <a:xfrm>
            <a:off x="786078" y="4085238"/>
            <a:ext cx="9757743" cy="44933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dirty="0">
                <a:latin typeface="Tahoma" panose="020B0604030504040204" pitchFamily="34" charset="0"/>
                <a:ea typeface="Tahoma" panose="020B0604030504040204" pitchFamily="34" charset="0"/>
                <a:cs typeface="Tahoma" panose="020B0604030504040204" pitchFamily="34" charset="0"/>
              </a:rPr>
              <a:t>        Diabetes Mellitus</a:t>
            </a:r>
          </a:p>
        </p:txBody>
      </p:sp>
    </p:spTree>
    <p:extLst>
      <p:ext uri="{BB962C8B-B14F-4D97-AF65-F5344CB8AC3E}">
        <p14:creationId xmlns:p14="http://schemas.microsoft.com/office/powerpoint/2010/main" val="239222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9" y="85775"/>
            <a:ext cx="11504796"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87269" y="16580"/>
            <a:ext cx="9363538"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3-Evaluation of coexisting disease</a:t>
            </a:r>
            <a:r>
              <a:rPr lang="en-IN" sz="4400" b="1" dirty="0">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0289" y="1380376"/>
            <a:ext cx="11504796" cy="547762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35790" y="1649712"/>
            <a:ext cx="9986235"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Liver disease </a:t>
            </a:r>
          </a:p>
          <a:p>
            <a:pPr marL="457200" indent="-457200">
              <a:buFont typeface="Arial" panose="020B0604020202020204" pitchFamily="34" charset="0"/>
              <a:buChar char="•"/>
            </a:pPr>
            <a:r>
              <a:rPr lang="en-US" sz="3200" dirty="0" err="1"/>
              <a:t>Gastroesophageal</a:t>
            </a:r>
            <a:r>
              <a:rPr lang="en-US" sz="3200" dirty="0"/>
              <a:t> reflux symptom increase </a:t>
            </a:r>
          </a:p>
          <a:p>
            <a:r>
              <a:rPr lang="en-US" sz="3200" dirty="0"/>
              <a:t>     risk of pulmonary aspiration</a:t>
            </a:r>
            <a:endParaRPr lang="en-IN" sz="3200" dirty="0">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33</a:t>
            </a:r>
            <a:endParaRPr lang="en-US" sz="1200" b="1" dirty="0"/>
          </a:p>
        </p:txBody>
      </p:sp>
      <p:sp>
        <p:nvSpPr>
          <p:cNvPr id="10" name="Rectangle 9"/>
          <p:cNvSpPr/>
          <p:nvPr/>
        </p:nvSpPr>
        <p:spPr>
          <a:xfrm>
            <a:off x="19529" y="939618"/>
            <a:ext cx="11504795"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ahoma" panose="020B0604030504040204" pitchFamily="34" charset="0"/>
                <a:ea typeface="Tahoma" panose="020B0604030504040204" pitchFamily="34" charset="0"/>
                <a:cs typeface="Tahoma" panose="020B0604030504040204" pitchFamily="34" charset="0"/>
              </a:rPr>
              <a:t>         GIT system</a:t>
            </a:r>
          </a:p>
        </p:txBody>
      </p:sp>
      <p:sp>
        <p:nvSpPr>
          <p:cNvPr id="5" name="TextBox 4">
            <a:extLst>
              <a:ext uri="{FF2B5EF4-FFF2-40B4-BE49-F238E27FC236}">
                <a16:creationId xmlns:a16="http://schemas.microsoft.com/office/drawing/2014/main" id="{546BAD73-CBE4-2E87-654D-405EFAA369AC}"/>
              </a:ext>
            </a:extLst>
          </p:cNvPr>
          <p:cNvSpPr txBox="1"/>
          <p:nvPr/>
        </p:nvSpPr>
        <p:spPr>
          <a:xfrm>
            <a:off x="571457" y="3912385"/>
            <a:ext cx="10274061" cy="2799549"/>
          </a:xfrm>
          <a:prstGeom prst="rect">
            <a:avLst/>
          </a:prstGeom>
          <a:noFill/>
        </p:spPr>
        <p:txBody>
          <a:bodyPr wrap="square">
            <a:spAutoFit/>
          </a:bodyPr>
          <a:lstStyle/>
          <a:p>
            <a:pPr algn="l">
              <a:lnSpc>
                <a:spcPct val="150000"/>
              </a:lnSpc>
            </a:pPr>
            <a:r>
              <a:rPr lang="en-IN" sz="2000" dirty="0">
                <a:latin typeface="Tahoma" panose="020B0604030504040204" pitchFamily="34" charset="0"/>
                <a:ea typeface="Tahoma" panose="020B0604030504040204" pitchFamily="34" charset="0"/>
                <a:cs typeface="Tahoma" panose="020B0604030504040204" pitchFamily="34" charset="0"/>
              </a:rPr>
              <a:t>Surgical stress, anaesthetic agents tend to decrease GFR</a:t>
            </a:r>
          </a:p>
          <a:p>
            <a:pPr algn="l">
              <a:lnSpc>
                <a:spcPct val="150000"/>
              </a:lnSpc>
            </a:pPr>
            <a:r>
              <a:rPr lang="en-IN" sz="2000" dirty="0">
                <a:latin typeface="Tahoma" panose="020B0604030504040204" pitchFamily="34" charset="0"/>
                <a:ea typeface="Tahoma" panose="020B0604030504040204" pitchFamily="34" charset="0"/>
                <a:cs typeface="Tahoma" panose="020B0604030504040204" pitchFamily="34" charset="0"/>
              </a:rPr>
              <a:t>* Renal impairment  - CKD</a:t>
            </a:r>
          </a:p>
          <a:p>
            <a:pPr algn="l">
              <a:lnSpc>
                <a:spcPct val="150000"/>
              </a:lnSpc>
            </a:pPr>
            <a:r>
              <a:rPr lang="en-IN" sz="2000" dirty="0">
                <a:latin typeface="Tahoma" panose="020B0604030504040204" pitchFamily="34" charset="0"/>
                <a:ea typeface="Tahoma" panose="020B0604030504040204" pitchFamily="34" charset="0"/>
                <a:cs typeface="Tahoma" panose="020B0604030504040204" pitchFamily="34" charset="0"/>
              </a:rPr>
              <a:t>                           -  AKI</a:t>
            </a:r>
          </a:p>
          <a:p>
            <a:pPr algn="l">
              <a:lnSpc>
                <a:spcPct val="150000"/>
              </a:lnSpc>
            </a:pPr>
            <a:r>
              <a:rPr lang="en-IN" sz="2000" dirty="0">
                <a:latin typeface="Tahoma" panose="020B0604030504040204" pitchFamily="34" charset="0"/>
                <a:ea typeface="Tahoma" panose="020B0604030504040204" pitchFamily="34" charset="0"/>
                <a:cs typeface="Tahoma" panose="020B0604030504040204" pitchFamily="34" charset="0"/>
              </a:rPr>
              <a:t>* Contrast induced nephropathy</a:t>
            </a:r>
          </a:p>
          <a:p>
            <a:pPr algn="l">
              <a:lnSpc>
                <a:spcPct val="150000"/>
              </a:lnSpc>
            </a:pPr>
            <a:r>
              <a:rPr lang="en-IN" sz="2000" dirty="0">
                <a:latin typeface="Tahoma" panose="020B0604030504040204" pitchFamily="34" charset="0"/>
                <a:ea typeface="Tahoma" panose="020B0604030504040204" pitchFamily="34" charset="0"/>
                <a:cs typeface="Tahoma" panose="020B0604030504040204" pitchFamily="34" charset="0"/>
              </a:rPr>
              <a:t>* The emphases of the preoperative evaluation of patients with renal insufficiency are on the cardiovascular system, cerebrovascular system, fluid volume, and electrolyte status</a:t>
            </a:r>
          </a:p>
        </p:txBody>
      </p:sp>
      <p:sp>
        <p:nvSpPr>
          <p:cNvPr id="8" name="Rectangle 7">
            <a:extLst>
              <a:ext uri="{FF2B5EF4-FFF2-40B4-BE49-F238E27FC236}">
                <a16:creationId xmlns:a16="http://schemas.microsoft.com/office/drawing/2014/main" id="{914FD98B-AF74-6FE3-FDD0-0698B9A67A45}"/>
              </a:ext>
            </a:extLst>
          </p:cNvPr>
          <p:cNvSpPr/>
          <p:nvPr/>
        </p:nvSpPr>
        <p:spPr>
          <a:xfrm>
            <a:off x="235790" y="3488708"/>
            <a:ext cx="10274061"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ahoma" panose="020B0604030504040204" pitchFamily="34" charset="0"/>
                <a:ea typeface="Tahoma" panose="020B0604030504040204" pitchFamily="34" charset="0"/>
                <a:cs typeface="Tahoma" panose="020B0604030504040204" pitchFamily="34" charset="0"/>
              </a:rPr>
              <a:t>         renal system</a:t>
            </a:r>
          </a:p>
        </p:txBody>
      </p:sp>
    </p:spTree>
    <p:extLst>
      <p:ext uri="{BB962C8B-B14F-4D97-AF65-F5344CB8AC3E}">
        <p14:creationId xmlns:p14="http://schemas.microsoft.com/office/powerpoint/2010/main" val="1948518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182" y="768622"/>
            <a:ext cx="10712559"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41540" y="474458"/>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7- NPO :</a:t>
            </a:r>
          </a:p>
        </p:txBody>
      </p:sp>
      <p:sp>
        <p:nvSpPr>
          <p:cNvPr id="7" name="Rectangle 6"/>
          <p:cNvSpPr/>
          <p:nvPr/>
        </p:nvSpPr>
        <p:spPr>
          <a:xfrm>
            <a:off x="700182" y="1690688"/>
            <a:ext cx="10712559" cy="468423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39</a:t>
            </a:r>
            <a:endParaRPr lang="en-US" sz="1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260" y="1925455"/>
            <a:ext cx="10633482" cy="4249201"/>
          </a:xfrm>
          <a:prstGeom prst="rect">
            <a:avLst/>
          </a:prstGeom>
        </p:spPr>
      </p:pic>
    </p:spTree>
    <p:extLst>
      <p:ext uri="{BB962C8B-B14F-4D97-AF65-F5344CB8AC3E}">
        <p14:creationId xmlns:p14="http://schemas.microsoft.com/office/powerpoint/2010/main" val="2510763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39</a:t>
            </a:r>
            <a:endParaRPr lang="en-US" sz="1200" b="1" dirty="0"/>
          </a:p>
        </p:txBody>
      </p:sp>
      <p:pic>
        <p:nvPicPr>
          <p:cNvPr id="5" name="Picture 4">
            <a:extLst>
              <a:ext uri="{FF2B5EF4-FFF2-40B4-BE49-F238E27FC236}">
                <a16:creationId xmlns:a16="http://schemas.microsoft.com/office/drawing/2014/main" id="{5C72276E-52BD-CDE7-EF22-9B7012FAE0DC}"/>
              </a:ext>
            </a:extLst>
          </p:cNvPr>
          <p:cNvPicPr>
            <a:picLocks noChangeAspect="1"/>
          </p:cNvPicPr>
          <p:nvPr/>
        </p:nvPicPr>
        <p:blipFill>
          <a:blip r:embed="rId3"/>
          <a:stretch>
            <a:fillRect/>
          </a:stretch>
        </p:blipFill>
        <p:spPr>
          <a:xfrm>
            <a:off x="1508567" y="0"/>
            <a:ext cx="9005102" cy="6858000"/>
          </a:xfrm>
          <a:prstGeom prst="rect">
            <a:avLst/>
          </a:prstGeom>
        </p:spPr>
      </p:pic>
      <p:sp>
        <p:nvSpPr>
          <p:cNvPr id="11" name="TextBox 10">
            <a:extLst>
              <a:ext uri="{FF2B5EF4-FFF2-40B4-BE49-F238E27FC236}">
                <a16:creationId xmlns:a16="http://schemas.microsoft.com/office/drawing/2014/main" id="{745DFB9F-F0DA-7A23-C70F-099411D87DB3}"/>
              </a:ext>
            </a:extLst>
          </p:cNvPr>
          <p:cNvSpPr txBox="1"/>
          <p:nvPr/>
        </p:nvSpPr>
        <p:spPr>
          <a:xfrm>
            <a:off x="1597307" y="2848033"/>
            <a:ext cx="2095018" cy="1015663"/>
          </a:xfrm>
          <a:prstGeom prst="rect">
            <a:avLst/>
          </a:prstGeom>
          <a:noFill/>
        </p:spPr>
        <p:txBody>
          <a:bodyPr wrap="square" rtlCol="0">
            <a:spAutoFit/>
          </a:bodyPr>
          <a:lstStyle/>
          <a:p>
            <a:r>
              <a:rPr lang="en-US" sz="6000" b="1" dirty="0"/>
              <a:t>thank</a:t>
            </a:r>
          </a:p>
        </p:txBody>
      </p:sp>
      <p:sp>
        <p:nvSpPr>
          <p:cNvPr id="12" name="TextBox 11">
            <a:extLst>
              <a:ext uri="{FF2B5EF4-FFF2-40B4-BE49-F238E27FC236}">
                <a16:creationId xmlns:a16="http://schemas.microsoft.com/office/drawing/2014/main" id="{4AA53EE9-7C7C-C0D7-C63C-902CF4CF5A3A}"/>
              </a:ext>
            </a:extLst>
          </p:cNvPr>
          <p:cNvSpPr txBox="1"/>
          <p:nvPr/>
        </p:nvSpPr>
        <p:spPr>
          <a:xfrm>
            <a:off x="8588415" y="2663367"/>
            <a:ext cx="1925254" cy="1200329"/>
          </a:xfrm>
          <a:prstGeom prst="rect">
            <a:avLst/>
          </a:prstGeom>
          <a:noFill/>
        </p:spPr>
        <p:txBody>
          <a:bodyPr wrap="square" rtlCol="0">
            <a:spAutoFit/>
          </a:bodyPr>
          <a:lstStyle/>
          <a:p>
            <a:r>
              <a:rPr lang="en-US" sz="7200" b="1" dirty="0"/>
              <a:t>you</a:t>
            </a:r>
          </a:p>
        </p:txBody>
      </p:sp>
    </p:spTree>
    <p:extLst>
      <p:ext uri="{BB962C8B-B14F-4D97-AF65-F5344CB8AC3E}">
        <p14:creationId xmlns:p14="http://schemas.microsoft.com/office/powerpoint/2010/main" val="405781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183" y="595222"/>
            <a:ext cx="10507688"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32374" y="453383"/>
            <a:ext cx="5914847" cy="896159"/>
          </a:xfrm>
        </p:spPr>
        <p:txBody>
          <a:bodyPr>
            <a:normAutofit/>
          </a:bodyPr>
          <a:lstStyle/>
          <a:p>
            <a:r>
              <a:rPr lang="en-US" sz="4000" b="1" dirty="0">
                <a:solidFill>
                  <a:schemeClr val="tx1">
                    <a:lumMod val="95000"/>
                    <a:lumOff val="5000"/>
                  </a:schemeClr>
                </a:solidFill>
                <a:latin typeface="Tahoma" panose="020B0604030504040204" pitchFamily="34" charset="0"/>
              </a:rPr>
              <a:t>The anesthetic plan :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183" y="1690688"/>
            <a:ext cx="10507688"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4</a:t>
            </a:r>
            <a:endParaRPr lang="en-US" b="1" dirty="0"/>
          </a:p>
        </p:txBody>
      </p:sp>
      <p:sp>
        <p:nvSpPr>
          <p:cNvPr id="10" name="Rectangle 3"/>
          <p:cNvSpPr txBox="1">
            <a:spLocks noChangeArrowheads="1"/>
          </p:cNvSpPr>
          <p:nvPr/>
        </p:nvSpPr>
        <p:spPr>
          <a:xfrm>
            <a:off x="984130" y="1800046"/>
            <a:ext cx="8305800" cy="5334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FFFF00"/>
              </a:buClr>
              <a:buFontTx/>
              <a:buNone/>
            </a:pPr>
            <a:r>
              <a:rPr lang="en-US" sz="2800" b="1" dirty="0">
                <a:latin typeface="Tahoma" panose="020B0604030504040204" pitchFamily="34" charset="0"/>
              </a:rPr>
              <a:t>2 - Intraoperative management</a:t>
            </a:r>
          </a:p>
          <a:p>
            <a:pPr lvl="1" algn="l">
              <a:buClr>
                <a:srgbClr val="FFFF00"/>
              </a:buClr>
              <a:buFontTx/>
              <a:buNone/>
            </a:pPr>
            <a:r>
              <a:rPr lang="en-US" sz="2400" dirty="0">
                <a:latin typeface="Tahoma" panose="020B0604030504040204" pitchFamily="34" charset="0"/>
              </a:rPr>
              <a:t>Monitoring</a:t>
            </a:r>
          </a:p>
          <a:p>
            <a:pPr lvl="1" algn="l">
              <a:buClr>
                <a:srgbClr val="FFFF00"/>
              </a:buClr>
              <a:buFontTx/>
              <a:buNone/>
            </a:pPr>
            <a:r>
              <a:rPr lang="en-US" sz="2400" dirty="0">
                <a:latin typeface="Tahoma" panose="020B0604030504040204" pitchFamily="34" charset="0"/>
              </a:rPr>
              <a:t>Positioning</a:t>
            </a:r>
          </a:p>
          <a:p>
            <a:pPr lvl="1" algn="l">
              <a:buClr>
                <a:srgbClr val="FFFF00"/>
              </a:buClr>
              <a:buFontTx/>
              <a:buNone/>
            </a:pPr>
            <a:r>
              <a:rPr lang="en-US" sz="2400" dirty="0">
                <a:latin typeface="Tahoma" panose="020B0604030504040204" pitchFamily="34" charset="0"/>
              </a:rPr>
              <a:t>Fluid management</a:t>
            </a:r>
          </a:p>
          <a:p>
            <a:pPr lvl="1" algn="l">
              <a:buClr>
                <a:srgbClr val="FFFF00"/>
              </a:buClr>
              <a:buFontTx/>
              <a:buNone/>
            </a:pPr>
            <a:r>
              <a:rPr lang="en-US" sz="2400" dirty="0">
                <a:latin typeface="Tahoma" panose="020B0604030504040204" pitchFamily="34" charset="0"/>
              </a:rPr>
              <a:t>Special techniques</a:t>
            </a:r>
          </a:p>
          <a:p>
            <a:pPr algn="l">
              <a:buClr>
                <a:srgbClr val="FFFF00"/>
              </a:buClr>
              <a:buFontTx/>
              <a:buNone/>
            </a:pPr>
            <a:r>
              <a:rPr lang="en-US" sz="2800" b="1" dirty="0">
                <a:latin typeface="Tahoma" panose="020B0604030504040204" pitchFamily="34" charset="0"/>
              </a:rPr>
              <a:t>3 - Postoperative</a:t>
            </a:r>
          </a:p>
          <a:p>
            <a:pPr lvl="1" algn="l">
              <a:buClr>
                <a:srgbClr val="FFFF00"/>
              </a:buClr>
              <a:buFontTx/>
              <a:buNone/>
            </a:pPr>
            <a:r>
              <a:rPr lang="en-US" sz="2400" dirty="0">
                <a:latin typeface="Tahoma" panose="020B0604030504040204" pitchFamily="34" charset="0"/>
              </a:rPr>
              <a:t>Pain control</a:t>
            </a:r>
          </a:p>
          <a:p>
            <a:pPr lvl="1" algn="l">
              <a:buClr>
                <a:srgbClr val="FFFF00"/>
              </a:buClr>
              <a:buFontTx/>
              <a:buNone/>
            </a:pPr>
            <a:r>
              <a:rPr lang="en-US" sz="2400" dirty="0">
                <a:latin typeface="Tahoma" panose="020B0604030504040204" pitchFamily="34" charset="0"/>
              </a:rPr>
              <a:t>Intensive care</a:t>
            </a:r>
          </a:p>
          <a:p>
            <a:pPr lvl="2" algn="l">
              <a:buClr>
                <a:srgbClr val="FFFF00"/>
              </a:buClr>
              <a:buFontTx/>
              <a:buNone/>
            </a:pPr>
            <a:r>
              <a:rPr lang="en-US" sz="2000" dirty="0">
                <a:latin typeface="Tahoma" panose="020B0604030504040204" pitchFamily="34" charset="0"/>
              </a:rPr>
              <a:t>* Postoperative ventilation</a:t>
            </a:r>
          </a:p>
          <a:p>
            <a:pPr lvl="2" algn="l">
              <a:buClr>
                <a:srgbClr val="FFFF00"/>
              </a:buClr>
              <a:buFontTx/>
              <a:buNone/>
            </a:pPr>
            <a:r>
              <a:rPr lang="en-US" sz="2000" dirty="0">
                <a:latin typeface="Tahoma" panose="020B0604030504040204" pitchFamily="34" charset="0"/>
              </a:rPr>
              <a:t>* Hemodynamic monitoring</a:t>
            </a:r>
          </a:p>
        </p:txBody>
      </p:sp>
    </p:spTree>
    <p:extLst>
      <p:ext uri="{BB962C8B-B14F-4D97-AF65-F5344CB8AC3E}">
        <p14:creationId xmlns:p14="http://schemas.microsoft.com/office/powerpoint/2010/main" val="835554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182" y="595222"/>
            <a:ext cx="10769329"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692" y="465832"/>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7" name="Rectangle 6"/>
          <p:cNvSpPr/>
          <p:nvPr/>
        </p:nvSpPr>
        <p:spPr>
          <a:xfrm>
            <a:off x="700182" y="1699314"/>
            <a:ext cx="10769329" cy="493855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Low">
              <a:buNone/>
            </a:pPr>
            <a:r>
              <a:rPr lang="en-US" sz="2000" b="1" dirty="0">
                <a:solidFill>
                  <a:srgbClr val="FF0000"/>
                </a:solidFill>
              </a:rPr>
              <a:t>History and physical examination </a:t>
            </a:r>
            <a:r>
              <a:rPr lang="en-US" sz="2000" dirty="0">
                <a:solidFill>
                  <a:schemeClr val="tx1"/>
                </a:solidFill>
              </a:rPr>
              <a:t>are the most important assessors of disease and risk. </a:t>
            </a:r>
          </a:p>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3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General history</a:t>
            </a:r>
          </a:p>
          <a:p>
            <a:pPr marL="457200" indent="-457200">
              <a:buFont typeface="Arial" panose="020B0604020202020204" pitchFamily="34" charset="0"/>
              <a:buChar char="•"/>
            </a:pPr>
            <a:r>
              <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History of   </a:t>
            </a:r>
            <a:r>
              <a:rPr 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1- Coexisting medical illnesses </a:t>
            </a:r>
          </a:p>
          <a:p>
            <a:r>
              <a:rPr 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2- Medications, </a:t>
            </a:r>
            <a:r>
              <a:rPr lang="en-US" alt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present therapy</a:t>
            </a:r>
            <a:endParaRPr 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3- Allergies and drug reactions</a:t>
            </a:r>
          </a:p>
          <a:p>
            <a:r>
              <a:rPr lang="en-US" alt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4- tobacco and alcohol intake</a:t>
            </a:r>
          </a:p>
          <a:p>
            <a:pPr marL="457200" indent="-457200">
              <a:buFont typeface="Arial" panose="020B0604020202020204" pitchFamily="34" charset="0"/>
              <a:buChar char="•"/>
            </a:pPr>
            <a:r>
              <a:rPr lang="en-US" alt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Previous anesthetics, surgeries, deliveries</a:t>
            </a: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Family History</a:t>
            </a:r>
          </a:p>
          <a:p>
            <a:pPr marL="457200" indent="-457200">
              <a:buFont typeface="Arial" panose="020B0604020202020204" pitchFamily="34" charset="0"/>
              <a:buChar char="•"/>
            </a:pPr>
            <a:r>
              <a:rPr lang="en-US" alt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Last oral intake</a:t>
            </a: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5</a:t>
            </a:r>
            <a:endParaRPr lang="en-US" b="1" dirty="0"/>
          </a:p>
        </p:txBody>
      </p:sp>
    </p:spTree>
    <p:extLst>
      <p:ext uri="{BB962C8B-B14F-4D97-AF65-F5344CB8AC3E}">
        <p14:creationId xmlns:p14="http://schemas.microsoft.com/office/powerpoint/2010/main" val="34402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6</a:t>
            </a:r>
            <a:endParaRPr lang="en-US" b="1" dirty="0"/>
          </a:p>
        </p:txBody>
      </p:sp>
      <p:sp>
        <p:nvSpPr>
          <p:cNvPr id="10" name="Rectangle 9"/>
          <p:cNvSpPr/>
          <p:nvPr/>
        </p:nvSpPr>
        <p:spPr>
          <a:xfrm>
            <a:off x="777821" y="487851"/>
            <a:ext cx="10669112"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7820" y="1975359"/>
            <a:ext cx="10669113"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77819" y="1453586"/>
            <a:ext cx="10669111"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Cardiovascular system</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latin typeface="Tahoma" panose="020B0604030504040204" pitchFamily="34" charset="0"/>
                <a:ea typeface="Tahoma" panose="020B0604030504040204" pitchFamily="34" charset="0"/>
                <a:cs typeface="Tahoma" panose="020B0604030504040204" pitchFamily="34" charset="0"/>
              </a:rPr>
              <a:t>Specific enquiries must be made about:</a:t>
            </a:r>
            <a:endParaRPr lang="en-GB" sz="2800" b="1" dirty="0">
              <a:latin typeface="Tahoma" panose="020B0604030504040204" pitchFamily="34" charset="0"/>
              <a:ea typeface="Tahoma" panose="020B0604030504040204" pitchFamily="34" charset="0"/>
              <a:cs typeface="Tahoma" panose="020B0604030504040204" pitchFamily="34" charset="0"/>
            </a:endParaRPr>
          </a:p>
          <a:p>
            <a:pPr lvl="1" algn="l"/>
            <a:r>
              <a:rPr lang="en-US" sz="2400" dirty="0">
                <a:latin typeface="Tahoma" panose="020B0604030504040204" pitchFamily="34" charset="0"/>
                <a:ea typeface="Tahoma" panose="020B0604030504040204" pitchFamily="34" charset="0"/>
                <a:cs typeface="Tahoma" panose="020B0604030504040204" pitchFamily="34" charset="0"/>
              </a:rPr>
              <a:t>- Angina  </a:t>
            </a:r>
          </a:p>
          <a:p>
            <a:pPr lvl="2" algn="l"/>
            <a:r>
              <a:rPr lang="en-US" sz="2000" dirty="0">
                <a:latin typeface="Tahoma" panose="020B0604030504040204" pitchFamily="34" charset="0"/>
                <a:ea typeface="Tahoma" panose="020B0604030504040204" pitchFamily="34" charset="0"/>
                <a:cs typeface="Tahoma" panose="020B0604030504040204" pitchFamily="34" charset="0"/>
              </a:rPr>
              <a:t>incidence </a:t>
            </a:r>
          </a:p>
          <a:p>
            <a:pPr lvl="2" algn="l"/>
            <a:r>
              <a:rPr lang="en-US" sz="2000" dirty="0">
                <a:latin typeface="Tahoma" panose="020B0604030504040204" pitchFamily="34" charset="0"/>
                <a:ea typeface="Tahoma" panose="020B0604030504040204" pitchFamily="34" charset="0"/>
                <a:cs typeface="Tahoma" panose="020B0604030504040204" pitchFamily="34" charset="0"/>
              </a:rPr>
              <a:t>precipitating factors </a:t>
            </a:r>
          </a:p>
          <a:p>
            <a:pPr lvl="2" algn="l"/>
            <a:r>
              <a:rPr lang="en-US" sz="2000" dirty="0">
                <a:latin typeface="Tahoma" panose="020B0604030504040204" pitchFamily="34" charset="0"/>
                <a:ea typeface="Tahoma" panose="020B0604030504040204" pitchFamily="34" charset="0"/>
                <a:cs typeface="Tahoma" panose="020B0604030504040204" pitchFamily="34" charset="0"/>
              </a:rPr>
              <a:t>duration </a:t>
            </a:r>
          </a:p>
          <a:p>
            <a:pPr lvl="2" algn="l"/>
            <a:r>
              <a:rPr lang="en-US" sz="2000" dirty="0">
                <a:latin typeface="Tahoma" panose="020B0604030504040204" pitchFamily="34" charset="0"/>
                <a:ea typeface="Tahoma" panose="020B0604030504040204" pitchFamily="34" charset="0"/>
                <a:cs typeface="Tahoma" panose="020B0604030504040204" pitchFamily="34" charset="0"/>
              </a:rPr>
              <a:t>use of anti-</a:t>
            </a:r>
            <a:r>
              <a:rPr lang="en-US" sz="2000" dirty="0" err="1">
                <a:latin typeface="Tahoma" panose="020B0604030504040204" pitchFamily="34" charset="0"/>
                <a:ea typeface="Tahoma" panose="020B0604030504040204" pitchFamily="34" charset="0"/>
                <a:cs typeface="Tahoma" panose="020B0604030504040204" pitchFamily="34" charset="0"/>
              </a:rPr>
              <a:t>anginal</a:t>
            </a:r>
            <a:r>
              <a:rPr lang="en-US" sz="2000" dirty="0">
                <a:latin typeface="Tahoma" panose="020B0604030504040204" pitchFamily="34" charset="0"/>
                <a:ea typeface="Tahoma" panose="020B0604030504040204" pitchFamily="34" charset="0"/>
                <a:cs typeface="Tahoma" panose="020B0604030504040204" pitchFamily="34" charset="0"/>
              </a:rPr>
              <a:t> medications, e.g. </a:t>
            </a:r>
            <a:r>
              <a:rPr lang="en-US" sz="2000" dirty="0" err="1">
                <a:latin typeface="Tahoma" panose="020B0604030504040204" pitchFamily="34" charset="0"/>
                <a:ea typeface="Tahoma" panose="020B0604030504040204" pitchFamily="34" charset="0"/>
                <a:cs typeface="Tahoma" panose="020B0604030504040204" pitchFamily="34" charset="0"/>
              </a:rPr>
              <a:t>glyceryl</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trinitrate</a:t>
            </a:r>
            <a:r>
              <a:rPr lang="en-US" sz="2000" dirty="0">
                <a:latin typeface="Tahoma" panose="020B0604030504040204" pitchFamily="34" charset="0"/>
                <a:ea typeface="Tahoma" panose="020B0604030504040204" pitchFamily="34" charset="0"/>
                <a:cs typeface="Tahoma" panose="020B0604030504040204" pitchFamily="34" charset="0"/>
              </a:rPr>
              <a:t> (GTN) oral or sublingual  )</a:t>
            </a:r>
          </a:p>
          <a:p>
            <a:pPr lvl="2" algn="l"/>
            <a:endParaRPr lang="en-GB" sz="2000" dirty="0">
              <a:latin typeface="Tahoma" panose="020B0604030504040204" pitchFamily="34" charset="0"/>
              <a:ea typeface="Tahoma" panose="020B0604030504040204" pitchFamily="34" charset="0"/>
              <a:cs typeface="Tahoma" panose="020B0604030504040204" pitchFamily="34" charset="0"/>
            </a:endParaRPr>
          </a:p>
          <a:p>
            <a:pPr lvl="1" algn="l"/>
            <a:r>
              <a:rPr lang="en-US" sz="2400" dirty="0">
                <a:latin typeface="Tahoma" panose="020B0604030504040204" pitchFamily="34" charset="0"/>
                <a:ea typeface="Tahoma" panose="020B0604030504040204" pitchFamily="34" charset="0"/>
                <a:cs typeface="Tahoma" panose="020B0604030504040204" pitchFamily="34" charset="0"/>
              </a:rPr>
              <a:t>- Previous myocardial infarction (MI) and subsequent symptoms </a:t>
            </a:r>
          </a:p>
          <a:p>
            <a:pPr lvl="1" algn="l"/>
            <a:r>
              <a:rPr lang="en-US" sz="2400" dirty="0">
                <a:latin typeface="Tahoma" panose="020B0604030504040204" pitchFamily="34" charset="0"/>
                <a:ea typeface="Tahoma" panose="020B0604030504040204" pitchFamily="34" charset="0"/>
                <a:cs typeface="Tahoma" panose="020B0604030504040204" pitchFamily="34" charset="0"/>
              </a:rPr>
              <a:t>- Symptoms indicating heart failure  </a:t>
            </a:r>
          </a:p>
        </p:txBody>
      </p:sp>
      <p:sp>
        <p:nvSpPr>
          <p:cNvPr id="11" name="Title 1"/>
          <p:cNvSpPr txBox="1">
            <a:spLocks/>
          </p:cNvSpPr>
          <p:nvPr/>
        </p:nvSpPr>
        <p:spPr>
          <a:xfrm>
            <a:off x="1140177" y="428454"/>
            <a:ext cx="9033244" cy="896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Tree>
    <p:extLst>
      <p:ext uri="{BB962C8B-B14F-4D97-AF65-F5344CB8AC3E}">
        <p14:creationId xmlns:p14="http://schemas.microsoft.com/office/powerpoint/2010/main" val="289737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7</a:t>
            </a:r>
            <a:endParaRPr lang="en-US" b="1" dirty="0"/>
          </a:p>
        </p:txBody>
      </p:sp>
      <p:sp>
        <p:nvSpPr>
          <p:cNvPr id="10" name="Rectangle 9"/>
          <p:cNvSpPr/>
          <p:nvPr/>
        </p:nvSpPr>
        <p:spPr>
          <a:xfrm>
            <a:off x="777820" y="560716"/>
            <a:ext cx="10974234"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7821" y="1975359"/>
            <a:ext cx="10974234"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77819" y="1397478"/>
            <a:ext cx="10974233"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Cardiovascular system</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nvSpPr>
        <p:spPr>
          <a:xfrm>
            <a:off x="862643" y="2398143"/>
            <a:ext cx="10889411" cy="3899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Tx/>
              <a:buChar char="-"/>
            </a:pPr>
            <a:r>
              <a:rPr lang="en-US" sz="2500" dirty="0">
                <a:latin typeface="Tahoma" panose="020B0604030504040204" pitchFamily="34" charset="0"/>
                <a:ea typeface="Tahoma" panose="020B0604030504040204" pitchFamily="34" charset="0"/>
                <a:cs typeface="Tahoma" panose="020B0604030504040204" pitchFamily="34" charset="0"/>
              </a:rPr>
              <a:t>myocardial infarction are at a greater risk of perioperative re-infarction</a:t>
            </a:r>
            <a:endParaRPr lang="en-US" sz="800" dirty="0">
              <a:latin typeface="Tahoma" panose="020B0604030504040204" pitchFamily="34" charset="0"/>
              <a:ea typeface="Tahoma" panose="020B0604030504040204" pitchFamily="34" charset="0"/>
              <a:cs typeface="Tahoma" panose="020B0604030504040204" pitchFamily="34" charset="0"/>
            </a:endParaRPr>
          </a:p>
          <a:p>
            <a:pPr lvl="1" algn="l"/>
            <a:r>
              <a:rPr lang="en-US" sz="2500" dirty="0">
                <a:latin typeface="Tahoma" panose="020B0604030504040204" pitchFamily="34" charset="0"/>
                <a:ea typeface="Tahoma" panose="020B0604030504040204" pitchFamily="34" charset="0"/>
                <a:cs typeface="Tahoma" panose="020B0604030504040204" pitchFamily="34" charset="0"/>
              </a:rPr>
              <a:t>              </a:t>
            </a:r>
          </a:p>
          <a:p>
            <a:pPr marL="800100" lvl="1" indent="-342900" algn="l">
              <a:buFontTx/>
              <a:buChar char="-"/>
            </a:pPr>
            <a:r>
              <a:rPr lang="en-US" sz="2500" dirty="0">
                <a:latin typeface="Tahoma" panose="020B0604030504040204" pitchFamily="34" charset="0"/>
                <a:ea typeface="Tahoma" panose="020B0604030504040204" pitchFamily="34" charset="0"/>
                <a:cs typeface="Tahoma" panose="020B0604030504040204" pitchFamily="34" charset="0"/>
              </a:rPr>
              <a:t>Elective surgery postponed until at least 6 months after the event </a:t>
            </a:r>
          </a:p>
          <a:p>
            <a:pPr marL="800100" lvl="1" indent="-342900" algn="l">
              <a:buFontTx/>
              <a:buChar char="-"/>
            </a:pPr>
            <a:endParaRPr lang="en-US" sz="2500" dirty="0">
              <a:latin typeface="Tahoma" panose="020B0604030504040204" pitchFamily="34" charset="0"/>
              <a:ea typeface="Tahoma" panose="020B0604030504040204" pitchFamily="34" charset="0"/>
              <a:cs typeface="Tahoma" panose="020B0604030504040204" pitchFamily="34" charset="0"/>
            </a:endParaRPr>
          </a:p>
          <a:p>
            <a:pPr marL="800100" lvl="1" indent="-342900" algn="l">
              <a:buFontTx/>
              <a:buChar char="-"/>
            </a:pPr>
            <a:r>
              <a:rPr lang="en-US" sz="2500" dirty="0">
                <a:latin typeface="Tahoma" panose="020B0604030504040204" pitchFamily="34" charset="0"/>
                <a:ea typeface="Tahoma" panose="020B0604030504040204" pitchFamily="34" charset="0"/>
                <a:cs typeface="Tahoma" panose="020B0604030504040204" pitchFamily="34" charset="0"/>
              </a:rPr>
              <a:t>Untreated or poorly controlled hypertension </a:t>
            </a:r>
            <a:r>
              <a:rPr lang="en-US" sz="1800" dirty="0">
                <a:latin typeface="Tahoma" panose="020B0604030504040204" pitchFamily="34" charset="0"/>
                <a:ea typeface="Tahoma" panose="020B0604030504040204" pitchFamily="34" charset="0"/>
                <a:cs typeface="Tahoma" panose="020B0604030504040204" pitchFamily="34" charset="0"/>
              </a:rPr>
              <a:t>(diastolic consistently &gt; 110 mmHg)</a:t>
            </a:r>
            <a:r>
              <a:rPr lang="en-US" sz="2500" dirty="0">
                <a:latin typeface="Tahoma" panose="020B0604030504040204" pitchFamily="34" charset="0"/>
                <a:ea typeface="Tahoma" panose="020B0604030504040204" pitchFamily="34" charset="0"/>
                <a:cs typeface="Tahoma" panose="020B0604030504040204" pitchFamily="34" charset="0"/>
              </a:rPr>
              <a:t>  may lead to exaggerated cardiovascular responses </a:t>
            </a:r>
          </a:p>
          <a:p>
            <a:pPr lvl="1" algn="l"/>
            <a:endParaRPr lang="en-US" sz="2400" dirty="0">
              <a:latin typeface="Tahoma" panose="020B0604030504040204" pitchFamily="34" charset="0"/>
              <a:ea typeface="Tahoma" panose="020B0604030504040204" pitchFamily="34" charset="0"/>
              <a:cs typeface="Tahoma" panose="020B0604030504040204" pitchFamily="34" charset="0"/>
            </a:endParaRPr>
          </a:p>
          <a:p>
            <a:pPr lvl="1" algn="l"/>
            <a:r>
              <a:rPr lang="en-US" sz="2500" dirty="0">
                <a:latin typeface="Tahoma" panose="020B0604030504040204" pitchFamily="34" charset="0"/>
                <a:ea typeface="Tahoma" panose="020B0604030504040204" pitchFamily="34" charset="0"/>
                <a:cs typeface="Tahoma" panose="020B0604030504040204" pitchFamily="34" charset="0"/>
              </a:rPr>
              <a:t>- Both hypertension and hypotension can be precipitated which increase the risk of myocardial ischemia </a:t>
            </a:r>
          </a:p>
        </p:txBody>
      </p:sp>
      <p:sp>
        <p:nvSpPr>
          <p:cNvPr id="15" name="Title 1"/>
          <p:cNvSpPr txBox="1">
            <a:spLocks/>
          </p:cNvSpPr>
          <p:nvPr/>
        </p:nvSpPr>
        <p:spPr>
          <a:xfrm>
            <a:off x="-270292" y="428454"/>
            <a:ext cx="10443713" cy="896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Tree>
    <p:extLst>
      <p:ext uri="{BB962C8B-B14F-4D97-AF65-F5344CB8AC3E}">
        <p14:creationId xmlns:p14="http://schemas.microsoft.com/office/powerpoint/2010/main" val="53126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8</a:t>
            </a:r>
            <a:endParaRPr lang="en-US" b="1" dirty="0"/>
          </a:p>
        </p:txBody>
      </p:sp>
      <p:sp>
        <p:nvSpPr>
          <p:cNvPr id="10" name="Rectangle 9"/>
          <p:cNvSpPr/>
          <p:nvPr/>
        </p:nvSpPr>
        <p:spPr>
          <a:xfrm>
            <a:off x="777820" y="570531"/>
            <a:ext cx="1027406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422692" y="465832"/>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13" name="Rectangle 12"/>
          <p:cNvSpPr/>
          <p:nvPr/>
        </p:nvSpPr>
        <p:spPr>
          <a:xfrm>
            <a:off x="777820" y="1975359"/>
            <a:ext cx="10274061"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77820" y="1551682"/>
            <a:ext cx="10274062"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Cardiovascular system</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3"/>
          <p:cNvSpPr txBox="1">
            <a:spLocks noChangeArrowheads="1"/>
          </p:cNvSpPr>
          <p:nvPr/>
        </p:nvSpPr>
        <p:spPr>
          <a:xfrm>
            <a:off x="777820" y="2518821"/>
            <a:ext cx="9579629" cy="46119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n-US" sz="2800" dirty="0">
                <a:latin typeface="Tahoma" panose="020B0604030504040204" pitchFamily="34" charset="0"/>
                <a:ea typeface="Tahoma" panose="020B0604030504040204" pitchFamily="34" charset="0"/>
                <a:cs typeface="Tahoma" panose="020B0604030504040204" pitchFamily="34" charset="0"/>
              </a:rPr>
              <a:t>- Heart failure will be worsened by the depressant effects impairing the perfusion of vital organs</a:t>
            </a:r>
          </a:p>
          <a:p>
            <a:pPr lvl="1" algn="l">
              <a:buFontTx/>
              <a:buNone/>
            </a:pPr>
            <a:r>
              <a:rPr lang="en-US" sz="2800" dirty="0">
                <a:latin typeface="Tahoma" panose="020B0604030504040204" pitchFamily="34" charset="0"/>
                <a:ea typeface="Tahoma" panose="020B0604030504040204" pitchFamily="34" charset="0"/>
                <a:cs typeface="Tahoma" panose="020B0604030504040204" pitchFamily="34" charset="0"/>
              </a:rPr>
              <a:t> </a:t>
            </a:r>
          </a:p>
          <a:p>
            <a:pPr lvl="1" algn="l"/>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Valvular</a:t>
            </a:r>
            <a:r>
              <a:rPr lang="en-US" sz="2800" dirty="0">
                <a:latin typeface="Tahoma" panose="020B0604030504040204" pitchFamily="34" charset="0"/>
                <a:ea typeface="Tahoma" panose="020B0604030504040204" pitchFamily="34" charset="0"/>
                <a:cs typeface="Tahoma" panose="020B0604030504040204" pitchFamily="34" charset="0"/>
              </a:rPr>
              <a:t> heart disease</a:t>
            </a:r>
          </a:p>
          <a:p>
            <a:pPr lvl="1" algn="l">
              <a:buFontTx/>
              <a:buNone/>
            </a:pPr>
            <a:r>
              <a:rPr lang="en-US" sz="2800" dirty="0">
                <a:latin typeface="Tahoma" panose="020B0604030504040204" pitchFamily="34" charset="0"/>
                <a:ea typeface="Tahoma" panose="020B0604030504040204" pitchFamily="34" charset="0"/>
                <a:cs typeface="Tahoma" panose="020B0604030504040204" pitchFamily="34" charset="0"/>
              </a:rPr>
              <a:t>      * prosthetic valves may be on anticoagulants </a:t>
            </a:r>
          </a:p>
          <a:p>
            <a:pPr lvl="1" algn="l">
              <a:buFontTx/>
              <a:buNone/>
            </a:pPr>
            <a:r>
              <a:rPr lang="en-US" sz="2400" dirty="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need to be stopped or changed prior to surgery </a:t>
            </a:r>
          </a:p>
          <a:p>
            <a:pPr lvl="1" algn="l">
              <a:buFontTx/>
              <a:buNone/>
            </a:pPr>
            <a:r>
              <a:rPr lang="en-US" sz="2800" dirty="0">
                <a:latin typeface="Tahoma" panose="020B0604030504040204" pitchFamily="34" charset="0"/>
                <a:ea typeface="Tahoma" panose="020B0604030504040204" pitchFamily="34" charset="0"/>
                <a:cs typeface="Tahoma" panose="020B0604030504040204" pitchFamily="34" charset="0"/>
              </a:rPr>
              <a:t>      * Antibiotic prophylaxis </a:t>
            </a:r>
          </a:p>
        </p:txBody>
      </p:sp>
    </p:spTree>
    <p:extLst>
      <p:ext uri="{BB962C8B-B14F-4D97-AF65-F5344CB8AC3E}">
        <p14:creationId xmlns:p14="http://schemas.microsoft.com/office/powerpoint/2010/main" val="3041952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1709</Words>
  <Application>Microsoft Office PowerPoint</Application>
  <PresentationFormat>Widescreen</PresentationFormat>
  <Paragraphs>362</Paragraphs>
  <Slides>46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Bahnschrift</vt:lpstr>
      <vt:lpstr>Calibri</vt:lpstr>
      <vt:lpstr>Calibri Light</vt:lpstr>
      <vt:lpstr>Lucida Grande</vt:lpstr>
      <vt:lpstr>Tahoma</vt:lpstr>
      <vt:lpstr>Times New Roman</vt:lpstr>
      <vt:lpstr>Wingdings</vt:lpstr>
      <vt:lpstr>Office Theme</vt:lpstr>
      <vt:lpstr>Assessment of patients before anaesthesia   </vt:lpstr>
      <vt:lpstr> Purpose of preoperative evaluation ?</vt:lpstr>
      <vt:lpstr>The anesthetic plan :  </vt:lpstr>
      <vt:lpstr>PowerPoint Presentation</vt:lpstr>
      <vt:lpstr>The anesthetic plan : </vt:lpstr>
      <vt:lpstr> 1 . History : </vt:lpstr>
      <vt:lpstr>PowerPoint Presentation</vt:lpstr>
      <vt:lpstr>PowerPoint Presentation</vt:lpstr>
      <vt:lpstr> 1 . History : </vt:lpstr>
      <vt:lpstr> 1 . History : </vt:lpstr>
      <vt:lpstr> 1 . History : </vt:lpstr>
      <vt:lpstr> 1 . History : </vt:lpstr>
      <vt:lpstr> 1 . History : </vt:lpstr>
      <vt:lpstr> 1 . History : </vt:lpstr>
      <vt:lpstr> 1 . History : </vt:lpstr>
      <vt:lpstr>American Society of Anesthesiology Risk Classification</vt:lpstr>
      <vt:lpstr> 2 - Physical examination :</vt:lpstr>
      <vt:lpstr> 2 - Physical examination :</vt:lpstr>
      <vt:lpstr>2 - Physical examination :</vt:lpstr>
      <vt:lpstr>Airway Assessment</vt:lpstr>
      <vt:lpstr>PowerPoint Presentation</vt:lpstr>
      <vt:lpstr>Mallampati test</vt:lpstr>
      <vt:lpstr>PowerPoint Presentation</vt:lpstr>
      <vt:lpstr>Interincisor distance (IID)</vt:lpstr>
      <vt:lpstr>Sterno-mental Distance (SMD)</vt:lpstr>
      <vt:lpstr>PowerPoint Presentation</vt:lpstr>
      <vt:lpstr>Neck movement </vt:lpstr>
      <vt:lpstr>CRANIOFACIAL DEFORMITIES </vt:lpstr>
      <vt:lpstr>       Preoperative Laboratory Testing only if indicated from the preoperative history and physical examination. </vt:lpstr>
      <vt:lpstr>PowerPoint Presentation</vt:lpstr>
      <vt:lpstr>PowerPoint Presentation</vt:lpstr>
      <vt:lpstr>Clotting Screen  PT, INR, PTT</vt:lpstr>
      <vt:lpstr>Urea &amp; Electrolytes (U&amp;Es) and creatinine</vt:lpstr>
      <vt:lpstr>Investigations  </vt:lpstr>
      <vt:lpstr>PowerPoint Presentation</vt:lpstr>
      <vt:lpstr>PowerPoint Presentation</vt:lpstr>
      <vt:lpstr>PowerPoint Presentation</vt:lpstr>
      <vt:lpstr>Pulmonary function tests (PFTs) are a group of tests that measure how well your lungs work. This includes how well you’re able to breathe and how effective your lungs are able to bring oxygen to the rest of your body</vt:lpstr>
      <vt:lpstr>2 - Physical examination :</vt:lpstr>
      <vt:lpstr>2 - Physical examination :</vt:lpstr>
      <vt:lpstr>2 - Physical examination :</vt:lpstr>
      <vt:lpstr>3-Evaluation of coexisting disease:</vt:lpstr>
      <vt:lpstr>3-Evaluation of coexisting disease:</vt:lpstr>
      <vt:lpstr>3-Evaluation of coexisting disease:</vt:lpstr>
      <vt:lpstr>7- NPO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patients before anesthesia</dc:title>
  <dc:creator>ICU</dc:creator>
  <cp:lastModifiedBy>bassim</cp:lastModifiedBy>
  <cp:revision>52</cp:revision>
  <dcterms:created xsi:type="dcterms:W3CDTF">2021-10-23T19:43:56Z</dcterms:created>
  <dcterms:modified xsi:type="dcterms:W3CDTF">2022-10-17T14:09:48Z</dcterms:modified>
</cp:coreProperties>
</file>