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258" r:id="rId3"/>
    <p:sldId id="259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1" r:id="rId12"/>
    <p:sldId id="272" r:id="rId13"/>
    <p:sldId id="273" r:id="rId14"/>
    <p:sldId id="289" r:id="rId15"/>
    <p:sldId id="276" r:id="rId16"/>
    <p:sldId id="277" r:id="rId17"/>
    <p:sldId id="278" r:id="rId18"/>
    <p:sldId id="285" r:id="rId19"/>
    <p:sldId id="286" r:id="rId20"/>
    <p:sldId id="290" r:id="rId21"/>
    <p:sldId id="291" r:id="rId22"/>
    <p:sldId id="283" r:id="rId23"/>
    <p:sldId id="292" r:id="rId24"/>
    <p:sldId id="297" r:id="rId25"/>
    <p:sldId id="293" r:id="rId26"/>
    <p:sldId id="294" r:id="rId27"/>
    <p:sldId id="288" r:id="rId28"/>
    <p:sldId id="295" r:id="rId29"/>
    <p:sldId id="296" r:id="rId30"/>
    <p:sldId id="298" r:id="rId31"/>
    <p:sldId id="300" r:id="rId32"/>
    <p:sldId id="301" r:id="rId33"/>
    <p:sldId id="302" r:id="rId34"/>
    <p:sldId id="303" r:id="rId35"/>
    <p:sldId id="299" r:id="rId36"/>
    <p:sldId id="304" r:id="rId37"/>
    <p:sldId id="305" r:id="rId38"/>
    <p:sldId id="279" r:id="rId39"/>
    <p:sldId id="280" r:id="rId40"/>
    <p:sldId id="281" r:id="rId41"/>
    <p:sldId id="282" r:id="rId42"/>
    <p:sldId id="307" r:id="rId43"/>
    <p:sldId id="308" r:id="rId44"/>
    <p:sldId id="306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8EB"/>
    <a:srgbClr val="EC954E"/>
    <a:srgbClr val="EEA060"/>
    <a:srgbClr val="E8812C"/>
    <a:srgbClr val="F5ADE2"/>
    <a:srgbClr val="F088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94707" autoAdjust="0"/>
  </p:normalViewPr>
  <p:slideViewPr>
    <p:cSldViewPr snapToGrid="0">
      <p:cViewPr varScale="1">
        <p:scale>
          <a:sx n="110" d="100"/>
          <a:sy n="110" d="100"/>
        </p:scale>
        <p:origin x="624" y="90"/>
      </p:cViewPr>
      <p:guideLst/>
    </p:cSldViewPr>
  </p:slideViewPr>
  <p:outlineViewPr>
    <p:cViewPr>
      <p:scale>
        <a:sx n="33" d="100"/>
        <a:sy n="33" d="100"/>
      </p:scale>
      <p:origin x="0" y="-277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59B553-4132-4E76-A92C-10A26EBE4FEB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</dgm:pt>
    <dgm:pt modelId="{5FAB90E1-1DA3-42C7-A728-AD1BE1AE4AFD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3200" b="1" i="0" u="none" strike="noStrike" cap="none" normalizeH="0" baseline="0" dirty="0" smtClean="0">
            <a:ln/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DD139A-F278-44BF-8CC5-D4ED9F2236B6}" type="parTrans" cxnId="{F0D32815-D82E-458F-801E-90505920CD88}">
      <dgm:prSet/>
      <dgm:spPr/>
      <dgm:t>
        <a:bodyPr/>
        <a:lstStyle/>
        <a:p>
          <a:endParaRPr lang="en-US"/>
        </a:p>
      </dgm:t>
    </dgm:pt>
    <dgm:pt modelId="{1D1C9849-D27C-4F04-B977-2E0BF2B127FE}" type="sibTrans" cxnId="{F0D32815-D82E-458F-801E-90505920CD88}">
      <dgm:prSet/>
      <dgm:spPr/>
      <dgm:t>
        <a:bodyPr/>
        <a:lstStyle/>
        <a:p>
          <a:endParaRPr lang="en-US"/>
        </a:p>
      </dgm:t>
    </dgm:pt>
    <dgm:pt modelId="{5AED2CF4-B200-46DC-B26C-2BF6C8DBBF00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anose="020B0604020202020204" pitchFamily="34" charset="0"/>
              <a:cs typeface="Arial" panose="020B0604020202020204" pitchFamily="34" charset="0"/>
            </a:rPr>
            <a:t>Barbiturates</a:t>
          </a:r>
        </a:p>
      </dgm:t>
    </dgm:pt>
    <dgm:pt modelId="{C54EF93A-22DD-40C6-8A30-B835B2C2967C}" type="parTrans" cxnId="{121B75A3-24F6-41DB-961F-6538BABA86AB}">
      <dgm:prSet/>
      <dgm:spPr/>
      <dgm:t>
        <a:bodyPr/>
        <a:lstStyle/>
        <a:p>
          <a:endParaRPr lang="en-US"/>
        </a:p>
      </dgm:t>
    </dgm:pt>
    <dgm:pt modelId="{C8A63B47-5726-45FD-8138-8ABDDB24C3C8}" type="sibTrans" cxnId="{121B75A3-24F6-41DB-961F-6538BABA86AB}">
      <dgm:prSet/>
      <dgm:spPr/>
      <dgm:t>
        <a:bodyPr/>
        <a:lstStyle/>
        <a:p>
          <a:endParaRPr lang="en-US"/>
        </a:p>
      </dgm:t>
    </dgm:pt>
    <dgm:pt modelId="{96E8C692-5CF7-4D47-ACE3-7A20634451ED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Arial" panose="020B0604020202020204" pitchFamily="34" charset="0"/>
              <a:cs typeface="Arial" panose="020B0604020202020204" pitchFamily="34" charset="0"/>
            </a:rPr>
            <a:t>Benzodiazepines</a:t>
          </a:r>
        </a:p>
      </dgm:t>
    </dgm:pt>
    <dgm:pt modelId="{3B7DCEAA-3167-43F1-B4CC-1F69286852FA}" type="parTrans" cxnId="{B8A3F456-4F98-4FF2-8FA2-18CC60344790}">
      <dgm:prSet/>
      <dgm:spPr/>
      <dgm:t>
        <a:bodyPr/>
        <a:lstStyle/>
        <a:p>
          <a:endParaRPr lang="en-US"/>
        </a:p>
      </dgm:t>
    </dgm:pt>
    <dgm:pt modelId="{C8B5FC0F-9ADC-406B-BC88-6BDEF9077A41}" type="sibTrans" cxnId="{B8A3F456-4F98-4FF2-8FA2-18CC60344790}">
      <dgm:prSet/>
      <dgm:spPr/>
      <dgm:t>
        <a:bodyPr/>
        <a:lstStyle/>
        <a:p>
          <a:endParaRPr lang="en-US"/>
        </a:p>
      </dgm:t>
    </dgm:pt>
    <dgm:pt modelId="{EAA439F6-847C-4EDF-9859-40955B29AB72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anose="020B0604020202020204" pitchFamily="34" charset="0"/>
              <a:cs typeface="Arial" panose="020B0604020202020204" pitchFamily="34" charset="0"/>
            </a:rPr>
            <a:t>Opioids</a:t>
          </a:r>
        </a:p>
      </dgm:t>
    </dgm:pt>
    <dgm:pt modelId="{5D4A095C-CE62-4B85-866F-F11D1039AC28}" type="parTrans" cxnId="{490331B4-D494-482D-B0D7-CD38DAA1D249}">
      <dgm:prSet/>
      <dgm:spPr/>
      <dgm:t>
        <a:bodyPr/>
        <a:lstStyle/>
        <a:p>
          <a:endParaRPr lang="en-US"/>
        </a:p>
      </dgm:t>
    </dgm:pt>
    <dgm:pt modelId="{F9F54495-5E5F-4564-8C08-14E5D9ADDBD9}" type="sibTrans" cxnId="{490331B4-D494-482D-B0D7-CD38DAA1D249}">
      <dgm:prSet/>
      <dgm:spPr/>
      <dgm:t>
        <a:bodyPr/>
        <a:lstStyle/>
        <a:p>
          <a:endParaRPr lang="en-US"/>
        </a:p>
      </dgm:t>
    </dgm:pt>
    <dgm:pt modelId="{2859E30A-ED05-4B28-9629-C1A34D5EAE7E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anose="020B0604020202020204" pitchFamily="34" charset="0"/>
              <a:cs typeface="Arial" panose="020B0604020202020204" pitchFamily="34" charset="0"/>
            </a:rPr>
            <a:t>Miscellaneous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anose="020B0604020202020204" pitchFamily="34" charset="0"/>
              <a:cs typeface="Arial" panose="020B0604020202020204" pitchFamily="34" charset="0"/>
            </a:rPr>
            <a:t>drugs</a:t>
          </a:r>
        </a:p>
      </dgm:t>
    </dgm:pt>
    <dgm:pt modelId="{A542788C-6FFE-47B3-8165-BA7201F56FC1}" type="parTrans" cxnId="{A571E493-45DD-4651-B173-E0D0CEEB1DDE}">
      <dgm:prSet/>
      <dgm:spPr/>
      <dgm:t>
        <a:bodyPr/>
        <a:lstStyle/>
        <a:p>
          <a:endParaRPr lang="en-US"/>
        </a:p>
      </dgm:t>
    </dgm:pt>
    <dgm:pt modelId="{11011A97-8115-4DA0-94F7-57FB4F98CB10}" type="sibTrans" cxnId="{A571E493-45DD-4651-B173-E0D0CEEB1DDE}">
      <dgm:prSet/>
      <dgm:spPr/>
      <dgm:t>
        <a:bodyPr/>
        <a:lstStyle/>
        <a:p>
          <a:endParaRPr lang="en-US"/>
        </a:p>
      </dgm:t>
    </dgm:pt>
    <dgm:pt modelId="{C59708BC-7C02-40D6-8661-20107B9664F2}" type="pres">
      <dgm:prSet presAssocID="{4959B553-4132-4E76-A92C-10A26EBE4FE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EAE90C3-AFE2-4C7C-BE45-AF42A8B2C32F}" type="pres">
      <dgm:prSet presAssocID="{5FAB90E1-1DA3-42C7-A728-AD1BE1AE4AFD}" presName="hierRoot1" presStyleCnt="0">
        <dgm:presLayoutVars>
          <dgm:hierBranch/>
        </dgm:presLayoutVars>
      </dgm:prSet>
      <dgm:spPr/>
    </dgm:pt>
    <dgm:pt modelId="{E0863BFD-40BB-4D0D-AD41-F7D7A6A15435}" type="pres">
      <dgm:prSet presAssocID="{5FAB90E1-1DA3-42C7-A728-AD1BE1AE4AFD}" presName="rootComposite1" presStyleCnt="0"/>
      <dgm:spPr/>
    </dgm:pt>
    <dgm:pt modelId="{D24A9FF4-6FF0-43F2-A57D-36F59E55689E}" type="pres">
      <dgm:prSet presAssocID="{5FAB90E1-1DA3-42C7-A728-AD1BE1AE4AFD}" presName="rootText1" presStyleLbl="node0" presStyleIdx="0" presStyleCnt="1" custScaleX="273733" custScaleY="97473" custLinFactY="-6801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192456B-4840-44F0-BC88-38DEFD144F3C}" type="pres">
      <dgm:prSet presAssocID="{5FAB90E1-1DA3-42C7-A728-AD1BE1AE4AF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DF9EAA1-779A-4817-870D-968A15F4272A}" type="pres">
      <dgm:prSet presAssocID="{5FAB90E1-1DA3-42C7-A728-AD1BE1AE4AFD}" presName="hierChild2" presStyleCnt="0"/>
      <dgm:spPr/>
    </dgm:pt>
    <dgm:pt modelId="{8C71EF64-01C8-4A05-82A2-4DB96B26F94B}" type="pres">
      <dgm:prSet presAssocID="{C54EF93A-22DD-40C6-8A30-B835B2C2967C}" presName="Name35" presStyleLbl="parChTrans1D2" presStyleIdx="0" presStyleCnt="4"/>
      <dgm:spPr/>
      <dgm:t>
        <a:bodyPr/>
        <a:lstStyle/>
        <a:p>
          <a:endParaRPr lang="en-US"/>
        </a:p>
      </dgm:t>
    </dgm:pt>
    <dgm:pt modelId="{42472A95-AA86-4143-90CE-E59C9851936E}" type="pres">
      <dgm:prSet presAssocID="{5AED2CF4-B200-46DC-B26C-2BF6C8DBBF00}" presName="hierRoot2" presStyleCnt="0">
        <dgm:presLayoutVars>
          <dgm:hierBranch/>
        </dgm:presLayoutVars>
      </dgm:prSet>
      <dgm:spPr/>
    </dgm:pt>
    <dgm:pt modelId="{118AF582-89C7-4E33-9156-A2494BB2B910}" type="pres">
      <dgm:prSet presAssocID="{5AED2CF4-B200-46DC-B26C-2BF6C8DBBF00}" presName="rootComposite" presStyleCnt="0"/>
      <dgm:spPr/>
    </dgm:pt>
    <dgm:pt modelId="{6FC3C85B-D56E-4137-93B0-32B17FD3E031}" type="pres">
      <dgm:prSet presAssocID="{5AED2CF4-B200-46DC-B26C-2BF6C8DBBF00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A6B043-A034-453F-B601-2DAEE153AA93}" type="pres">
      <dgm:prSet presAssocID="{5AED2CF4-B200-46DC-B26C-2BF6C8DBBF00}" presName="rootConnector" presStyleLbl="node2" presStyleIdx="0" presStyleCnt="4"/>
      <dgm:spPr/>
      <dgm:t>
        <a:bodyPr/>
        <a:lstStyle/>
        <a:p>
          <a:endParaRPr lang="en-US"/>
        </a:p>
      </dgm:t>
    </dgm:pt>
    <dgm:pt modelId="{DBBBFD4B-C083-4628-9DF3-49C8D606630B}" type="pres">
      <dgm:prSet presAssocID="{5AED2CF4-B200-46DC-B26C-2BF6C8DBBF00}" presName="hierChild4" presStyleCnt="0"/>
      <dgm:spPr/>
    </dgm:pt>
    <dgm:pt modelId="{5A739D8A-2624-4E39-A8BA-8E5851DC7EA9}" type="pres">
      <dgm:prSet presAssocID="{5AED2CF4-B200-46DC-B26C-2BF6C8DBBF00}" presName="hierChild5" presStyleCnt="0"/>
      <dgm:spPr/>
    </dgm:pt>
    <dgm:pt modelId="{A38A8A42-C34A-49F3-A4DE-92461D400132}" type="pres">
      <dgm:prSet presAssocID="{3B7DCEAA-3167-43F1-B4CC-1F69286852FA}" presName="Name35" presStyleLbl="parChTrans1D2" presStyleIdx="1" presStyleCnt="4"/>
      <dgm:spPr/>
      <dgm:t>
        <a:bodyPr/>
        <a:lstStyle/>
        <a:p>
          <a:endParaRPr lang="en-US"/>
        </a:p>
      </dgm:t>
    </dgm:pt>
    <dgm:pt modelId="{72287293-6663-4C22-8FDD-6970527790C3}" type="pres">
      <dgm:prSet presAssocID="{96E8C692-5CF7-4D47-ACE3-7A20634451ED}" presName="hierRoot2" presStyleCnt="0">
        <dgm:presLayoutVars>
          <dgm:hierBranch/>
        </dgm:presLayoutVars>
      </dgm:prSet>
      <dgm:spPr/>
    </dgm:pt>
    <dgm:pt modelId="{9895AF4B-C8EF-440A-BA02-A167D31B9770}" type="pres">
      <dgm:prSet presAssocID="{96E8C692-5CF7-4D47-ACE3-7A20634451ED}" presName="rootComposite" presStyleCnt="0"/>
      <dgm:spPr/>
    </dgm:pt>
    <dgm:pt modelId="{E0C37BF6-A2BE-4A60-BA25-0ABF0B97C20B}" type="pres">
      <dgm:prSet presAssocID="{96E8C692-5CF7-4D47-ACE3-7A20634451ED}" presName="rootText" presStyleLbl="node2" presStyleIdx="1" presStyleCnt="4" custScaleX="1061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CA5824-E490-4CB5-9103-DDDA53A85147}" type="pres">
      <dgm:prSet presAssocID="{96E8C692-5CF7-4D47-ACE3-7A20634451ED}" presName="rootConnector" presStyleLbl="node2" presStyleIdx="1" presStyleCnt="4"/>
      <dgm:spPr/>
      <dgm:t>
        <a:bodyPr/>
        <a:lstStyle/>
        <a:p>
          <a:endParaRPr lang="en-US"/>
        </a:p>
      </dgm:t>
    </dgm:pt>
    <dgm:pt modelId="{A1E87346-1348-4FC1-A939-3988EC707340}" type="pres">
      <dgm:prSet presAssocID="{96E8C692-5CF7-4D47-ACE3-7A20634451ED}" presName="hierChild4" presStyleCnt="0"/>
      <dgm:spPr/>
    </dgm:pt>
    <dgm:pt modelId="{D395A1B2-EDF0-4451-BED9-879A2382E420}" type="pres">
      <dgm:prSet presAssocID="{96E8C692-5CF7-4D47-ACE3-7A20634451ED}" presName="hierChild5" presStyleCnt="0"/>
      <dgm:spPr/>
    </dgm:pt>
    <dgm:pt modelId="{DFFD6B59-97C6-4F1E-B29D-13D931FACAB4}" type="pres">
      <dgm:prSet presAssocID="{5D4A095C-CE62-4B85-866F-F11D1039AC28}" presName="Name35" presStyleLbl="parChTrans1D2" presStyleIdx="2" presStyleCnt="4"/>
      <dgm:spPr/>
      <dgm:t>
        <a:bodyPr/>
        <a:lstStyle/>
        <a:p>
          <a:endParaRPr lang="en-US"/>
        </a:p>
      </dgm:t>
    </dgm:pt>
    <dgm:pt modelId="{33BD3A53-D868-4CEB-8F30-F1EB773DA4C7}" type="pres">
      <dgm:prSet presAssocID="{EAA439F6-847C-4EDF-9859-40955B29AB72}" presName="hierRoot2" presStyleCnt="0">
        <dgm:presLayoutVars>
          <dgm:hierBranch/>
        </dgm:presLayoutVars>
      </dgm:prSet>
      <dgm:spPr/>
    </dgm:pt>
    <dgm:pt modelId="{5548E49C-C185-443F-B2E9-58AAEA84F01D}" type="pres">
      <dgm:prSet presAssocID="{EAA439F6-847C-4EDF-9859-40955B29AB72}" presName="rootComposite" presStyleCnt="0"/>
      <dgm:spPr/>
    </dgm:pt>
    <dgm:pt modelId="{01717F54-A2E2-459F-9727-6260EF81A120}" type="pres">
      <dgm:prSet presAssocID="{EAA439F6-847C-4EDF-9859-40955B29AB72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155EAF-E73B-4BD1-81B7-2DACD28FD183}" type="pres">
      <dgm:prSet presAssocID="{EAA439F6-847C-4EDF-9859-40955B29AB72}" presName="rootConnector" presStyleLbl="node2" presStyleIdx="2" presStyleCnt="4"/>
      <dgm:spPr/>
      <dgm:t>
        <a:bodyPr/>
        <a:lstStyle/>
        <a:p>
          <a:endParaRPr lang="en-US"/>
        </a:p>
      </dgm:t>
    </dgm:pt>
    <dgm:pt modelId="{EC9F3526-EF86-4759-A0DC-32997B6C4F3F}" type="pres">
      <dgm:prSet presAssocID="{EAA439F6-847C-4EDF-9859-40955B29AB72}" presName="hierChild4" presStyleCnt="0"/>
      <dgm:spPr/>
    </dgm:pt>
    <dgm:pt modelId="{7BB4C5C1-D70E-4C7D-A08C-B52D84CE0FB2}" type="pres">
      <dgm:prSet presAssocID="{EAA439F6-847C-4EDF-9859-40955B29AB72}" presName="hierChild5" presStyleCnt="0"/>
      <dgm:spPr/>
    </dgm:pt>
    <dgm:pt modelId="{CEB4B51B-2F09-4B6A-9111-46B13204C970}" type="pres">
      <dgm:prSet presAssocID="{A542788C-6FFE-47B3-8165-BA7201F56FC1}" presName="Name35" presStyleLbl="parChTrans1D2" presStyleIdx="3" presStyleCnt="4"/>
      <dgm:spPr/>
      <dgm:t>
        <a:bodyPr/>
        <a:lstStyle/>
        <a:p>
          <a:endParaRPr lang="en-US"/>
        </a:p>
      </dgm:t>
    </dgm:pt>
    <dgm:pt modelId="{E3C96BE6-DBFA-47D0-9A9E-D28731EFF426}" type="pres">
      <dgm:prSet presAssocID="{2859E30A-ED05-4B28-9629-C1A34D5EAE7E}" presName="hierRoot2" presStyleCnt="0">
        <dgm:presLayoutVars>
          <dgm:hierBranch/>
        </dgm:presLayoutVars>
      </dgm:prSet>
      <dgm:spPr/>
    </dgm:pt>
    <dgm:pt modelId="{14818854-7B63-47D1-9ED8-44855BAFBCB2}" type="pres">
      <dgm:prSet presAssocID="{2859E30A-ED05-4B28-9629-C1A34D5EAE7E}" presName="rootComposite" presStyleCnt="0"/>
      <dgm:spPr/>
    </dgm:pt>
    <dgm:pt modelId="{8DA04A66-0E3C-436F-A193-D231E58DE95C}" type="pres">
      <dgm:prSet presAssocID="{2859E30A-ED05-4B28-9629-C1A34D5EAE7E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26B661-7E7C-435D-84CF-23A6BE5B764B}" type="pres">
      <dgm:prSet presAssocID="{2859E30A-ED05-4B28-9629-C1A34D5EAE7E}" presName="rootConnector" presStyleLbl="node2" presStyleIdx="3" presStyleCnt="4"/>
      <dgm:spPr/>
      <dgm:t>
        <a:bodyPr/>
        <a:lstStyle/>
        <a:p>
          <a:endParaRPr lang="en-US"/>
        </a:p>
      </dgm:t>
    </dgm:pt>
    <dgm:pt modelId="{CDDFD450-DB5B-4CEF-9314-5A6CF8F6C2BF}" type="pres">
      <dgm:prSet presAssocID="{2859E30A-ED05-4B28-9629-C1A34D5EAE7E}" presName="hierChild4" presStyleCnt="0"/>
      <dgm:spPr/>
    </dgm:pt>
    <dgm:pt modelId="{9C00D16F-7DA7-46DE-AA39-F04E126772C2}" type="pres">
      <dgm:prSet presAssocID="{2859E30A-ED05-4B28-9629-C1A34D5EAE7E}" presName="hierChild5" presStyleCnt="0"/>
      <dgm:spPr/>
    </dgm:pt>
    <dgm:pt modelId="{5E55974F-D6EF-4DEE-AAD3-6D7E9F03919D}" type="pres">
      <dgm:prSet presAssocID="{5FAB90E1-1DA3-42C7-A728-AD1BE1AE4AFD}" presName="hierChild3" presStyleCnt="0"/>
      <dgm:spPr/>
    </dgm:pt>
  </dgm:ptLst>
  <dgm:cxnLst>
    <dgm:cxn modelId="{121B75A3-24F6-41DB-961F-6538BABA86AB}" srcId="{5FAB90E1-1DA3-42C7-A728-AD1BE1AE4AFD}" destId="{5AED2CF4-B200-46DC-B26C-2BF6C8DBBF00}" srcOrd="0" destOrd="0" parTransId="{C54EF93A-22DD-40C6-8A30-B835B2C2967C}" sibTransId="{C8A63B47-5726-45FD-8138-8ABDDB24C3C8}"/>
    <dgm:cxn modelId="{D6A13ECE-822E-4577-BB49-7F78EB3EA170}" type="presOf" srcId="{5FAB90E1-1DA3-42C7-A728-AD1BE1AE4AFD}" destId="{D24A9FF4-6FF0-43F2-A57D-36F59E55689E}" srcOrd="0" destOrd="0" presId="urn:microsoft.com/office/officeart/2005/8/layout/orgChart1"/>
    <dgm:cxn modelId="{961D7905-7AB0-49C7-A438-C1D1E6E67D50}" type="presOf" srcId="{2859E30A-ED05-4B28-9629-C1A34D5EAE7E}" destId="{6826B661-7E7C-435D-84CF-23A6BE5B764B}" srcOrd="1" destOrd="0" presId="urn:microsoft.com/office/officeart/2005/8/layout/orgChart1"/>
    <dgm:cxn modelId="{B8A3F456-4F98-4FF2-8FA2-18CC60344790}" srcId="{5FAB90E1-1DA3-42C7-A728-AD1BE1AE4AFD}" destId="{96E8C692-5CF7-4D47-ACE3-7A20634451ED}" srcOrd="1" destOrd="0" parTransId="{3B7DCEAA-3167-43F1-B4CC-1F69286852FA}" sibTransId="{C8B5FC0F-9ADC-406B-BC88-6BDEF9077A41}"/>
    <dgm:cxn modelId="{39161FD0-5712-436D-BF2B-066EE1901EA7}" type="presOf" srcId="{EAA439F6-847C-4EDF-9859-40955B29AB72}" destId="{01717F54-A2E2-459F-9727-6260EF81A120}" srcOrd="0" destOrd="0" presId="urn:microsoft.com/office/officeart/2005/8/layout/orgChart1"/>
    <dgm:cxn modelId="{92407F19-2AEE-4B76-AB03-474A89F07FA4}" type="presOf" srcId="{A542788C-6FFE-47B3-8165-BA7201F56FC1}" destId="{CEB4B51B-2F09-4B6A-9111-46B13204C970}" srcOrd="0" destOrd="0" presId="urn:microsoft.com/office/officeart/2005/8/layout/orgChart1"/>
    <dgm:cxn modelId="{EA8BDA59-8E28-4818-8FE6-8D7A59D9D2BD}" type="presOf" srcId="{96E8C692-5CF7-4D47-ACE3-7A20634451ED}" destId="{E0C37BF6-A2BE-4A60-BA25-0ABF0B97C20B}" srcOrd="0" destOrd="0" presId="urn:microsoft.com/office/officeart/2005/8/layout/orgChart1"/>
    <dgm:cxn modelId="{0634A017-11C2-43F8-B794-3A1A40C6C965}" type="presOf" srcId="{3B7DCEAA-3167-43F1-B4CC-1F69286852FA}" destId="{A38A8A42-C34A-49F3-A4DE-92461D400132}" srcOrd="0" destOrd="0" presId="urn:microsoft.com/office/officeart/2005/8/layout/orgChart1"/>
    <dgm:cxn modelId="{09935632-809D-458A-91B5-64AC39228E7E}" type="presOf" srcId="{96E8C692-5CF7-4D47-ACE3-7A20634451ED}" destId="{69CA5824-E490-4CB5-9103-DDDA53A85147}" srcOrd="1" destOrd="0" presId="urn:microsoft.com/office/officeart/2005/8/layout/orgChart1"/>
    <dgm:cxn modelId="{E07B7326-CBC5-471C-BA46-B108DDF0A8C2}" type="presOf" srcId="{2859E30A-ED05-4B28-9629-C1A34D5EAE7E}" destId="{8DA04A66-0E3C-436F-A193-D231E58DE95C}" srcOrd="0" destOrd="0" presId="urn:microsoft.com/office/officeart/2005/8/layout/orgChart1"/>
    <dgm:cxn modelId="{75EE383D-E038-46E0-8516-CE36134B31F8}" type="presOf" srcId="{5FAB90E1-1DA3-42C7-A728-AD1BE1AE4AFD}" destId="{E192456B-4840-44F0-BC88-38DEFD144F3C}" srcOrd="1" destOrd="0" presId="urn:microsoft.com/office/officeart/2005/8/layout/orgChart1"/>
    <dgm:cxn modelId="{4674381D-6D1E-4D3C-9C55-5D03D2E6AB0F}" type="presOf" srcId="{C54EF93A-22DD-40C6-8A30-B835B2C2967C}" destId="{8C71EF64-01C8-4A05-82A2-4DB96B26F94B}" srcOrd="0" destOrd="0" presId="urn:microsoft.com/office/officeart/2005/8/layout/orgChart1"/>
    <dgm:cxn modelId="{1C437279-A4A8-4401-AA31-9BC71187B074}" type="presOf" srcId="{4959B553-4132-4E76-A92C-10A26EBE4FEB}" destId="{C59708BC-7C02-40D6-8661-20107B9664F2}" srcOrd="0" destOrd="0" presId="urn:microsoft.com/office/officeart/2005/8/layout/orgChart1"/>
    <dgm:cxn modelId="{F0D32815-D82E-458F-801E-90505920CD88}" srcId="{4959B553-4132-4E76-A92C-10A26EBE4FEB}" destId="{5FAB90E1-1DA3-42C7-A728-AD1BE1AE4AFD}" srcOrd="0" destOrd="0" parTransId="{CBDD139A-F278-44BF-8CC5-D4ED9F2236B6}" sibTransId="{1D1C9849-D27C-4F04-B977-2E0BF2B127FE}"/>
    <dgm:cxn modelId="{5DFC7C87-6BD7-4815-8448-C82B7370628E}" type="presOf" srcId="{5AED2CF4-B200-46DC-B26C-2BF6C8DBBF00}" destId="{B9A6B043-A034-453F-B601-2DAEE153AA93}" srcOrd="1" destOrd="0" presId="urn:microsoft.com/office/officeart/2005/8/layout/orgChart1"/>
    <dgm:cxn modelId="{3CD80AAF-287C-4793-8A7D-BC93EADBAAA2}" type="presOf" srcId="{5AED2CF4-B200-46DC-B26C-2BF6C8DBBF00}" destId="{6FC3C85B-D56E-4137-93B0-32B17FD3E031}" srcOrd="0" destOrd="0" presId="urn:microsoft.com/office/officeart/2005/8/layout/orgChart1"/>
    <dgm:cxn modelId="{5F6B6E42-4A57-4CF7-A002-7823C9D7C985}" type="presOf" srcId="{EAA439F6-847C-4EDF-9859-40955B29AB72}" destId="{A8155EAF-E73B-4BD1-81B7-2DACD28FD183}" srcOrd="1" destOrd="0" presId="urn:microsoft.com/office/officeart/2005/8/layout/orgChart1"/>
    <dgm:cxn modelId="{A571E493-45DD-4651-B173-E0D0CEEB1DDE}" srcId="{5FAB90E1-1DA3-42C7-A728-AD1BE1AE4AFD}" destId="{2859E30A-ED05-4B28-9629-C1A34D5EAE7E}" srcOrd="3" destOrd="0" parTransId="{A542788C-6FFE-47B3-8165-BA7201F56FC1}" sibTransId="{11011A97-8115-4DA0-94F7-57FB4F98CB10}"/>
    <dgm:cxn modelId="{D5AF35AA-96A9-4AC4-9ADF-2D41EF1FF166}" type="presOf" srcId="{5D4A095C-CE62-4B85-866F-F11D1039AC28}" destId="{DFFD6B59-97C6-4F1E-B29D-13D931FACAB4}" srcOrd="0" destOrd="0" presId="urn:microsoft.com/office/officeart/2005/8/layout/orgChart1"/>
    <dgm:cxn modelId="{490331B4-D494-482D-B0D7-CD38DAA1D249}" srcId="{5FAB90E1-1DA3-42C7-A728-AD1BE1AE4AFD}" destId="{EAA439F6-847C-4EDF-9859-40955B29AB72}" srcOrd="2" destOrd="0" parTransId="{5D4A095C-CE62-4B85-866F-F11D1039AC28}" sibTransId="{F9F54495-5E5F-4564-8C08-14E5D9ADDBD9}"/>
    <dgm:cxn modelId="{75FC62B2-8EEC-4248-BFE8-6C18A95F2EC8}" type="presParOf" srcId="{C59708BC-7C02-40D6-8661-20107B9664F2}" destId="{1EAE90C3-AFE2-4C7C-BE45-AF42A8B2C32F}" srcOrd="0" destOrd="0" presId="urn:microsoft.com/office/officeart/2005/8/layout/orgChart1"/>
    <dgm:cxn modelId="{A1D2A976-D9E5-4227-ADFA-20365C9341FE}" type="presParOf" srcId="{1EAE90C3-AFE2-4C7C-BE45-AF42A8B2C32F}" destId="{E0863BFD-40BB-4D0D-AD41-F7D7A6A15435}" srcOrd="0" destOrd="0" presId="urn:microsoft.com/office/officeart/2005/8/layout/orgChart1"/>
    <dgm:cxn modelId="{B1DF5383-EF44-45AE-B6ED-E2C632F07E7B}" type="presParOf" srcId="{E0863BFD-40BB-4D0D-AD41-F7D7A6A15435}" destId="{D24A9FF4-6FF0-43F2-A57D-36F59E55689E}" srcOrd="0" destOrd="0" presId="urn:microsoft.com/office/officeart/2005/8/layout/orgChart1"/>
    <dgm:cxn modelId="{334610A7-6CFD-4D16-956A-AEB853C4C3FB}" type="presParOf" srcId="{E0863BFD-40BB-4D0D-AD41-F7D7A6A15435}" destId="{E192456B-4840-44F0-BC88-38DEFD144F3C}" srcOrd="1" destOrd="0" presId="urn:microsoft.com/office/officeart/2005/8/layout/orgChart1"/>
    <dgm:cxn modelId="{B6890F5B-C6A5-4487-ADE8-ED2ADB8717A3}" type="presParOf" srcId="{1EAE90C3-AFE2-4C7C-BE45-AF42A8B2C32F}" destId="{3DF9EAA1-779A-4817-870D-968A15F4272A}" srcOrd="1" destOrd="0" presId="urn:microsoft.com/office/officeart/2005/8/layout/orgChart1"/>
    <dgm:cxn modelId="{073A9014-4E0B-4502-9305-09E725290442}" type="presParOf" srcId="{3DF9EAA1-779A-4817-870D-968A15F4272A}" destId="{8C71EF64-01C8-4A05-82A2-4DB96B26F94B}" srcOrd="0" destOrd="0" presId="urn:microsoft.com/office/officeart/2005/8/layout/orgChart1"/>
    <dgm:cxn modelId="{AFE45270-01F5-484F-B67E-794CE57537A6}" type="presParOf" srcId="{3DF9EAA1-779A-4817-870D-968A15F4272A}" destId="{42472A95-AA86-4143-90CE-E59C9851936E}" srcOrd="1" destOrd="0" presId="urn:microsoft.com/office/officeart/2005/8/layout/orgChart1"/>
    <dgm:cxn modelId="{C9420BAA-A684-4FA2-8D0C-B10F37C3416B}" type="presParOf" srcId="{42472A95-AA86-4143-90CE-E59C9851936E}" destId="{118AF582-89C7-4E33-9156-A2494BB2B910}" srcOrd="0" destOrd="0" presId="urn:microsoft.com/office/officeart/2005/8/layout/orgChart1"/>
    <dgm:cxn modelId="{8DC0B497-EC2B-45EC-A881-3B4621ED54FE}" type="presParOf" srcId="{118AF582-89C7-4E33-9156-A2494BB2B910}" destId="{6FC3C85B-D56E-4137-93B0-32B17FD3E031}" srcOrd="0" destOrd="0" presId="urn:microsoft.com/office/officeart/2005/8/layout/orgChart1"/>
    <dgm:cxn modelId="{307434A1-B4DD-414B-9A66-0BA1ECB8DD0E}" type="presParOf" srcId="{118AF582-89C7-4E33-9156-A2494BB2B910}" destId="{B9A6B043-A034-453F-B601-2DAEE153AA93}" srcOrd="1" destOrd="0" presId="urn:microsoft.com/office/officeart/2005/8/layout/orgChart1"/>
    <dgm:cxn modelId="{2811A077-F1DB-496B-8ECC-0B7BDA771744}" type="presParOf" srcId="{42472A95-AA86-4143-90CE-E59C9851936E}" destId="{DBBBFD4B-C083-4628-9DF3-49C8D606630B}" srcOrd="1" destOrd="0" presId="urn:microsoft.com/office/officeart/2005/8/layout/orgChart1"/>
    <dgm:cxn modelId="{404FF512-C64E-4C92-9F0C-A426EED8D1B5}" type="presParOf" srcId="{42472A95-AA86-4143-90CE-E59C9851936E}" destId="{5A739D8A-2624-4E39-A8BA-8E5851DC7EA9}" srcOrd="2" destOrd="0" presId="urn:microsoft.com/office/officeart/2005/8/layout/orgChart1"/>
    <dgm:cxn modelId="{47EF9676-23A0-4A49-A291-9535C7965E86}" type="presParOf" srcId="{3DF9EAA1-779A-4817-870D-968A15F4272A}" destId="{A38A8A42-C34A-49F3-A4DE-92461D400132}" srcOrd="2" destOrd="0" presId="urn:microsoft.com/office/officeart/2005/8/layout/orgChart1"/>
    <dgm:cxn modelId="{477C9A73-ACDB-45A4-8BEA-198F6A353C86}" type="presParOf" srcId="{3DF9EAA1-779A-4817-870D-968A15F4272A}" destId="{72287293-6663-4C22-8FDD-6970527790C3}" srcOrd="3" destOrd="0" presId="urn:microsoft.com/office/officeart/2005/8/layout/orgChart1"/>
    <dgm:cxn modelId="{45344750-AEAD-42BD-B532-CD4B3EA98387}" type="presParOf" srcId="{72287293-6663-4C22-8FDD-6970527790C3}" destId="{9895AF4B-C8EF-440A-BA02-A167D31B9770}" srcOrd="0" destOrd="0" presId="urn:microsoft.com/office/officeart/2005/8/layout/orgChart1"/>
    <dgm:cxn modelId="{2D519928-5CA3-4D31-ABA8-AA50470D3C0A}" type="presParOf" srcId="{9895AF4B-C8EF-440A-BA02-A167D31B9770}" destId="{E0C37BF6-A2BE-4A60-BA25-0ABF0B97C20B}" srcOrd="0" destOrd="0" presId="urn:microsoft.com/office/officeart/2005/8/layout/orgChart1"/>
    <dgm:cxn modelId="{EAFC5254-41B0-44B2-AD90-678C1F46F211}" type="presParOf" srcId="{9895AF4B-C8EF-440A-BA02-A167D31B9770}" destId="{69CA5824-E490-4CB5-9103-DDDA53A85147}" srcOrd="1" destOrd="0" presId="urn:microsoft.com/office/officeart/2005/8/layout/orgChart1"/>
    <dgm:cxn modelId="{884DB9E5-E74C-4616-B78F-0471455AC02E}" type="presParOf" srcId="{72287293-6663-4C22-8FDD-6970527790C3}" destId="{A1E87346-1348-4FC1-A939-3988EC707340}" srcOrd="1" destOrd="0" presId="urn:microsoft.com/office/officeart/2005/8/layout/orgChart1"/>
    <dgm:cxn modelId="{290A6828-19EA-4795-92D0-9BA0CF036B6F}" type="presParOf" srcId="{72287293-6663-4C22-8FDD-6970527790C3}" destId="{D395A1B2-EDF0-4451-BED9-879A2382E420}" srcOrd="2" destOrd="0" presId="urn:microsoft.com/office/officeart/2005/8/layout/orgChart1"/>
    <dgm:cxn modelId="{1D8E194B-84EB-4AF2-A326-A271A91B079F}" type="presParOf" srcId="{3DF9EAA1-779A-4817-870D-968A15F4272A}" destId="{DFFD6B59-97C6-4F1E-B29D-13D931FACAB4}" srcOrd="4" destOrd="0" presId="urn:microsoft.com/office/officeart/2005/8/layout/orgChart1"/>
    <dgm:cxn modelId="{A15487D6-8EF0-451D-9AB7-7B5829BCB107}" type="presParOf" srcId="{3DF9EAA1-779A-4817-870D-968A15F4272A}" destId="{33BD3A53-D868-4CEB-8F30-F1EB773DA4C7}" srcOrd="5" destOrd="0" presId="urn:microsoft.com/office/officeart/2005/8/layout/orgChart1"/>
    <dgm:cxn modelId="{6829EF81-2630-49CF-93F6-516E2549018F}" type="presParOf" srcId="{33BD3A53-D868-4CEB-8F30-F1EB773DA4C7}" destId="{5548E49C-C185-443F-B2E9-58AAEA84F01D}" srcOrd="0" destOrd="0" presId="urn:microsoft.com/office/officeart/2005/8/layout/orgChart1"/>
    <dgm:cxn modelId="{7626B330-1F12-41F5-8794-3C71DD096B27}" type="presParOf" srcId="{5548E49C-C185-443F-B2E9-58AAEA84F01D}" destId="{01717F54-A2E2-459F-9727-6260EF81A120}" srcOrd="0" destOrd="0" presId="urn:microsoft.com/office/officeart/2005/8/layout/orgChart1"/>
    <dgm:cxn modelId="{8A733258-7208-4453-8DC5-60A7A6F21F52}" type="presParOf" srcId="{5548E49C-C185-443F-B2E9-58AAEA84F01D}" destId="{A8155EAF-E73B-4BD1-81B7-2DACD28FD183}" srcOrd="1" destOrd="0" presId="urn:microsoft.com/office/officeart/2005/8/layout/orgChart1"/>
    <dgm:cxn modelId="{C0BE5620-7C94-4F1B-ADEF-D10CBCA0FCD3}" type="presParOf" srcId="{33BD3A53-D868-4CEB-8F30-F1EB773DA4C7}" destId="{EC9F3526-EF86-4759-A0DC-32997B6C4F3F}" srcOrd="1" destOrd="0" presId="urn:microsoft.com/office/officeart/2005/8/layout/orgChart1"/>
    <dgm:cxn modelId="{81826C63-2FFB-440D-812E-E902E8748D5D}" type="presParOf" srcId="{33BD3A53-D868-4CEB-8F30-F1EB773DA4C7}" destId="{7BB4C5C1-D70E-4C7D-A08C-B52D84CE0FB2}" srcOrd="2" destOrd="0" presId="urn:microsoft.com/office/officeart/2005/8/layout/orgChart1"/>
    <dgm:cxn modelId="{9F2606F5-923D-4835-976D-082C20DB8851}" type="presParOf" srcId="{3DF9EAA1-779A-4817-870D-968A15F4272A}" destId="{CEB4B51B-2F09-4B6A-9111-46B13204C970}" srcOrd="6" destOrd="0" presId="urn:microsoft.com/office/officeart/2005/8/layout/orgChart1"/>
    <dgm:cxn modelId="{E03A27D2-DFDC-4D0B-833D-F7195C851485}" type="presParOf" srcId="{3DF9EAA1-779A-4817-870D-968A15F4272A}" destId="{E3C96BE6-DBFA-47D0-9A9E-D28731EFF426}" srcOrd="7" destOrd="0" presId="urn:microsoft.com/office/officeart/2005/8/layout/orgChart1"/>
    <dgm:cxn modelId="{389EA1A2-08CD-419F-ACD4-96A9A1663753}" type="presParOf" srcId="{E3C96BE6-DBFA-47D0-9A9E-D28731EFF426}" destId="{14818854-7B63-47D1-9ED8-44855BAFBCB2}" srcOrd="0" destOrd="0" presId="urn:microsoft.com/office/officeart/2005/8/layout/orgChart1"/>
    <dgm:cxn modelId="{543CA75D-196E-44F5-9A58-C69B78AB86A4}" type="presParOf" srcId="{14818854-7B63-47D1-9ED8-44855BAFBCB2}" destId="{8DA04A66-0E3C-436F-A193-D231E58DE95C}" srcOrd="0" destOrd="0" presId="urn:microsoft.com/office/officeart/2005/8/layout/orgChart1"/>
    <dgm:cxn modelId="{EF9990BC-8CB4-42DC-B017-3765D0CA14B8}" type="presParOf" srcId="{14818854-7B63-47D1-9ED8-44855BAFBCB2}" destId="{6826B661-7E7C-435D-84CF-23A6BE5B764B}" srcOrd="1" destOrd="0" presId="urn:microsoft.com/office/officeart/2005/8/layout/orgChart1"/>
    <dgm:cxn modelId="{C99F2541-9C29-44ED-900A-6FE7F5679A65}" type="presParOf" srcId="{E3C96BE6-DBFA-47D0-9A9E-D28731EFF426}" destId="{CDDFD450-DB5B-4CEF-9314-5A6CF8F6C2BF}" srcOrd="1" destOrd="0" presId="urn:microsoft.com/office/officeart/2005/8/layout/orgChart1"/>
    <dgm:cxn modelId="{365D7242-A14E-4C86-BC13-C60C8F77E563}" type="presParOf" srcId="{E3C96BE6-DBFA-47D0-9A9E-D28731EFF426}" destId="{9C00D16F-7DA7-46DE-AA39-F04E126772C2}" srcOrd="2" destOrd="0" presId="urn:microsoft.com/office/officeart/2005/8/layout/orgChart1"/>
    <dgm:cxn modelId="{18A21FA3-DB11-4053-B482-20EA1A34B65C}" type="presParOf" srcId="{1EAE90C3-AFE2-4C7C-BE45-AF42A8B2C32F}" destId="{5E55974F-D6EF-4DEE-AAD3-6D7E9F03919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B5E2C-E25E-449A-A557-A922DC00E7ED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7C6144-3E80-40B9-95A6-48E416AA0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00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C6144-3E80-40B9-95A6-48E416AA004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137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C6144-3E80-40B9-95A6-48E416AA004A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70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C6144-3E80-40B9-95A6-48E416AA004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0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C6144-3E80-40B9-95A6-48E416AA004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05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C6144-3E80-40B9-95A6-48E416AA004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478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C6144-3E80-40B9-95A6-48E416AA004A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14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C6144-3E80-40B9-95A6-48E416AA004A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2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C6144-3E80-40B9-95A6-48E416AA004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27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C6144-3E80-40B9-95A6-48E416AA004A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225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C6144-3E80-40B9-95A6-48E416AA004A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8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19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694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01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931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85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10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57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871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62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220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85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0C7F3-607E-4B59-88F8-449A59CA3E58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9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95692" y="4468482"/>
            <a:ext cx="5696308" cy="1690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1" y="897145"/>
            <a:ext cx="12192000" cy="2605166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8765" y="1138477"/>
            <a:ext cx="10114471" cy="256203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6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Intravenous </a:t>
            </a:r>
            <a:r>
              <a:rPr lang="en-US" sz="6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6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6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Anesthetic Agents</a:t>
            </a:r>
            <a:endParaRPr lang="en-US" sz="6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7566" y="3705847"/>
            <a:ext cx="11596777" cy="2570671"/>
          </a:xfrm>
        </p:spPr>
        <p:txBody>
          <a:bodyPr>
            <a:normAutofit fontScale="92500" lnSpcReduction="20000"/>
          </a:bodyPr>
          <a:lstStyle/>
          <a:p>
            <a:endParaRPr lang="en-US" sz="3200" b="1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endParaRPr lang="en-US" sz="3200" b="1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r>
              <a:rPr lang="en-US" sz="3200" b="1" dirty="0" smtClean="0">
                <a:latin typeface="Bahnschrift" panose="020B0502040204020203" pitchFamily="34" charset="0"/>
              </a:rPr>
              <a:t>                                                     </a:t>
            </a:r>
            <a:r>
              <a:rPr lang="en-US" sz="3200" b="1" dirty="0" err="1" smtClean="0">
                <a:latin typeface="Bahnschrift" panose="020B0502040204020203" pitchFamily="34" charset="0"/>
              </a:rPr>
              <a:t>Dr</a:t>
            </a:r>
            <a:r>
              <a:rPr lang="en-US" sz="3200" b="1" dirty="0" smtClean="0">
                <a:latin typeface="Bahnschrift" panose="020B0502040204020203" pitchFamily="34" charset="0"/>
              </a:rPr>
              <a:t> : </a:t>
            </a:r>
            <a:r>
              <a:rPr lang="en-US" sz="3200" b="1" dirty="0" err="1" smtClean="0">
                <a:latin typeface="Bahnschrift" panose="020B0502040204020203" pitchFamily="34" charset="0"/>
              </a:rPr>
              <a:t>Miaad</a:t>
            </a:r>
            <a:r>
              <a:rPr lang="en-US" sz="3200" b="1" dirty="0" smtClean="0">
                <a:latin typeface="Bahnschrift" panose="020B0502040204020203" pitchFamily="34" charset="0"/>
              </a:rPr>
              <a:t> Adnan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</a:p>
          <a:p>
            <a:endParaRPr lang="en-US" sz="1000" b="1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r>
              <a:rPr lang="en-US" sz="3200" b="1" dirty="0" smtClean="0">
                <a:latin typeface="Bahnschrift" panose="020B0502040204020203" pitchFamily="34" charset="0"/>
              </a:rPr>
              <a:t>                                                       31 / </a:t>
            </a:r>
            <a:r>
              <a:rPr lang="en-US" sz="3600" b="1" dirty="0" smtClean="0">
                <a:latin typeface="Bahnschrift" panose="020B0502040204020203" pitchFamily="34" charset="0"/>
              </a:rPr>
              <a:t>10</a:t>
            </a:r>
            <a:r>
              <a:rPr lang="en-US" sz="3200" b="1" dirty="0" smtClean="0">
                <a:latin typeface="Bahnschrift" panose="020B0502040204020203" pitchFamily="34" charset="0"/>
              </a:rPr>
              <a:t> / 2021</a:t>
            </a:r>
          </a:p>
          <a:p>
            <a:endParaRPr lang="en-US" sz="3200" b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65699" y="4991183"/>
            <a:ext cx="2497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FIBMS </a:t>
            </a:r>
            <a:r>
              <a:rPr lang="en-US" sz="2000" b="1" dirty="0" err="1" smtClean="0"/>
              <a:t>Anaesthesia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00166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0183" y="1690688"/>
            <a:ext cx="11471690" cy="48222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586596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6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Opioids :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8592" y="2843524"/>
            <a:ext cx="9763657" cy="4480196"/>
          </a:xfrm>
        </p:spPr>
        <p:txBody>
          <a:bodyPr>
            <a:noAutofit/>
          </a:bodyPr>
          <a:lstStyle/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Provision of analgesia before or after surgery</a:t>
            </a:r>
          </a:p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Induction of anesthesia and maintenance of anesthesia in patients with severe cardiac dysfunction</a:t>
            </a:r>
          </a:p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Inhibition of reflex sympathetic nervous system activity</a:t>
            </a:r>
          </a:p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Provide 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post operative analgesia by injecting it to the subarachnoid or epidural space</a:t>
            </a:r>
          </a:p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9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700183" y="2041551"/>
            <a:ext cx="3820059" cy="61791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Indications :</a:t>
            </a:r>
            <a:endParaRPr lang="en-US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22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0183" y="1636120"/>
            <a:ext cx="11471690" cy="47387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586596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6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Opioids :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3" y="3352475"/>
            <a:ext cx="9763657" cy="4480196"/>
          </a:xfrm>
        </p:spPr>
        <p:txBody>
          <a:bodyPr>
            <a:noAutofit/>
          </a:bodyPr>
          <a:lstStyle/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Orthostatic hypotension (decreased sympathetic nervous system tone to peripheral veins)</a:t>
            </a:r>
          </a:p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Release of histamine (Morphine)</a:t>
            </a:r>
          </a:p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Bradycardia (</a:t>
            </a:r>
            <a:r>
              <a:rPr lang="en-US" sz="30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Sufentanil</a:t>
            </a:r>
            <a:r>
              <a:rPr 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10</a:t>
            </a:r>
            <a:endParaRPr lang="en-US" sz="1200" b="1" dirty="0"/>
          </a:p>
        </p:txBody>
      </p:sp>
      <p:sp>
        <p:nvSpPr>
          <p:cNvPr id="9" name="Rectangle 8"/>
          <p:cNvSpPr/>
          <p:nvPr/>
        </p:nvSpPr>
        <p:spPr>
          <a:xfrm>
            <a:off x="700183" y="1765513"/>
            <a:ext cx="11471690" cy="43422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Adverse effects :</a:t>
            </a:r>
            <a:endParaRPr 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0183" y="2429270"/>
            <a:ext cx="11471690" cy="3797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/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1 -  On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cardiovascular system:</a:t>
            </a:r>
          </a:p>
        </p:txBody>
      </p:sp>
    </p:spTree>
    <p:extLst>
      <p:ext uri="{BB962C8B-B14F-4D97-AF65-F5344CB8AC3E}">
        <p14:creationId xmlns:p14="http://schemas.microsoft.com/office/powerpoint/2010/main" val="426875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0183" y="1636120"/>
            <a:ext cx="11471690" cy="49458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586596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6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Opioids :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842" y="3083473"/>
            <a:ext cx="11040371" cy="2066496"/>
          </a:xfrm>
        </p:spPr>
        <p:txBody>
          <a:bodyPr>
            <a:noAutofit/>
          </a:bodyPr>
          <a:lstStyle/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Increase resting PaCo2</a:t>
            </a:r>
          </a:p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Decrease of responsiveness to the </a:t>
            </a:r>
            <a:r>
              <a:rPr lang="en-US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ventilatory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stimulation of CO2</a:t>
            </a:r>
          </a:p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Decreased rate of breathing but tidal volume is often increased</a:t>
            </a:r>
          </a:p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Spasm of </a:t>
            </a:r>
            <a:r>
              <a:rPr lang="en-US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thoraco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-abdominal muscles</a:t>
            </a:r>
            <a:endParaRPr lang="en-US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0183" y="1713756"/>
            <a:ext cx="11471690" cy="43422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Adverse effects :</a:t>
            </a:r>
            <a:endParaRPr 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0183" y="2213610"/>
            <a:ext cx="11471690" cy="4141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/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2 - 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Ventilation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2400" dirty="0">
              <a:solidFill>
                <a:schemeClr val="bg2">
                  <a:lumMod val="1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278145" y="5167221"/>
            <a:ext cx="10074212" cy="1253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Stiff chest </a:t>
            </a:r>
            <a:r>
              <a:rPr lang="en-US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syndrome</a:t>
            </a:r>
            <a:endParaRPr lang="en-US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ound Diagonal Corner Rectangle 11"/>
          <p:cNvSpPr/>
          <p:nvPr/>
        </p:nvSpPr>
        <p:spPr>
          <a:xfrm>
            <a:off x="117635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11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3584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0183" y="1644746"/>
            <a:ext cx="11471690" cy="49458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586596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6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Opioids :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842" y="3411275"/>
            <a:ext cx="11040371" cy="1773197"/>
          </a:xfrm>
        </p:spPr>
        <p:txBody>
          <a:bodyPr>
            <a:noAutofit/>
          </a:bodyPr>
          <a:lstStyle/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Miosis</a:t>
            </a:r>
            <a:endParaRPr lang="en-US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Stimulation of Dopamine receptors in the chemoreceptor trigger zone which cause nausea and vomiting</a:t>
            </a:r>
          </a:p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Addiction </a:t>
            </a:r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12</a:t>
            </a:r>
            <a:endParaRPr lang="en-US" sz="1200" b="1" dirty="0"/>
          </a:p>
        </p:txBody>
      </p:sp>
      <p:sp>
        <p:nvSpPr>
          <p:cNvPr id="9" name="Rectangle 8"/>
          <p:cNvSpPr/>
          <p:nvPr/>
        </p:nvSpPr>
        <p:spPr>
          <a:xfrm>
            <a:off x="700183" y="1699314"/>
            <a:ext cx="11471690" cy="50904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Adverse effects :</a:t>
            </a:r>
            <a:endParaRPr 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0183" y="2291245"/>
            <a:ext cx="11471690" cy="4141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/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 </a:t>
            </a:r>
            <a:r>
              <a:rPr lang="en-US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</a:t>
            </a:r>
            <a:r>
              <a:rPr lang="en-US" sz="28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CNS  :</a:t>
            </a:r>
            <a:endParaRPr lang="en-US" sz="2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75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0183" y="1636120"/>
            <a:ext cx="11471690" cy="49458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586596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6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Opioids :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13</a:t>
            </a:r>
            <a:endParaRPr lang="en-US" sz="1200" b="1" dirty="0"/>
          </a:p>
        </p:txBody>
      </p:sp>
      <p:sp>
        <p:nvSpPr>
          <p:cNvPr id="9" name="Rectangle 8"/>
          <p:cNvSpPr/>
          <p:nvPr/>
        </p:nvSpPr>
        <p:spPr>
          <a:xfrm>
            <a:off x="700183" y="1713756"/>
            <a:ext cx="11471690" cy="43422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Adverse effects :</a:t>
            </a:r>
            <a:endParaRPr 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0183" y="2213610"/>
            <a:ext cx="11471690" cy="4141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/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 </a:t>
            </a:r>
            <a:r>
              <a:rPr lang="en-US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</a:t>
            </a:r>
            <a:r>
              <a:rPr lang="en-US" sz="28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GIT &amp; Urinary Bladder   :</a:t>
            </a:r>
            <a:endParaRPr lang="en-US" sz="2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989166" y="2832134"/>
            <a:ext cx="10941164" cy="33961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Enhancement of bladder sphincter tone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which</a:t>
            </a:r>
          </a:p>
          <a:p>
            <a:pPr marL="609600" indent="-609600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lead to urine retention</a:t>
            </a:r>
          </a:p>
          <a:p>
            <a:pPr marL="609600" indent="-609600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Decrease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peristalsis movement of bowel</a:t>
            </a:r>
          </a:p>
          <a:p>
            <a:pPr marL="609600" indent="-609600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Increase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tone of the pyloric sphincter which </a:t>
            </a: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09600" indent="-609600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lead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delayed gastric emptying </a:t>
            </a: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09600" indent="-609600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Spasm of biliary smooth muscles which leads to pain also spasm of the sphincter of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Oddi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09600" indent="-609600"/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67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0183" y="414064"/>
            <a:ext cx="11471690" cy="60384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595222"/>
            <a:ext cx="10274061" cy="629725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6" y="520401"/>
            <a:ext cx="10515600" cy="773562"/>
          </a:xfrm>
        </p:spPr>
        <p:txBody>
          <a:bodyPr>
            <a:normAutofit/>
          </a:bodyPr>
          <a:lstStyle/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Morphine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(10, 15mg)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4319" y="1414647"/>
            <a:ext cx="10340187" cy="2162409"/>
          </a:xfrm>
        </p:spPr>
        <p:txBody>
          <a:bodyPr>
            <a:noAutofit/>
          </a:bodyPr>
          <a:lstStyle/>
          <a:p>
            <a:pPr marL="182880">
              <a:lnSpc>
                <a:spcPct val="8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be Administered by variety of routes</a:t>
            </a:r>
          </a:p>
          <a:p>
            <a:pPr marL="182880">
              <a:lnSpc>
                <a:spcPct val="8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 active metabolites</a:t>
            </a:r>
          </a:p>
          <a:p>
            <a:pPr marL="182880">
              <a:lnSpc>
                <a:spcPct val="8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Risk of accumulation in patient with renal impairment</a:t>
            </a:r>
          </a:p>
          <a:p>
            <a:pPr marL="182880">
              <a:lnSpc>
                <a:spcPct val="8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Avoid in asthma (histamine release)</a:t>
            </a:r>
          </a:p>
          <a:p>
            <a:pPr marL="182880">
              <a:lnSpc>
                <a:spcPct val="80000"/>
              </a:lnSpc>
              <a:buNone/>
            </a:pP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8625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14</a:t>
            </a:r>
            <a:endParaRPr lang="en-US" sz="1200" b="1" dirty="0"/>
          </a:p>
        </p:txBody>
      </p:sp>
      <p:sp>
        <p:nvSpPr>
          <p:cNvPr id="9" name="Rectangle 8"/>
          <p:cNvSpPr/>
          <p:nvPr/>
        </p:nvSpPr>
        <p:spPr>
          <a:xfrm>
            <a:off x="-17252" y="3318267"/>
            <a:ext cx="10274061" cy="598126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1003" y="3226187"/>
            <a:ext cx="10515600" cy="77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sz="3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Pethidine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(100mg)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121441" y="4120456"/>
            <a:ext cx="10340187" cy="21624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Shorter acting</a:t>
            </a:r>
          </a:p>
          <a:p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Its metabolites has long half life with risk of accumulation in patient with renal impairment, also the metabolites are neurotoxic and result in grand mal seizures</a:t>
            </a:r>
          </a:p>
          <a:p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Avoid in patient with history of epilepsy </a:t>
            </a:r>
          </a:p>
        </p:txBody>
      </p:sp>
    </p:spTree>
    <p:extLst>
      <p:ext uri="{BB962C8B-B14F-4D97-AF65-F5344CB8AC3E}">
        <p14:creationId xmlns:p14="http://schemas.microsoft.com/office/powerpoint/2010/main" val="225586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0183" y="595215"/>
            <a:ext cx="11471690" cy="56416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905767"/>
            <a:ext cx="10274061" cy="629725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6" y="830946"/>
            <a:ext cx="10515600" cy="7735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Tramadol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(100mg)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4319" y="1751070"/>
            <a:ext cx="10340187" cy="2162409"/>
          </a:xfrm>
        </p:spPr>
        <p:txBody>
          <a:bodyPr>
            <a:noAutofit/>
          </a:bodyPr>
          <a:lstStyle/>
          <a:p>
            <a:pPr marL="182880">
              <a:lnSpc>
                <a:spcPct val="8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Analgesic efficacy around one tenth that of morphine</a:t>
            </a:r>
          </a:p>
          <a:p>
            <a:pPr marL="182880">
              <a:lnSpc>
                <a:spcPct val="8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Avoid in patient with history of epilepsy</a:t>
            </a:r>
          </a:p>
          <a:p>
            <a:pPr marL="182880">
              <a:lnSpc>
                <a:spcPct val="8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Useful for elderly</a:t>
            </a:r>
          </a:p>
          <a:p>
            <a:pPr marL="182880">
              <a:lnSpc>
                <a:spcPct val="8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Useful For Patient-Controlled Analgesia (PCA)</a:t>
            </a:r>
          </a:p>
        </p:txBody>
      </p:sp>
      <p:sp>
        <p:nvSpPr>
          <p:cNvPr id="8" name="Round Diagonal Corner Rectangle 7"/>
          <p:cNvSpPr/>
          <p:nvPr/>
        </p:nvSpPr>
        <p:spPr>
          <a:xfrm>
            <a:off x="11783684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15</a:t>
            </a:r>
            <a:endParaRPr lang="en-US" sz="1200" b="1" dirty="0"/>
          </a:p>
        </p:txBody>
      </p:sp>
      <p:sp>
        <p:nvSpPr>
          <p:cNvPr id="9" name="Rectangle 8"/>
          <p:cNvSpPr/>
          <p:nvPr/>
        </p:nvSpPr>
        <p:spPr>
          <a:xfrm>
            <a:off x="-17252" y="3784085"/>
            <a:ext cx="10274061" cy="598126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1003" y="3700633"/>
            <a:ext cx="10515600" cy="77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Fentanyl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(100</a:t>
            </a:r>
            <a:r>
              <a:rPr lang="el-GR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 )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121441" y="4068697"/>
            <a:ext cx="10340187" cy="21624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Very 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potent opioid used primarily for intra-operative analgesia</a:t>
            </a:r>
          </a:p>
          <a:p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Useful drug for PCA</a:t>
            </a:r>
          </a:p>
          <a:p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Cause respiratory depression </a:t>
            </a:r>
          </a:p>
        </p:txBody>
      </p:sp>
    </p:spTree>
    <p:extLst>
      <p:ext uri="{BB962C8B-B14F-4D97-AF65-F5344CB8AC3E}">
        <p14:creationId xmlns:p14="http://schemas.microsoft.com/office/powerpoint/2010/main" val="326458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60717" y="347866"/>
            <a:ext cx="11631283" cy="61705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876" y="483068"/>
            <a:ext cx="10245306" cy="612474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806" y="373744"/>
            <a:ext cx="10486169" cy="773562"/>
          </a:xfrm>
        </p:spPr>
        <p:txBody>
          <a:bodyPr>
            <a:normAutofit/>
          </a:bodyPr>
          <a:lstStyle/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Alfentanil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(100</a:t>
            </a:r>
            <a:r>
              <a:rPr lang="el-GR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: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006" y="1216227"/>
            <a:ext cx="10956415" cy="1360071"/>
          </a:xfrm>
        </p:spPr>
        <p:txBody>
          <a:bodyPr>
            <a:noAutofit/>
          </a:bodyPr>
          <a:lstStyle/>
          <a:p>
            <a:pPr marL="182880">
              <a:lnSpc>
                <a:spcPct val="80000"/>
              </a:lnSpc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Ultra short-acting potent opioid used for intra- operative analgesia</a:t>
            </a:r>
          </a:p>
          <a:p>
            <a:pPr marL="182880">
              <a:lnSpc>
                <a:spcPct val="80000"/>
              </a:lnSpc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Limited use in the post operative period </a:t>
            </a:r>
          </a:p>
          <a:p>
            <a:pPr marL="182880">
              <a:lnSpc>
                <a:spcPct val="80000"/>
              </a:lnSpc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Cause respiratory depression</a:t>
            </a:r>
          </a:p>
          <a:p>
            <a:pPr marL="182880">
              <a:lnSpc>
                <a:spcPct val="80000"/>
              </a:lnSpc>
              <a:buNone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11776200" y="-2"/>
            <a:ext cx="407173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16</a:t>
            </a:r>
            <a:endParaRPr lang="en-US" sz="1200" b="1" dirty="0"/>
          </a:p>
        </p:txBody>
      </p:sp>
      <p:sp>
        <p:nvSpPr>
          <p:cNvPr id="9" name="Rectangle 8"/>
          <p:cNvSpPr/>
          <p:nvPr/>
        </p:nvSpPr>
        <p:spPr>
          <a:xfrm>
            <a:off x="2877" y="2610898"/>
            <a:ext cx="10245306" cy="598126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10433" y="2518818"/>
            <a:ext cx="10486169" cy="77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sz="3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Sufentanil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779451" y="3352703"/>
            <a:ext cx="10311247" cy="1158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closely related in structure to fentanyl </a:t>
            </a:r>
          </a:p>
          <a:p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5-10 times more potent than fentanyl and slightly shorter duration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877" y="4528784"/>
            <a:ext cx="10245304" cy="598126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36953" y="4436704"/>
            <a:ext cx="10486169" cy="77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Remifentanil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779450" y="5385393"/>
            <a:ext cx="10311247" cy="1158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Ultra short acting opioids</a:t>
            </a:r>
          </a:p>
          <a:p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duration of action is short with no residual effects</a:t>
            </a:r>
          </a:p>
        </p:txBody>
      </p:sp>
    </p:spTree>
    <p:extLst>
      <p:ext uri="{BB962C8B-B14F-4D97-AF65-F5344CB8AC3E}">
        <p14:creationId xmlns:p14="http://schemas.microsoft.com/office/powerpoint/2010/main" val="10141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0183" y="1636120"/>
            <a:ext cx="11471690" cy="49458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586596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6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Opioids :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843" y="2755671"/>
            <a:ext cx="8857886" cy="3144797"/>
          </a:xfrm>
        </p:spPr>
        <p:txBody>
          <a:bodyPr>
            <a:no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Those </a:t>
            </a:r>
            <a:r>
              <a:rPr lang="en-US" sz="3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drugs have limited analgesic properties </a:t>
            </a:r>
            <a:r>
              <a:rPr lang="en-US" sz="32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3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ceiling effect) above which increasing doses do not produce additional anesthesia, they usually used for treatment of addiction</a:t>
            </a:r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8626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17</a:t>
            </a:r>
            <a:endParaRPr lang="en-US" sz="1200" b="1" dirty="0"/>
          </a:p>
        </p:txBody>
      </p:sp>
      <p:sp>
        <p:nvSpPr>
          <p:cNvPr id="11" name="Rectangle 10"/>
          <p:cNvSpPr/>
          <p:nvPr/>
        </p:nvSpPr>
        <p:spPr>
          <a:xfrm>
            <a:off x="700183" y="1871839"/>
            <a:ext cx="5683364" cy="79765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/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Agonist-Antagonist</a:t>
            </a:r>
            <a:endParaRPr lang="en-US" sz="4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40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0183" y="1636120"/>
            <a:ext cx="11471690" cy="49458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586596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6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Opioids :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007" y="3212870"/>
            <a:ext cx="10039704" cy="3144797"/>
          </a:xfrm>
        </p:spPr>
        <p:txBody>
          <a:bodyPr>
            <a:noAutofit/>
          </a:bodyPr>
          <a:lstStyle/>
          <a:p>
            <a:pPr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used as a short acting opioid antagonist because of its short duration of action opioid terminated depression may return when effect of </a:t>
            </a:r>
            <a:r>
              <a:rPr lang="en-US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Nalaxone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have terminated</a:t>
            </a:r>
          </a:p>
          <a:p>
            <a:pPr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Nalaxone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may precipitate the sympathetic drive of unrelieved pain (tachycardia, hypertension, arrhythmias-----etc.)</a:t>
            </a:r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18</a:t>
            </a:r>
            <a:endParaRPr lang="en-US" sz="1200" b="1" dirty="0"/>
          </a:p>
        </p:txBody>
      </p:sp>
      <p:sp>
        <p:nvSpPr>
          <p:cNvPr id="11" name="Rectangle 10"/>
          <p:cNvSpPr/>
          <p:nvPr/>
        </p:nvSpPr>
        <p:spPr>
          <a:xfrm>
            <a:off x="700183" y="1871839"/>
            <a:ext cx="5683364" cy="79765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/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Antagonist :</a:t>
            </a:r>
            <a:endParaRPr lang="en-US" sz="4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47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</a:t>
            </a:r>
            <a:endParaRPr lang="en-US" b="1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4071680606"/>
              </p:ext>
            </p:extLst>
          </p:nvPr>
        </p:nvGraphicFramePr>
        <p:xfrm>
          <a:off x="1579114" y="646976"/>
          <a:ext cx="9100388" cy="6953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10"/>
          <p:cNvSpPr/>
          <p:nvPr/>
        </p:nvSpPr>
        <p:spPr>
          <a:xfrm>
            <a:off x="3148637" y="1880558"/>
            <a:ext cx="5986731" cy="100066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ln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Intravenous Anesthetics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84380" y="4293078"/>
            <a:ext cx="1935197" cy="10006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Barbiturates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919263" y="4293078"/>
            <a:ext cx="2067469" cy="100066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Benzodiazepines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386418" y="4293078"/>
            <a:ext cx="2067469" cy="10006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Opioids</a:t>
            </a:r>
            <a:endParaRPr lang="en-US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678168" y="4293078"/>
            <a:ext cx="2067469" cy="100066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Miscellaneous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drugs</a:t>
            </a:r>
          </a:p>
        </p:txBody>
      </p:sp>
    </p:spTree>
    <p:extLst>
      <p:ext uri="{BB962C8B-B14F-4D97-AF65-F5344CB8AC3E}">
        <p14:creationId xmlns:p14="http://schemas.microsoft.com/office/powerpoint/2010/main" val="353723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0183" y="1636120"/>
            <a:ext cx="11471690" cy="49458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586596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6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Opioids :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4851" y="2520739"/>
            <a:ext cx="10997239" cy="4207858"/>
          </a:xfrm>
        </p:spPr>
        <p:txBody>
          <a:bodyPr>
            <a:noAutofit/>
          </a:bodyPr>
          <a:lstStyle/>
          <a:p>
            <a:pPr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Naloxone competes with opioids at the mu, delta, kappa and sigma receptors.</a:t>
            </a:r>
          </a:p>
          <a:p>
            <a:pPr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Ampules of 0.02, 0.4 and 1 mg/ml.</a:t>
            </a:r>
          </a:p>
          <a:p>
            <a:pPr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Peak effect 1-2 min.</a:t>
            </a:r>
          </a:p>
          <a:p>
            <a:pPr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Duration of action 30-60 min.</a:t>
            </a:r>
          </a:p>
          <a:p>
            <a:pPr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Used in perioperative surgical patients with excessive sedation or respiratory sedation secondary to opioids.</a:t>
            </a:r>
          </a:p>
          <a:p>
            <a:pPr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en-US" sz="3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19</a:t>
            </a:r>
            <a:endParaRPr lang="en-US" sz="1200" b="1" dirty="0"/>
          </a:p>
        </p:txBody>
      </p:sp>
      <p:sp>
        <p:nvSpPr>
          <p:cNvPr id="11" name="Rectangle 10"/>
          <p:cNvSpPr/>
          <p:nvPr/>
        </p:nvSpPr>
        <p:spPr>
          <a:xfrm>
            <a:off x="700183" y="1854588"/>
            <a:ext cx="5683364" cy="5004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/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Naloxone</a:t>
            </a:r>
            <a:endParaRPr lang="en-US" sz="4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29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0183" y="1636120"/>
            <a:ext cx="11471690" cy="49458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586596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6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Opioids :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4851" y="2451730"/>
            <a:ext cx="10997239" cy="4207858"/>
          </a:xfrm>
        </p:spPr>
        <p:txBody>
          <a:bodyPr>
            <a:noAutofit/>
          </a:bodyPr>
          <a:lstStyle/>
          <a:p>
            <a:pPr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Given in small incremental doses.</a:t>
            </a:r>
          </a:p>
          <a:p>
            <a:pPr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 doses of naloxone will result in sudden reversal of analgesic effects leading to abrupt return of pain resulting in hypertension, tachycardia, pulmonary edema, ventricular dysrhythmias and cardiac arrests.</a:t>
            </a:r>
          </a:p>
          <a:p>
            <a:pPr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sedation or respiratory depression recurs, continuous infusion of 3-10 mcg/kg/hour of naloxone is required.</a:t>
            </a:r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20</a:t>
            </a:r>
            <a:endParaRPr lang="en-US" sz="1200" b="1" dirty="0"/>
          </a:p>
        </p:txBody>
      </p:sp>
      <p:sp>
        <p:nvSpPr>
          <p:cNvPr id="11" name="Rectangle 10"/>
          <p:cNvSpPr/>
          <p:nvPr/>
        </p:nvSpPr>
        <p:spPr>
          <a:xfrm>
            <a:off x="700183" y="1854588"/>
            <a:ext cx="5683364" cy="5004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/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Naloxone</a:t>
            </a:r>
            <a:endParaRPr lang="en-US" sz="4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39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21</a:t>
            </a:r>
            <a:endParaRPr lang="en-US" sz="1200" b="1" dirty="0"/>
          </a:p>
        </p:txBody>
      </p:sp>
      <p:sp>
        <p:nvSpPr>
          <p:cNvPr id="3" name="Rectangle 2"/>
          <p:cNvSpPr/>
          <p:nvPr/>
        </p:nvSpPr>
        <p:spPr>
          <a:xfrm>
            <a:off x="2855342" y="1276711"/>
            <a:ext cx="5986731" cy="1000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ln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Miscellaneous drugs</a:t>
            </a:r>
          </a:p>
        </p:txBody>
      </p:sp>
      <p:sp>
        <p:nvSpPr>
          <p:cNvPr id="4" name="Rectangle 3"/>
          <p:cNvSpPr/>
          <p:nvPr/>
        </p:nvSpPr>
        <p:spPr>
          <a:xfrm>
            <a:off x="4658264" y="3689231"/>
            <a:ext cx="2415395" cy="10006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Etomidate</a:t>
            </a:r>
            <a:endParaRPr lang="en-US" sz="2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9081" y="3689231"/>
            <a:ext cx="2415395" cy="1000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Propofol</a:t>
            </a:r>
          </a:p>
        </p:txBody>
      </p:sp>
      <p:sp>
        <p:nvSpPr>
          <p:cNvPr id="6" name="Rectangle 5"/>
          <p:cNvSpPr/>
          <p:nvPr/>
        </p:nvSpPr>
        <p:spPr>
          <a:xfrm>
            <a:off x="8160586" y="3689231"/>
            <a:ext cx="2415395" cy="10006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Ketamine hydrochloride</a:t>
            </a:r>
          </a:p>
        </p:txBody>
      </p:sp>
      <p:cxnSp>
        <p:nvCxnSpPr>
          <p:cNvPr id="24" name="Straight Connector 23"/>
          <p:cNvCxnSpPr>
            <a:stCxn id="3" idx="2"/>
            <a:endCxn id="4" idx="0"/>
          </p:cNvCxnSpPr>
          <p:nvPr/>
        </p:nvCxnSpPr>
        <p:spPr>
          <a:xfrm>
            <a:off x="5848708" y="2277375"/>
            <a:ext cx="17254" cy="14118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 flipV="1">
            <a:off x="2384553" y="2971800"/>
            <a:ext cx="1" cy="71743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380897" y="2973779"/>
            <a:ext cx="347643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868232" y="2968063"/>
            <a:ext cx="347643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9333986" y="2978540"/>
            <a:ext cx="1" cy="71743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51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319183"/>
            <a:ext cx="10274061" cy="617283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3813"/>
            <a:ext cx="2553419" cy="61830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Miscellaneous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drugs :</a:t>
            </a:r>
            <a:endParaRPr lang="en-US" sz="4000" b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8632"/>
            <a:ext cx="408316" cy="328681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22</a:t>
            </a:r>
            <a:endParaRPr lang="en-US" sz="1200" b="1" dirty="0"/>
          </a:p>
        </p:txBody>
      </p:sp>
      <p:sp>
        <p:nvSpPr>
          <p:cNvPr id="14" name="Rectangle 13"/>
          <p:cNvSpPr/>
          <p:nvPr/>
        </p:nvSpPr>
        <p:spPr>
          <a:xfrm>
            <a:off x="2553419" y="318044"/>
            <a:ext cx="7634377" cy="625211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1 - Propofol </a:t>
            </a:r>
            <a:r>
              <a:rPr lang="en-US" sz="4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700183" y="1040902"/>
            <a:ext cx="11471690" cy="55237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صورة 3" descr="Propofo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031" y="1262105"/>
            <a:ext cx="2733675" cy="494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700183" y="1272755"/>
            <a:ext cx="5726496" cy="6408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/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Physical and chemical properties</a:t>
            </a:r>
            <a:endParaRPr lang="en-US" sz="3600" b="1" dirty="0">
              <a:solidFill>
                <a:schemeClr val="tx1"/>
              </a:solidFill>
              <a:latin typeface="Bodoni MT" panose="020706030806060202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عنوان فرعي 2"/>
          <p:cNvSpPr txBox="1">
            <a:spLocks/>
          </p:cNvSpPr>
          <p:nvPr/>
        </p:nvSpPr>
        <p:spPr>
          <a:xfrm>
            <a:off x="1145965" y="2709905"/>
            <a:ext cx="5970827" cy="3500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Emulsion consists of  :</a:t>
            </a:r>
          </a:p>
          <a:p>
            <a:pPr marL="26988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1%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propofol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10mg/ml</a:t>
            </a:r>
          </a:p>
          <a:p>
            <a:pPr marL="26988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10%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soyabean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oil.</a:t>
            </a:r>
          </a:p>
          <a:p>
            <a:pPr marL="26988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2.25 %glycerol</a:t>
            </a:r>
          </a:p>
          <a:p>
            <a:pPr marL="26988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1.2% purified egg phosphatide.</a:t>
            </a:r>
          </a:p>
          <a:p>
            <a:pPr marL="26988"/>
            <a:endParaRPr lang="ar-SA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31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319183"/>
            <a:ext cx="10274061" cy="617283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3813"/>
            <a:ext cx="2553419" cy="61830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Miscellaneous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drugs :</a:t>
            </a:r>
            <a:endParaRPr lang="en-US" sz="4000" b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9"/>
            <a:ext cx="408316" cy="328681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23</a:t>
            </a:r>
            <a:endParaRPr lang="en-US" sz="1200" b="1" dirty="0"/>
          </a:p>
        </p:txBody>
      </p:sp>
      <p:sp>
        <p:nvSpPr>
          <p:cNvPr id="14" name="Rectangle 13"/>
          <p:cNvSpPr/>
          <p:nvPr/>
        </p:nvSpPr>
        <p:spPr>
          <a:xfrm>
            <a:off x="2553419" y="318044"/>
            <a:ext cx="7634377" cy="625211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1 - Propofol </a:t>
            </a:r>
            <a:r>
              <a:rPr lang="en-US" sz="4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700183" y="1049528"/>
            <a:ext cx="11471690" cy="55237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عنصر نائب للمحتوى 2"/>
          <p:cNvSpPr>
            <a:spLocks noGrp="1"/>
          </p:cNvSpPr>
          <p:nvPr>
            <p:ph idx="1"/>
          </p:nvPr>
        </p:nvSpPr>
        <p:spPr>
          <a:xfrm>
            <a:off x="1015039" y="2254685"/>
            <a:ext cx="10964176" cy="3934404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Propofol is a highly lipid soluble oil that’s combined with glycerol, egg, and soya bean oil for IV administration.</a:t>
            </a:r>
          </a:p>
          <a:p>
            <a:pPr>
              <a:buNone/>
            </a:pPr>
            <a:endParaRPr lang="en-US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It’s appearance is similar to that of a 2% milk.</a:t>
            </a:r>
          </a:p>
          <a:p>
            <a:pPr>
              <a:buNone/>
            </a:pPr>
            <a:endParaRPr lang="en-US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has a pH of 7 and is supplied in 20 ml ampoules with a concentration of 10 mg/ml.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Neither precipitates histamine release nor triggers malignant hyperthermia.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 no effects on muscle relaxants.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Associated with low incidence of nausea &amp; vomiting.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ar-SA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00183" y="1229624"/>
            <a:ext cx="5726496" cy="6408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/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Physical and chemical properties</a:t>
            </a:r>
            <a:endParaRPr lang="en-US" sz="3600" b="1" dirty="0">
              <a:solidFill>
                <a:schemeClr val="tx1"/>
              </a:solidFill>
              <a:latin typeface="Bodoni MT" panose="020706030806060202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97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319183"/>
            <a:ext cx="10274061" cy="617283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3813"/>
            <a:ext cx="2553419" cy="61830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Miscellaneous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drugs :</a:t>
            </a:r>
            <a:endParaRPr lang="en-US" sz="4000" b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53419" y="318044"/>
            <a:ext cx="7634377" cy="625211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1 - Propofol </a:t>
            </a:r>
            <a:r>
              <a:rPr lang="en-US" sz="4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700183" y="1049528"/>
            <a:ext cx="11471690" cy="55237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00183" y="1160071"/>
            <a:ext cx="5726496" cy="4821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   Effects 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on Organ </a:t>
            </a:r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systems :  </a:t>
            </a:r>
            <a:endParaRPr lang="en-US" sz="3600" b="1" dirty="0">
              <a:solidFill>
                <a:schemeClr val="tx1"/>
              </a:solidFill>
              <a:latin typeface="Bodoni MT" panose="020706030806060202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عنصر نائب للمحتوى 2"/>
          <p:cNvSpPr>
            <a:spLocks noGrp="1"/>
          </p:cNvSpPr>
          <p:nvPr>
            <p:ph idx="1"/>
          </p:nvPr>
        </p:nvSpPr>
        <p:spPr>
          <a:xfrm>
            <a:off x="992035" y="2337000"/>
            <a:ext cx="9998017" cy="1087687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Decreases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cerebral blood flow and intracranial pressure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Propofol has antiemetic, antipruritic, and anticonvulsant properties.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00183" y="1739632"/>
            <a:ext cx="4190994" cy="4131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A- Cerebral : </a:t>
            </a:r>
            <a:endParaRPr 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عنصر نائب للمحتوى 2"/>
          <p:cNvSpPr txBox="1">
            <a:spLocks/>
          </p:cNvSpPr>
          <p:nvPr/>
        </p:nvSpPr>
        <p:spPr>
          <a:xfrm>
            <a:off x="992035" y="3963518"/>
            <a:ext cx="9998017" cy="24286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Decrease in arterial blood pressure secondary to a drop 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in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systemic vascular resistance, contractility, and preload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Hypotension is more pronounced than with thiopental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Propofol markedly impairs the normal arterial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baroreflex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response to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hypotension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0183" y="3409279"/>
            <a:ext cx="4190994" cy="4131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B- Cardiovascular: </a:t>
            </a:r>
          </a:p>
        </p:txBody>
      </p:sp>
      <p:sp>
        <p:nvSpPr>
          <p:cNvPr id="16" name="Round Diagonal Corner Rectangle 15"/>
          <p:cNvSpPr/>
          <p:nvPr/>
        </p:nvSpPr>
        <p:spPr>
          <a:xfrm>
            <a:off x="11775057" y="9"/>
            <a:ext cx="408316" cy="328681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24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18063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319183"/>
            <a:ext cx="10274061" cy="617283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3813"/>
            <a:ext cx="2553419" cy="61830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Miscellaneous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drugs :</a:t>
            </a:r>
            <a:endParaRPr lang="en-US" sz="4000" b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53419" y="318044"/>
            <a:ext cx="7634377" cy="625211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1 - Propofol </a:t>
            </a:r>
            <a:r>
              <a:rPr lang="en-US" sz="4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700183" y="1049528"/>
            <a:ext cx="11471690" cy="55237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00183" y="1160071"/>
            <a:ext cx="5726496" cy="4821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   Effects 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on Organ </a:t>
            </a:r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systems :  </a:t>
            </a:r>
            <a:endParaRPr lang="en-US" sz="3600" b="1" dirty="0">
              <a:solidFill>
                <a:schemeClr val="tx1"/>
              </a:solidFill>
              <a:latin typeface="Bodoni MT" panose="020706030806060202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عنصر نائب للمحتوى 2"/>
          <p:cNvSpPr>
            <a:spLocks noGrp="1"/>
          </p:cNvSpPr>
          <p:nvPr>
            <p:ph idx="1"/>
          </p:nvPr>
        </p:nvSpPr>
        <p:spPr>
          <a:xfrm>
            <a:off x="992035" y="2216234"/>
            <a:ext cx="9998017" cy="108768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Propofol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causes profound respiratory depression. Propofol induced depression of upper airway reflexes exceeds that of thiopental.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00182" y="1739632"/>
            <a:ext cx="4587809" cy="4131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C- Respiratory:</a:t>
            </a:r>
          </a:p>
        </p:txBody>
      </p:sp>
      <p:sp>
        <p:nvSpPr>
          <p:cNvPr id="13" name="عنصر نائب للمحتوى 2"/>
          <p:cNvSpPr txBox="1">
            <a:spLocks/>
          </p:cNvSpPr>
          <p:nvPr/>
        </p:nvSpPr>
        <p:spPr>
          <a:xfrm>
            <a:off x="992035" y="3963518"/>
            <a:ext cx="10558735" cy="24286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Pain on injection is more common than with thiopental esp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If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given in a small vein in the hand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solve this problem:</a:t>
            </a:r>
          </a:p>
          <a:p>
            <a:pPr>
              <a:buNone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small doze of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lidocaine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with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propofol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buNone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administering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propofol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through a fast flowing more proximal IV catheter.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0183" y="3409279"/>
            <a:ext cx="4587809" cy="4131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D- Venous irritation: </a:t>
            </a:r>
          </a:p>
        </p:txBody>
      </p:sp>
      <p:sp>
        <p:nvSpPr>
          <p:cNvPr id="16" name="Round Diagonal Corner Rectangle 15"/>
          <p:cNvSpPr/>
          <p:nvPr/>
        </p:nvSpPr>
        <p:spPr>
          <a:xfrm>
            <a:off x="11775057" y="9"/>
            <a:ext cx="408316" cy="328681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25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44448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293305"/>
            <a:ext cx="10274061" cy="667076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1065"/>
            <a:ext cx="2553419" cy="55135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Miscellaneous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drugs :</a:t>
            </a:r>
            <a:endParaRPr lang="en-US" sz="4000" b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53419" y="293305"/>
            <a:ext cx="7660256" cy="66707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 </a:t>
            </a: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Ketamine hydrochloride :</a:t>
            </a:r>
            <a:endParaRPr lang="en-US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0183" y="1040902"/>
            <a:ext cx="11471690" cy="55928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8462" y="1547991"/>
            <a:ext cx="12147428" cy="1301107"/>
          </a:xfrm>
        </p:spPr>
        <p:txBody>
          <a:bodyPr>
            <a:noAutofit/>
          </a:bodyPr>
          <a:lstStyle/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Shocked patient</a:t>
            </a:r>
          </a:p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22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Pediatric </a:t>
            </a:r>
            <a:r>
              <a:rPr lang="en-US" sz="2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anesthesia</a:t>
            </a:r>
          </a:p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Difficult locations (at accident site, wars)</a:t>
            </a:r>
          </a:p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Analgesia And sedation (wound dressing change)</a:t>
            </a:r>
          </a:p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ICU</a:t>
            </a:r>
          </a:p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developing countries </a:t>
            </a:r>
            <a:r>
              <a:rPr lang="en-US" sz="1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(where anesthesia </a:t>
            </a:r>
            <a:r>
              <a:rPr lang="en-US" sz="18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equipment's </a:t>
            </a:r>
            <a:r>
              <a:rPr lang="en-US" sz="1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trained staff are in short supply)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0183" y="1109442"/>
            <a:ext cx="3647530" cy="3728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/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  A - Indications :</a:t>
            </a:r>
            <a:endParaRPr lang="en-US" sz="3200" b="1" dirty="0">
              <a:solidFill>
                <a:schemeClr val="tx1"/>
              </a:solidFill>
              <a:latin typeface="Bodoni MT" panose="020706030806060202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0181" y="4031373"/>
            <a:ext cx="3647532" cy="3728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/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  B 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- Adverse 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effects :</a:t>
            </a:r>
            <a:endParaRPr lang="en-US" sz="2800" b="1" dirty="0">
              <a:solidFill>
                <a:schemeClr val="bg2">
                  <a:lumMod val="10000"/>
                </a:schemeClr>
              </a:solidFill>
              <a:latin typeface="Bodoni MT" panose="020706030806060202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938844" y="4410983"/>
            <a:ext cx="11040371" cy="20086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Emergence delirium, nightmares and hallucinations</a:t>
            </a:r>
          </a:p>
          <a:p>
            <a:pPr marL="60960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Hypertension and tachycardia </a:t>
            </a:r>
          </a:p>
          <a:p>
            <a:pPr marL="60960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Prolong recovery</a:t>
            </a:r>
          </a:p>
          <a:p>
            <a:pPr marL="60960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Salivation</a:t>
            </a:r>
          </a:p>
          <a:p>
            <a:pPr marL="60960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Increase intra-cranial pressure</a:t>
            </a:r>
          </a:p>
        </p:txBody>
      </p:sp>
      <p:sp>
        <p:nvSpPr>
          <p:cNvPr id="11" name="Round Diagonal Corner Rectangle 10"/>
          <p:cNvSpPr/>
          <p:nvPr/>
        </p:nvSpPr>
        <p:spPr>
          <a:xfrm>
            <a:off x="11775057" y="9"/>
            <a:ext cx="408316" cy="328681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26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00006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293305"/>
            <a:ext cx="10274061" cy="667076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1065"/>
            <a:ext cx="2553419" cy="55135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Miscellaneous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drugs :</a:t>
            </a:r>
            <a:endParaRPr lang="en-US" sz="4000" b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53419" y="293305"/>
            <a:ext cx="7660256" cy="66707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 </a:t>
            </a: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Ketamine hydrochloride :</a:t>
            </a:r>
            <a:endParaRPr lang="en-US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0183" y="1040902"/>
            <a:ext cx="11471690" cy="55928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عنصر نائب للمحتوى 5" descr="Ketamine%20(475-10)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0432" y="1949769"/>
            <a:ext cx="2714625" cy="377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عنصر نائب للمحتوى 2"/>
          <p:cNvSpPr>
            <a:spLocks noGrp="1"/>
          </p:cNvSpPr>
          <p:nvPr>
            <p:ph idx="1"/>
          </p:nvPr>
        </p:nvSpPr>
        <p:spPr>
          <a:xfrm>
            <a:off x="1003453" y="1661637"/>
            <a:ext cx="7753709" cy="4351338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defRPr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It’s a dissociative anesthetic agent. </a:t>
            </a:r>
          </a:p>
          <a:p>
            <a:pPr>
              <a:lnSpc>
                <a:spcPct val="160000"/>
              </a:lnSpc>
              <a:defRPr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 dissociative we mean that the patient is unconscious but appears awake and doesn’t feel pain.</a:t>
            </a:r>
          </a:p>
          <a:p>
            <a:pPr>
              <a:lnSpc>
                <a:spcPct val="160000"/>
              </a:lnSpc>
              <a:defRPr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has anesthetic and analgesic effect</a:t>
            </a:r>
          </a:p>
          <a:p>
            <a:pPr>
              <a:lnSpc>
                <a:spcPct val="160000"/>
              </a:lnSpc>
              <a:defRPr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endParaRPr lang="ar-SA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 Diagonal Corner Rectangle 8"/>
          <p:cNvSpPr/>
          <p:nvPr/>
        </p:nvSpPr>
        <p:spPr>
          <a:xfrm>
            <a:off x="11775057" y="9"/>
            <a:ext cx="408316" cy="328681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27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91248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319183"/>
            <a:ext cx="10274061" cy="617283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3813"/>
            <a:ext cx="2553419" cy="61830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Miscellaneous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drugs :</a:t>
            </a:r>
            <a:endParaRPr lang="en-US" sz="4000" b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0183" y="1049528"/>
            <a:ext cx="11471690" cy="55237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عنصر نائب للمحتوى 2"/>
          <p:cNvSpPr>
            <a:spLocks noGrp="1"/>
          </p:cNvSpPr>
          <p:nvPr>
            <p:ph idx="1"/>
          </p:nvPr>
        </p:nvSpPr>
        <p:spPr>
          <a:xfrm>
            <a:off x="992035" y="2337000"/>
            <a:ext cx="9998017" cy="3710117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chemically related to the psychotropic drug ( e.g. phencyclidine).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Water soluble, and 10x more lipid soluble than thiopental.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pH=3.5 - 5.5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0183" y="1195120"/>
            <a:ext cx="5726496" cy="6030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/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Physical and chemical properties</a:t>
            </a:r>
            <a:endParaRPr lang="en-US" sz="3600" b="1" dirty="0">
              <a:solidFill>
                <a:schemeClr val="tx1"/>
              </a:solidFill>
              <a:latin typeface="Bodoni MT" panose="020706030806060202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3419" y="293305"/>
            <a:ext cx="7660256" cy="66707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 </a:t>
            </a: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Ketamine hydrochloride :</a:t>
            </a:r>
            <a:endParaRPr lang="en-US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 Diagonal Corner Rectangle 8"/>
          <p:cNvSpPr/>
          <p:nvPr/>
        </p:nvSpPr>
        <p:spPr>
          <a:xfrm>
            <a:off x="11775057" y="9"/>
            <a:ext cx="408316" cy="328681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28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04567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0183" y="1690688"/>
            <a:ext cx="11471690" cy="43478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586596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6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Barbiturates (</a:t>
            </a:r>
            <a:r>
              <a:rPr lang="en-US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thiopenton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or thiopental)</a:t>
            </a:r>
            <a:endParaRPr lang="en-US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8592" y="2075780"/>
            <a:ext cx="10653618" cy="448019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Induction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anesthesia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Maintenance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anesthesia (but has cumulative effects)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Treatment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status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epilepticus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Reduction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intra-cranial pressure (ICP) 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2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700183" y="1912159"/>
            <a:ext cx="3596495" cy="61791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ln/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Indications :</a:t>
            </a:r>
          </a:p>
        </p:txBody>
      </p:sp>
    </p:spTree>
    <p:extLst>
      <p:ext uri="{BB962C8B-B14F-4D97-AF65-F5344CB8AC3E}">
        <p14:creationId xmlns:p14="http://schemas.microsoft.com/office/powerpoint/2010/main" val="180120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319183"/>
            <a:ext cx="10274061" cy="617283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3813"/>
            <a:ext cx="2553419" cy="61830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Miscellaneous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drugs :</a:t>
            </a:r>
            <a:endParaRPr lang="en-US" sz="4000" b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0183" y="1049528"/>
            <a:ext cx="11471690" cy="55237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عنصر نائب للمحتوى 2"/>
          <p:cNvSpPr>
            <a:spLocks noGrp="1"/>
          </p:cNvSpPr>
          <p:nvPr>
            <p:ph idx="1"/>
          </p:nvPr>
        </p:nvSpPr>
        <p:spPr>
          <a:xfrm>
            <a:off x="992035" y="2690682"/>
            <a:ext cx="9998017" cy="3710117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has a rapid absorption and distribution to the vessel rich groups like THIOPENTAL 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Hepatic metabolism is required for elimination 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&lt;5% excreted unchanged in urine  </a:t>
            </a:r>
          </a:p>
          <a:p>
            <a:pPr marL="0" indent="0">
              <a:buNone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00183" y="1514296"/>
            <a:ext cx="5726496" cy="6030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    METABOLISM</a:t>
            </a:r>
            <a:endParaRPr lang="en-US" sz="3600" b="1" dirty="0">
              <a:solidFill>
                <a:schemeClr val="tx1"/>
              </a:solidFill>
              <a:latin typeface="Bodoni MT" panose="020706030806060202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3419" y="293305"/>
            <a:ext cx="7660256" cy="66707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 </a:t>
            </a: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Ketamine hydrochloride :</a:t>
            </a:r>
            <a:endParaRPr lang="en-US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 Diagonal Corner Rectangle 9"/>
          <p:cNvSpPr/>
          <p:nvPr/>
        </p:nvSpPr>
        <p:spPr>
          <a:xfrm>
            <a:off x="11775057" y="9"/>
            <a:ext cx="408316" cy="328681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29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29636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319183"/>
            <a:ext cx="10274061" cy="617283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3813"/>
            <a:ext cx="2553419" cy="61830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Miscellaneous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drugs :</a:t>
            </a:r>
            <a:endParaRPr lang="en-US" sz="4000" b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0183" y="1049528"/>
            <a:ext cx="11471690" cy="55237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عنصر نائب للمحتوى 2"/>
          <p:cNvSpPr>
            <a:spLocks noGrp="1"/>
          </p:cNvSpPr>
          <p:nvPr>
            <p:ph idx="1"/>
          </p:nvPr>
        </p:nvSpPr>
        <p:spPr>
          <a:xfrm>
            <a:off x="700183" y="1625645"/>
            <a:ext cx="9998017" cy="501091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are 3 theories explains the MOA of 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ketamine :</a:t>
            </a:r>
            <a:endParaRPr lang="en-US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00183" y="1082978"/>
            <a:ext cx="5726496" cy="4864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   Mechanism 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of action</a:t>
            </a:r>
            <a:endParaRPr lang="en-US" sz="3600" b="1" dirty="0">
              <a:solidFill>
                <a:schemeClr val="tx1"/>
              </a:solidFill>
              <a:latin typeface="Bodoni MT" panose="020706030806060202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0182" y="2026170"/>
            <a:ext cx="7581175" cy="4131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– N-methyl aspartate receptor theory </a:t>
            </a:r>
          </a:p>
        </p:txBody>
      </p:sp>
      <p:sp>
        <p:nvSpPr>
          <p:cNvPr id="10" name="عنصر نائب للمحتوى 2"/>
          <p:cNvSpPr txBox="1">
            <a:spLocks/>
          </p:cNvSpPr>
          <p:nvPr/>
        </p:nvSpPr>
        <p:spPr>
          <a:xfrm>
            <a:off x="700183" y="2513742"/>
            <a:ext cx="9998017" cy="753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NMA receptors may represent a subgroup of the sigma opiate receptors (the PCP site) that blocks spinal pain reflexes</a:t>
            </a:r>
          </a:p>
        </p:txBody>
      </p:sp>
      <p:sp>
        <p:nvSpPr>
          <p:cNvPr id="12" name="عنصر نائب للمحتوى 2"/>
          <p:cNvSpPr txBox="1">
            <a:spLocks/>
          </p:cNvSpPr>
          <p:nvPr/>
        </p:nvSpPr>
        <p:spPr>
          <a:xfrm>
            <a:off x="700182" y="3777682"/>
            <a:ext cx="9998017" cy="753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Ketamine may have some affinity for opiate receptors but it’s effect can’t be reversed with naloxone.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00182" y="3346474"/>
            <a:ext cx="7581175" cy="4131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– Opiate receptor theory :</a:t>
            </a:r>
          </a:p>
        </p:txBody>
      </p:sp>
      <p:sp>
        <p:nvSpPr>
          <p:cNvPr id="15" name="عنصر نائب للمحتوى 2"/>
          <p:cNvSpPr txBox="1">
            <a:spLocks/>
          </p:cNvSpPr>
          <p:nvPr/>
        </p:nvSpPr>
        <p:spPr>
          <a:xfrm>
            <a:off x="700182" y="4919289"/>
            <a:ext cx="9998017" cy="753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reacts with muscarinic, cholinergic and serotonergic receptors.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Ketamine is a potent analgesic at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subanesthetic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plasma concentrations. 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has a wide margin of safety ( up to 10x the usual dose 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00182" y="4522588"/>
            <a:ext cx="7581175" cy="4131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3- Miscellaneous receptor theory :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553419" y="293305"/>
            <a:ext cx="7660256" cy="66707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 </a:t>
            </a: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Ketamine hydrochloride :</a:t>
            </a:r>
            <a:endParaRPr lang="en-US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ound Diagonal Corner Rectangle 18"/>
          <p:cNvSpPr/>
          <p:nvPr/>
        </p:nvSpPr>
        <p:spPr>
          <a:xfrm>
            <a:off x="11775057" y="9"/>
            <a:ext cx="408316" cy="328681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30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20983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319183"/>
            <a:ext cx="10274061" cy="617283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3813"/>
            <a:ext cx="2553419" cy="61830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Miscellaneous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drugs :</a:t>
            </a:r>
            <a:endParaRPr lang="en-US" sz="4000" b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0183" y="1049528"/>
            <a:ext cx="11471690" cy="55237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00183" y="1082978"/>
            <a:ext cx="5726496" cy="4864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  Pharmacodynamics :</a:t>
            </a:r>
            <a:endParaRPr lang="en-US" sz="3600" b="1" dirty="0">
              <a:solidFill>
                <a:schemeClr val="tx1"/>
              </a:solidFill>
              <a:latin typeface="Bodoni MT" panose="020706030806060202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0182" y="1612108"/>
            <a:ext cx="7581175" cy="46775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1 </a:t>
            </a: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en-US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CNS </a:t>
            </a: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10" name="عنصر نائب للمحتوى 2"/>
          <p:cNvSpPr txBox="1">
            <a:spLocks/>
          </p:cNvSpPr>
          <p:nvPr/>
        </p:nvSpPr>
        <p:spPr>
          <a:xfrm>
            <a:off x="889964" y="2513742"/>
            <a:ext cx="9168436" cy="34039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indent="-282575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1. ketamine increases cerebral oxygen consumption, cerebral blood flow, and intracranial pressure</a:t>
            </a:r>
          </a:p>
          <a:p>
            <a:pPr marL="365125" indent="-282575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2- generalized increase in the muscle tone and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purposful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movements.</a:t>
            </a:r>
          </a:p>
          <a:p>
            <a:pPr marL="365125" indent="-282575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3- Unpleasant dreams, hallucinations or frank delirium (esp. females &amp; large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dose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ketamine). </a:t>
            </a:r>
          </a:p>
          <a:p>
            <a:pPr marL="365125" indent="-282575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incidence of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delirium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15-35 year old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Pts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approx. 20%</a:t>
            </a:r>
          </a:p>
          <a:p>
            <a:pPr marL="365125" indent="-282575">
              <a:buNone/>
            </a:pP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2553419" y="293305"/>
            <a:ext cx="7660256" cy="66707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 </a:t>
            </a: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Ketamine hydrochloride :</a:t>
            </a:r>
            <a:endParaRPr lang="en-US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 Diagonal Corner Rectangle 10"/>
          <p:cNvSpPr/>
          <p:nvPr/>
        </p:nvSpPr>
        <p:spPr>
          <a:xfrm>
            <a:off x="11775057" y="9"/>
            <a:ext cx="408316" cy="328681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31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36936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319183"/>
            <a:ext cx="10274061" cy="617283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3813"/>
            <a:ext cx="2553419" cy="61830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Miscellaneous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drugs :</a:t>
            </a:r>
            <a:endParaRPr lang="en-US" sz="4000" b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0183" y="1049528"/>
            <a:ext cx="11471690" cy="55237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00183" y="1082978"/>
            <a:ext cx="5726496" cy="4864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  Pharmacodynamics :</a:t>
            </a:r>
            <a:endParaRPr lang="en-US" sz="3600" b="1" dirty="0">
              <a:solidFill>
                <a:schemeClr val="tx1"/>
              </a:solidFill>
              <a:latin typeface="Bodoni MT" panose="020706030806060202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0182" y="1612108"/>
            <a:ext cx="7581175" cy="46775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2 </a:t>
            </a: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Respiratory system</a:t>
            </a:r>
            <a:r>
              <a:rPr lang="en-US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عنصر نائب للمحتوى 2"/>
          <p:cNvSpPr txBox="1">
            <a:spLocks/>
          </p:cNvSpPr>
          <p:nvPr/>
        </p:nvSpPr>
        <p:spPr>
          <a:xfrm>
            <a:off x="700181" y="2640570"/>
            <a:ext cx="11756361" cy="42519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5450" indent="-342900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preserves laryngeal &amp;pharyngeal airway reflexes.</a:t>
            </a:r>
          </a:p>
          <a:p>
            <a:pPr marL="425450" indent="-34290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Ketamine is a potent bronchodilator. </a:t>
            </a:r>
          </a:p>
          <a:p>
            <a:pPr marL="425450" indent="-342900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FRC → unchanged.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5450" indent="-34290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Minute ventilation  </a:t>
            </a:r>
            <a:r>
              <a:rPr lang="en-US" dirty="0"/>
              <a:t>→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unchanged.</a:t>
            </a:r>
          </a:p>
          <a:p>
            <a:pPr marL="425450" indent="-34290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Tidal volume </a:t>
            </a:r>
            <a:r>
              <a:rPr lang="en-US" dirty="0"/>
              <a:t>→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unchanged.</a:t>
            </a:r>
          </a:p>
          <a:p>
            <a:pPr marL="425450" indent="-34290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Hypoxic pulmonary vasoconstriction </a:t>
            </a:r>
            <a:r>
              <a:rPr lang="en-US" dirty="0"/>
              <a:t>→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unchanged.</a:t>
            </a:r>
          </a:p>
          <a:p>
            <a:pPr marL="425450" indent="-342900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Ketamine causes increased secretions but this can be limited by anti-cholinergic drugs.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553419" y="293305"/>
            <a:ext cx="7660256" cy="66707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 </a:t>
            </a: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Ketamine hydrochloride :</a:t>
            </a:r>
            <a:endParaRPr lang="en-US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 Diagonal Corner Rectangle 10"/>
          <p:cNvSpPr/>
          <p:nvPr/>
        </p:nvSpPr>
        <p:spPr>
          <a:xfrm>
            <a:off x="11775057" y="9"/>
            <a:ext cx="408316" cy="328681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32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02809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319183"/>
            <a:ext cx="10274061" cy="617283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3813"/>
            <a:ext cx="2553419" cy="61830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Miscellaneous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drugs :</a:t>
            </a:r>
            <a:endParaRPr lang="en-US" sz="4000" b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0183" y="1049528"/>
            <a:ext cx="11471690" cy="55237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00183" y="1082978"/>
            <a:ext cx="5726496" cy="4864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  Pharmacodynamics :</a:t>
            </a:r>
            <a:endParaRPr lang="en-US" sz="3600" b="1" dirty="0">
              <a:solidFill>
                <a:schemeClr val="tx1"/>
              </a:solidFill>
              <a:latin typeface="Bodoni MT" panose="020706030806060202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0182" y="1612108"/>
            <a:ext cx="7581175" cy="46775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3 </a:t>
            </a: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en-US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CVS :</a:t>
            </a:r>
            <a:endParaRPr 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عنصر نائب للمحتوى 2"/>
          <p:cNvSpPr txBox="1">
            <a:spLocks/>
          </p:cNvSpPr>
          <p:nvPr/>
        </p:nvSpPr>
        <p:spPr>
          <a:xfrm>
            <a:off x="829579" y="2200627"/>
            <a:ext cx="9444481" cy="42519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5450" indent="-3429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It produces central sympathetic stimulation, which increases: </a:t>
            </a:r>
          </a:p>
          <a:p>
            <a:pPr marL="539750" indent="-457200"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Arterial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blood pressure, heart rate, and cardiac output. </a:t>
            </a:r>
          </a:p>
          <a:p>
            <a:pPr marL="539750" indent="-4572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Pulmonary artery pressure.</a:t>
            </a:r>
          </a:p>
          <a:p>
            <a:pPr marL="539750" indent="-4572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Coronary blood flow.</a:t>
            </a:r>
          </a:p>
          <a:p>
            <a:pPr marL="539750" indent="-457200"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Myocardial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oxygen uptake. </a:t>
            </a:r>
          </a:p>
          <a:p>
            <a:pPr marL="425450" indent="-3429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It may cause myocardial depression if the sympathetic nervous sys is exhausted or blocked.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553419" y="293305"/>
            <a:ext cx="7660256" cy="66707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 </a:t>
            </a: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Ketamine hydrochloride :</a:t>
            </a:r>
            <a:endParaRPr lang="en-US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 Diagonal Corner Rectangle 10"/>
          <p:cNvSpPr/>
          <p:nvPr/>
        </p:nvSpPr>
        <p:spPr>
          <a:xfrm>
            <a:off x="11775057" y="9"/>
            <a:ext cx="408316" cy="328681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33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61888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319183"/>
            <a:ext cx="10274061" cy="617283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3813"/>
            <a:ext cx="2553419" cy="61830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Miscellaneous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drugs :</a:t>
            </a:r>
            <a:endParaRPr lang="en-US" sz="4000" b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0183" y="1049528"/>
            <a:ext cx="11471690" cy="55237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0182" y="1663864"/>
            <a:ext cx="7581175" cy="4131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</a:t>
            </a: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en-US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GI :</a:t>
            </a:r>
            <a:endParaRPr 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عنصر نائب للمحتوى 2"/>
          <p:cNvSpPr txBox="1">
            <a:spLocks/>
          </p:cNvSpPr>
          <p:nvPr/>
        </p:nvSpPr>
        <p:spPr>
          <a:xfrm>
            <a:off x="709532" y="2069214"/>
            <a:ext cx="9998017" cy="753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Minimal anorexia, nausea &amp; vomiting.</a:t>
            </a:r>
          </a:p>
        </p:txBody>
      </p:sp>
      <p:sp>
        <p:nvSpPr>
          <p:cNvPr id="12" name="عنصر نائب للمحتوى 2"/>
          <p:cNvSpPr txBox="1">
            <a:spLocks/>
          </p:cNvSpPr>
          <p:nvPr/>
        </p:nvSpPr>
        <p:spPr>
          <a:xfrm>
            <a:off x="700181" y="2930975"/>
            <a:ext cx="9998017" cy="753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Placental transfer does occur, but neonatal depression hasn’t been observed if the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dose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limited to &lt; 1 mg/kg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00182" y="2470303"/>
            <a:ext cx="7581175" cy="4131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</a:t>
            </a: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en-US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GU :</a:t>
            </a:r>
            <a:endParaRPr 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عنصر نائب للمحتوى 2"/>
          <p:cNvSpPr txBox="1">
            <a:spLocks/>
          </p:cNvSpPr>
          <p:nvPr/>
        </p:nvSpPr>
        <p:spPr>
          <a:xfrm>
            <a:off x="709532" y="4186800"/>
            <a:ext cx="9998017" cy="753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Generalized increase in skeletal muscle tone.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Increases the effects of muscle relaxants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09532" y="3708571"/>
            <a:ext cx="7581175" cy="4131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Muscle </a:t>
            </a:r>
            <a:r>
              <a:rPr lang="en-US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system :</a:t>
            </a:r>
            <a:endParaRPr 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53419" y="293305"/>
            <a:ext cx="7660256" cy="66707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 </a:t>
            </a: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Ketamine hydrochloride :</a:t>
            </a:r>
            <a:endParaRPr lang="en-US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09532" y="1096963"/>
            <a:ext cx="5726496" cy="4864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  Pharmacodynamics :</a:t>
            </a:r>
            <a:endParaRPr lang="en-US" sz="3600" b="1" dirty="0">
              <a:solidFill>
                <a:schemeClr val="tx1"/>
              </a:solidFill>
              <a:latin typeface="Bodoni MT" panose="020706030806060202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09532" y="5002492"/>
            <a:ext cx="7581175" cy="4131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 </a:t>
            </a: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Endocrine </a:t>
            </a:r>
            <a:r>
              <a:rPr lang="en-US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 :</a:t>
            </a:r>
            <a:endParaRPr 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عنصر نائب للمحتوى 2"/>
          <p:cNvSpPr txBox="1">
            <a:spLocks/>
          </p:cNvSpPr>
          <p:nvPr/>
        </p:nvSpPr>
        <p:spPr>
          <a:xfrm>
            <a:off x="709532" y="5485824"/>
            <a:ext cx="9998017" cy="753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Increased sympathetic stimulation </a:t>
            </a:r>
            <a:r>
              <a:rPr lang="en-US" sz="2400" dirty="0"/>
              <a:t>→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increased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blood glucose, increased plasma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cortisol.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ound Diagonal Corner Rectangle 15"/>
          <p:cNvSpPr/>
          <p:nvPr/>
        </p:nvSpPr>
        <p:spPr>
          <a:xfrm>
            <a:off x="11775057" y="9"/>
            <a:ext cx="408316" cy="328681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34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3686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319183"/>
            <a:ext cx="10274061" cy="617283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3813"/>
            <a:ext cx="2553419" cy="61830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Miscellaneous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drugs :</a:t>
            </a:r>
            <a:endParaRPr lang="en-US" sz="4000" b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0183" y="1049528"/>
            <a:ext cx="11471690" cy="55237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عنصر نائب للمحتوى 2"/>
          <p:cNvSpPr>
            <a:spLocks noGrp="1"/>
          </p:cNvSpPr>
          <p:nvPr>
            <p:ph idx="1"/>
          </p:nvPr>
        </p:nvSpPr>
        <p:spPr>
          <a:xfrm>
            <a:off x="1045823" y="2403812"/>
            <a:ext cx="9998017" cy="3710117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Sole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anesthetic for diagnosis and surgical procedures 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Induction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anesthesia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supplement regional or local anesthetic techniques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anesthetic induction in severe asthmatic pts. Or patients with cardiovascular collapse requiring emergency surgery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00183" y="1514296"/>
            <a:ext cx="5726496" cy="6030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Indications </a:t>
            </a:r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3600" b="1" dirty="0">
              <a:solidFill>
                <a:schemeClr val="tx1"/>
              </a:solidFill>
              <a:latin typeface="Bodoni MT" panose="020706030806060202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3419" y="293305"/>
            <a:ext cx="7660256" cy="66707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 </a:t>
            </a: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Ketamine hydrochloride :</a:t>
            </a:r>
            <a:endParaRPr lang="en-US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 Diagonal Corner Rectangle 9"/>
          <p:cNvSpPr/>
          <p:nvPr/>
        </p:nvSpPr>
        <p:spPr>
          <a:xfrm>
            <a:off x="11775057" y="9"/>
            <a:ext cx="408316" cy="328681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35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5159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319183"/>
            <a:ext cx="10274061" cy="617283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3813"/>
            <a:ext cx="2553419" cy="61830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Miscellaneous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drugs :</a:t>
            </a:r>
            <a:endParaRPr lang="en-US" sz="4000" b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0183" y="1049528"/>
            <a:ext cx="11471690" cy="55237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عنصر نائب للمحتوى 2"/>
          <p:cNvSpPr>
            <a:spLocks noGrp="1"/>
          </p:cNvSpPr>
          <p:nvPr>
            <p:ph idx="1"/>
          </p:nvPr>
        </p:nvSpPr>
        <p:spPr>
          <a:xfrm>
            <a:off x="1276709" y="2582113"/>
            <a:ext cx="9335306" cy="37101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1- lack of knowledge of the drug</a:t>
            </a:r>
          </a:p>
          <a:p>
            <a:pPr marL="0" indent="0">
              <a:buNone/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 lack of resuscitative equipment</a:t>
            </a:r>
          </a:p>
          <a:p>
            <a:pPr marL="0" indent="0">
              <a:buNone/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3- inability to maintain a patent airways</a:t>
            </a:r>
          </a:p>
          <a:p>
            <a:pPr marL="0" indent="0">
              <a:buNone/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4- allergy to ketamine</a:t>
            </a:r>
          </a:p>
          <a:p>
            <a:pPr marL="0" indent="0">
              <a:buNone/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5- history of psychosis</a:t>
            </a:r>
          </a:p>
          <a:p>
            <a:pPr marL="0" indent="0">
              <a:buNone/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6- 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cerebral-vascular 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disease</a:t>
            </a:r>
          </a:p>
          <a:p>
            <a:pPr marL="0" indent="0">
              <a:buNone/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7- Patients. For whom 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hypertension 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hazardous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0183" y="1514296"/>
            <a:ext cx="5726496" cy="6030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Bodoni MT" panose="020706030806060202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    Contraindications :</a:t>
            </a:r>
            <a:endParaRPr lang="en-US" sz="3600" b="1" dirty="0">
              <a:solidFill>
                <a:schemeClr val="tx1"/>
              </a:solidFill>
              <a:latin typeface="Bodoni MT" panose="020706030806060202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3419" y="293305"/>
            <a:ext cx="7660256" cy="66707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 </a:t>
            </a: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Ketamine hydrochloride :</a:t>
            </a:r>
            <a:endParaRPr lang="en-US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 Diagonal Corner Rectangle 9"/>
          <p:cNvSpPr/>
          <p:nvPr/>
        </p:nvSpPr>
        <p:spPr>
          <a:xfrm>
            <a:off x="11775057" y="9"/>
            <a:ext cx="408316" cy="328681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36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65461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925" y="25098"/>
            <a:ext cx="8217263" cy="6832901"/>
          </a:xfrm>
          <a:prstGeom prst="rect">
            <a:avLst/>
          </a:prstGeom>
        </p:spPr>
      </p:pic>
      <p:sp>
        <p:nvSpPr>
          <p:cNvPr id="4" name="Round Diagonal Corner Rectangle 3"/>
          <p:cNvSpPr/>
          <p:nvPr/>
        </p:nvSpPr>
        <p:spPr>
          <a:xfrm>
            <a:off x="11775057" y="9"/>
            <a:ext cx="408316" cy="328681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37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31262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1" r="1459"/>
          <a:stretch/>
        </p:blipFill>
        <p:spPr>
          <a:xfrm>
            <a:off x="94890" y="103513"/>
            <a:ext cx="12016597" cy="6650966"/>
          </a:xfrm>
          <a:prstGeom prst="rect">
            <a:avLst/>
          </a:prstGeom>
        </p:spPr>
      </p:pic>
      <p:sp>
        <p:nvSpPr>
          <p:cNvPr id="4" name="Round Diagonal Corner Rectangle 3"/>
          <p:cNvSpPr/>
          <p:nvPr/>
        </p:nvSpPr>
        <p:spPr>
          <a:xfrm>
            <a:off x="11775057" y="9"/>
            <a:ext cx="408316" cy="328681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38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30734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0183" y="1690688"/>
            <a:ext cx="11471690" cy="43478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586596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6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Barbiturates (</a:t>
            </a:r>
            <a:r>
              <a:rPr lang="en-US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thiopenton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or thiopental)</a:t>
            </a:r>
            <a:endParaRPr lang="en-US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8592" y="2205172"/>
            <a:ext cx="10653618" cy="448019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Hypotension</a:t>
            </a: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Respiratory depression</a:t>
            </a: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Tissue necrosis (if injected extra-vascular)</a:t>
            </a: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Laryngospasm</a:t>
            </a: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Bronchospasm (avoid in asthma)</a:t>
            </a: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Thrombophlibitis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(less common in 2.5% conc.)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3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700183" y="1756887"/>
            <a:ext cx="3820059" cy="61791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Adverse effects</a:t>
            </a:r>
            <a:r>
              <a:rPr lang="en-US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0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501" y="138020"/>
            <a:ext cx="8838600" cy="6858000"/>
          </a:xfrm>
          <a:prstGeom prst="rect">
            <a:avLst/>
          </a:prstGeom>
        </p:spPr>
      </p:pic>
      <p:sp>
        <p:nvSpPr>
          <p:cNvPr id="4" name="Round Diagonal Corner Rectangle 3"/>
          <p:cNvSpPr/>
          <p:nvPr/>
        </p:nvSpPr>
        <p:spPr>
          <a:xfrm>
            <a:off x="11775057" y="9"/>
            <a:ext cx="408316" cy="328681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39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35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6" r="1760"/>
          <a:stretch/>
        </p:blipFill>
        <p:spPr>
          <a:xfrm>
            <a:off x="8626" y="992042"/>
            <a:ext cx="12174748" cy="4970703"/>
          </a:xfrm>
          <a:prstGeom prst="rect">
            <a:avLst/>
          </a:prstGeom>
        </p:spPr>
      </p:pic>
      <p:sp>
        <p:nvSpPr>
          <p:cNvPr id="4" name="Round Diagonal Corner Rectangle 3"/>
          <p:cNvSpPr/>
          <p:nvPr/>
        </p:nvSpPr>
        <p:spPr>
          <a:xfrm>
            <a:off x="11775057" y="9"/>
            <a:ext cx="408316" cy="328681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40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41868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11775057" y="9"/>
            <a:ext cx="408316" cy="328681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41</a:t>
            </a:r>
            <a:endParaRPr lang="en-US" sz="12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63" y="0"/>
            <a:ext cx="11395494" cy="682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3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11775057" y="9"/>
            <a:ext cx="408316" cy="328681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smtClean="0"/>
              <a:t>42</a:t>
            </a:r>
            <a:endParaRPr lang="en-US" sz="12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1" t="247" b="1914"/>
          <a:stretch/>
        </p:blipFill>
        <p:spPr>
          <a:xfrm>
            <a:off x="3338423" y="0"/>
            <a:ext cx="5055079" cy="6832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04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81487"/>
            <a:ext cx="10274061" cy="2677135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f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41540" y="474458"/>
            <a:ext cx="10443713" cy="2139346"/>
          </a:xfrm>
        </p:spPr>
        <p:txBody>
          <a:bodyPr>
            <a:normAutofit/>
          </a:bodyPr>
          <a:lstStyle/>
          <a:p>
            <a:r>
              <a:rPr lang="en-US" sz="7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87592" y="3569940"/>
            <a:ext cx="10095781" cy="268849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 Diagonal Corner Rectangle 8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39</a:t>
            </a:r>
            <a:endParaRPr lang="en-US" sz="1200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739660" y="2981870"/>
            <a:ext cx="10443713" cy="21393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 of lecture 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51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0183" y="1690688"/>
            <a:ext cx="11471690" cy="43478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586596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6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Barbiturates (</a:t>
            </a:r>
            <a:r>
              <a:rPr lang="en-US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thiopenton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or thiopental)</a:t>
            </a:r>
            <a:endParaRPr lang="en-US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8592" y="2205172"/>
            <a:ext cx="9763657" cy="448019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b="1" dirty="0" smtClean="0"/>
              <a:t>7 - </a:t>
            </a:r>
            <a:r>
              <a:rPr lang="en-US" dirty="0" smtClean="0"/>
              <a:t>Allergic </a:t>
            </a:r>
            <a:r>
              <a:rPr lang="en-US" dirty="0"/>
              <a:t>reactions 1 in </a:t>
            </a:r>
            <a:r>
              <a:rPr lang="en-US" dirty="0" smtClean="0"/>
              <a:t>14000-20000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b="1" dirty="0" smtClean="0"/>
              <a:t>8 - </a:t>
            </a:r>
            <a:r>
              <a:rPr lang="en-US" dirty="0" smtClean="0"/>
              <a:t>Intra-arterial </a:t>
            </a:r>
            <a:r>
              <a:rPr lang="en-US" dirty="0"/>
              <a:t>injection (lead to sever vasospasm and sever pain it </a:t>
            </a:r>
            <a:r>
              <a:rPr lang="en-US" dirty="0" smtClean="0"/>
              <a:t>may </a:t>
            </a:r>
            <a:r>
              <a:rPr lang="en-US" dirty="0"/>
              <a:t>lead to gangrene of the limb, </a:t>
            </a:r>
            <a:r>
              <a:rPr lang="en-US" dirty="0" smtClean="0"/>
              <a:t>treatment </a:t>
            </a:r>
            <a:r>
              <a:rPr lang="en-US" dirty="0"/>
              <a:t>by keeping the cannula in </a:t>
            </a:r>
            <a:r>
              <a:rPr lang="en-US" dirty="0" smtClean="0"/>
              <a:t>  and </a:t>
            </a:r>
            <a:r>
              <a:rPr lang="en-US" dirty="0"/>
              <a:t>inject </a:t>
            </a:r>
            <a:r>
              <a:rPr lang="en-US" dirty="0" err="1"/>
              <a:t>papeverine</a:t>
            </a:r>
            <a:r>
              <a:rPr lang="en-US" dirty="0"/>
              <a:t> 20 mg, heparin and fluid, using 2.5% conc. Is </a:t>
            </a:r>
            <a:r>
              <a:rPr lang="en-US" dirty="0" smtClean="0"/>
              <a:t> safer</a:t>
            </a:r>
            <a:r>
              <a:rPr lang="en-US" dirty="0"/>
              <a:t>) </a:t>
            </a:r>
          </a:p>
          <a:p>
            <a:pPr marL="0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4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700183" y="1756887"/>
            <a:ext cx="3820059" cy="61791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Adverse effects</a:t>
            </a:r>
            <a:r>
              <a:rPr lang="en-US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84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0183" y="1690688"/>
            <a:ext cx="11471690" cy="43478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586596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6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Barbiturates (</a:t>
            </a:r>
            <a:r>
              <a:rPr lang="en-US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thiopenton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or thiopental)</a:t>
            </a:r>
            <a:endParaRPr lang="en-US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8592" y="2783136"/>
            <a:ext cx="10436517" cy="4480196"/>
          </a:xfrm>
        </p:spPr>
        <p:txBody>
          <a:bodyPr>
            <a:noAutofit/>
          </a:bodyPr>
          <a:lstStyle/>
          <a:p>
            <a:pPr marL="609600" lvl="0" indent="-6096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3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Airway obstruction (epiglottis or pharyngeal </a:t>
            </a:r>
            <a:r>
              <a:rPr lang="en-US" sz="32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tumours</a:t>
            </a:r>
            <a:r>
              <a:rPr lang="en-US" sz="32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32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09600" lvl="0" indent="-6096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32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Porphyria</a:t>
            </a:r>
            <a:endParaRPr lang="en-US" sz="32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09600" lvl="0" indent="-6096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3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Previous hypersensitivity to this drug</a:t>
            </a:r>
          </a:p>
          <a:p>
            <a:pPr marL="609600" lvl="0" indent="-6096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en-US" sz="32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0183" y="1756887"/>
            <a:ext cx="3897696" cy="61791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Contra indications:</a:t>
            </a:r>
          </a:p>
        </p:txBody>
      </p:sp>
      <p:sp>
        <p:nvSpPr>
          <p:cNvPr id="10" name="Round Diagonal Corner Rectangle 9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4488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0183" y="1690688"/>
            <a:ext cx="11471690" cy="43478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586596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6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Benzodiazepines (Diazepam, Midazolam)</a:t>
            </a:r>
            <a:endParaRPr lang="en-US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8592" y="2136164"/>
            <a:ext cx="9763657" cy="448019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Sedation during regional anesthesia</a:t>
            </a: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Radiological procedures (children, anxious persons)</a:t>
            </a: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Endoscopy</a:t>
            </a: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ICU</a:t>
            </a: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Supplementation to general anesthesia</a:t>
            </a: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Amnesia</a:t>
            </a: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Status </a:t>
            </a:r>
            <a:r>
              <a:rPr lang="en-US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epilepticus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6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700183" y="1756887"/>
            <a:ext cx="3820059" cy="61791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Indications:</a:t>
            </a:r>
          </a:p>
        </p:txBody>
      </p:sp>
    </p:spTree>
    <p:extLst>
      <p:ext uri="{BB962C8B-B14F-4D97-AF65-F5344CB8AC3E}">
        <p14:creationId xmlns:p14="http://schemas.microsoft.com/office/powerpoint/2010/main" val="233428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0183" y="1526788"/>
            <a:ext cx="11471690" cy="49430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586596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6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Benzodiazepines (Diazepam, Midazolam)</a:t>
            </a:r>
            <a:endParaRPr lang="en-US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8592" y="2222434"/>
            <a:ext cx="9763657" cy="2740605"/>
          </a:xfrm>
        </p:spPr>
        <p:txBody>
          <a:bodyPr>
            <a:noAutofit/>
          </a:bodyPr>
          <a:lstStyle/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Prolong duration (diazepam)</a:t>
            </a:r>
          </a:p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Painful on injection (diazepam)</a:t>
            </a:r>
          </a:p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Hypotension if used with other agents like opioids</a:t>
            </a:r>
          </a:p>
          <a:p>
            <a:pPr marL="609600" lvl="0" indent="-6096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3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Respiratory depression </a:t>
            </a:r>
            <a:r>
              <a:rPr 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over </a:t>
            </a:r>
            <a:r>
              <a:rPr lang="en-US" sz="3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dosage   </a:t>
            </a:r>
            <a:endParaRPr lang="en-US" sz="3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7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700183" y="1592987"/>
            <a:ext cx="3820059" cy="61791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Adverse effects</a:t>
            </a:r>
            <a:r>
              <a:rPr lang="en-US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0183" y="4600731"/>
            <a:ext cx="3820059" cy="61791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Contraindications: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89965" y="5296195"/>
            <a:ext cx="9763657" cy="7246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Early pregnancy (</a:t>
            </a:r>
            <a:r>
              <a:rPr lang="en-US" sz="30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teratogenic</a:t>
            </a:r>
            <a:r>
              <a:rPr 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effect)</a:t>
            </a:r>
          </a:p>
        </p:txBody>
      </p:sp>
    </p:spTree>
    <p:extLst>
      <p:ext uri="{BB962C8B-B14F-4D97-AF65-F5344CB8AC3E}">
        <p14:creationId xmlns:p14="http://schemas.microsoft.com/office/powerpoint/2010/main" val="3684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8</a:t>
            </a:r>
            <a:endParaRPr lang="en-US" b="1" dirty="0"/>
          </a:p>
        </p:txBody>
      </p:sp>
      <p:grpSp>
        <p:nvGrpSpPr>
          <p:cNvPr id="7" name="SmartArt Placeholder 11269"/>
          <p:cNvGrpSpPr>
            <a:grpSpLocks noChangeAspect="1"/>
          </p:cNvGrpSpPr>
          <p:nvPr/>
        </p:nvGrpSpPr>
        <p:grpSpPr bwMode="auto">
          <a:xfrm>
            <a:off x="957526" y="497146"/>
            <a:ext cx="10288434" cy="5888232"/>
            <a:chOff x="239" y="1007"/>
            <a:chExt cx="1930" cy="1611"/>
          </a:xfrm>
        </p:grpSpPr>
        <p:cxnSp>
          <p:nvCxnSpPr>
            <p:cNvPr id="2052" name="_s2052"/>
            <p:cNvCxnSpPr>
              <a:cxnSpLocks noChangeShapeType="1"/>
              <a:stCxn id="14" idx="1"/>
              <a:endCxn id="11" idx="2"/>
            </p:cNvCxnSpPr>
            <p:nvPr/>
          </p:nvCxnSpPr>
          <p:spPr bwMode="auto">
            <a:xfrm rot="10800000">
              <a:off x="507" y="1295"/>
              <a:ext cx="798" cy="115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3" name="_s2053"/>
            <p:cNvCxnSpPr>
              <a:cxnSpLocks noChangeShapeType="1"/>
              <a:stCxn id="13" idx="1"/>
              <a:endCxn id="11" idx="2"/>
            </p:cNvCxnSpPr>
            <p:nvPr/>
          </p:nvCxnSpPr>
          <p:spPr bwMode="auto">
            <a:xfrm rot="10800000">
              <a:off x="507" y="1295"/>
              <a:ext cx="568" cy="72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4" name="_s2054"/>
            <p:cNvCxnSpPr>
              <a:cxnSpLocks noChangeShapeType="1"/>
              <a:stCxn id="12" idx="1"/>
              <a:endCxn id="11" idx="2"/>
            </p:cNvCxnSpPr>
            <p:nvPr/>
          </p:nvCxnSpPr>
          <p:spPr bwMode="auto">
            <a:xfrm rot="10800000">
              <a:off x="507" y="1295"/>
              <a:ext cx="341" cy="29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_s2055"/>
            <p:cNvSpPr>
              <a:spLocks noChangeArrowheads="1"/>
            </p:cNvSpPr>
            <p:nvPr/>
          </p:nvSpPr>
          <p:spPr bwMode="auto">
            <a:xfrm>
              <a:off x="239" y="1007"/>
              <a:ext cx="535" cy="288"/>
            </a:xfrm>
            <a:prstGeom prst="roundRect">
              <a:avLst>
                <a:gd name="adj" fmla="val 1093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Opioids</a:t>
              </a:r>
            </a:p>
          </p:txBody>
        </p:sp>
        <p:sp>
          <p:nvSpPr>
            <p:cNvPr id="12" name="_s2056"/>
            <p:cNvSpPr>
              <a:spLocks noChangeArrowheads="1"/>
            </p:cNvSpPr>
            <p:nvPr/>
          </p:nvSpPr>
          <p:spPr bwMode="auto">
            <a:xfrm>
              <a:off x="848" y="1401"/>
              <a:ext cx="1010" cy="369"/>
            </a:xfrm>
            <a:prstGeom prst="roundRect">
              <a:avLst>
                <a:gd name="adj" fmla="val 8352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Agonist </a:t>
              </a:r>
            </a:p>
            <a:p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Morphine, </a:t>
              </a:r>
              <a:r>
                <a:rPr kumimoji="0" 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Pethidine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Tramadol </a:t>
              </a:r>
            </a:p>
            <a:p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Fentanyl &amp; Al, </a:t>
              </a:r>
              <a:r>
                <a:rPr kumimoji="0" 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Remi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Su (</a:t>
              </a:r>
              <a:r>
                <a:rPr kumimoji="0" 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fentanil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)</a:t>
              </a:r>
              <a:r>
                <a:rPr kumimoji="0" 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sp>
          <p:nvSpPr>
            <p:cNvPr id="13" name="_s2057"/>
            <p:cNvSpPr>
              <a:spLocks noChangeArrowheads="1"/>
            </p:cNvSpPr>
            <p:nvPr/>
          </p:nvSpPr>
          <p:spPr bwMode="auto">
            <a:xfrm>
              <a:off x="1075" y="1847"/>
              <a:ext cx="864" cy="354"/>
            </a:xfrm>
            <a:prstGeom prst="roundRect">
              <a:avLst>
                <a:gd name="adj" fmla="val 9333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u="none" strike="noStrike" cap="none" normalizeH="0" baseline="0" dirty="0" smtClean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Agonist-Antagonist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dirty="0" smtClean="0">
                  <a:ln>
                    <a:noFill/>
                  </a:ln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</a:t>
              </a:r>
              <a:r>
                <a:rPr kumimoji="0" lang="en-US" sz="2900" b="0" i="0" u="none" strike="noStrike" cap="none" normalizeH="0" baseline="0" dirty="0" err="1" smtClean="0">
                  <a:ln>
                    <a:noFill/>
                  </a:ln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Pentazocine</a:t>
              </a:r>
              <a:r>
                <a:rPr kumimoji="0" lang="en-US" sz="2900" b="0" i="0" u="none" strike="noStrike" cap="none" normalizeH="0" baseline="0" dirty="0" smtClean="0">
                  <a:ln>
                    <a:noFill/>
                  </a:ln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kumimoji="0" lang="en-US" sz="2900" b="0" i="0" u="none" strike="noStrike" cap="none" normalizeH="0" baseline="0" dirty="0" err="1" smtClean="0">
                  <a:ln>
                    <a:noFill/>
                  </a:ln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Nalburphine</a:t>
              </a:r>
              <a:r>
                <a:rPr kumimoji="0" lang="en-US" sz="2900" b="0" i="0" u="none" strike="noStrike" cap="none" normalizeH="0" baseline="0" dirty="0" smtClean="0">
                  <a:ln>
                    <a:noFill/>
                  </a:ln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sp>
          <p:nvSpPr>
            <p:cNvPr id="14" name="_s2058"/>
            <p:cNvSpPr>
              <a:spLocks noChangeArrowheads="1"/>
            </p:cNvSpPr>
            <p:nvPr/>
          </p:nvSpPr>
          <p:spPr bwMode="auto">
            <a:xfrm>
              <a:off x="1305" y="2279"/>
              <a:ext cx="864" cy="339"/>
            </a:xfrm>
            <a:prstGeom prst="roundRect">
              <a:avLst>
                <a:gd name="adj" fmla="val 9009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Antagonist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</a:t>
              </a:r>
              <a:r>
                <a:rPr kumimoji="0" lang="en-US" sz="29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Nalaxone</a:t>
              </a:r>
              <a:endParaRPr kumimoji="0" lang="en-US" sz="2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966152" y="497146"/>
            <a:ext cx="2851975" cy="1052646"/>
          </a:xfrm>
          <a:prstGeom prst="roundRect">
            <a:avLst>
              <a:gd name="adj" fmla="val 1093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Opioids</a:t>
            </a:r>
          </a:p>
        </p:txBody>
      </p:sp>
    </p:spTree>
    <p:extLst>
      <p:ext uri="{BB962C8B-B14F-4D97-AF65-F5344CB8AC3E}">
        <p14:creationId xmlns:p14="http://schemas.microsoft.com/office/powerpoint/2010/main" val="285057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1860</Words>
  <Application>Microsoft Office PowerPoint</Application>
  <PresentationFormat>Widescreen</PresentationFormat>
  <Paragraphs>371</Paragraphs>
  <Slides>44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Arial</vt:lpstr>
      <vt:lpstr>Bahnschrift</vt:lpstr>
      <vt:lpstr>Bodoni MT</vt:lpstr>
      <vt:lpstr>Calibri</vt:lpstr>
      <vt:lpstr>Calibri Light</vt:lpstr>
      <vt:lpstr>Tahoma</vt:lpstr>
      <vt:lpstr>Office Theme</vt:lpstr>
      <vt:lpstr>Intravenous  Anesthetic Agents</vt:lpstr>
      <vt:lpstr>PowerPoint Presentation</vt:lpstr>
      <vt:lpstr>Barbiturates (thiopenton or thiopental)</vt:lpstr>
      <vt:lpstr>Barbiturates (thiopenton or thiopental)</vt:lpstr>
      <vt:lpstr>Barbiturates (thiopenton or thiopental)</vt:lpstr>
      <vt:lpstr>Barbiturates (thiopenton or thiopental)</vt:lpstr>
      <vt:lpstr>Benzodiazepines (Diazepam, Midazolam)</vt:lpstr>
      <vt:lpstr>Benzodiazepines (Diazepam, Midazolam)</vt:lpstr>
      <vt:lpstr>PowerPoint Presentation</vt:lpstr>
      <vt:lpstr>     Opioids :</vt:lpstr>
      <vt:lpstr>     Opioids :</vt:lpstr>
      <vt:lpstr>     Opioids :</vt:lpstr>
      <vt:lpstr>     Opioids :</vt:lpstr>
      <vt:lpstr>     Opioids :</vt:lpstr>
      <vt:lpstr>    Morphine (10, 15mg)</vt:lpstr>
      <vt:lpstr>     Tramadol (100mg)</vt:lpstr>
      <vt:lpstr>    Alfentanil (100μg ) :</vt:lpstr>
      <vt:lpstr>     Opioids :</vt:lpstr>
      <vt:lpstr>     Opioids :</vt:lpstr>
      <vt:lpstr>     Opioids :</vt:lpstr>
      <vt:lpstr>     Opioids :</vt:lpstr>
      <vt:lpstr>PowerPoint Presentation</vt:lpstr>
      <vt:lpstr>Miscellaneous  drugs :</vt:lpstr>
      <vt:lpstr>Miscellaneous  drugs :</vt:lpstr>
      <vt:lpstr>Miscellaneous  drugs :</vt:lpstr>
      <vt:lpstr>Miscellaneous  drugs :</vt:lpstr>
      <vt:lpstr>Miscellaneous  drugs :</vt:lpstr>
      <vt:lpstr>Miscellaneous  drugs :</vt:lpstr>
      <vt:lpstr>Miscellaneous  drugs :</vt:lpstr>
      <vt:lpstr>Miscellaneous  drugs :</vt:lpstr>
      <vt:lpstr>Miscellaneous  drugs :</vt:lpstr>
      <vt:lpstr>Miscellaneous  drugs :</vt:lpstr>
      <vt:lpstr>Miscellaneous  drugs :</vt:lpstr>
      <vt:lpstr>Miscellaneous  drugs :</vt:lpstr>
      <vt:lpstr>Miscellaneous  drugs :</vt:lpstr>
      <vt:lpstr>Miscellaneous  drugs :</vt:lpstr>
      <vt:lpstr>Miscellaneous  drugs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of patients before anesthesia</dc:title>
  <dc:creator>ICU</dc:creator>
  <cp:lastModifiedBy>ICU</cp:lastModifiedBy>
  <cp:revision>98</cp:revision>
  <dcterms:created xsi:type="dcterms:W3CDTF">2021-10-23T19:43:56Z</dcterms:created>
  <dcterms:modified xsi:type="dcterms:W3CDTF">2021-11-01T20:47:15Z</dcterms:modified>
</cp:coreProperties>
</file>