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3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299" r:id="rId15"/>
  </p:sldIdLst>
  <p:sldSz cx="9144000" cy="6858000" type="screen4x3"/>
  <p:notesSz cx="6858000" cy="9144000"/>
  <p:embeddedFontLst>
    <p:embeddedFont>
      <p:font typeface="Calibri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57"/>
    <a:srgbClr val="FF2121"/>
    <a:srgbClr val="FF5050"/>
    <a:srgbClr val="FD5E4D"/>
    <a:srgbClr val="D60093"/>
    <a:srgbClr val="FFCCFF"/>
    <a:srgbClr val="FF66CC"/>
    <a:srgbClr val="CC3300"/>
    <a:srgbClr val="CF797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96" d="100"/>
          <a:sy n="96" d="100"/>
        </p:scale>
        <p:origin x="-1022" y="7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777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  <p:pic>
        <p:nvPicPr>
          <p:cNvPr id="21" name="Google Shape;21;p2" descr="C:\Users\user\Desktop\88888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756576" cy="88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C:\Users\user\Desktop\thefinallog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8344" y="44624"/>
            <a:ext cx="1475656" cy="104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اعداد وتقديم</a:t>
            </a: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 الاستاذ </a:t>
            </a:r>
            <a:r>
              <a:rPr lang="ar-IQ" b="1" dirty="0" smtClean="0"/>
              <a:t>الدكتور </a:t>
            </a:r>
            <a:endParaRPr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ساهره قحطان عبد الجبار الحميري</a:t>
            </a:r>
            <a:endParaRPr dirty="0"/>
          </a:p>
          <a:p>
            <a:pPr marL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/>
              <a:t>مفاهيم حقوق الإنسان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b="1" dirty="0"/>
              <a:t>سابعاً :حق الانسان في حرية الرأي و العقيدة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 smtClean="0"/>
              <a:t> - حرصت الشريعة الاسلامية على ان </a:t>
            </a:r>
            <a:r>
              <a:rPr lang="ar-IQ" sz="2400" dirty="0"/>
              <a:t>حرية الاعتقاد مكفولة لكل شخص، </a:t>
            </a:r>
            <a:r>
              <a:rPr lang="ar-IQ" sz="2400" dirty="0"/>
              <a:t>انطلاقاً من </a:t>
            </a:r>
            <a:r>
              <a:rPr lang="ar-IQ" sz="2400" dirty="0" smtClean="0"/>
              <a:t>تأكيدها </a:t>
            </a:r>
            <a:r>
              <a:rPr lang="ar-IQ" sz="2400" dirty="0"/>
              <a:t>على تكريم الإنسان وتحرير عقله من الجمود والتبعية، </a:t>
            </a:r>
            <a:r>
              <a:rPr lang="ar-IQ" sz="2400" dirty="0" smtClean="0"/>
              <a:t>ومنها </a:t>
            </a:r>
            <a:r>
              <a:rPr lang="ar-IQ" sz="2400" dirty="0"/>
              <a:t>قوله </a:t>
            </a:r>
            <a:r>
              <a:rPr lang="ar-IQ" sz="2400" dirty="0" smtClean="0"/>
              <a:t>تعالى( </a:t>
            </a:r>
            <a:r>
              <a:rPr lang="ar-IQ" sz="2400" dirty="0"/>
              <a:t>لا إكراه في الدين )) ، وقوله </a:t>
            </a:r>
            <a:r>
              <a:rPr lang="ar-IQ" sz="2400" dirty="0" smtClean="0"/>
              <a:t>تعالى</a:t>
            </a:r>
            <a:r>
              <a:rPr lang="ar-IQ" sz="2400" dirty="0"/>
              <a:t>(</a:t>
            </a:r>
            <a:r>
              <a:rPr lang="ar-IQ" sz="2400" dirty="0" smtClean="0"/>
              <a:t> </a:t>
            </a:r>
            <a:r>
              <a:rPr lang="ar-IQ" sz="2400" dirty="0"/>
              <a:t>لكم دينكم ولي دين </a:t>
            </a:r>
            <a:r>
              <a:rPr lang="ar-IQ" sz="2400" dirty="0" smtClean="0"/>
              <a:t>) .</a:t>
            </a:r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 smtClean="0"/>
              <a:t>- مع </a:t>
            </a:r>
            <a:r>
              <a:rPr lang="ar-IQ" sz="2400" dirty="0"/>
              <a:t>مراعاة أن تكون ممارسة هذه الحرية في إطار من الأخلاق واحترام الآخرين وخصوصياتهم وعدم مخالفة ثوابت المجتمع الإسلامي، وفي ذلك قال تعالى: (( أدع إلى سبيل ربك بالحكمة والموعظة الحسنة )) </a:t>
            </a:r>
            <a:r>
              <a:rPr lang="ar-IQ" sz="2400" dirty="0" smtClean="0"/>
              <a:t>،</a:t>
            </a:r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/>
              <a:t>-</a:t>
            </a:r>
            <a:r>
              <a:rPr lang="ar-IQ" sz="2400" dirty="0" smtClean="0"/>
              <a:t> </a:t>
            </a:r>
            <a:r>
              <a:rPr lang="ar-IQ" sz="2400" dirty="0"/>
              <a:t>وفي الحث على التعبير عن قول الحق، قال النبي الأكرم ﷺ : (أفضل الجهاد، كلمة حق عند سلطان جائر</a:t>
            </a:r>
            <a:r>
              <a:rPr lang="ar-IQ" sz="2400" dirty="0" smtClean="0"/>
              <a:t>).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449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ثامناً :حق الانسان في التكافل الاجتماعي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عرفت </a:t>
            </a:r>
            <a:r>
              <a:rPr lang="ar-IQ" sz="2400" dirty="0"/>
              <a:t>الشريعة الإسلامية نظاماً متميزاً للتكافل الاجتماعي الذي يعرف اليوم بـ «نظام الضمان الاجتماعي» أو «الرعاية </a:t>
            </a:r>
            <a:r>
              <a:rPr lang="ar-IQ" sz="2400" dirty="0" smtClean="0"/>
              <a:t>الاجتماعية»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الفئات المشمولة بنظام الضمان الاجتماعي هي </a:t>
            </a:r>
            <a:r>
              <a:rPr lang="ar-IQ" sz="2400" dirty="0"/>
              <a:t>التي تفتقر إلى مصدر </a:t>
            </a:r>
            <a:r>
              <a:rPr lang="ar-IQ" sz="2400" dirty="0" smtClean="0"/>
              <a:t>دخل منها:-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</a:t>
            </a:r>
            <a:r>
              <a:rPr lang="ar-IQ" sz="2400" dirty="0"/>
              <a:t>ا</a:t>
            </a:r>
            <a:r>
              <a:rPr lang="ar-IQ" sz="2400" dirty="0" smtClean="0"/>
              <a:t>لعاطلين </a:t>
            </a:r>
            <a:r>
              <a:rPr lang="ar-IQ" sz="2400" dirty="0"/>
              <a:t>عن </a:t>
            </a:r>
            <a:r>
              <a:rPr lang="ar-IQ" sz="2400" dirty="0" smtClean="0"/>
              <a:t>العمل وكبار </a:t>
            </a:r>
            <a:r>
              <a:rPr lang="ar-IQ" sz="2400" dirty="0"/>
              <a:t>السن والمرضى والأيتام والأرامل والمعاقين وذوي الاحتياجات </a:t>
            </a:r>
            <a:r>
              <a:rPr lang="ar-IQ" sz="2400" dirty="0" smtClean="0"/>
              <a:t>الخاصة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/>
              <a:t>-</a:t>
            </a:r>
            <a:r>
              <a:rPr lang="ar-IQ" sz="2400" dirty="0" smtClean="0"/>
              <a:t> والتكافل الاجتماعي حق </a:t>
            </a:r>
            <a:r>
              <a:rPr lang="ar-IQ" sz="2400" dirty="0"/>
              <a:t>مقرر لهؤلاء في أموال الميسورين يسمى بـ «الزكاة» فضلاً عن «الصدقات». وفي ذلك قال </a:t>
            </a:r>
            <a:r>
              <a:rPr lang="ar-IQ" sz="2400" dirty="0" smtClean="0"/>
              <a:t>تعالى</a:t>
            </a:r>
            <a:r>
              <a:rPr lang="ar-IQ" sz="2400" dirty="0"/>
              <a:t>:(( وفي أموالهم حق للسائل والمحروم </a:t>
            </a:r>
            <a:r>
              <a:rPr lang="ar-IQ" sz="2400" dirty="0" smtClean="0"/>
              <a:t>)).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488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تاسعاً :حق الانسان في حرمه حياته الخاصة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لكل </a:t>
            </a:r>
            <a:r>
              <a:rPr lang="ar-IQ" sz="2400" dirty="0"/>
              <a:t>إنسان حياته الخاصة التي يحرص على ألا يطلع الغير على تفاصيلها، سواء في مسكنه أو في تفاصيل عمله أو عموم حياته </a:t>
            </a:r>
            <a:r>
              <a:rPr lang="ar-IQ" sz="2400" dirty="0" smtClean="0"/>
              <a:t>الشخصية.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- نهى </a:t>
            </a:r>
            <a:r>
              <a:rPr lang="ar-IQ" sz="2400" dirty="0"/>
              <a:t>الله تعالى عن «التجسس» بالقول (ولا </a:t>
            </a:r>
            <a:r>
              <a:rPr lang="ar-IQ" sz="2400" dirty="0" smtClean="0"/>
              <a:t>تجسسوا).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وفي </a:t>
            </a:r>
            <a:r>
              <a:rPr lang="ar-IQ" sz="2400" dirty="0"/>
              <a:t>حرمة المساكن قال تعالى: (( يأيها الذين ءامنوا لا تدخلوا بيوتا غير بيوتكم حتى تستأنسوا وسلموا على أهلها )) ، وقول النبي الأكرم ﷺ : (لا يحل </a:t>
            </a:r>
            <a:r>
              <a:rPr lang="ar-IQ" sz="2400" dirty="0" err="1"/>
              <a:t>لامرئ</a:t>
            </a:r>
            <a:r>
              <a:rPr lang="ar-IQ" sz="2400" dirty="0"/>
              <a:t> أن ينظر في جوف بيت امرئ حتى يستأذن) وقوله أيضاً: (من اطلع في كتاب أخيه دون أمره، فإنه اطلع على النار)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6183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977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r" rtl="1">
              <a:buNone/>
            </a:pPr>
            <a:r>
              <a:rPr lang="ar-IQ" sz="2400" b="1" dirty="0"/>
              <a:t>عاشراً :حق الانسان في </a:t>
            </a:r>
            <a:r>
              <a:rPr lang="ar-IQ" sz="2400" b="1" dirty="0" smtClean="0"/>
              <a:t>الاجراءات </a:t>
            </a:r>
            <a:r>
              <a:rPr lang="ar-IQ" sz="2400" b="1" dirty="0"/>
              <a:t>القضائية العادلة</a:t>
            </a:r>
            <a:endParaRPr lang="en-US" sz="2400" dirty="0"/>
          </a:p>
          <a:p>
            <a:pPr algn="r" rtl="1">
              <a:buFontTx/>
              <a:buChar char="-"/>
            </a:pPr>
            <a:r>
              <a:rPr lang="ar-IQ" sz="2400" dirty="0" smtClean="0"/>
              <a:t>حرصت </a:t>
            </a:r>
            <a:r>
              <a:rPr lang="ar-IQ" sz="2400" dirty="0"/>
              <a:t>الشريعة الإسلامية على أن يسود العدل في المجتمع لكي يتمكن صاحب الحق أن يصل إلى حقه من دون أن ينازعه احد في ذلك </a:t>
            </a:r>
            <a:endParaRPr lang="ar-IQ" sz="2400" dirty="0" smtClean="0"/>
          </a:p>
          <a:p>
            <a:pPr algn="r" rtl="1">
              <a:buFontTx/>
              <a:buChar char="-"/>
            </a:pPr>
            <a:r>
              <a:rPr lang="ar-IQ" sz="2400" dirty="0" smtClean="0"/>
              <a:t>وتتعدد </a:t>
            </a:r>
            <a:r>
              <a:rPr lang="ar-IQ" sz="2400" dirty="0"/>
              <a:t>صور الاجراءات القضائية العادلة في الشريعة الإسلامية </a:t>
            </a:r>
            <a:r>
              <a:rPr lang="ar-IQ" sz="2400" dirty="0" smtClean="0"/>
              <a:t>منها:-</a:t>
            </a:r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عدم </a:t>
            </a:r>
            <a:r>
              <a:rPr lang="ar-IQ" sz="2400" dirty="0"/>
              <a:t>جواز مساءلة الفرد عن جريمة من دون وجود نص شرعي يجرمها قبل اقترافها، وفي ذلك قال تعالى: (( وماكناً معذبين حتى نبعث رسولا )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 </a:t>
            </a:r>
            <a:r>
              <a:rPr lang="ar-IQ" sz="2400" dirty="0"/>
              <a:t>وفي الحكم العادل قال تعالى: (( وإذا حكمتم بين الناس أن تحكموا بالعدل )) وقوله : (( الظلم ظلمات يوم القيامة )).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وللتأكيد </a:t>
            </a:r>
            <a:r>
              <a:rPr lang="ar-IQ" sz="2400" dirty="0"/>
              <a:t>على أهمية الإثبات، فقد تشددت الشريعة الإسلامية في الشهادة على بعض الجرائم من أجل العقاب عليها، ومنها تطلبها أربعة شهود لإثبات جريمة الزنا، وشاهدين </a:t>
            </a:r>
            <a:r>
              <a:rPr lang="ar-IQ" sz="2400" dirty="0" err="1"/>
              <a:t>إثنين</a:t>
            </a:r>
            <a:r>
              <a:rPr lang="ar-IQ" sz="2400" dirty="0"/>
              <a:t> لبعض الجرائم الأخرى كالقتل.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فضلاً </a:t>
            </a:r>
            <a:r>
              <a:rPr lang="ar-IQ" sz="2400" dirty="0"/>
              <a:t>عن تأكيدها على وجوب تحقق الدليل قبل الإدانة وليس الحكم على الشبهة وفي ذلك يقول تعالى: ( إن جاءكم فاسق ينيا فتبينوا أن تصيبوا قوما بجهلة  ) وقوله ﷺ : (</a:t>
            </a:r>
            <a:r>
              <a:rPr lang="ar-IQ" sz="2400" dirty="0" err="1"/>
              <a:t>إدرؤا</a:t>
            </a:r>
            <a:r>
              <a:rPr lang="ar-IQ" sz="2400" dirty="0"/>
              <a:t> الحدود عن المسلمين، ما استطعتم)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8609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4000" b="1" dirty="0" smtClean="0"/>
              <a:t>الخاتمة</a:t>
            </a: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IQ" dirty="0"/>
              <a:t>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 rot="19479601">
            <a:off x="1226138" y="3463934"/>
            <a:ext cx="6596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لحسـن استماعكم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32484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622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9600" b="1" dirty="0" smtClean="0">
                <a:latin typeface="+mj-lt"/>
              </a:rPr>
              <a:t>اهم </a:t>
            </a:r>
            <a:r>
              <a:rPr lang="ar-IQ" sz="9600" b="1" dirty="0">
                <a:latin typeface="+mj-lt"/>
              </a:rPr>
              <a:t>صور حقوق الانسان في الشريعة </a:t>
            </a:r>
            <a:r>
              <a:rPr lang="ar-IQ" sz="9600" b="1" dirty="0" smtClean="0">
                <a:latin typeface="+mj-lt"/>
              </a:rPr>
              <a:t>الإسلامية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اولا : حق الانسان في الحياة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ثانيا: حق الانسان في المساواة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ثالثا: حق الانسان في العمل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رابعا: حق الانسان في التعليم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خامسا: حق الانسان في التملك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سادسا: حق الانسان في تكوين الاسرة ورعايتها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سابعا: حق الانسان في حرية الراي والعقيدة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ثامنا: حق الانسان في التكافل الاجتماعي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تاسعا: حق الانسان في حرمة حياته الخاصة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عاشرا: حق الانسان في الاجراءات القضائية العادلة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114300" lv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ar-IQ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ar-IQ" dirty="0" smtClean="0">
                <a:latin typeface="+mj-lt"/>
              </a:rPr>
              <a:t>   </a:t>
            </a:r>
            <a:endParaRPr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+mj-lt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-9647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الموضوعات : 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14300" indent="0" algn="just" rtl="1">
              <a:buNone/>
            </a:pPr>
            <a:r>
              <a:rPr lang="ar-IQ" sz="2800" b="1" dirty="0"/>
              <a:t>اولا : حق الانسان في </a:t>
            </a:r>
            <a:r>
              <a:rPr lang="ar-IQ" sz="2800" b="1" dirty="0" smtClean="0"/>
              <a:t>الحياة</a:t>
            </a:r>
          </a:p>
          <a:p>
            <a:pPr marL="444500" indent="-330200" algn="just" rtl="1">
              <a:buNone/>
            </a:pPr>
            <a:endParaRPr lang="ar-IQ" sz="1300" dirty="0" smtClean="0"/>
          </a:p>
          <a:p>
            <a:pPr marL="444500" indent="-330200" algn="just" rtl="1">
              <a:buNone/>
            </a:pPr>
            <a:r>
              <a:rPr lang="ar-IQ" sz="2800" dirty="0" smtClean="0"/>
              <a:t> - جعل الله </a:t>
            </a:r>
            <a:r>
              <a:rPr lang="ar-IQ" sz="2800" dirty="0"/>
              <a:t>تعالى </a:t>
            </a:r>
            <a:r>
              <a:rPr lang="ar-IQ" sz="2800" dirty="0" smtClean="0"/>
              <a:t>حياة الانسان مقدسة</a:t>
            </a:r>
            <a:r>
              <a:rPr lang="ar-IQ" sz="2800" dirty="0"/>
              <a:t>، وقد حرم الله تعالى قتل الإنسان </a:t>
            </a:r>
            <a:r>
              <a:rPr lang="ar-IQ" sz="2800" dirty="0" smtClean="0"/>
              <a:t> بغير </a:t>
            </a:r>
            <a:r>
              <a:rPr lang="ar-IQ" sz="2800" dirty="0"/>
              <a:t>حق، وفي ذلك قال الله تعالى: ﴿ ولا تقتلوا النفس التي حرم الله إلا بالحق </a:t>
            </a:r>
            <a:r>
              <a:rPr lang="ar-IQ" sz="28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وقرر </a:t>
            </a:r>
            <a:r>
              <a:rPr lang="ar-IQ" sz="2800" dirty="0"/>
              <a:t>الله تعالى «القصاص» للقاتل بقوله تعالى: (ولكم في القصاص </a:t>
            </a:r>
            <a:r>
              <a:rPr lang="ar-IQ" sz="2800" dirty="0" err="1"/>
              <a:t>حيوه</a:t>
            </a:r>
            <a:r>
              <a:rPr lang="ar-IQ" sz="2800" dirty="0"/>
              <a:t> </a:t>
            </a:r>
            <a:r>
              <a:rPr lang="ar-IQ" sz="2800" dirty="0" err="1"/>
              <a:t>ياولي</a:t>
            </a:r>
            <a:r>
              <a:rPr lang="ar-IQ" sz="2800" dirty="0"/>
              <a:t> الألباب ) </a:t>
            </a:r>
            <a:r>
              <a:rPr lang="ar-IQ" sz="28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شرع الله تعالى دفاع </a:t>
            </a:r>
            <a:r>
              <a:rPr lang="ar-IQ" sz="2800" dirty="0"/>
              <a:t>الإنسان عن نفسه بقوله تعالى: ( فمن اعتدى عليكم فأعتدوا عليه بمثل ما أعتدى عليكم» </a:t>
            </a:r>
            <a:endParaRPr lang="ar-IQ" sz="2800" dirty="0" smtClean="0"/>
          </a:p>
          <a:p>
            <a:pPr algn="just" rtl="1"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حرم تعالى قتل الإنسان نفسه «الانتحار» لقوله تعالى: «ولا تقتلوا أنفسكم إن الله كان بكم رحيما » 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نهى الله تعالى عن قتل الابناء بحجة الفقر والعوز، لقوله تعالى: (ولا تقتلوا أولادكم خشية إملاق نحن نرزقهم وإياكم)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ثانياً :حق الانسان في المساواة</a:t>
            </a:r>
            <a:endParaRPr lang="en-US" sz="28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800" dirty="0"/>
              <a:t> من مظاهر تكريم الشريعة الإسلامية للإنسان، أن جعلت بني البشر متساوون بصرف النظر عن الجنس أو العرق أو اللون كونهم مخلوقين من نفس واحدة، وفي ذلك قال تعالى: «يأيها الناس اتقوا ربكم الذي خلقكم من نفس واحدة وخلق منها زوجها وبث منهما رجالا كثيرا ونساء ، وفي ذلك أيضاً قال النبي الأكرم ﷺ : (كلكم لآدم وآدم من تراب) وقوله: (الناس سواسية كأسنان المشط) وقوله: (لا فضل لعربي على أعجمي، إلا بالتقوى)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580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495968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ثالثاً :حق الانسان في العمل</a:t>
            </a:r>
            <a:endParaRPr lang="en-US" sz="2800" dirty="0"/>
          </a:p>
          <a:p>
            <a:pPr algn="just" rtl="1">
              <a:buFontTx/>
              <a:buChar char="-"/>
            </a:pPr>
            <a:r>
              <a:rPr lang="ar-IQ" sz="2800" dirty="0" err="1" smtClean="0"/>
              <a:t>إهتم</a:t>
            </a:r>
            <a:r>
              <a:rPr lang="ar-IQ" sz="2800" dirty="0" smtClean="0"/>
              <a:t> </a:t>
            </a:r>
            <a:r>
              <a:rPr lang="ar-IQ" sz="2800" dirty="0"/>
              <a:t>الإسلام كثيراً بالعمل وشروط التكسب من الحلال، حتى ان التاريخ يرشدنا إلى أن الأنبياء كانوا يعملون في مختلف المهن الشريفة التي </a:t>
            </a:r>
            <a:r>
              <a:rPr lang="ar-IQ" sz="2800" dirty="0" err="1"/>
              <a:t>يعتاشون</a:t>
            </a:r>
            <a:r>
              <a:rPr lang="ar-IQ" sz="2800" dirty="0"/>
              <a:t> من </a:t>
            </a:r>
            <a:r>
              <a:rPr lang="ar-IQ" sz="2800" dirty="0" smtClean="0"/>
              <a:t>مواردها، </a:t>
            </a:r>
            <a:r>
              <a:rPr lang="ar-IQ" sz="2800" dirty="0"/>
              <a:t>قال تعالى: « هو الذي جعل لكم الأرض ذلولا فامشوا في مناكبها وكلوا من رزقه وإليه النشور</a:t>
            </a:r>
            <a:endParaRPr lang="ar-IQ" sz="2800" dirty="0" smtClean="0"/>
          </a:p>
          <a:p>
            <a:pPr marL="114300" indent="0" algn="just" rtl="1">
              <a:buNone/>
            </a:pPr>
            <a:endParaRPr lang="ar-IQ" sz="2800" dirty="0" smtClean="0"/>
          </a:p>
          <a:p>
            <a:pPr marL="114300" indent="0" algn="just" rtl="1">
              <a:buNone/>
            </a:pPr>
            <a:endParaRPr lang="ar-IQ" sz="1400" dirty="0" smtClean="0"/>
          </a:p>
          <a:p>
            <a:pPr marL="114300" indent="0" algn="just" rtl="1">
              <a:buNone/>
            </a:pPr>
            <a:r>
              <a:rPr lang="ar-IQ" sz="1400" dirty="0" smtClean="0"/>
              <a:t>-  </a:t>
            </a:r>
            <a:r>
              <a:rPr lang="ar-IQ" sz="2800" dirty="0" smtClean="0"/>
              <a:t>قال </a:t>
            </a:r>
            <a:r>
              <a:rPr lang="ar-IQ" sz="2800" dirty="0"/>
              <a:t>النبي الأكرم ﷺ : (ما أكل أحد طعاماً قط، خيراً من أن يأكل من عمل يده) وقوله أيضاً ﷺ : (ما كسب رجل كسباً أطيب من عمل يده) وقوله: (</a:t>
            </a:r>
            <a:r>
              <a:rPr lang="ar-IQ" sz="2800" dirty="0" err="1"/>
              <a:t>إعملوا</a:t>
            </a:r>
            <a:r>
              <a:rPr lang="ar-IQ" sz="2800" dirty="0"/>
              <a:t>، فكل ميسر لما خلق له</a:t>
            </a:r>
            <a:r>
              <a:rPr lang="ar-IQ" sz="1400" dirty="0"/>
              <a:t>)</a:t>
            </a:r>
            <a:endParaRPr lang="ar-IQ" sz="1400" dirty="0" smtClean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293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495968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ثالثاً :حق الانسان في </a:t>
            </a:r>
            <a:r>
              <a:rPr lang="ar-IQ" sz="2800" b="1" dirty="0" smtClean="0"/>
              <a:t>العمل</a:t>
            </a:r>
          </a:p>
          <a:p>
            <a:pPr marL="114300" indent="0" algn="just" rtl="1">
              <a:buNone/>
            </a:pPr>
            <a:endParaRPr lang="ar-IQ" sz="1800" dirty="0" smtClean="0"/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أن </a:t>
            </a:r>
            <a:r>
              <a:rPr lang="ar-IQ" sz="2800" dirty="0"/>
              <a:t>حق العمل في الشريعة الإسلامية مقيد بضوابط شرعية منها:-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 النهي عن أكل الربا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النهي عن احتكار السلع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النهي عن الغش في المعاملات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 وجوب </a:t>
            </a:r>
            <a:r>
              <a:rPr lang="ar-IQ" sz="2800" dirty="0" err="1"/>
              <a:t>التفقه</a:t>
            </a:r>
            <a:r>
              <a:rPr lang="ar-IQ" sz="2800" dirty="0"/>
              <a:t> في الدين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445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06000"/>
            <a:ext cx="8495968" cy="5269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رابعاً :حق الانسان في التعليم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حق </a:t>
            </a:r>
            <a:r>
              <a:rPr lang="ar-IQ" sz="2400" dirty="0"/>
              <a:t>الإنسان في التعلم كونه يمثل السبيل الأسلم إلى حسن التفكير والتفكر والطريق الواضح إلى معرفة الخالق </a:t>
            </a:r>
            <a:r>
              <a:rPr lang="ar-IQ" sz="2400" dirty="0" smtClean="0"/>
              <a:t>والخلق</a:t>
            </a:r>
          </a:p>
          <a:p>
            <a:pPr marL="114300" indent="68263" algn="just" rtl="1">
              <a:lnSpc>
                <a:spcPct val="150000"/>
              </a:lnSpc>
              <a:buNone/>
            </a:pPr>
            <a:r>
              <a:rPr lang="ar-IQ" sz="2400" dirty="0"/>
              <a:t>-</a:t>
            </a:r>
            <a:r>
              <a:rPr lang="ar-IQ" sz="2400" dirty="0" smtClean="0"/>
              <a:t> أول </a:t>
            </a:r>
            <a:r>
              <a:rPr lang="ar-IQ" sz="2400" dirty="0"/>
              <a:t>ما نزل من القرآن قد تمثل في الحث على التعلم بقوله </a:t>
            </a:r>
            <a:r>
              <a:rPr lang="ar-IQ" sz="2400" dirty="0" smtClean="0"/>
              <a:t>تعالى</a:t>
            </a:r>
            <a:r>
              <a:rPr lang="ar-IQ" sz="2400" dirty="0"/>
              <a:t>(</a:t>
            </a:r>
            <a:r>
              <a:rPr lang="ar-IQ" sz="2400" dirty="0" smtClean="0"/>
              <a:t> </a:t>
            </a:r>
            <a:r>
              <a:rPr lang="ar-IQ" sz="2400" dirty="0"/>
              <a:t>أقرأ باسم ربك الذي خلق </a:t>
            </a:r>
            <a:r>
              <a:rPr lang="ar-IQ" sz="2400" dirty="0" smtClean="0"/>
              <a:t>)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جعل </a:t>
            </a:r>
            <a:r>
              <a:rPr lang="ar-IQ" sz="2400" dirty="0"/>
              <a:t>الله تعالى للعلماء منزلة خاصة بقوله: «قل هل يستوى الذين يعلمون والذين لا يعلمون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وفي حث الإنسان على طلب العلم قال </a:t>
            </a:r>
            <a:r>
              <a:rPr lang="ar-IQ" sz="2400" dirty="0" smtClean="0"/>
              <a:t>تعالى(وقل </a:t>
            </a:r>
            <a:r>
              <a:rPr lang="ar-IQ" sz="2400" dirty="0"/>
              <a:t>رب زدني علما </a:t>
            </a:r>
            <a:r>
              <a:rPr lang="ar-IQ" sz="2400" dirty="0" smtClean="0"/>
              <a:t>).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قال رسول الله </a:t>
            </a:r>
            <a:r>
              <a:rPr lang="ar-IQ" sz="2400" dirty="0"/>
              <a:t>ﷺ : (طلب العلم فريضة على كل مسلم) </a:t>
            </a:r>
            <a:r>
              <a:rPr lang="ar-IQ" sz="2400" dirty="0" smtClean="0"/>
              <a:t>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966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06000"/>
            <a:ext cx="8495968" cy="5269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400" b="1" dirty="0"/>
              <a:t>خامساً :حق الانسان في </a:t>
            </a:r>
            <a:r>
              <a:rPr lang="ar-IQ" sz="2400" b="1" dirty="0" smtClean="0"/>
              <a:t>التملك</a:t>
            </a:r>
            <a:endParaRPr lang="ar-IQ" sz="2400" dirty="0"/>
          </a:p>
          <a:p>
            <a:pPr marL="114300" indent="0" algn="just" rtl="1">
              <a:buNone/>
            </a:pPr>
            <a:r>
              <a:rPr lang="ar-IQ" sz="2400" dirty="0" smtClean="0"/>
              <a:t>- تسمى </a:t>
            </a:r>
            <a:r>
              <a:rPr lang="ar-IQ" sz="2400" dirty="0"/>
              <a:t>ملكية الإنسان بـ «الملكية المجازية</a:t>
            </a:r>
            <a:r>
              <a:rPr lang="ar-IQ" sz="2400" dirty="0" smtClean="0"/>
              <a:t>» فالملك </a:t>
            </a:r>
            <a:r>
              <a:rPr lang="ar-IQ" sz="2400" dirty="0"/>
              <a:t>الحقيقي لله تعالى وحده, وان الانسان مستخلف فيه </a:t>
            </a:r>
            <a:endParaRPr lang="ar-IQ" sz="2400" dirty="0" smtClean="0"/>
          </a:p>
          <a:p>
            <a:pPr algn="just" rtl="1">
              <a:buFontTx/>
              <a:buChar char="-"/>
            </a:pPr>
            <a:r>
              <a:rPr lang="ar-IQ" sz="2400" dirty="0" smtClean="0"/>
              <a:t>ان </a:t>
            </a:r>
            <a:r>
              <a:rPr lang="ar-IQ" sz="2400" dirty="0"/>
              <a:t>حق التملك المقرر للإنسان مقيد بأن يكون مشروعاً ومن مصدر غير </a:t>
            </a:r>
            <a:r>
              <a:rPr lang="ar-IQ" sz="2400" dirty="0" smtClean="0"/>
              <a:t>محرم.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 إن </a:t>
            </a:r>
            <a:r>
              <a:rPr lang="ar-IQ" sz="2400" dirty="0"/>
              <a:t>الله تعالى قد تفضل على عباده فمنحهم حق تملك هذه الاموال بما يتفق والفطرة البشرية التي تميل إلى حب الأموال والحرص عليها لقوله تعالى: ( وتحبون المال ما جما )  </a:t>
            </a:r>
            <a:r>
              <a:rPr lang="ar-IQ" sz="24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حرم </a:t>
            </a:r>
            <a:r>
              <a:rPr lang="ar-IQ" sz="2400" dirty="0"/>
              <a:t>الله تعالى أي اعتداء على ملك الغير كون هذا الاعتداء يمثل انتهاكاً صارخاً لحق الملكية ومنها تحريم السرقة وقطع الطريق والاحتيال وغيرها مما يقع من جرائم على </a:t>
            </a:r>
            <a:r>
              <a:rPr lang="ar-IQ" sz="2400" dirty="0" smtClean="0"/>
              <a:t>الأموال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كما حث الإنسان على الدفاع عن أمواله وممتلكاته، وجعل من يقتل دون ماله «شهيداً».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820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سادساً :حق الانسان في تكوين الاسرة و رعايتها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الأسرة هي نواة </a:t>
            </a:r>
            <a:r>
              <a:rPr lang="ar-IQ" sz="2400" dirty="0"/>
              <a:t>المجتمع، </a:t>
            </a:r>
            <a:r>
              <a:rPr lang="ar-IQ" sz="2400" dirty="0" smtClean="0"/>
              <a:t>لذلك عني </a:t>
            </a:r>
            <a:r>
              <a:rPr lang="ar-IQ" sz="2400" dirty="0"/>
              <a:t>الإسلام عناية كبيرة </a:t>
            </a:r>
            <a:r>
              <a:rPr lang="ar-IQ" sz="2400" dirty="0" smtClean="0"/>
              <a:t>بها ونظم </a:t>
            </a:r>
            <a:r>
              <a:rPr lang="ar-IQ" sz="2400" dirty="0"/>
              <a:t>أحكامها بما يضمن الترابط </a:t>
            </a:r>
            <a:r>
              <a:rPr lang="ar-IQ" sz="2400" dirty="0" smtClean="0"/>
              <a:t>الأسري.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-اكد الاسلام على اختيار </a:t>
            </a:r>
            <a:r>
              <a:rPr lang="ar-IQ" sz="2400" dirty="0"/>
              <a:t>الزوجة الصالحة وحسن المعاشرة الزوجية </a:t>
            </a:r>
            <a:r>
              <a:rPr lang="ar-IQ" sz="2400" dirty="0" smtClean="0"/>
              <a:t>، قال تعالى(ومن </a:t>
            </a:r>
            <a:r>
              <a:rPr lang="ar-IQ" sz="2400" dirty="0" err="1" smtClean="0"/>
              <a:t>اياته</a:t>
            </a:r>
            <a:r>
              <a:rPr lang="ar-IQ" sz="2400" dirty="0" smtClean="0"/>
              <a:t> </a:t>
            </a:r>
            <a:r>
              <a:rPr lang="ar-IQ" sz="2400" dirty="0"/>
              <a:t>أن خلق لكم من أنفسكم </a:t>
            </a:r>
            <a:r>
              <a:rPr lang="ar-IQ" sz="2400" dirty="0" smtClean="0"/>
              <a:t>أزواجا) .</a:t>
            </a:r>
            <a:endParaRPr lang="ar-IQ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كما </a:t>
            </a:r>
            <a:r>
              <a:rPr lang="ar-IQ" sz="2400" dirty="0"/>
              <a:t>فرض على الرجل نفقة الزوجة لقوله </a:t>
            </a:r>
            <a:r>
              <a:rPr lang="ar-IQ" sz="2400" dirty="0" smtClean="0"/>
              <a:t>تعالى (ولهن </a:t>
            </a:r>
            <a:r>
              <a:rPr lang="ar-IQ" sz="2400" dirty="0"/>
              <a:t>مثل الذي عليهنّ بالمعروف وللرجال عليهن </a:t>
            </a:r>
            <a:r>
              <a:rPr lang="ar-IQ" sz="2400" dirty="0" smtClean="0"/>
              <a:t>درجة).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</a:t>
            </a:r>
            <a:r>
              <a:rPr lang="ar-IQ" sz="2400" dirty="0"/>
              <a:t>-</a:t>
            </a:r>
            <a:r>
              <a:rPr lang="ar-IQ" sz="2400" dirty="0" smtClean="0"/>
              <a:t>واحترام </a:t>
            </a:r>
            <a:r>
              <a:rPr lang="ar-IQ" sz="2400" dirty="0"/>
              <a:t>الوالدين وبرهما </a:t>
            </a:r>
            <a:r>
              <a:rPr lang="ar-IQ" sz="2400" dirty="0" smtClean="0"/>
              <a:t>، قال </a:t>
            </a:r>
            <a:r>
              <a:rPr lang="ar-IQ" sz="2400" dirty="0"/>
              <a:t>تعالى : ( وبالوالدين </a:t>
            </a:r>
            <a:r>
              <a:rPr lang="ar-IQ" sz="2400" dirty="0" smtClean="0"/>
              <a:t>إحسانا </a:t>
            </a:r>
            <a:r>
              <a:rPr lang="ar-IQ" sz="2400" dirty="0"/>
              <a:t>)  وقوله </a:t>
            </a:r>
            <a:r>
              <a:rPr lang="ar-IQ" sz="2400" dirty="0" smtClean="0"/>
              <a:t>تعالى(وبرا </a:t>
            </a:r>
            <a:r>
              <a:rPr lang="ar-IQ" sz="2400" dirty="0"/>
              <a:t>بولديه ولم يكن جبارا عصيا </a:t>
            </a:r>
            <a:r>
              <a:rPr lang="ar-IQ" sz="2400" dirty="0" smtClean="0"/>
              <a:t>)، بل </a:t>
            </a:r>
            <a:r>
              <a:rPr lang="ar-IQ" sz="2400" dirty="0"/>
              <a:t>إن النبي الأكرم ﷺ قد جعل من بر الوالدين بمثابة الجهاد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977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1309</Words>
  <Application>Microsoft Office PowerPoint</Application>
  <PresentationFormat>عرض على الشاشة (3:4)‏</PresentationFormat>
  <Paragraphs>95</Paragraphs>
  <Slides>14</Slides>
  <Notes>14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مفاهيم حقوق الإنسان</vt:lpstr>
      <vt:lpstr>الموضوعات : 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الخاتمة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حقوق الإنسان</dc:title>
  <dc:creator>Dr Saherah</dc:creator>
  <cp:lastModifiedBy>Maher</cp:lastModifiedBy>
  <cp:revision>86</cp:revision>
  <dcterms:modified xsi:type="dcterms:W3CDTF">2022-05-23T16:29:58Z</dcterms:modified>
</cp:coreProperties>
</file>