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341" r:id="rId4"/>
    <p:sldId id="360" r:id="rId5"/>
    <p:sldId id="342" r:id="rId6"/>
    <p:sldId id="343" r:id="rId7"/>
    <p:sldId id="344" r:id="rId8"/>
    <p:sldId id="347" r:id="rId9"/>
    <p:sldId id="348" r:id="rId10"/>
    <p:sldId id="349" r:id="rId11"/>
    <p:sldId id="356" r:id="rId12"/>
    <p:sldId id="357" r:id="rId13"/>
    <p:sldId id="358" r:id="rId14"/>
    <p:sldId id="359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2" autoAdjust="0"/>
    <p:restoredTop sz="78046" autoAdjust="0"/>
  </p:normalViewPr>
  <p:slideViewPr>
    <p:cSldViewPr snapToGrid="0">
      <p:cViewPr>
        <p:scale>
          <a:sx n="75" d="100"/>
          <a:sy n="75" d="100"/>
        </p:scale>
        <p:origin x="-907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36"/>
    </p:cViewPr>
  </p:sorterViewPr>
  <p:notesViewPr>
    <p:cSldViewPr snapToGrid="0">
      <p:cViewPr varScale="1">
        <p:scale>
          <a:sx n="64" d="100"/>
          <a:sy n="64" d="100"/>
        </p:scale>
        <p:origin x="-308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8153-0D03-4830-91B1-FACAA00AA4FA}" type="datetime1">
              <a:rPr lang="en-US" smtClean="0"/>
              <a:t>12/24/2022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D19F-CD87-4A3D-B833-7CA191FE7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29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074F-F4B0-4103-9F7F-71E5B199252D}" type="datetime1">
              <a:rPr lang="en-US" smtClean="0"/>
              <a:t>12/24/2022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DA62-A0F4-434E-AAB1-0D36E859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8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9D96261-D562-4F29-B6A9-3D5AB21AF37E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4F06-0DB4-45D1-B059-D114F02DD344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1EE-5725-4DD0-895A-BBBAAE357CEB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7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4D8-FB2E-4B29-9059-0172820A6E08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1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A7D-2A36-468D-89A6-FBDB8782F79C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31B-B50A-4D5A-B5A8-E2281759EEBD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1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206-4C0F-4EAD-BBF7-3490D4C6AE99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19F-9160-4A17-B7D0-BEEE93BD86A2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6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0D7D-2D60-4068-BCEF-47F681A1A696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2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AD1365-ED2D-451F-9E93-891818D5D86E}" type="datetime1">
              <a:rPr lang="en-US" smtClean="0"/>
              <a:t>12/24/2022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8094A5-13EA-4178-A8FC-F10059BD0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12119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A58-E1F8-4406-80D7-3F28C62972F6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C7B3-EEB2-4BC8-9827-525F4FB78B51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4DFA-E8DF-4E82-A5CF-408604EA7D2C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3C8-67A3-410A-89F4-4C72F691EC87}" type="datetime1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1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4C8-DB23-4789-A1A5-491492876949}" type="datetime1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940B-74D1-4ED7-BB17-231C8229B959}" type="datetime1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C653-1223-443D-9606-1E9579F0B6A2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8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4E02-9AF6-4311-A6AA-50FFC6C93F31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E21B7-4181-47D5-AE4D-13D62D5740B8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76500" y="1556238"/>
            <a:ext cx="7454900" cy="818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2296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43200" y="2374900"/>
            <a:ext cx="6736079" cy="292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-1014047" y="6321669"/>
            <a:ext cx="1905001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99456-E3C5-4307-AFCE-205C43B6F93A}" type="datetime1">
              <a:rPr lang="en-US" smtClean="0"/>
              <a:t>12/24/2022</a:t>
            </a:fld>
            <a:endParaRPr lang="en-US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31400" y="6324600"/>
            <a:ext cx="190500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CC2F32-039C-43AD-A704-B5EE4748AA0A}" type="slidenum">
              <a:rPr 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sz="1200" smtClean="0"/>
          </a:p>
        </p:txBody>
      </p:sp>
      <p:pic>
        <p:nvPicPr>
          <p:cNvPr id="9" name="صورة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6" y="241544"/>
            <a:ext cx="17240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421930" y="2374900"/>
            <a:ext cx="5052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محاضرات في </a:t>
            </a:r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حقوق الانسان</a:t>
            </a:r>
          </a:p>
          <a:p>
            <a:pPr algn="ctr"/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للعام الدراسي </a:t>
            </a:r>
            <a:r>
              <a:rPr lang="ar-IQ" sz="32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2022-2023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7556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IQ" sz="2800" b="1" smtClean="0">
                <a:solidFill>
                  <a:schemeClr val="accent2">
                    <a:lumMod val="75000"/>
                  </a:schemeClr>
                </a:solidFill>
              </a:rPr>
              <a:t>الاستاذ </a:t>
            </a:r>
            <a:r>
              <a:rPr lang="ar-IQ" sz="2800" b="1" smtClean="0">
                <a:solidFill>
                  <a:schemeClr val="accent2">
                    <a:lumMod val="75000"/>
                  </a:schemeClr>
                </a:solidFill>
              </a:rPr>
              <a:t>الدكتور </a:t>
            </a:r>
            <a:endParaRPr lang="ar-IQ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rtl="1"/>
            <a:r>
              <a:rPr lang="ar-IQ" sz="2800" b="1" dirty="0">
                <a:solidFill>
                  <a:schemeClr val="accent2">
                    <a:lumMod val="75000"/>
                  </a:schemeClr>
                </a:solidFill>
              </a:rPr>
              <a:t>ساهره قحطان عبد الجبار الحميري</a:t>
            </a:r>
            <a:endParaRPr lang="en-US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ثالثا : حق الانسان في الاقامة والتنقل 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حق الإقامة </a:t>
            </a:r>
            <a:r>
              <a:rPr lang="ar-IQ" sz="3200" dirty="0" smtClean="0">
                <a:solidFill>
                  <a:schemeClr val="accent2"/>
                </a:solidFill>
              </a:rPr>
              <a:t>: هو </a:t>
            </a:r>
            <a:r>
              <a:rPr lang="ar-IQ" sz="3200" dirty="0">
                <a:solidFill>
                  <a:schemeClr val="accent2"/>
                </a:solidFill>
              </a:rPr>
              <a:t>حريته في </a:t>
            </a:r>
            <a:r>
              <a:rPr lang="ar-IQ" sz="3200" dirty="0" err="1">
                <a:solidFill>
                  <a:schemeClr val="accent2"/>
                </a:solidFill>
              </a:rPr>
              <a:t>إختيار</a:t>
            </a:r>
            <a:r>
              <a:rPr lang="ar-IQ" sz="3200" dirty="0">
                <a:solidFill>
                  <a:schemeClr val="accent2"/>
                </a:solidFill>
              </a:rPr>
              <a:t> المكان او اكثر من مكان الذي يقيم فيه بصوره دائمة او مؤقته .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اما </a:t>
            </a:r>
            <a:r>
              <a:rPr lang="ar-IQ" sz="3200" dirty="0">
                <a:solidFill>
                  <a:schemeClr val="accent2"/>
                </a:solidFill>
              </a:rPr>
              <a:t>حق </a:t>
            </a:r>
            <a:r>
              <a:rPr lang="ar-IQ" sz="3200" dirty="0" smtClean="0">
                <a:solidFill>
                  <a:schemeClr val="accent2"/>
                </a:solidFill>
              </a:rPr>
              <a:t>التنقل: </a:t>
            </a:r>
            <a:r>
              <a:rPr lang="ar-IQ" sz="3200" dirty="0">
                <a:solidFill>
                  <a:schemeClr val="accent2"/>
                </a:solidFill>
              </a:rPr>
              <a:t>فهو حرية الانتقال والسفر من مكان الى آخر سواء داخل دولته او خارجها .. 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ولقد اكد على هذا الحق كل من:-</a:t>
            </a:r>
          </a:p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العالمي لحقوق الانسان 1948، والعهد </a:t>
            </a:r>
            <a:r>
              <a:rPr lang="ar-IQ" sz="3200" dirty="0">
                <a:solidFill>
                  <a:schemeClr val="accent2"/>
                </a:solidFill>
              </a:rPr>
              <a:t>الدولي للحقوق المدنية والسياسية عام 1966، </a:t>
            </a:r>
            <a:r>
              <a:rPr lang="ar-IQ" sz="3200" dirty="0" smtClean="0">
                <a:solidFill>
                  <a:schemeClr val="accent2"/>
                </a:solidFill>
              </a:rPr>
              <a:t>من حيث ان </a:t>
            </a:r>
            <a:r>
              <a:rPr lang="ar-IQ" sz="3200" dirty="0">
                <a:solidFill>
                  <a:schemeClr val="accent2"/>
                </a:solidFill>
              </a:rPr>
              <a:t>لكل فرد حرية التنقل واختيار محل اقامته </a:t>
            </a:r>
            <a:r>
              <a:rPr lang="ar-IQ" sz="3200" dirty="0" smtClean="0">
                <a:solidFill>
                  <a:schemeClr val="accent2"/>
                </a:solidFill>
              </a:rPr>
              <a:t>ولكل فرد حرية مغادرة اي قطر بما في ذلك بلده...</a:t>
            </a:r>
          </a:p>
          <a:p>
            <a:pPr marL="457200" indent="-457200" algn="just" rtl="1">
              <a:buFont typeface="Wingdings" pitchFamily="2" charset="2"/>
              <a:buChar char="v"/>
            </a:pPr>
            <a:endParaRPr lang="ar-IQ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749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الميثاق العربي لحقوق الانسان عام 1997</a:t>
            </a:r>
          </a:p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العراقي عام 2005 من حيث:-</a:t>
            </a: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  - للعراقي حرية التنقل والسفر داخل العراق وخارجه</a:t>
            </a: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  - لا يجوز نفي العراقي او ابعاده او حرمانه من العودة الى الوطن</a:t>
            </a:r>
          </a:p>
          <a:p>
            <a:pPr marL="457200" indent="-457200" algn="just" rtl="1">
              <a:buFont typeface="Wingdings" pitchFamily="2" charset="2"/>
              <a:buChar char="v"/>
            </a:pP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ان هذين الحقين ليسا مطلقين اذ يجب تقييدهما في بعض الحالات.. بالنسبة لحق الاقامة يكون هذا الحق مقيدا بقيود امنية وقانونية ورسمية يجب مراعاتها قبل منحه </a:t>
            </a:r>
            <a:r>
              <a:rPr lang="ar-IQ" sz="3200" dirty="0" err="1" smtClean="0">
                <a:solidFill>
                  <a:schemeClr val="accent2"/>
                </a:solidFill>
              </a:rPr>
              <a:t>للاجانب</a:t>
            </a:r>
            <a:r>
              <a:rPr lang="ar-IQ" sz="3200" dirty="0" smtClean="0">
                <a:solidFill>
                  <a:schemeClr val="accent2"/>
                </a:solidFill>
              </a:rPr>
              <a:t> بصورة </a:t>
            </a:r>
            <a:r>
              <a:rPr lang="ar-IQ" sz="3200" dirty="0" err="1" smtClean="0">
                <a:solidFill>
                  <a:schemeClr val="accent2"/>
                </a:solidFill>
              </a:rPr>
              <a:t>دائمية</a:t>
            </a:r>
            <a:r>
              <a:rPr lang="ar-IQ" sz="3200" dirty="0" smtClean="0">
                <a:solidFill>
                  <a:schemeClr val="accent2"/>
                </a:solidFill>
              </a:rPr>
              <a:t> او مؤقته</a:t>
            </a:r>
          </a:p>
          <a:p>
            <a:pPr algn="just" rtl="1"/>
            <a:endParaRPr lang="ar-IQ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9537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3600" dirty="0">
                <a:solidFill>
                  <a:schemeClr val="accent2"/>
                </a:solidFill>
              </a:rPr>
              <a:t>كذلك الحق في السفر فهو مقيد بعدة قيود منها : 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الاعتبارات الامنية 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الاعتبارات الصحية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صدور حكم بمنع السفر  </a:t>
            </a:r>
            <a:endParaRPr lang="en-US" sz="3600" dirty="0">
              <a:solidFill>
                <a:schemeClr val="accent2"/>
              </a:solidFill>
            </a:endParaRPr>
          </a:p>
          <a:p>
            <a:pPr algn="r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7317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حرمة مسكنه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رابعا : حق الانسان في حرمة مسكنه </a:t>
            </a:r>
            <a:r>
              <a:rPr lang="ar-IQ" sz="3200" dirty="0" smtClean="0">
                <a:solidFill>
                  <a:schemeClr val="accent2"/>
                </a:solidFill>
              </a:rPr>
              <a:t>: وتعني </a:t>
            </a:r>
            <a:r>
              <a:rPr lang="ar-IQ" sz="3200" dirty="0">
                <a:solidFill>
                  <a:schemeClr val="accent2"/>
                </a:solidFill>
              </a:rPr>
              <a:t>الراحة والطمأنينة وممارسة الحياة الخاصة </a:t>
            </a:r>
          </a:p>
          <a:p>
            <a:pPr algn="r" rtl="1"/>
            <a:endParaRPr lang="ar-IQ" sz="1400" dirty="0" smtClean="0">
              <a:solidFill>
                <a:schemeClr val="accent2"/>
              </a:solidFill>
            </a:endParaRPr>
          </a:p>
          <a:p>
            <a:pPr algn="r" rtl="1"/>
            <a:r>
              <a:rPr lang="ar-IQ" sz="3200" dirty="0" smtClean="0">
                <a:solidFill>
                  <a:schemeClr val="accent2"/>
                </a:solidFill>
              </a:rPr>
              <a:t>وقد اكد على هذا الحق كل من 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</a:t>
            </a:r>
            <a:r>
              <a:rPr lang="ar-IQ" sz="3200" dirty="0">
                <a:solidFill>
                  <a:schemeClr val="accent2"/>
                </a:solidFill>
              </a:rPr>
              <a:t>القران الكريم بقوله تعالى ( يا ايها الذين آمنو لا تدخلوا بيوتا غير بيوتكم  حتى </a:t>
            </a:r>
            <a:r>
              <a:rPr lang="ar-IQ" sz="3200" dirty="0" err="1" smtClean="0">
                <a:solidFill>
                  <a:schemeClr val="accent2"/>
                </a:solidFill>
              </a:rPr>
              <a:t>تستانسوا</a:t>
            </a:r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وتسلموا </a:t>
            </a:r>
            <a:r>
              <a:rPr lang="ar-IQ" sz="3200" dirty="0">
                <a:solidFill>
                  <a:schemeClr val="accent2"/>
                </a:solidFill>
              </a:rPr>
              <a:t>على </a:t>
            </a:r>
            <a:r>
              <a:rPr lang="ar-IQ" sz="3200" dirty="0" smtClean="0">
                <a:solidFill>
                  <a:schemeClr val="accent2"/>
                </a:solidFill>
              </a:rPr>
              <a:t>أهلها )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/>
                </a:solidFill>
              </a:rPr>
              <a:t>الاعلان العالمي لحقوق الانسان 1948</a:t>
            </a:r>
            <a:r>
              <a:rPr lang="ar-IQ" sz="3200" dirty="0" smtClean="0">
                <a:solidFill>
                  <a:schemeClr val="accent2"/>
                </a:solidFill>
              </a:rPr>
              <a:t>، ( لا يعرض احد لتدخل تعسفي في حياته الخاصة او اسرته او مسكنه). والعهد الدولي لحقوق المدنية والسياسية عام 1966 ، ( لا يجوز التدخل بشكل تعسفي او غير قانوني بخصوصيات احد او بعائلته او بيته)</a:t>
            </a:r>
          </a:p>
          <a:p>
            <a:pPr algn="just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744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حرمة مسكنه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الدستور العراقي ، من حيث </a:t>
            </a:r>
          </a:p>
          <a:p>
            <a:pPr marL="457200" indent="-457200" algn="r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حرمة المساكن مصونه ولا يجوز دخولها او تفتيشها الا بقرار قضائي ووفقا للقانون </a:t>
            </a:r>
          </a:p>
          <a:p>
            <a:pPr marL="457200" indent="-457200" algn="r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قانون </a:t>
            </a:r>
            <a:r>
              <a:rPr lang="ar-IQ" sz="3200" dirty="0">
                <a:solidFill>
                  <a:schemeClr val="accent2"/>
                </a:solidFill>
              </a:rPr>
              <a:t>العقوبات العراقي  رقم (111) </a:t>
            </a:r>
            <a:r>
              <a:rPr lang="ar-IQ" sz="3200" dirty="0" smtClean="0">
                <a:solidFill>
                  <a:schemeClr val="accent2"/>
                </a:solidFill>
              </a:rPr>
              <a:t>لسنة1969  </a:t>
            </a:r>
            <a:r>
              <a:rPr lang="ar-IQ" sz="3200" dirty="0">
                <a:solidFill>
                  <a:schemeClr val="accent2"/>
                </a:solidFill>
              </a:rPr>
              <a:t>في المادتين (428-429) إذ </a:t>
            </a:r>
            <a:r>
              <a:rPr lang="ar-IQ" sz="3200" dirty="0" smtClean="0">
                <a:solidFill>
                  <a:schemeClr val="accent2"/>
                </a:solidFill>
              </a:rPr>
              <a:t>عاقب </a:t>
            </a:r>
            <a:r>
              <a:rPr lang="ar-IQ" sz="3200" dirty="0">
                <a:solidFill>
                  <a:schemeClr val="accent2"/>
                </a:solidFill>
              </a:rPr>
              <a:t>على انتهاك حرمة </a:t>
            </a:r>
            <a:r>
              <a:rPr lang="ar-IQ" sz="3200" dirty="0" smtClean="0">
                <a:solidFill>
                  <a:schemeClr val="accent2"/>
                </a:solidFill>
              </a:rPr>
              <a:t>المساكن وملك الغير </a:t>
            </a:r>
            <a:r>
              <a:rPr lang="ar-IQ" sz="3200" dirty="0">
                <a:solidFill>
                  <a:schemeClr val="accent2"/>
                </a:solidFill>
              </a:rPr>
              <a:t>واعتبرها </a:t>
            </a:r>
            <a:r>
              <a:rPr lang="ar-IQ" sz="3200" dirty="0" smtClean="0">
                <a:solidFill>
                  <a:schemeClr val="accent2"/>
                </a:solidFill>
              </a:rPr>
              <a:t>جريمة..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963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 rot="19637392">
            <a:off x="2274950" y="2931566"/>
            <a:ext cx="6944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شـكــراً لحـسن اصغــائكم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46984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الموضوعات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37468" y="1530862"/>
            <a:ext cx="80249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IQ" sz="3600" dirty="0" smtClean="0">
                <a:solidFill>
                  <a:schemeClr val="accent2"/>
                </a:solidFill>
              </a:rPr>
              <a:t>الحقوق المدنية والشخصية للإنسان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الامن الشخصي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الكرامة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الاقامة والتنقل  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حرمة المسكن </a:t>
            </a:r>
            <a:endParaRPr lang="en-US" sz="3600" dirty="0">
              <a:solidFill>
                <a:schemeClr val="accent2"/>
              </a:solidFill>
            </a:endParaRPr>
          </a:p>
          <a:p>
            <a:pPr marL="715963" indent="-273050" algn="r" rtl="1"/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267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حق </a:t>
            </a:r>
            <a:r>
              <a:rPr lang="ar-IQ" sz="4000" b="1" dirty="0">
                <a:solidFill>
                  <a:schemeClr val="accent2"/>
                </a:solidFill>
              </a:rPr>
              <a:t>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7" y="1640264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اولا حق الانسان في الامن </a:t>
            </a:r>
            <a:r>
              <a:rPr lang="ar-IQ" sz="3200" dirty="0" smtClean="0">
                <a:solidFill>
                  <a:schemeClr val="accent2"/>
                </a:solidFill>
              </a:rPr>
              <a:t>الشخصي: هو </a:t>
            </a:r>
            <a:r>
              <a:rPr lang="ar-IQ" sz="3200" dirty="0">
                <a:solidFill>
                  <a:schemeClr val="accent2"/>
                </a:solidFill>
              </a:rPr>
              <a:t>حق العيش بحالة من الاطمئنان وعدم الخوف او الرهبة من احتمالات القبض الغير المشروع او الاعتقال التعسفي والحجز بشكل غير قانوني</a:t>
            </a:r>
            <a:r>
              <a:rPr lang="ar-IQ" sz="3200" dirty="0" smtClean="0">
                <a:solidFill>
                  <a:schemeClr val="accent2"/>
                </a:solidFill>
              </a:rPr>
              <a:t>...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ولقد اكد على هذا الحق كل من:-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القران الكريم، قال تعالى الذي اطعمهم من جوع وامنهم من خوف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</a:t>
            </a:r>
            <a:r>
              <a:rPr lang="ar-IQ" sz="3200" dirty="0">
                <a:solidFill>
                  <a:schemeClr val="accent2"/>
                </a:solidFill>
              </a:rPr>
              <a:t>العراقي لعام  </a:t>
            </a:r>
            <a:r>
              <a:rPr lang="ar-IQ" sz="3200" dirty="0" smtClean="0">
                <a:solidFill>
                  <a:schemeClr val="accent2"/>
                </a:solidFill>
              </a:rPr>
              <a:t>2005، من حيث :-</a:t>
            </a:r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44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حق </a:t>
            </a:r>
            <a:r>
              <a:rPr lang="ar-IQ" sz="4000" b="1" dirty="0">
                <a:solidFill>
                  <a:schemeClr val="accent2"/>
                </a:solidFill>
              </a:rPr>
              <a:t>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60401" y="1640264"/>
            <a:ext cx="105669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- (</a:t>
            </a:r>
            <a:r>
              <a:rPr lang="ar-IQ" sz="3200" dirty="0">
                <a:solidFill>
                  <a:schemeClr val="accent2"/>
                </a:solidFill>
              </a:rPr>
              <a:t>لكل فرد الحق في الحياة والامن)</a:t>
            </a:r>
            <a:endParaRPr lang="en-US" sz="3200" dirty="0">
              <a:solidFill>
                <a:schemeClr val="accent2"/>
              </a:solidFill>
            </a:endParaRP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في المادة 17 اكد على </a:t>
            </a:r>
            <a:r>
              <a:rPr lang="ar-IQ" sz="3200" dirty="0" smtClean="0">
                <a:solidFill>
                  <a:schemeClr val="accent2"/>
                </a:solidFill>
              </a:rPr>
              <a:t>الحق </a:t>
            </a:r>
            <a:r>
              <a:rPr lang="ar-IQ" sz="3200" dirty="0">
                <a:solidFill>
                  <a:schemeClr val="accent2"/>
                </a:solidFill>
              </a:rPr>
              <a:t>في الخصوصية والحق في حرمة </a:t>
            </a:r>
            <a:r>
              <a:rPr lang="ar-IQ" sz="3200" dirty="0" smtClean="0">
                <a:solidFill>
                  <a:schemeClr val="accent2"/>
                </a:solidFill>
              </a:rPr>
              <a:t>المسكن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في المادة 19 اكد على ان لا جريمة ولا عقوبة الا بنص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الحق في التقاضي.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ان المتهم بريء حتى تثبت ادانته في محاكمه قانونية عادلة ) 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وفي مادة اخرى عدم جواز التعذيب النفسي او الجسدي او المعاملة الغير انسانية </a:t>
            </a:r>
          </a:p>
          <a:p>
            <a:pPr algn="just" rtl="1"/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4006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: حق 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72996" y="1693721"/>
            <a:ext cx="106428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</a:t>
            </a:r>
            <a:r>
              <a:rPr lang="ar-IQ" sz="3200" dirty="0">
                <a:solidFill>
                  <a:schemeClr val="accent2"/>
                </a:solidFill>
              </a:rPr>
              <a:t>العالمي لحقوق الانسان عام 1948، من حيث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الحق في الحرية وسلامة شخص </a:t>
            </a:r>
            <a:r>
              <a:rPr lang="ar-IQ" sz="3200" dirty="0" smtClean="0">
                <a:solidFill>
                  <a:schemeClr val="accent2"/>
                </a:solidFill>
              </a:rPr>
              <a:t>الانسان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الحق في حرية الراي والتعبير من دون تدخل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تعرضه للتعذيب والمعاملة القاسية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جواز القبض عليه او حجزه تعسفا.................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 اكدت ديباجتا </a:t>
            </a:r>
            <a:r>
              <a:rPr lang="ar-IQ" sz="3200" dirty="0">
                <a:solidFill>
                  <a:schemeClr val="accent2"/>
                </a:solidFill>
              </a:rPr>
              <a:t>العهدين الدوليين لعام1966 على حق الانسان في التحرر من الخوف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smtClean="0">
                <a:solidFill>
                  <a:schemeClr val="accent2"/>
                </a:solidFill>
              </a:rPr>
              <a:t>اكدت الاتفاقية </a:t>
            </a:r>
            <a:r>
              <a:rPr lang="ar-IQ" sz="3200" dirty="0">
                <a:solidFill>
                  <a:schemeClr val="accent2"/>
                </a:solidFill>
              </a:rPr>
              <a:t>الامريكية لعام1950 على حق الانسان في الحياة</a:t>
            </a:r>
          </a:p>
          <a:p>
            <a:pPr algn="r" rtl="1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19254313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712372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131216"/>
            <a:ext cx="102752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ثانيا: حق الانسان في الكرامة 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وهذا الحق يكون متداخلا مع الحق في السلامة الجسدية والحق في الحرية ..وتعني وجوب احترام آدمية الانسان بعيدا عن الاهانة النفسية او الايذاء </a:t>
            </a:r>
            <a:r>
              <a:rPr lang="ar-IQ" sz="3200" dirty="0" smtClean="0">
                <a:solidFill>
                  <a:schemeClr val="accent2"/>
                </a:solidFill>
              </a:rPr>
              <a:t>الجسدي</a:t>
            </a:r>
          </a:p>
          <a:p>
            <a:pPr algn="just" rtl="1">
              <a:lnSpc>
                <a:spcPct val="150000"/>
              </a:lnSpc>
            </a:pPr>
            <a:endParaRPr lang="ar-IQ" sz="400" dirty="0" smtClean="0">
              <a:solidFill>
                <a:schemeClr val="accent2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وقد تم </a:t>
            </a:r>
            <a:r>
              <a:rPr lang="ar-IQ" sz="3200" dirty="0" smtClean="0">
                <a:solidFill>
                  <a:schemeClr val="accent2"/>
                </a:solidFill>
              </a:rPr>
              <a:t>تأكيد </a:t>
            </a:r>
            <a:r>
              <a:rPr lang="ar-IQ" sz="3200" dirty="0">
                <a:solidFill>
                  <a:schemeClr val="accent2"/>
                </a:solidFill>
              </a:rPr>
              <a:t>هذا الحق من </a:t>
            </a:r>
            <a:r>
              <a:rPr lang="ar-IQ" sz="3200" dirty="0" smtClean="0">
                <a:solidFill>
                  <a:schemeClr val="accent2"/>
                </a:solidFill>
              </a:rPr>
              <a:t>قبل:-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القران، قال تعالى ((ولقد كرمنا بني ادم))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اكدت عليه جميع </a:t>
            </a:r>
            <a:r>
              <a:rPr lang="ar-IQ" sz="3200" dirty="0">
                <a:solidFill>
                  <a:schemeClr val="accent2"/>
                </a:solidFill>
              </a:rPr>
              <a:t>الاديان السماوية </a:t>
            </a:r>
            <a:r>
              <a:rPr lang="ar-IQ" sz="3200" dirty="0" smtClean="0">
                <a:solidFill>
                  <a:schemeClr val="accent2"/>
                </a:solidFill>
              </a:rPr>
              <a:t>، كرامة الانسان ترتبط بكيانه ووجوده ولصيقة به</a:t>
            </a:r>
          </a:p>
          <a:p>
            <a:pPr algn="just" rtl="1">
              <a:lnSpc>
                <a:spcPct val="150000"/>
              </a:lnSpc>
            </a:pPr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42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العراقي عام 2005 ، (حرية الانسان وكرامته مصونه)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ديباجة ميثاق الامم المتحدة 1945، (ان نؤكد من جديد ايماننا بالحقوق الاساسية لحقوق الانسان وبكرامة الفرد وقدره....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العالمي لحقوق الانسان عام 1948، من حيث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     - ان جميع الناس احرارا ومتساويين في الكرامة</a:t>
            </a:r>
          </a:p>
          <a:p>
            <a:pPr algn="just" rtl="1"/>
            <a:endParaRPr lang="ar-IQ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939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الكرامة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4" y="1677969"/>
            <a:ext cx="102752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جواز تعذيب الانسان واهانته</a:t>
            </a: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انسان الحق في الضمانات الاجتماعية التي تحقق كرامته</a:t>
            </a: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</a:t>
            </a:r>
            <a:r>
              <a:rPr lang="ar-IQ" sz="3200" dirty="0">
                <a:solidFill>
                  <a:schemeClr val="accent2"/>
                </a:solidFill>
              </a:rPr>
              <a:t>فرد الحق في العمل وتقاضي الاجر الذي يحقق له ولأسرته الكرامة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</a:t>
            </a:r>
            <a:r>
              <a:rPr lang="ar-IQ" sz="3200" dirty="0">
                <a:solidFill>
                  <a:schemeClr val="accent2"/>
                </a:solidFill>
              </a:rPr>
              <a:t>فرد الحق في الراحة والمستوى المعيشي الكافي لتحقيق الرفاهية له ولأسرته ..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263525" algn="just" rtl="1">
              <a:lnSpc>
                <a:spcPct val="150000"/>
              </a:lnSpc>
            </a:pPr>
            <a:endParaRPr lang="en-US" sz="4000" dirty="0">
              <a:solidFill>
                <a:schemeClr val="accent2"/>
              </a:solidFill>
            </a:endParaRPr>
          </a:p>
          <a:p>
            <a:pPr algn="just" rtl="1"/>
            <a:endParaRPr lang="ar-IQ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147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14" y="882054"/>
            <a:ext cx="9766168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72999" y="1772238"/>
            <a:ext cx="106994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ديباجة العهد الدولي للحقوق المدنية والسياسية عام 1966، (.. يمنع اخضاع اي فرد للتعذيب او</a:t>
            </a:r>
            <a:r>
              <a:rPr lang="en-US" sz="3200" smtClean="0">
                <a:solidFill>
                  <a:schemeClr val="accent2"/>
                </a:solidFill>
              </a:rPr>
              <a:t> </a:t>
            </a:r>
            <a:r>
              <a:rPr lang="ar-IQ" sz="3200" smtClean="0">
                <a:solidFill>
                  <a:schemeClr val="accent2"/>
                </a:solidFill>
              </a:rPr>
              <a:t>المعاملة </a:t>
            </a:r>
            <a:r>
              <a:rPr lang="ar-IQ" sz="3200" dirty="0" smtClean="0">
                <a:solidFill>
                  <a:schemeClr val="accent2"/>
                </a:solidFill>
              </a:rPr>
              <a:t>القاسية او اخضاعه للتجارب الطبية من غير رضاه)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الاتفاقية الاوربية لحقوق الانسان عام 1950 ،(حظر التعذيب ومعاملة الانسان معاملة غير انسانية وحظر الاسترقاق والعمل الجبري)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الاتفاقية </a:t>
            </a:r>
            <a:r>
              <a:rPr lang="ar-IQ" sz="3200" dirty="0">
                <a:solidFill>
                  <a:schemeClr val="accent2"/>
                </a:solidFill>
              </a:rPr>
              <a:t>الامريكية لحقوق الانسان عام 1969 وجوب احترام حق الانسان في السلامة الجسدية والعقلية والمعنوية .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3200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endParaRPr lang="ar-IQ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5263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6654</TotalTime>
  <Words>835</Words>
  <Application>Microsoft Office PowerPoint</Application>
  <PresentationFormat>مخصص</PresentationFormat>
  <Paragraphs>126</Paragraphs>
  <Slides>15</Slides>
  <Notes>14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Organic</vt:lpstr>
      <vt:lpstr>عرض تقديمي في PowerPoint</vt:lpstr>
      <vt:lpstr>الموضوعات</vt:lpstr>
      <vt:lpstr>حق الانسان في الامن الشخصي</vt:lpstr>
      <vt:lpstr>حق الانسان في الامن الشخصي</vt:lpstr>
      <vt:lpstr>: حق الانسان في الامن الشخصي</vt:lpstr>
      <vt:lpstr>حق الانسان في الكرامة</vt:lpstr>
      <vt:lpstr>حق الانسان في الكرامة</vt:lpstr>
      <vt:lpstr>حق الانسان في الكرامة</vt:lpstr>
      <vt:lpstr>حق الانسان في الكرامة</vt:lpstr>
      <vt:lpstr>حق الانسان في الاقامة والتنقل</vt:lpstr>
      <vt:lpstr>حق الانسان في الاقامة والتنقل</vt:lpstr>
      <vt:lpstr>حق الانسان في الاقامة والتنقل</vt:lpstr>
      <vt:lpstr>حق الانسان في حرمة مسكنه </vt:lpstr>
      <vt:lpstr>حق الانسان في حرمة مسكنه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rahebi</dc:creator>
  <cp:lastModifiedBy>Maher</cp:lastModifiedBy>
  <cp:revision>371</cp:revision>
  <dcterms:created xsi:type="dcterms:W3CDTF">2014-05-07T08:18:51Z</dcterms:created>
  <dcterms:modified xsi:type="dcterms:W3CDTF">2022-12-24T10:36:17Z</dcterms:modified>
</cp:coreProperties>
</file>