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3" r:id="rId4"/>
    <p:sldId id="291" r:id="rId5"/>
    <p:sldId id="290" r:id="rId6"/>
    <p:sldId id="277" r:id="rId7"/>
    <p:sldId id="282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</p:sldIdLst>
  <p:sldSz cx="9144000" cy="6858000" type="screen4x3"/>
  <p:notesSz cx="6858000" cy="9144000"/>
  <p:embeddedFontLst>
    <p:embeddedFont>
      <p:font typeface="AGA Arabesque Desktop" pitchFamily="2" charset="2"/>
      <p:regular r:id="rId18"/>
    </p:embeddedFont>
    <p:embeddedFont>
      <p:font typeface="Calibri" pitchFamily="3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257"/>
    <a:srgbClr val="FF2121"/>
    <a:srgbClr val="FF5050"/>
    <a:srgbClr val="FD5E4D"/>
    <a:srgbClr val="D60093"/>
    <a:srgbClr val="FFCCFF"/>
    <a:srgbClr val="FF66CC"/>
    <a:srgbClr val="CC3300"/>
    <a:srgbClr val="CF797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 snapToGrid="0">
      <p:cViewPr>
        <p:scale>
          <a:sx n="96" d="100"/>
          <a:sy n="96" d="100"/>
        </p:scale>
        <p:origin x="-1022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7779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  <p:pic>
        <p:nvPicPr>
          <p:cNvPr id="21" name="Google Shape;21;p2" descr="C:\Users\user\Desktop\88888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756576" cy="882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C:\Users\user\Desktop\thefinallogo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8344" y="44624"/>
            <a:ext cx="1475656" cy="104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اعداد وتقديم</a:t>
            </a: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 الاستاذ </a:t>
            </a:r>
            <a:r>
              <a:rPr lang="ar-IQ" b="1" dirty="0" smtClean="0"/>
              <a:t>الدكتور </a:t>
            </a:r>
            <a:endParaRPr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ساهره قحطان عبد الجبار الحميري</a:t>
            </a:r>
            <a:endParaRPr dirty="0"/>
          </a:p>
          <a:p>
            <a:pPr marL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107504" y="188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/>
              <a:t>مفاهيم حقوق الإنسان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20014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أكد </a:t>
            </a:r>
            <a:r>
              <a:rPr lang="ar-IQ" sz="2800" dirty="0"/>
              <a:t>هذا العهد على حق الجنود في الخراج «الراتب» الذي يؤمن </a:t>
            </a:r>
            <a:r>
              <a:rPr lang="ar-IQ" sz="2800" dirty="0" smtClean="0"/>
              <a:t>حوائجهم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حرمة الدماء بغير </a:t>
            </a:r>
            <a:r>
              <a:rPr lang="ar-IQ" sz="2800" dirty="0" smtClean="0"/>
              <a:t>حق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حقوق </a:t>
            </a:r>
            <a:r>
              <a:rPr lang="ar-IQ" sz="2800" dirty="0"/>
              <a:t>الأيتام والمسنين </a:t>
            </a:r>
            <a:r>
              <a:rPr lang="ar-IQ" sz="2800" dirty="0" smtClean="0"/>
              <a:t>ورعايتهم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 </a:t>
            </a:r>
            <a:r>
              <a:rPr lang="ar-IQ" sz="2800" dirty="0"/>
              <a:t>المجتمع في السلم ونبذ الحروب بغير </a:t>
            </a:r>
            <a:r>
              <a:rPr lang="ar-IQ" sz="2800" dirty="0" smtClean="0"/>
              <a:t>حق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مراعاة </a:t>
            </a:r>
            <a:r>
              <a:rPr lang="ar-IQ" sz="2800" dirty="0"/>
              <a:t>حقوق المستضعفين من </a:t>
            </a:r>
            <a:r>
              <a:rPr lang="ar-IQ" sz="2800" dirty="0" smtClean="0"/>
              <a:t>الناس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منع </a:t>
            </a:r>
            <a:r>
              <a:rPr lang="ar-IQ" sz="2800" dirty="0"/>
              <a:t>الاحتكار ومعاقبة </a:t>
            </a:r>
            <a:r>
              <a:rPr lang="ar-IQ" sz="2800" dirty="0" smtClean="0"/>
              <a:t>المحتكر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حرية الصناعة والتجارة في حدودها الشرعية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5887150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algn="just" rtl="1">
              <a:lnSpc>
                <a:spcPct val="150000"/>
              </a:lnSpc>
            </a:pPr>
            <a:r>
              <a:rPr lang="ar-IQ" sz="2800" dirty="0"/>
              <a:t>تتمثل «رسالة الحقوق» للإمام علي بن الحسين «السجاد» عام في مجموعة من البنود والتوجيهات التي أوردها </a:t>
            </a:r>
            <a:r>
              <a:rPr lang="ar-IQ" sz="2800" dirty="0" smtClean="0"/>
              <a:t>عليه الصلاة والسلام في </a:t>
            </a:r>
            <a:r>
              <a:rPr lang="ar-IQ" sz="2800" dirty="0"/>
              <a:t>صياغة بليغة وشاملة لكل حقوق </a:t>
            </a:r>
            <a:r>
              <a:rPr lang="ar-IQ" sz="2800" dirty="0" smtClean="0"/>
              <a:t>الإنسان وهي:-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dirty="0" smtClean="0"/>
              <a:t>حقوق تتعلق </a:t>
            </a:r>
            <a:r>
              <a:rPr lang="ar-IQ" sz="2800" dirty="0"/>
              <a:t>بالجوانب الدينية والعبادية </a:t>
            </a:r>
            <a:endParaRPr lang="ar-IQ" sz="2800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dirty="0" smtClean="0"/>
              <a:t>حقوق تتعلق </a:t>
            </a:r>
            <a:r>
              <a:rPr lang="ar-IQ" sz="2800" dirty="0"/>
              <a:t>بالجوانب الاسرية والعائلية </a:t>
            </a:r>
            <a:endParaRPr lang="ar-IQ" sz="2800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dirty="0" smtClean="0"/>
              <a:t>حقوق تتعلق </a:t>
            </a:r>
            <a:r>
              <a:rPr lang="ar-IQ" sz="2800" dirty="0"/>
              <a:t>بالجوانب </a:t>
            </a:r>
            <a:r>
              <a:rPr lang="ar-IQ" sz="2800" dirty="0" smtClean="0"/>
              <a:t>الاجتماعية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629417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5"/>
            <a:ext cx="8610600" cy="5321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400" b="1" dirty="0"/>
              <a:t>ثالثا : حقوق الانسان في &lt;&lt; رسالة الحقوق &gt;&gt; للإمام السجاد</a:t>
            </a:r>
            <a:endParaRPr lang="en-US" sz="2400" b="1" dirty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endParaRPr lang="ar-IQ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400" b="1" dirty="0" smtClean="0"/>
              <a:t>الحقوق تتعلق </a:t>
            </a:r>
            <a:r>
              <a:rPr lang="ar-IQ" sz="2400" b="1" dirty="0"/>
              <a:t>بالجوانب الدينية والعبادية 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على </a:t>
            </a:r>
            <a:r>
              <a:rPr lang="ar-IQ" sz="2400" dirty="0"/>
              <a:t>رأس تلك الحقوق، حقوق الله </a:t>
            </a:r>
            <a:r>
              <a:rPr lang="ar-IQ" sz="2400" dirty="0" smtClean="0"/>
              <a:t>تعالى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الجوارح كحق «لسان الإنسان» ألا يذكر به سوءاً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«حق البصر» من خلال غضه عن كل محرم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«حق </a:t>
            </a:r>
            <a:r>
              <a:rPr lang="ar-IQ" sz="2400" dirty="0"/>
              <a:t>اليد» في ألا تمتد إلى ما لا </a:t>
            </a:r>
            <a:r>
              <a:rPr lang="ar-IQ" sz="2400" dirty="0" smtClean="0"/>
              <a:t>يحل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السمع» في تنزيهه عن </a:t>
            </a:r>
            <a:r>
              <a:rPr lang="ar-IQ" sz="2400" dirty="0" smtClean="0"/>
              <a:t>المحرم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القدمين» في ألا تسير في ما لا يحل </a:t>
            </a:r>
            <a:r>
              <a:rPr lang="ar-IQ" sz="2400" dirty="0" smtClean="0"/>
              <a:t>للإنسان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البطن» في ألا تكون </a:t>
            </a:r>
            <a:r>
              <a:rPr lang="ar-IQ" sz="2400" dirty="0" err="1"/>
              <a:t>وعاءاً</a:t>
            </a:r>
            <a:r>
              <a:rPr lang="ar-IQ" sz="2400" dirty="0"/>
              <a:t> </a:t>
            </a:r>
            <a:r>
              <a:rPr lang="ar-IQ" sz="2400" dirty="0" smtClean="0"/>
              <a:t>للحرام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6934697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514888"/>
            <a:ext cx="8667750" cy="571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marL="457200" indent="-457200" algn="just" rtl="1">
              <a:buFont typeface="Wingdings" pitchFamily="2" charset="2"/>
              <a:buChar char="v"/>
            </a:pPr>
            <a:endParaRPr lang="ar-IQ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b="1" dirty="0"/>
              <a:t>حقوق تتعلق بالجوانب </a:t>
            </a:r>
            <a:r>
              <a:rPr lang="ar-IQ" sz="2800" b="1" dirty="0" smtClean="0"/>
              <a:t>الاسرية والعائلية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 الرعية وحقوق الأرحام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الأسرة </a:t>
            </a:r>
            <a:r>
              <a:rPr lang="ar-IQ" sz="2800" dirty="0" smtClean="0"/>
              <a:t>والوالدين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الاخوان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 الاولاد </a:t>
            </a:r>
            <a:endParaRPr lang="ar-IQ" sz="2800" dirty="0" smtClean="0"/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الصغير وحقوق كبار السن </a:t>
            </a:r>
          </a:p>
          <a:p>
            <a:pPr algn="just" rtl="1"/>
            <a:endParaRPr lang="ar-IQ" sz="3200" dirty="0"/>
          </a:p>
          <a:p>
            <a:pPr algn="just" rtl="1"/>
            <a:endParaRPr lang="ar-IQ" sz="3200" dirty="0" smtClean="0"/>
          </a:p>
        </p:txBody>
      </p:sp>
    </p:spTree>
    <p:extLst>
      <p:ext uri="{BB962C8B-B14F-4D97-AF65-F5344CB8AC3E}">
        <p14:creationId xmlns:p14="http://schemas.microsoft.com/office/powerpoint/2010/main" val="2492143756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09575" y="1315219"/>
            <a:ext cx="8229600" cy="5332071"/>
          </a:xfrm>
        </p:spPr>
        <p:txBody>
          <a:bodyPr>
            <a:no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marL="0" indent="0" algn="just" rtl="1">
              <a:buNone/>
            </a:pPr>
            <a:endParaRPr lang="ar-IQ" sz="200" dirty="0"/>
          </a:p>
          <a:p>
            <a:pPr indent="-457200" algn="just" rt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ar-IQ" sz="2400" b="1" dirty="0"/>
              <a:t>حقوق تتعلق بالجوانب </a:t>
            </a:r>
            <a:r>
              <a:rPr lang="ar-IQ" sz="2400" b="1" dirty="0" smtClean="0"/>
              <a:t>الاجتماعية</a:t>
            </a:r>
          </a:p>
          <a:p>
            <a:pPr marL="534988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IQ" sz="2400" dirty="0" smtClean="0"/>
              <a:t>- حق </a:t>
            </a:r>
            <a:r>
              <a:rPr lang="ar-IQ" sz="2400" dirty="0"/>
              <a:t>الصاحب «الصديق» </a:t>
            </a:r>
          </a:p>
          <a:p>
            <a:pPr marL="534988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IQ" sz="2400" dirty="0" smtClean="0"/>
              <a:t>- حق </a:t>
            </a:r>
            <a:r>
              <a:rPr lang="ar-IQ" sz="2400" dirty="0"/>
              <a:t>أصحاب الفضل والمعروف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الجار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/>
              <a:t>وحق الدائن «الغريم»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/>
              <a:t>حق الجليس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/>
              <a:t>حقوق الخصوم «المدعي والمدعى عليه»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العدالة في التقاضي</a:t>
            </a:r>
          </a:p>
          <a:p>
            <a:pPr marL="11430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97651323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4000" b="1" dirty="0" smtClean="0"/>
              <a:t>الخاتمة</a:t>
            </a: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ar-IQ" dirty="0"/>
              <a:t>.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 rot="19479601">
            <a:off x="1226138" y="3463934"/>
            <a:ext cx="65964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شكرا لحسـن استماعكم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32484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0" y="1555453"/>
            <a:ext cx="8964488" cy="4622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مفهوم حقوق الانسان في الشريعة الاسلامية</a:t>
            </a:r>
            <a:endParaRPr lang="en-US" sz="2400" dirty="0"/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مكانة الانسان في الشريعة الاسلامية</a:t>
            </a:r>
            <a:endParaRPr lang="en-US" sz="2400" dirty="0"/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حقوق الانسان في الوثائق الاسلامية الخالدة</a:t>
            </a:r>
            <a:endParaRPr lang="en-US" sz="2400" dirty="0"/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اهم صور حقوق الانسان في الشريعة الإسلامية</a:t>
            </a:r>
            <a:endParaRPr lang="en-US" sz="2400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114300" lv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ar-IQ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ar-IQ" dirty="0" smtClean="0">
                <a:latin typeface="+mj-lt"/>
              </a:rPr>
              <a:t>   </a:t>
            </a:r>
            <a:endParaRPr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>
              <a:latin typeface="+mj-lt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-96473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الموضوعات : 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3200" b="1" dirty="0"/>
              <a:t>مفهوم حقوق الانسان في الشريعة الاسلامية</a:t>
            </a:r>
            <a:endParaRPr lang="ar-IQ" sz="3200" b="1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229600" cy="5365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800" dirty="0"/>
              <a:t>تم إصدار الإعلان العالمي لحقوق الإنسان عام 1948 في أعقاب مجازر الحرب العالمية الثانية .</a:t>
            </a:r>
          </a:p>
          <a:p>
            <a:pPr marL="361950" lvl="0" indent="-361950" algn="r" rtl="1">
              <a:lnSpc>
                <a:spcPct val="150000"/>
              </a:lnSpc>
              <a:spcBef>
                <a:spcPts val="0"/>
              </a:spcBef>
              <a:buSzPts val="4400"/>
              <a:buNone/>
            </a:pPr>
            <a:r>
              <a:rPr lang="ar-IQ" sz="2800" dirty="0"/>
              <a:t>  - الشريعة الاسلامية قد عرفت تطبيقات حقوق الانسان منذ اربعة        عشر قرنا ، فالرسالة الاسلامية هي رحمة للعالمين قال الله تعالى مخاطبا الرسول محمد ص (وما ارسلناك الا رحمة للعالمين).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800" dirty="0"/>
              <a:t>ويتجلى ابرز خصائص حقوق الانسان في الشريعة الاسلامية ان مصدرها من الله تعالى وهي بذلك خلاف حقوق الانسان في القوانين الوضعية التي هي من تشريع البشر.</a:t>
            </a:r>
          </a:p>
          <a:p>
            <a:pPr marL="114300" indent="0" algn="just" rtl="1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352425" y="1600200"/>
            <a:ext cx="8639175" cy="49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/>
              <a:t>الحقوق في الإسلام </a:t>
            </a:r>
            <a:r>
              <a:rPr lang="ar-IQ" sz="2400" dirty="0"/>
              <a:t>ليست هبة أو منة أو تفضلاً على </a:t>
            </a:r>
            <a:r>
              <a:rPr lang="ar-IQ" sz="2400" dirty="0" smtClean="0"/>
              <a:t>الإنسان.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مقررة لسائر بني البشر بصرف النظر عن اللون أو العرق أو الجنس أو الطبقة الاجتماعية، وفي ذلك قال الله تعالى: « يأيها الناس إنا خلقتكم من ذكر وأنثى وجعلتكم شعوبا </a:t>
            </a:r>
            <a:r>
              <a:rPr lang="ar-IQ" sz="2400" dirty="0" smtClean="0"/>
              <a:t>وقبائل </a:t>
            </a:r>
            <a:r>
              <a:rPr lang="ar-IQ" sz="2400" dirty="0"/>
              <a:t>لتعارفوا إن أكرمكم عند الله </a:t>
            </a:r>
            <a:r>
              <a:rPr lang="ar-IQ" sz="2400" dirty="0" smtClean="0"/>
              <a:t>اتقاكم </a:t>
            </a:r>
            <a:r>
              <a:rPr lang="ar-IQ" sz="2400" dirty="0"/>
              <a:t>» )، وقوله تعالى: ﴿ ومن </a:t>
            </a:r>
            <a:r>
              <a:rPr lang="ar-IQ" sz="2400" dirty="0" smtClean="0"/>
              <a:t>ايته، </a:t>
            </a:r>
            <a:r>
              <a:rPr lang="ar-IQ" sz="2400" dirty="0"/>
              <a:t>خلق السموات والأرض واختلف ألسنتكم </a:t>
            </a:r>
            <a:r>
              <a:rPr lang="ar-IQ" sz="2400" dirty="0" smtClean="0"/>
              <a:t>وألوانكم </a:t>
            </a:r>
            <a:r>
              <a:rPr lang="ar-IQ" sz="2400" dirty="0"/>
              <a:t>إن في ذلك لايت للعلمين </a:t>
            </a:r>
            <a:r>
              <a:rPr lang="ar-IQ" sz="2400" dirty="0" smtClean="0"/>
              <a:t>.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الإنسان في الإسلام شاملة لكل جوانب الحياة، فهي ليست كما في التشريعات مقررة في جوانب محددة، بل هي تشمل حقوقه بشكل إجمالي وتفصيلي 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085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57200" y="1367624"/>
            <a:ext cx="8229600" cy="52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/>
              <a:t>- التقى عدد من رجال القانون والاكاديميين في جامعة الكويت </a:t>
            </a:r>
            <a:r>
              <a:rPr lang="ar-IQ" sz="2400" dirty="0" smtClean="0"/>
              <a:t>واصدروا </a:t>
            </a:r>
            <a:r>
              <a:rPr lang="ar-IQ" sz="2400" dirty="0"/>
              <a:t>بيان يحوي على 30 مادة قانونية حول حقوق الانسان في  الاسلام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عقدت ندوة في جدة عام 1996 وصت على مشاركة ممثلي العالم الاسلامي في الندوات التي تعني بحقوق الانسان...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عام 1997 عقدت ندوة في الرباط لبحث حقوق الانسان بين الخصوصية والعالمية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عام 2000 صدر اعلان روما حول حقوق الانسان في الاسلام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عام 2000 عقدت ندوة في جنيف حول العالم العربي والاسلامي وحقوق الانسان</a:t>
            </a:r>
          </a:p>
          <a:p>
            <a:pPr algn="just" rtl="1">
              <a:buFontTx/>
              <a:buChar char="-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256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90000"/>
              </a:lnSpc>
              <a:spcBef>
                <a:spcPts val="1000"/>
              </a:spcBef>
            </a:pPr>
            <a:r>
              <a:rPr lang="ar-IQ" sz="3200" b="1" dirty="0">
                <a:solidFill>
                  <a:schemeClr val="tx1"/>
                </a:solidFill>
              </a:rPr>
              <a:t>مكانة الانسان في الشريعة الاسلامية</a:t>
            </a:r>
            <a:endParaRPr lang="ar-IQ" sz="3200" dirty="0">
              <a:solidFill>
                <a:schemeClr val="tx1"/>
              </a:solidFill>
            </a:endParaRPr>
          </a:p>
        </p:txBody>
      </p:sp>
      <p:sp>
        <p:nvSpPr>
          <p:cNvPr id="174" name="Google Shape;174;p24"/>
          <p:cNvSpPr/>
          <p:nvPr/>
        </p:nvSpPr>
        <p:spPr>
          <a:xfrm>
            <a:off x="200025" y="1531619"/>
            <a:ext cx="8639175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كانت فيه الدول الاوربية في القرون الوسطى وما تلاها تعيش تحت سطوة الحكم المطلق </a:t>
            </a:r>
            <a:r>
              <a:rPr lang="ar-IQ" sz="2400" dirty="0" err="1"/>
              <a:t>بأسم</a:t>
            </a:r>
            <a:r>
              <a:rPr lang="ar-IQ" sz="2400" dirty="0"/>
              <a:t> الكنيسة واستعباد الافراد</a:t>
            </a:r>
          </a:p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 في نفس الوقت كانت الدول الاسلامية محكومة بقواعد الفقه الاسلامي الذي يعمل على تكريم الانسان. </a:t>
            </a:r>
          </a:p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الرسالة الإسلامية قد جاءت أساساً لإنقاذ البشرية من الظلم والقهر والرق والعبودية الذي كانت تعيشه في ظل الجاهلية</a:t>
            </a:r>
          </a:p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الفرد يحتل المرتبة الاولى في الحقوق الاسلامية لذا جاءت الشريعة الاسلامية </a:t>
            </a:r>
            <a:r>
              <a:rPr lang="ar-IQ" sz="2400" dirty="0" smtClean="0"/>
              <a:t>لتكريمه </a:t>
            </a:r>
            <a:r>
              <a:rPr lang="ar-IQ" sz="2400" dirty="0"/>
              <a:t>وفي ذلك قول الله تعالى(( ولقد كرمنا بني أدم وحملناهم في البر والبحر ورزقناهم من الطيبات وفضلناهم على كثير ممن خلقنا تفضيلا)) .</a:t>
            </a:r>
          </a:p>
          <a:p>
            <a:pPr marL="457200" lvl="0" indent="-457200" algn="r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endParaRPr lang="ar-IQ" sz="2800" dirty="0"/>
          </a:p>
          <a:p>
            <a:pPr lvl="0" algn="just" rtl="1">
              <a:lnSpc>
                <a:spcPct val="150000"/>
              </a:lnSpc>
            </a:pPr>
            <a:endParaRPr lang="en-US" sz="28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17906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3200" b="1" dirty="0"/>
              <a:t>حقوق الانسان في الوثائق الإسلامية الخالدة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174" name="Google Shape;174;p24"/>
          <p:cNvSpPr/>
          <p:nvPr/>
        </p:nvSpPr>
        <p:spPr>
          <a:xfrm>
            <a:off x="539552" y="1531619"/>
            <a:ext cx="8067532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3200" dirty="0"/>
              <a:t>زخر التاريخ الإسلامي بالعديد من الشواهد التي تؤكد على حقوق الإنسان في المجتمع </a:t>
            </a:r>
            <a:r>
              <a:rPr lang="ar-IQ" sz="3200" dirty="0" smtClean="0"/>
              <a:t>الإسلامي، ابرز هذه الشواهد :-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 smtClean="0"/>
              <a:t> - خطبة الوداع </a:t>
            </a:r>
            <a:r>
              <a:rPr lang="ar-IQ" sz="3200" dirty="0"/>
              <a:t>للنبي محمد </a:t>
            </a:r>
            <a:r>
              <a:rPr lang="ar-IQ" sz="3200" dirty="0" smtClean="0"/>
              <a:t>ﷺ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/>
              <a:t>-</a:t>
            </a:r>
            <a:r>
              <a:rPr lang="ar-IQ" sz="3200" dirty="0" smtClean="0"/>
              <a:t>عهد </a:t>
            </a:r>
            <a:r>
              <a:rPr lang="ar-IQ" sz="3200" dirty="0"/>
              <a:t>الأمام علي  إلى مالك </a:t>
            </a:r>
            <a:r>
              <a:rPr lang="ar-IQ" sz="3200" dirty="0" smtClean="0"/>
              <a:t>الأشتر. 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/>
              <a:t>-</a:t>
            </a:r>
            <a:r>
              <a:rPr lang="ar-IQ" sz="3200" dirty="0" smtClean="0"/>
              <a:t>رسالة </a:t>
            </a:r>
            <a:r>
              <a:rPr lang="ar-IQ" sz="3200" dirty="0"/>
              <a:t>الحقوق للإمام </a:t>
            </a:r>
            <a:r>
              <a:rPr lang="ar-IQ" sz="3200" dirty="0" smtClean="0"/>
              <a:t>السجاد. </a:t>
            </a:r>
            <a:endParaRPr lang="en-US" sz="32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4855124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3200" b="1" dirty="0"/>
              <a:t>حقوق الانسان في الوثائق الإسلامية الخالدة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174" name="Google Shape;174;p24"/>
          <p:cNvSpPr/>
          <p:nvPr/>
        </p:nvSpPr>
        <p:spPr>
          <a:xfrm>
            <a:off x="539552" y="1531619"/>
            <a:ext cx="8067532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400" b="1" dirty="0"/>
              <a:t>اولا : حقوق الإنسان في «خطبة الوداع» للنبي محمد  </a:t>
            </a:r>
            <a:endParaRPr lang="en-US" sz="2400" dirty="0"/>
          </a:p>
          <a:p>
            <a:pPr algn="just" rtl="1">
              <a:lnSpc>
                <a:spcPct val="150000"/>
              </a:lnSpc>
            </a:pPr>
            <a:r>
              <a:rPr lang="ar-IQ" sz="2400" dirty="0"/>
              <a:t>هذه الخطبة القاها النبي الأكرم ﷺ في آخر حجة له سنة «10هـ</a:t>
            </a:r>
            <a:r>
              <a:rPr lang="ar-IQ" sz="2400" dirty="0" smtClean="0"/>
              <a:t>»،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ومن </a:t>
            </a:r>
            <a:r>
              <a:rPr lang="ar-IQ" sz="2400" dirty="0"/>
              <a:t>مبادئ حقوق الإنسان التي وردت في هذه الخطبة، حق حفظ النفس والدماء والأعراض بقوله : «فإن دمائكم وأموالكم وأعراضكم عليكم حرام إلى أن تلقوا ربكم، كحرمة يومكم هذا في شهركم هذا، في بلدكم هذا»،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كما أكد </a:t>
            </a:r>
            <a:r>
              <a:rPr lang="ar-IQ" sz="2400" dirty="0"/>
              <a:t>أيضاً على مكانة النساء وواجب رزقهن وكسوتهن والنهي عن ضربهن بغير حق،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فضلاً </a:t>
            </a:r>
            <a:r>
              <a:rPr lang="ar-IQ" sz="2400" dirty="0"/>
              <a:t>عن تأكيده على حرمة الربا مما يعني وجوب التكسب من الحلال، وتأكيده على الحق في المساواة وان لا فضل لعربي على أعجمي إلا بالتقوى</a:t>
            </a:r>
            <a:endParaRPr lang="en-US" sz="24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188597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61925" y="1531619"/>
            <a:ext cx="8648699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400" b="1" dirty="0"/>
              <a:t>ثانيا : حقوق الانسان في عهد الامام </a:t>
            </a:r>
            <a:r>
              <a:rPr lang="en-US" sz="2400" b="1" dirty="0">
                <a:sym typeface="AGA Arabesque Desktop"/>
              </a:rPr>
              <a:t></a:t>
            </a:r>
            <a:r>
              <a:rPr lang="ar-IQ" sz="2400" b="1" dirty="0"/>
              <a:t> الى مالك الاشتر</a:t>
            </a:r>
            <a:endParaRPr lang="en-US" sz="2400" dirty="0"/>
          </a:p>
          <a:p>
            <a:pPr algn="just" rtl="1">
              <a:lnSpc>
                <a:spcPct val="150000"/>
              </a:lnSpc>
            </a:pPr>
            <a:r>
              <a:rPr lang="ar-IQ" sz="2400" dirty="0"/>
              <a:t>يمثل هذا العهد دستوراً ومنهجاً من الامام علي بن أبي طالب له إلى الصحابي مالك الأشتر النخعي حينما ولاه على مصر، </a:t>
            </a:r>
            <a:r>
              <a:rPr lang="ar-IQ" sz="2400" dirty="0" smtClean="0"/>
              <a:t>وقد </a:t>
            </a:r>
            <a:r>
              <a:rPr lang="ar-IQ" sz="2400" dirty="0"/>
              <a:t>تضمن العديد من المبادئ التي توصف اليوم بأنها من قبيل حقوق </a:t>
            </a:r>
            <a:r>
              <a:rPr lang="ar-IQ" sz="2400" dirty="0" smtClean="0"/>
              <a:t>الإنسان ومنها :-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التعامل مع الرعية بالرحمة والعفو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عدم </a:t>
            </a:r>
            <a:r>
              <a:rPr lang="ar-IQ" sz="2400" dirty="0"/>
              <a:t>تكبر الحاكم على المحكومين والتزامه بشرع الله تعالى</a:t>
            </a:r>
            <a:r>
              <a:rPr lang="ar-IQ" sz="2400" dirty="0" smtClean="0"/>
              <a:t>،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الرعية في العدل </a:t>
            </a:r>
            <a:r>
              <a:rPr lang="ar-IQ" sz="2400" dirty="0" smtClean="0"/>
              <a:t>والانصاف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عدم </a:t>
            </a:r>
            <a:r>
              <a:rPr lang="ar-IQ" sz="2400" dirty="0"/>
              <a:t>الركون في الحكم إلى الوشاة أو الاستعانة بالبخلاء </a:t>
            </a:r>
            <a:r>
              <a:rPr lang="ar-IQ" sz="2400" dirty="0" smtClean="0"/>
              <a:t>والجبناء والخونة</a:t>
            </a:r>
          </a:p>
          <a:p>
            <a:pPr algn="just" rtl="1">
              <a:lnSpc>
                <a:spcPct val="150000"/>
              </a:lnSpc>
            </a:pPr>
            <a:r>
              <a:rPr lang="ar-IQ" sz="2400" dirty="0" smtClean="0"/>
              <a:t> - والاعتماد </a:t>
            </a:r>
            <a:r>
              <a:rPr lang="ar-IQ" sz="2400" dirty="0"/>
              <a:t>على التقاة </a:t>
            </a:r>
            <a:r>
              <a:rPr lang="ar-IQ" sz="2400" dirty="0" smtClean="0"/>
              <a:t>والصادقين</a:t>
            </a:r>
            <a:r>
              <a:rPr lang="ar-IQ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949766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968</Words>
  <Application>Microsoft Office PowerPoint</Application>
  <PresentationFormat>عرض على الشاشة (3:4)‏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Arial</vt:lpstr>
      <vt:lpstr>AGA Arabesque Desktop</vt:lpstr>
      <vt:lpstr>Calibri</vt:lpstr>
      <vt:lpstr>Wingdings</vt:lpstr>
      <vt:lpstr>Office Theme</vt:lpstr>
      <vt:lpstr>مفاهيم حقوق الإنسان</vt:lpstr>
      <vt:lpstr>الموضوعات : </vt:lpstr>
      <vt:lpstr>مفهوم حقوق الانسان في الشريعة الاسلامية</vt:lpstr>
      <vt:lpstr>مفهوم حقوق الانسان في الشريعة الاسلامية</vt:lpstr>
      <vt:lpstr>مفهوم حقوق الانسان في الشريعة الاسلامية</vt:lpstr>
      <vt:lpstr>مكانة الانسان في الشريعة الاسلامية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الخاتمة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حقوق الإنسان</dc:title>
  <dc:creator>Dr Saherah</dc:creator>
  <cp:lastModifiedBy>Maher</cp:lastModifiedBy>
  <cp:revision>80</cp:revision>
  <dcterms:modified xsi:type="dcterms:W3CDTF">2022-05-23T15:49:14Z</dcterms:modified>
</cp:coreProperties>
</file>