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63" r:id="rId4"/>
    <p:sldId id="275" r:id="rId5"/>
    <p:sldId id="277" r:id="rId6"/>
    <p:sldId id="276" r:id="rId7"/>
    <p:sldId id="278" r:id="rId8"/>
    <p:sldId id="268" r:id="rId9"/>
    <p:sldId id="269" r:id="rId10"/>
    <p:sldId id="272" r:id="rId11"/>
    <p:sldId id="279" r:id="rId12"/>
    <p:sldId id="280" r:id="rId13"/>
    <p:sldId id="281" r:id="rId14"/>
    <p:sldId id="274" r:id="rId15"/>
  </p:sldIdLst>
  <p:sldSz cx="9144000" cy="6858000" type="screen4x3"/>
  <p:notesSz cx="6858000" cy="9144000"/>
  <p:embeddedFontLst>
    <p:embeddedFont>
      <p:font typeface="Calibri"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257"/>
    <a:srgbClr val="FF2121"/>
    <a:srgbClr val="FF5050"/>
    <a:srgbClr val="FD5E4D"/>
    <a:srgbClr val="D60093"/>
    <a:srgbClr val="FFCCFF"/>
    <a:srgbClr val="FF66CC"/>
    <a:srgbClr val="CC3300"/>
    <a:srgbClr val="CF797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p:cViewPr>
        <p:scale>
          <a:sx n="100" d="100"/>
          <a:sy n="100" d="100"/>
        </p:scale>
        <p:origin x="-902" y="6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IQ"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57779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ar-IQ"/>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pic>
        <p:nvPicPr>
          <p:cNvPr id="21" name="Google Shape;21;p2" descr="C:\Users\user\Desktop\888888.png"/>
          <p:cNvPicPr preferRelativeResize="0"/>
          <p:nvPr/>
        </p:nvPicPr>
        <p:blipFill rotWithShape="1">
          <a:blip r:embed="rId2">
            <a:alphaModFix/>
          </a:blip>
          <a:srcRect/>
          <a:stretch/>
        </p:blipFill>
        <p:spPr>
          <a:xfrm>
            <a:off x="0" y="0"/>
            <a:ext cx="9756576" cy="8829600"/>
          </a:xfrm>
          <a:prstGeom prst="rect">
            <a:avLst/>
          </a:prstGeom>
          <a:noFill/>
          <a:ln>
            <a:noFill/>
          </a:ln>
        </p:spPr>
      </p:pic>
      <p:pic>
        <p:nvPicPr>
          <p:cNvPr id="22" name="Google Shape;22;p2" descr="C:\Users\user\Desktop\thefinallogo2.png"/>
          <p:cNvPicPr preferRelativeResize="0"/>
          <p:nvPr/>
        </p:nvPicPr>
        <p:blipFill rotWithShape="1">
          <a:blip r:embed="rId3">
            <a:alphaModFix/>
          </a:blip>
          <a:srcRect/>
          <a:stretch/>
        </p:blipFill>
        <p:spPr>
          <a:xfrm>
            <a:off x="7668344" y="44624"/>
            <a:ext cx="1475656" cy="10431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a:spLocks noGrp="1"/>
          </p:cNvSpPr>
          <p:nvPr>
            <p:ph type="pic" idx="2"/>
          </p:nvPr>
        </p:nvSpPr>
        <p:spPr>
          <a:xfrm>
            <a:off x="1792288" y="612775"/>
            <a:ext cx="5486400" cy="4114800"/>
          </a:xfrm>
          <a:prstGeom prst="rect">
            <a:avLst/>
          </a:prstGeom>
          <a:noFill/>
          <a:ln>
            <a:noFill/>
          </a:ln>
        </p:spPr>
      </p:sp>
      <p:sp>
        <p:nvSpPr>
          <p:cNvPr id="77" name="Google Shape;77;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8" name="Google Shape;7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pic>
        <p:nvPicPr>
          <p:cNvPr id="27" name="Google Shape;27;p3" descr="C:\Users\user\Desktop\rrrrrrrrrrrrrrrr.png"/>
          <p:cNvPicPr preferRelativeResize="0"/>
          <p:nvPr/>
        </p:nvPicPr>
        <p:blipFill rotWithShape="1">
          <a:blip r:embed="rId2">
            <a:alphaModFix/>
          </a:blip>
          <a:srcRect/>
          <a:stretch/>
        </p:blipFill>
        <p:spPr>
          <a:xfrm>
            <a:off x="-800315" y="-13692"/>
            <a:ext cx="9944315" cy="6871692"/>
          </a:xfrm>
          <a:prstGeom prst="rect">
            <a:avLst/>
          </a:prstGeom>
          <a:noFill/>
          <a:ln>
            <a:noFill/>
          </a:ln>
        </p:spPr>
      </p:pic>
      <p:pic>
        <p:nvPicPr>
          <p:cNvPr id="28" name="Google Shape;28;p3" descr="C:\Users\user\Desktop\thefinallogo2.png"/>
          <p:cNvPicPr preferRelativeResize="0"/>
          <p:nvPr/>
        </p:nvPicPr>
        <p:blipFill rotWithShape="1">
          <a:blip r:embed="rId3">
            <a:alphaModFix/>
          </a:blip>
          <a:srcRect/>
          <a:stretch/>
        </p:blipFill>
        <p:spPr>
          <a:xfrm>
            <a:off x="7308304" y="-243408"/>
            <a:ext cx="1835696" cy="1297661"/>
          </a:xfrm>
          <a:prstGeom prst="rect">
            <a:avLst/>
          </a:prstGeom>
          <a:noFill/>
          <a:ln>
            <a:noFill/>
          </a:ln>
        </p:spPr>
      </p:pic>
      <p:sp>
        <p:nvSpPr>
          <p:cNvPr id="29" name="Google Shape;29;p3"/>
          <p:cNvSpPr/>
          <p:nvPr/>
        </p:nvSpPr>
        <p:spPr>
          <a:xfrm>
            <a:off x="1874611" y="6211669"/>
            <a:ext cx="5646161" cy="61555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IQ" sz="1800" b="0" i="0" u="none" strike="noStrike" cap="none">
                <a:solidFill>
                  <a:schemeClr val="dk1"/>
                </a:solidFill>
                <a:latin typeface="Calibri"/>
                <a:ea typeface="Calibri"/>
                <a:cs typeface="Calibri"/>
                <a:sym typeface="Calibri"/>
              </a:rPr>
              <a:t> </a:t>
            </a:r>
            <a:r>
              <a:rPr lang="ar-IQ" sz="1600" b="0" i="0" u="none" strike="noStrike" cap="none">
                <a:solidFill>
                  <a:schemeClr val="dk1"/>
                </a:solidFill>
                <a:latin typeface="Calibri"/>
                <a:ea typeface="Calibri"/>
                <a:cs typeface="Calibri"/>
                <a:sym typeface="Calibri"/>
              </a:rPr>
              <a:t>Promoting youth employment in remote areas in Jordan -(Job Jo)</a:t>
            </a:r>
            <a:endParaRPr/>
          </a:p>
          <a:p>
            <a:pPr marL="0" marR="0" lvl="0" indent="0" algn="ctr" rtl="0">
              <a:spcBef>
                <a:spcPts val="0"/>
              </a:spcBef>
              <a:spcAft>
                <a:spcPts val="0"/>
              </a:spcAft>
              <a:buNone/>
            </a:pPr>
            <a:r>
              <a:rPr lang="ar-IQ" sz="1600" b="0" i="0" u="none" strike="noStrike" cap="none">
                <a:solidFill>
                  <a:schemeClr val="dk1"/>
                </a:solidFill>
                <a:latin typeface="Calibri"/>
                <a:ea typeface="Calibri"/>
                <a:cs typeface="Calibri"/>
                <a:sym typeface="Calibri"/>
              </a:rPr>
              <a:t> 598428-EPP-1-2018-1-JO-EPPKA2-CBHE-JP </a:t>
            </a:r>
            <a:endParaRPr/>
          </a:p>
        </p:txBody>
      </p:sp>
      <p:pic>
        <p:nvPicPr>
          <p:cNvPr id="30" name="Google Shape;30;p3" descr="C:\Users\user\Desktop\european union.png"/>
          <p:cNvPicPr preferRelativeResize="0"/>
          <p:nvPr/>
        </p:nvPicPr>
        <p:blipFill rotWithShape="1">
          <a:blip r:embed="rId4">
            <a:alphaModFix/>
          </a:blip>
          <a:srcRect/>
          <a:stretch/>
        </p:blipFill>
        <p:spPr>
          <a:xfrm>
            <a:off x="0" y="-4663"/>
            <a:ext cx="2932112" cy="841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0" name="Google Shape;70;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IQ"/>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body" idx="1"/>
          </p:nvPr>
        </p:nvSpPr>
        <p:spPr>
          <a:xfrm>
            <a:off x="0" y="1340768"/>
            <a:ext cx="8964488" cy="43434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b="1" dirty="0"/>
          </a:p>
          <a:p>
            <a:pPr marL="0" lvl="0" indent="0" algn="r" rtl="1">
              <a:spcBef>
                <a:spcPts val="640"/>
              </a:spcBef>
              <a:spcAft>
                <a:spcPts val="0"/>
              </a:spcAft>
              <a:buClr>
                <a:schemeClr val="dk1"/>
              </a:buClr>
              <a:buSzPts val="3200"/>
              <a:buNone/>
            </a:pPr>
            <a:endParaRPr b="1" dirty="0"/>
          </a:p>
          <a:p>
            <a:pPr marL="0" lvl="0" indent="0" algn="ctr" rtl="1">
              <a:spcBef>
                <a:spcPts val="640"/>
              </a:spcBef>
              <a:spcAft>
                <a:spcPts val="0"/>
              </a:spcAft>
              <a:buClr>
                <a:schemeClr val="dk1"/>
              </a:buClr>
              <a:buSzPts val="3200"/>
              <a:buNone/>
            </a:pPr>
            <a:r>
              <a:rPr lang="ar-IQ" b="1" dirty="0"/>
              <a:t>اعداد وتقديم</a:t>
            </a:r>
            <a:endParaRPr b="1" dirty="0"/>
          </a:p>
          <a:p>
            <a:pPr marL="0" lvl="0" indent="0" algn="ctr" rtl="1">
              <a:spcBef>
                <a:spcPts val="640"/>
              </a:spcBef>
              <a:spcAft>
                <a:spcPts val="0"/>
              </a:spcAft>
              <a:buClr>
                <a:schemeClr val="dk1"/>
              </a:buClr>
              <a:buSzPts val="3200"/>
              <a:buNone/>
            </a:pPr>
            <a:r>
              <a:rPr lang="ar-IQ" b="1" dirty="0"/>
              <a:t> الاستاذ </a:t>
            </a:r>
            <a:r>
              <a:rPr lang="ar-IQ" b="1" dirty="0" smtClean="0"/>
              <a:t>الدكتور </a:t>
            </a:r>
            <a:endParaRPr dirty="0"/>
          </a:p>
          <a:p>
            <a:pPr marL="0" lvl="0" indent="0" algn="ctr" rtl="1">
              <a:spcBef>
                <a:spcPts val="640"/>
              </a:spcBef>
              <a:spcAft>
                <a:spcPts val="0"/>
              </a:spcAft>
              <a:buClr>
                <a:schemeClr val="dk1"/>
              </a:buClr>
              <a:buSzPts val="3200"/>
              <a:buNone/>
            </a:pPr>
            <a:r>
              <a:rPr lang="ar-IQ" b="1" dirty="0"/>
              <a:t>ساهره قحطان عبد الجبار الحميري</a:t>
            </a:r>
            <a:endParaRPr dirty="0"/>
          </a:p>
          <a:p>
            <a:pPr marL="0" lvl="0" indent="0" algn="r" rtl="1">
              <a:lnSpc>
                <a:spcPct val="150000"/>
              </a:lnSpc>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p:txBody>
      </p:sp>
      <p:sp>
        <p:nvSpPr>
          <p:cNvPr id="98" name="Google Shape;98;p14"/>
          <p:cNvSpPr txBox="1">
            <a:spLocks noGrp="1"/>
          </p:cNvSpPr>
          <p:nvPr>
            <p:ph type="title"/>
          </p:nvPr>
        </p:nvSpPr>
        <p:spPr>
          <a:xfrm>
            <a:off x="107504" y="18864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a:t>مفاهيم حقوق الإنسان</a:t>
            </a:r>
            <a:endParaRP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468560" y="116632"/>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sz="3600" dirty="0"/>
              <a:t>التطور التاريخي لمفهوم حقوق الانسان</a:t>
            </a:r>
            <a:endParaRPr sz="3600" dirty="0"/>
          </a:p>
        </p:txBody>
      </p:sp>
      <p:sp>
        <p:nvSpPr>
          <p:cNvPr id="213" name="Google Shape;213;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just" rtl="1">
              <a:spcBef>
                <a:spcPts val="0"/>
              </a:spcBef>
              <a:spcAft>
                <a:spcPts val="0"/>
              </a:spcAft>
              <a:buClr>
                <a:schemeClr val="dk1"/>
              </a:buClr>
              <a:buSzPts val="2800"/>
              <a:buNone/>
            </a:pPr>
            <a:r>
              <a:rPr lang="ar-IQ" sz="2400" b="1" dirty="0" smtClean="0">
                <a:latin typeface="Arial"/>
                <a:ea typeface="Arial"/>
                <a:cs typeface="Arial"/>
                <a:sym typeface="Arial"/>
              </a:rPr>
              <a:t>خامسا: </a:t>
            </a:r>
            <a:r>
              <a:rPr lang="ar-IQ" sz="2400" b="1" dirty="0" smtClean="0">
                <a:latin typeface="Arial"/>
                <a:ea typeface="Arial"/>
                <a:cs typeface="Arial"/>
                <a:sym typeface="Arial"/>
              </a:rPr>
              <a:t>حقوق </a:t>
            </a:r>
            <a:r>
              <a:rPr lang="ar-IQ" sz="2400" b="1" dirty="0">
                <a:latin typeface="Arial"/>
                <a:ea typeface="Arial"/>
                <a:cs typeface="Arial"/>
                <a:sym typeface="Arial"/>
              </a:rPr>
              <a:t>الإنسان في </a:t>
            </a:r>
            <a:r>
              <a:rPr lang="ar-IQ" sz="2400" b="1" dirty="0" smtClean="0">
                <a:latin typeface="Arial"/>
                <a:ea typeface="Arial"/>
                <a:cs typeface="Arial"/>
                <a:sym typeface="Arial"/>
              </a:rPr>
              <a:t>العصور الوسطى</a:t>
            </a:r>
          </a:p>
          <a:p>
            <a:pPr marL="0" lvl="0" indent="0" algn="just" rtl="1">
              <a:lnSpc>
                <a:spcPct val="150000"/>
              </a:lnSpc>
              <a:spcBef>
                <a:spcPts val="0"/>
              </a:spcBef>
              <a:spcAft>
                <a:spcPts val="0"/>
              </a:spcAft>
              <a:buClr>
                <a:schemeClr val="dk1"/>
              </a:buClr>
              <a:buSzPts val="2800"/>
              <a:buNone/>
            </a:pPr>
            <a:endParaRPr lang="en-US" sz="600" dirty="0" smtClean="0">
              <a:latin typeface="Arial"/>
              <a:cs typeface="Arial"/>
              <a:sym typeface="Arial"/>
            </a:endParaRPr>
          </a:p>
          <a:p>
            <a:pPr marL="342900" lvl="0" algn="just" rtl="1">
              <a:lnSpc>
                <a:spcPct val="150000"/>
              </a:lnSpc>
              <a:spcBef>
                <a:spcPts val="0"/>
              </a:spcBef>
              <a:spcAft>
                <a:spcPts val="0"/>
              </a:spcAft>
              <a:buClr>
                <a:schemeClr val="dk1"/>
              </a:buClr>
              <a:buSzPts val="2800"/>
              <a:buFont typeface="Wingdings" pitchFamily="2" charset="2"/>
              <a:buChar char="§"/>
            </a:pPr>
            <a:r>
              <a:rPr lang="ar-IQ" sz="2400" dirty="0" smtClean="0">
                <a:latin typeface="Arial"/>
                <a:cs typeface="Arial"/>
                <a:sym typeface="Arial"/>
              </a:rPr>
              <a:t>تقع هذه الحقبة التاريخية بين العصور القديمة وعصر النهضة ومدتها تقريبا عشرة قرون.</a:t>
            </a:r>
          </a:p>
          <a:p>
            <a:pPr marL="342900" lvl="0" algn="just" rtl="1">
              <a:lnSpc>
                <a:spcPct val="150000"/>
              </a:lnSpc>
              <a:spcBef>
                <a:spcPts val="0"/>
              </a:spcBef>
              <a:spcAft>
                <a:spcPts val="0"/>
              </a:spcAft>
              <a:buClr>
                <a:schemeClr val="dk1"/>
              </a:buClr>
              <a:buSzPts val="2800"/>
              <a:buFont typeface="Wingdings" pitchFamily="2" charset="2"/>
              <a:buChar char="§"/>
            </a:pPr>
            <a:r>
              <a:rPr lang="ar-IQ" sz="2400" dirty="0" smtClean="0">
                <a:latin typeface="Arial"/>
                <a:cs typeface="Arial"/>
                <a:sym typeface="Arial"/>
              </a:rPr>
              <a:t>من مميزات هذه الحقبة:</a:t>
            </a:r>
          </a:p>
          <a:p>
            <a:pPr marL="0" lvl="0" indent="0" algn="just" rtl="1">
              <a:lnSpc>
                <a:spcPct val="150000"/>
              </a:lnSpc>
              <a:spcBef>
                <a:spcPts val="0"/>
              </a:spcBef>
              <a:spcAft>
                <a:spcPts val="0"/>
              </a:spcAft>
              <a:buClr>
                <a:schemeClr val="dk1"/>
              </a:buClr>
              <a:buSzPts val="2800"/>
              <a:buNone/>
            </a:pPr>
            <a:r>
              <a:rPr lang="ar-IQ" sz="2400" dirty="0">
                <a:latin typeface="Arial"/>
                <a:cs typeface="Arial"/>
                <a:sym typeface="Arial"/>
              </a:rPr>
              <a:t> </a:t>
            </a:r>
            <a:r>
              <a:rPr lang="ar-IQ" sz="2400" dirty="0" smtClean="0">
                <a:latin typeface="Arial"/>
                <a:cs typeface="Arial"/>
                <a:sym typeface="Arial"/>
              </a:rPr>
              <a:t> 1- سيطرة نظام الاقطاع في </a:t>
            </a:r>
            <a:r>
              <a:rPr lang="ar-IQ" sz="2400" dirty="0" err="1" smtClean="0">
                <a:latin typeface="Arial"/>
                <a:cs typeface="Arial"/>
                <a:sym typeface="Arial"/>
              </a:rPr>
              <a:t>اوربا</a:t>
            </a:r>
            <a:endParaRPr lang="ar-IQ" sz="2400" dirty="0" smtClean="0">
              <a:latin typeface="Arial"/>
              <a:cs typeface="Arial"/>
              <a:sym typeface="Arial"/>
            </a:endParaRPr>
          </a:p>
          <a:p>
            <a:pPr marL="0" lvl="0" indent="0" algn="just" rtl="1">
              <a:lnSpc>
                <a:spcPct val="150000"/>
              </a:lnSpc>
              <a:spcBef>
                <a:spcPts val="0"/>
              </a:spcBef>
              <a:spcAft>
                <a:spcPts val="0"/>
              </a:spcAft>
              <a:buClr>
                <a:schemeClr val="dk1"/>
              </a:buClr>
              <a:buSzPts val="2800"/>
              <a:buNone/>
            </a:pPr>
            <a:r>
              <a:rPr lang="ar-IQ" sz="2400" dirty="0">
                <a:latin typeface="Arial"/>
                <a:cs typeface="Arial"/>
                <a:sym typeface="Arial"/>
              </a:rPr>
              <a:t> </a:t>
            </a:r>
            <a:r>
              <a:rPr lang="ar-IQ" sz="2400" dirty="0" smtClean="0">
                <a:latin typeface="Arial"/>
                <a:cs typeface="Arial"/>
                <a:sym typeface="Arial"/>
              </a:rPr>
              <a:t> 2- اتسمت العلاقات الاجتماعية بانها محكومة </a:t>
            </a:r>
            <a:r>
              <a:rPr lang="ar-IQ" sz="2400" dirty="0" err="1" smtClean="0">
                <a:latin typeface="Arial"/>
                <a:cs typeface="Arial"/>
                <a:sym typeface="Arial"/>
              </a:rPr>
              <a:t>بالاعراف</a:t>
            </a:r>
            <a:r>
              <a:rPr lang="ar-IQ" sz="2400" dirty="0" smtClean="0">
                <a:latin typeface="Arial"/>
                <a:cs typeface="Arial"/>
                <a:sym typeface="Arial"/>
              </a:rPr>
              <a:t> ولا توجد سيادة للقانون </a:t>
            </a:r>
          </a:p>
          <a:p>
            <a:pPr marL="0" lvl="0" indent="0" algn="just" rtl="1">
              <a:lnSpc>
                <a:spcPct val="150000"/>
              </a:lnSpc>
              <a:spcBef>
                <a:spcPts val="0"/>
              </a:spcBef>
              <a:spcAft>
                <a:spcPts val="0"/>
              </a:spcAft>
              <a:buClr>
                <a:schemeClr val="dk1"/>
              </a:buClr>
              <a:buSzPts val="2800"/>
              <a:buNone/>
            </a:pPr>
            <a:r>
              <a:rPr lang="ar-IQ" sz="2400" dirty="0">
                <a:latin typeface="Arial"/>
                <a:cs typeface="Arial"/>
                <a:sym typeface="Arial"/>
              </a:rPr>
              <a:t> </a:t>
            </a:r>
            <a:r>
              <a:rPr lang="ar-IQ" sz="2400" dirty="0" smtClean="0">
                <a:latin typeface="Arial"/>
                <a:cs typeface="Arial"/>
                <a:sym typeface="Arial"/>
              </a:rPr>
              <a:t> 3- سيطرة الكنيسة متمثلة بالبابا وسلطتها اعلى من سلطة الملوك والامراء</a:t>
            </a:r>
          </a:p>
          <a:p>
            <a:pPr marL="0" lvl="0" indent="0" algn="just" rtl="1">
              <a:spcBef>
                <a:spcPts val="280"/>
              </a:spcBef>
              <a:spcAft>
                <a:spcPts val="0"/>
              </a:spcAft>
              <a:buClr>
                <a:schemeClr val="dk1"/>
              </a:buClr>
              <a:buSzPts val="1400"/>
              <a:buNone/>
            </a:pPr>
            <a:endParaRPr sz="1400" dirty="0"/>
          </a:p>
          <a:p>
            <a:pPr marL="0" lvl="0" indent="0" algn="r" rtl="1">
              <a:spcBef>
                <a:spcPts val="560"/>
              </a:spcBef>
              <a:spcAft>
                <a:spcPts val="0"/>
              </a:spcAft>
              <a:buClr>
                <a:schemeClr val="dk1"/>
              </a:buClr>
              <a:buSzPts val="2800"/>
              <a:buNone/>
            </a:pPr>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468560" y="116632"/>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sz="3600" dirty="0"/>
              <a:t>التطور التاريخي لمفهوم حقوق الانسان</a:t>
            </a:r>
            <a:endParaRPr sz="3600" dirty="0"/>
          </a:p>
        </p:txBody>
      </p:sp>
      <p:sp>
        <p:nvSpPr>
          <p:cNvPr id="213" name="Google Shape;213;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just" rtl="1">
              <a:spcBef>
                <a:spcPts val="0"/>
              </a:spcBef>
              <a:spcAft>
                <a:spcPts val="0"/>
              </a:spcAft>
              <a:buClr>
                <a:schemeClr val="dk1"/>
              </a:buClr>
              <a:buSzPts val="2800"/>
              <a:buNone/>
            </a:pPr>
            <a:r>
              <a:rPr lang="ar-IQ" sz="2400" b="1" dirty="0" smtClean="0">
                <a:latin typeface="Arial"/>
                <a:ea typeface="Arial"/>
                <a:cs typeface="Arial"/>
                <a:sym typeface="Arial"/>
              </a:rPr>
              <a:t>خامسا: </a:t>
            </a:r>
            <a:r>
              <a:rPr lang="ar-IQ" sz="2400" b="1" dirty="0" smtClean="0">
                <a:latin typeface="Arial"/>
                <a:ea typeface="Arial"/>
                <a:cs typeface="Arial"/>
                <a:sym typeface="Arial"/>
              </a:rPr>
              <a:t>حقوق </a:t>
            </a:r>
            <a:r>
              <a:rPr lang="ar-IQ" sz="2400" b="1" dirty="0">
                <a:latin typeface="Arial"/>
                <a:ea typeface="Arial"/>
                <a:cs typeface="Arial"/>
                <a:sym typeface="Arial"/>
              </a:rPr>
              <a:t>الإنسان في </a:t>
            </a:r>
            <a:r>
              <a:rPr lang="ar-IQ" sz="2400" b="1" dirty="0" smtClean="0">
                <a:latin typeface="Arial"/>
                <a:ea typeface="Arial"/>
                <a:cs typeface="Arial"/>
                <a:sym typeface="Arial"/>
              </a:rPr>
              <a:t>العصور الوسطى</a:t>
            </a:r>
          </a:p>
          <a:p>
            <a:pPr marL="0" lvl="0" indent="0" algn="just" rtl="1">
              <a:lnSpc>
                <a:spcPct val="150000"/>
              </a:lnSpc>
              <a:spcBef>
                <a:spcPts val="0"/>
              </a:spcBef>
              <a:spcAft>
                <a:spcPts val="0"/>
              </a:spcAft>
              <a:buClr>
                <a:schemeClr val="dk1"/>
              </a:buClr>
              <a:buSzPts val="2800"/>
              <a:buNone/>
            </a:pPr>
            <a:endParaRPr lang="en-US" sz="600" dirty="0" smtClean="0">
              <a:latin typeface="Arial"/>
              <a:cs typeface="Arial"/>
              <a:sym typeface="Arial"/>
            </a:endParaRPr>
          </a:p>
          <a:p>
            <a:pPr marL="0" lvl="0" indent="0" algn="just" rtl="1">
              <a:lnSpc>
                <a:spcPct val="150000"/>
              </a:lnSpc>
              <a:spcBef>
                <a:spcPts val="0"/>
              </a:spcBef>
              <a:buSzPts val="2800"/>
              <a:buNone/>
            </a:pPr>
            <a:r>
              <a:rPr lang="ar-IQ" sz="1400" dirty="0">
                <a:latin typeface="Arial"/>
                <a:cs typeface="Arial"/>
                <a:sym typeface="Arial"/>
              </a:rPr>
              <a:t> </a:t>
            </a:r>
            <a:r>
              <a:rPr lang="ar-IQ" sz="2400" dirty="0">
                <a:latin typeface="Arial"/>
                <a:cs typeface="Arial"/>
                <a:sym typeface="Arial"/>
              </a:rPr>
              <a:t>4- ظهور ما يعرف (محاكم التفتيش ) في فرنسا في اواسط القرن الثاني عشر الميلادي لكل من يتهم في دينه الكاثوليكي، ثم انتقلت هذه المحاكم الى اسبانيا .</a:t>
            </a:r>
          </a:p>
          <a:p>
            <a:pPr marL="0" lvl="0" indent="0" algn="just" rtl="1">
              <a:lnSpc>
                <a:spcPct val="150000"/>
              </a:lnSpc>
              <a:spcBef>
                <a:spcPts val="0"/>
              </a:spcBef>
              <a:buSzPts val="2800"/>
              <a:buNone/>
            </a:pPr>
            <a:r>
              <a:rPr lang="ar-IQ" sz="2400" dirty="0">
                <a:latin typeface="Arial"/>
                <a:cs typeface="Arial"/>
                <a:sym typeface="Arial"/>
              </a:rPr>
              <a:t>  5- صدور وثيقة </a:t>
            </a:r>
            <a:r>
              <a:rPr lang="ar-IQ" sz="2400" dirty="0" err="1">
                <a:latin typeface="Arial"/>
                <a:cs typeface="Arial"/>
                <a:sym typeface="Arial"/>
              </a:rPr>
              <a:t>الماكناكارتا</a:t>
            </a:r>
            <a:r>
              <a:rPr lang="ar-IQ" sz="2400" dirty="0">
                <a:latin typeface="Arial"/>
                <a:cs typeface="Arial"/>
                <a:sym typeface="Arial"/>
              </a:rPr>
              <a:t> (وثيقة العهد الاعظم ) في انجلترا عام 1215، التي تحتوي على 63 مادة قانونية</a:t>
            </a:r>
            <a:r>
              <a:rPr lang="ar-IQ" sz="2400" dirty="0" smtClean="0">
                <a:latin typeface="Arial"/>
                <a:cs typeface="Arial"/>
                <a:sym typeface="Arial"/>
              </a:rPr>
              <a:t>.............الخ</a:t>
            </a:r>
            <a:endParaRPr lang="ar-IQ" sz="2400" dirty="0">
              <a:latin typeface="Arial"/>
              <a:cs typeface="Arial"/>
              <a:sym typeface="Arial"/>
            </a:endParaRPr>
          </a:p>
          <a:p>
            <a:pPr marL="0" lvl="0" indent="0" algn="just" rtl="1">
              <a:lnSpc>
                <a:spcPct val="150000"/>
              </a:lnSpc>
              <a:spcBef>
                <a:spcPts val="0"/>
              </a:spcBef>
              <a:buSzPts val="2800"/>
              <a:buNone/>
            </a:pPr>
            <a:r>
              <a:rPr lang="ar-IQ" sz="2400" dirty="0">
                <a:latin typeface="Arial"/>
                <a:cs typeface="Arial"/>
                <a:sym typeface="Arial"/>
              </a:rPr>
              <a:t>  6- ظهور عدد من المفكرين الذين </a:t>
            </a:r>
            <a:r>
              <a:rPr lang="ar-IQ" sz="2400" dirty="0" smtClean="0">
                <a:latin typeface="Arial"/>
                <a:cs typeface="Arial"/>
                <a:sym typeface="Arial"/>
              </a:rPr>
              <a:t>ساهموا </a:t>
            </a:r>
            <a:r>
              <a:rPr lang="ar-IQ" sz="2400" dirty="0">
                <a:latin typeface="Arial"/>
                <a:cs typeface="Arial"/>
                <a:sym typeface="Arial"/>
              </a:rPr>
              <a:t>في نشر ثقافة الحرية وحقوق الانسان الطبيعية منهم توماس </a:t>
            </a:r>
            <a:r>
              <a:rPr lang="ar-IQ" sz="2400" dirty="0" err="1">
                <a:latin typeface="Arial"/>
                <a:cs typeface="Arial"/>
                <a:sym typeface="Arial"/>
              </a:rPr>
              <a:t>الاكويني</a:t>
            </a:r>
            <a:r>
              <a:rPr lang="ar-IQ" sz="2400" dirty="0">
                <a:latin typeface="Arial"/>
                <a:cs typeface="Arial"/>
                <a:sym typeface="Arial"/>
              </a:rPr>
              <a:t> وجان كالفن </a:t>
            </a:r>
            <a:endParaRPr sz="2400" dirty="0"/>
          </a:p>
          <a:p>
            <a:pPr marL="0" lvl="0" indent="0" algn="r" rtl="1">
              <a:spcBef>
                <a:spcPts val="560"/>
              </a:spcBef>
              <a:spcAft>
                <a:spcPts val="0"/>
              </a:spcAft>
              <a:buClr>
                <a:schemeClr val="dk1"/>
              </a:buClr>
              <a:buSzPts val="2800"/>
              <a:buNone/>
            </a:pPr>
            <a:endParaRPr sz="2800" dirty="0"/>
          </a:p>
        </p:txBody>
      </p:sp>
    </p:spTree>
    <p:extLst>
      <p:ext uri="{BB962C8B-B14F-4D97-AF65-F5344CB8AC3E}">
        <p14:creationId xmlns:p14="http://schemas.microsoft.com/office/powerpoint/2010/main" val="1405190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468560" y="116632"/>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sz="3600" dirty="0"/>
              <a:t>التطور التاريخي لمفهوم حقوق الانسان</a:t>
            </a:r>
            <a:endParaRPr sz="3600" dirty="0"/>
          </a:p>
        </p:txBody>
      </p:sp>
      <p:sp>
        <p:nvSpPr>
          <p:cNvPr id="213" name="Google Shape;213;p30"/>
          <p:cNvSpPr txBox="1">
            <a:spLocks noGrp="1"/>
          </p:cNvSpPr>
          <p:nvPr>
            <p:ph type="body" idx="1"/>
          </p:nvPr>
        </p:nvSpPr>
        <p:spPr>
          <a:xfrm>
            <a:off x="381000" y="1600200"/>
            <a:ext cx="8305800" cy="5067300"/>
          </a:xfrm>
          <a:prstGeom prst="rect">
            <a:avLst/>
          </a:prstGeom>
          <a:noFill/>
          <a:ln>
            <a:noFill/>
          </a:ln>
        </p:spPr>
        <p:txBody>
          <a:bodyPr spcFirstLastPara="1" wrap="square" lIns="91425" tIns="45700" rIns="91425" bIns="45700" anchor="t" anchorCtr="0">
            <a:normAutofit/>
          </a:bodyPr>
          <a:lstStyle/>
          <a:p>
            <a:pPr marL="0" lvl="0" indent="0" algn="just" rtl="1">
              <a:spcBef>
                <a:spcPts val="0"/>
              </a:spcBef>
              <a:spcAft>
                <a:spcPts val="0"/>
              </a:spcAft>
              <a:buClr>
                <a:schemeClr val="dk1"/>
              </a:buClr>
              <a:buSzPts val="2800"/>
              <a:buNone/>
            </a:pPr>
            <a:r>
              <a:rPr lang="ar-IQ" sz="2400" b="1" dirty="0" smtClean="0">
                <a:latin typeface="Arial"/>
                <a:ea typeface="Arial"/>
                <a:cs typeface="Arial"/>
                <a:sym typeface="Arial"/>
              </a:rPr>
              <a:t>سادسا: </a:t>
            </a:r>
            <a:r>
              <a:rPr lang="ar-IQ" sz="2400" b="1" dirty="0" smtClean="0">
                <a:latin typeface="Arial"/>
                <a:ea typeface="Arial"/>
                <a:cs typeface="Arial"/>
                <a:sym typeface="Arial"/>
              </a:rPr>
              <a:t>حقوق </a:t>
            </a:r>
            <a:r>
              <a:rPr lang="ar-IQ" sz="2400" b="1" dirty="0">
                <a:latin typeface="Arial"/>
                <a:ea typeface="Arial"/>
                <a:cs typeface="Arial"/>
                <a:sym typeface="Arial"/>
              </a:rPr>
              <a:t>الإنسان في </a:t>
            </a:r>
            <a:r>
              <a:rPr lang="ar-IQ" sz="2400" b="1" dirty="0" smtClean="0">
                <a:latin typeface="Arial"/>
                <a:ea typeface="Arial"/>
                <a:cs typeface="Arial"/>
                <a:sym typeface="Arial"/>
              </a:rPr>
              <a:t>العصر الحديث</a:t>
            </a:r>
          </a:p>
          <a:p>
            <a:pPr marL="0" lvl="0" indent="0" algn="just" rtl="1">
              <a:lnSpc>
                <a:spcPct val="150000"/>
              </a:lnSpc>
              <a:spcBef>
                <a:spcPts val="0"/>
              </a:spcBef>
              <a:spcAft>
                <a:spcPts val="0"/>
              </a:spcAft>
              <a:buClr>
                <a:schemeClr val="dk1"/>
              </a:buClr>
              <a:buSzPts val="2800"/>
              <a:buNone/>
            </a:pPr>
            <a:endParaRPr lang="en-US" sz="600" dirty="0" smtClean="0">
              <a:latin typeface="Arial"/>
              <a:cs typeface="Arial"/>
              <a:sym typeface="Arial"/>
            </a:endParaRPr>
          </a:p>
          <a:p>
            <a:pPr marL="285750" indent="-285750" algn="just" rtl="1">
              <a:lnSpc>
                <a:spcPct val="150000"/>
              </a:lnSpc>
              <a:spcBef>
                <a:spcPts val="0"/>
              </a:spcBef>
              <a:buSzPts val="2800"/>
              <a:buFont typeface="Wingdings" pitchFamily="2" charset="2"/>
              <a:buChar char="§"/>
            </a:pPr>
            <a:r>
              <a:rPr lang="ar-IQ" sz="2400" dirty="0">
                <a:latin typeface="Arial"/>
                <a:cs typeface="Arial"/>
                <a:sym typeface="Arial"/>
              </a:rPr>
              <a:t> </a:t>
            </a:r>
            <a:r>
              <a:rPr lang="ar-IQ" sz="2400" dirty="0" smtClean="0">
                <a:latin typeface="Arial"/>
                <a:cs typeface="Arial"/>
                <a:sym typeface="Arial"/>
              </a:rPr>
              <a:t>ابتدأت هذه الحقبة في القارة الاوربية في منتصف القرن الخامس عشر </a:t>
            </a:r>
          </a:p>
          <a:p>
            <a:pPr marL="285750" indent="-285750" algn="just" rtl="1">
              <a:lnSpc>
                <a:spcPct val="150000"/>
              </a:lnSpc>
              <a:spcBef>
                <a:spcPts val="0"/>
              </a:spcBef>
              <a:buSzPts val="2800"/>
              <a:buFont typeface="Wingdings" pitchFamily="2" charset="2"/>
              <a:buChar char="§"/>
            </a:pPr>
            <a:r>
              <a:rPr lang="ar-IQ" sz="2400" dirty="0" smtClean="0">
                <a:latin typeface="Arial"/>
                <a:cs typeface="Arial"/>
                <a:sym typeface="Arial"/>
              </a:rPr>
              <a:t>تميزت هذه لحقبة بما يلي</a:t>
            </a:r>
          </a:p>
          <a:p>
            <a:pPr marL="571500" indent="-571500" algn="just" rtl="1">
              <a:lnSpc>
                <a:spcPct val="150000"/>
              </a:lnSpc>
              <a:spcBef>
                <a:spcPts val="0"/>
              </a:spcBef>
              <a:buSzPts val="2800"/>
              <a:buFont typeface="Arial" pitchFamily="34" charset="0"/>
              <a:buChar char="•"/>
            </a:pPr>
            <a:r>
              <a:rPr lang="ar-IQ" sz="2400" dirty="0" smtClean="0">
                <a:latin typeface="Arial"/>
                <a:cs typeface="Arial"/>
                <a:sym typeface="Arial"/>
              </a:rPr>
              <a:t>تراجع سلطة الكنيسة وسطوة الاقطاعيين</a:t>
            </a:r>
          </a:p>
          <a:p>
            <a:pPr marL="571500" indent="-571500" algn="just" rtl="1">
              <a:lnSpc>
                <a:spcPct val="150000"/>
              </a:lnSpc>
              <a:spcBef>
                <a:spcPts val="0"/>
              </a:spcBef>
              <a:buSzPts val="2800"/>
              <a:buFont typeface="Arial" pitchFamily="34" charset="0"/>
              <a:buChar char="•"/>
            </a:pPr>
            <a:r>
              <a:rPr lang="ar-IQ" sz="2400" dirty="0" smtClean="0">
                <a:latin typeface="Arial"/>
                <a:cs typeface="Arial"/>
                <a:sym typeface="Arial"/>
              </a:rPr>
              <a:t>ظهور فكرة الدولة القوية وتنامي السلطات المطلقة للملوك</a:t>
            </a:r>
          </a:p>
          <a:p>
            <a:pPr marL="571500" indent="-571500" algn="just" rtl="1">
              <a:lnSpc>
                <a:spcPct val="150000"/>
              </a:lnSpc>
              <a:spcBef>
                <a:spcPts val="0"/>
              </a:spcBef>
              <a:buSzPts val="2800"/>
              <a:buFont typeface="Arial" pitchFamily="34" charset="0"/>
              <a:buChar char="•"/>
            </a:pPr>
            <a:r>
              <a:rPr lang="ar-IQ" sz="2400" dirty="0" smtClean="0">
                <a:latin typeface="Arial"/>
                <a:cs typeface="Arial"/>
                <a:sym typeface="Arial"/>
              </a:rPr>
              <a:t>ظهور كتابات بعض المفكرين منهم </a:t>
            </a:r>
            <a:r>
              <a:rPr lang="ar-IQ" sz="2400" dirty="0" err="1" smtClean="0">
                <a:latin typeface="Arial"/>
                <a:cs typeface="Arial"/>
                <a:sym typeface="Arial"/>
              </a:rPr>
              <a:t>ميكافيلي</a:t>
            </a:r>
            <a:r>
              <a:rPr lang="ar-IQ" sz="2400" dirty="0" smtClean="0">
                <a:latin typeface="Arial"/>
                <a:cs typeface="Arial"/>
                <a:sym typeface="Arial"/>
              </a:rPr>
              <a:t> (صاحب كتاب الامير) الذي اوجد نظرية عامة للسلطة المطلقة للحكام وبسببه اصبح لا قيمة لحقوق الانسان امام سلطة الحكام</a:t>
            </a:r>
          </a:p>
          <a:p>
            <a:pPr marL="0" indent="0" algn="just" rtl="1">
              <a:lnSpc>
                <a:spcPct val="150000"/>
              </a:lnSpc>
              <a:spcBef>
                <a:spcPts val="0"/>
              </a:spcBef>
              <a:buSzPts val="2800"/>
              <a:buNone/>
            </a:pPr>
            <a:endParaRPr lang="ar-IQ" sz="1800" dirty="0" smtClean="0">
              <a:latin typeface="Arial"/>
              <a:cs typeface="Arial"/>
              <a:sym typeface="Arial"/>
            </a:endParaRPr>
          </a:p>
          <a:p>
            <a:pPr marL="571500" indent="-571500" algn="just" rtl="1">
              <a:lnSpc>
                <a:spcPct val="150000"/>
              </a:lnSpc>
              <a:spcBef>
                <a:spcPts val="0"/>
              </a:spcBef>
              <a:buSzPts val="2800"/>
              <a:buFont typeface="Arial" pitchFamily="34" charset="0"/>
              <a:buChar char="•"/>
            </a:pPr>
            <a:endParaRPr sz="3600" dirty="0"/>
          </a:p>
        </p:txBody>
      </p:sp>
    </p:spTree>
    <p:extLst>
      <p:ext uri="{BB962C8B-B14F-4D97-AF65-F5344CB8AC3E}">
        <p14:creationId xmlns:p14="http://schemas.microsoft.com/office/powerpoint/2010/main" val="172233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txBox="1">
            <a:spLocks noGrp="1"/>
          </p:cNvSpPr>
          <p:nvPr>
            <p:ph type="title"/>
          </p:nvPr>
        </p:nvSpPr>
        <p:spPr>
          <a:xfrm>
            <a:off x="-468560" y="116632"/>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sz="3600" dirty="0"/>
              <a:t>التطور التاريخي لمفهوم حقوق الانسان</a:t>
            </a:r>
            <a:endParaRPr sz="3600" dirty="0"/>
          </a:p>
        </p:txBody>
      </p:sp>
      <p:sp>
        <p:nvSpPr>
          <p:cNvPr id="213" name="Google Shape;213;p30"/>
          <p:cNvSpPr txBox="1">
            <a:spLocks noGrp="1"/>
          </p:cNvSpPr>
          <p:nvPr>
            <p:ph type="body" idx="1"/>
          </p:nvPr>
        </p:nvSpPr>
        <p:spPr>
          <a:xfrm>
            <a:off x="381000" y="1600200"/>
            <a:ext cx="8305800" cy="5067300"/>
          </a:xfrm>
          <a:prstGeom prst="rect">
            <a:avLst/>
          </a:prstGeom>
          <a:noFill/>
          <a:ln>
            <a:noFill/>
          </a:ln>
        </p:spPr>
        <p:txBody>
          <a:bodyPr spcFirstLastPara="1" wrap="square" lIns="91425" tIns="45700" rIns="91425" bIns="45700" anchor="t" anchorCtr="0">
            <a:normAutofit/>
          </a:bodyPr>
          <a:lstStyle/>
          <a:p>
            <a:pPr marL="0" lvl="0" indent="0" algn="just" rtl="1">
              <a:spcBef>
                <a:spcPts val="0"/>
              </a:spcBef>
              <a:spcAft>
                <a:spcPts val="0"/>
              </a:spcAft>
              <a:buClr>
                <a:schemeClr val="dk1"/>
              </a:buClr>
              <a:buSzPts val="2800"/>
              <a:buNone/>
            </a:pPr>
            <a:r>
              <a:rPr lang="ar-IQ" sz="2400" b="1" dirty="0" smtClean="0">
                <a:latin typeface="Arial"/>
                <a:ea typeface="Arial"/>
                <a:cs typeface="Arial"/>
                <a:sym typeface="Arial"/>
              </a:rPr>
              <a:t>سادسا: </a:t>
            </a:r>
            <a:r>
              <a:rPr lang="ar-IQ" sz="2400" b="1" dirty="0" smtClean="0">
                <a:latin typeface="Arial"/>
                <a:ea typeface="Arial"/>
                <a:cs typeface="Arial"/>
                <a:sym typeface="Arial"/>
              </a:rPr>
              <a:t>حقوق </a:t>
            </a:r>
            <a:r>
              <a:rPr lang="ar-IQ" sz="2400" b="1" dirty="0">
                <a:latin typeface="Arial"/>
                <a:ea typeface="Arial"/>
                <a:cs typeface="Arial"/>
                <a:sym typeface="Arial"/>
              </a:rPr>
              <a:t>الإنسان في </a:t>
            </a:r>
            <a:r>
              <a:rPr lang="ar-IQ" sz="2400" b="1" dirty="0" smtClean="0">
                <a:latin typeface="Arial"/>
                <a:ea typeface="Arial"/>
                <a:cs typeface="Arial"/>
                <a:sym typeface="Arial"/>
              </a:rPr>
              <a:t>العصر الحديث</a:t>
            </a:r>
          </a:p>
          <a:p>
            <a:pPr marL="0" lvl="0" indent="0" algn="just" rtl="1">
              <a:lnSpc>
                <a:spcPct val="150000"/>
              </a:lnSpc>
              <a:spcBef>
                <a:spcPts val="0"/>
              </a:spcBef>
              <a:spcAft>
                <a:spcPts val="0"/>
              </a:spcAft>
              <a:buClr>
                <a:schemeClr val="dk1"/>
              </a:buClr>
              <a:buSzPts val="2800"/>
              <a:buNone/>
            </a:pPr>
            <a:endParaRPr lang="en-US" sz="600" dirty="0" smtClean="0">
              <a:latin typeface="Arial"/>
              <a:cs typeface="Arial"/>
              <a:sym typeface="Arial"/>
            </a:endParaRPr>
          </a:p>
          <a:p>
            <a:pPr marL="266700" indent="-266700" algn="just" rtl="1">
              <a:lnSpc>
                <a:spcPct val="150000"/>
              </a:lnSpc>
              <a:spcBef>
                <a:spcPts val="0"/>
              </a:spcBef>
              <a:buSzPts val="2800"/>
              <a:buFont typeface="Arial" pitchFamily="34" charset="0"/>
              <a:buChar char="•"/>
            </a:pPr>
            <a:r>
              <a:rPr lang="ar-IQ" sz="2000" dirty="0">
                <a:latin typeface="Arial"/>
                <a:cs typeface="Arial"/>
                <a:sym typeface="Arial"/>
              </a:rPr>
              <a:t>ظهرت حركة فكرية تنويرية تدعو الحكام الى توفير الحقوق والحريات للشعوب </a:t>
            </a:r>
            <a:r>
              <a:rPr lang="ar-IQ" sz="2000" dirty="0" smtClean="0">
                <a:latin typeface="Arial"/>
                <a:cs typeface="Arial"/>
                <a:sym typeface="Arial"/>
              </a:rPr>
              <a:t>وأيقاظ </a:t>
            </a:r>
            <a:r>
              <a:rPr lang="ar-IQ" sz="2000" dirty="0">
                <a:latin typeface="Arial"/>
                <a:cs typeface="Arial"/>
                <a:sym typeface="Arial"/>
              </a:rPr>
              <a:t>الوعي الشعبي عندهم والدعوة الى فكرة ان الشعب هم مصدر السلطات ونتج عن ذلك تقييد سلطات الملوك وقيام عدد من الثورات  التي نتج عنها اعتماد الاسلوب الديمقراطي في الحكم واقرار حقوق الافراد وحرياتهم </a:t>
            </a:r>
            <a:r>
              <a:rPr lang="ar-IQ" sz="2000" dirty="0" smtClean="0">
                <a:latin typeface="Arial"/>
                <a:cs typeface="Arial"/>
                <a:sym typeface="Arial"/>
              </a:rPr>
              <a:t>من هذه الثورات:- </a:t>
            </a:r>
            <a:endParaRPr lang="ar-IQ" sz="2000" dirty="0">
              <a:latin typeface="Arial"/>
              <a:cs typeface="Arial"/>
              <a:sym typeface="Arial"/>
            </a:endParaRPr>
          </a:p>
          <a:p>
            <a:pPr marL="266700" indent="-266700" algn="just" rtl="1">
              <a:lnSpc>
                <a:spcPct val="150000"/>
              </a:lnSpc>
              <a:spcBef>
                <a:spcPts val="0"/>
              </a:spcBef>
              <a:buSzPts val="2800"/>
              <a:buNone/>
            </a:pPr>
            <a:r>
              <a:rPr lang="ar-IQ" sz="2000" dirty="0">
                <a:latin typeface="Arial"/>
                <a:cs typeface="Arial"/>
                <a:sym typeface="Arial"/>
              </a:rPr>
              <a:t>     - الثورة البريطانية في مواجهة حكم عائلة ال ستيوارت</a:t>
            </a:r>
          </a:p>
          <a:p>
            <a:pPr marL="266700" indent="-266700" algn="just" rtl="1">
              <a:lnSpc>
                <a:spcPct val="150000"/>
              </a:lnSpc>
              <a:spcBef>
                <a:spcPts val="0"/>
              </a:spcBef>
              <a:buSzPts val="2800"/>
              <a:buNone/>
            </a:pPr>
            <a:r>
              <a:rPr lang="ar-IQ" sz="2000" dirty="0">
                <a:latin typeface="Arial"/>
                <a:cs typeface="Arial"/>
                <a:sym typeface="Arial"/>
              </a:rPr>
              <a:t>     - الثورة الامريكية ضد الاستعمار البريطاني</a:t>
            </a:r>
          </a:p>
          <a:p>
            <a:pPr marL="266700" indent="-266700" algn="just" rtl="1">
              <a:lnSpc>
                <a:spcPct val="150000"/>
              </a:lnSpc>
              <a:spcBef>
                <a:spcPts val="0"/>
              </a:spcBef>
              <a:buSzPts val="2800"/>
              <a:buNone/>
            </a:pPr>
            <a:r>
              <a:rPr lang="ar-IQ" sz="2000" dirty="0">
                <a:latin typeface="Arial"/>
                <a:cs typeface="Arial"/>
                <a:sym typeface="Arial"/>
              </a:rPr>
              <a:t>     - الثورة الفرنسية</a:t>
            </a:r>
          </a:p>
          <a:p>
            <a:pPr marL="266700" indent="-266700" algn="just" rtl="1">
              <a:lnSpc>
                <a:spcPct val="150000"/>
              </a:lnSpc>
              <a:spcBef>
                <a:spcPts val="0"/>
              </a:spcBef>
              <a:buSzPts val="2800"/>
              <a:buFont typeface="Arial" pitchFamily="34" charset="0"/>
              <a:buChar char="•"/>
            </a:pPr>
            <a:r>
              <a:rPr lang="ar-IQ" sz="2000" dirty="0">
                <a:latin typeface="Arial"/>
                <a:cs typeface="Arial"/>
                <a:sym typeface="Arial"/>
              </a:rPr>
              <a:t>ظهور عدد من المفكرين الذين نادوا حقوق الانسان وحماية الكرامة الادمية منهم (</a:t>
            </a:r>
            <a:r>
              <a:rPr lang="ar-IQ" sz="2000" dirty="0" err="1">
                <a:latin typeface="Arial"/>
                <a:cs typeface="Arial"/>
                <a:sym typeface="Arial"/>
              </a:rPr>
              <a:t>مونتسيكيو</a:t>
            </a:r>
            <a:r>
              <a:rPr lang="ar-IQ" sz="2000" dirty="0">
                <a:latin typeface="Arial"/>
                <a:cs typeface="Arial"/>
                <a:sym typeface="Arial"/>
              </a:rPr>
              <a:t> وروسو وجون لوك....الخ)</a:t>
            </a:r>
          </a:p>
          <a:p>
            <a:pPr marL="0" indent="0" algn="just" rtl="1">
              <a:lnSpc>
                <a:spcPct val="150000"/>
              </a:lnSpc>
              <a:spcBef>
                <a:spcPts val="0"/>
              </a:spcBef>
              <a:buSzPts val="2800"/>
              <a:buNone/>
            </a:pPr>
            <a:endParaRPr lang="ar-IQ" sz="1800" dirty="0" smtClean="0">
              <a:latin typeface="Arial"/>
              <a:cs typeface="Arial"/>
              <a:sym typeface="Arial"/>
            </a:endParaRPr>
          </a:p>
          <a:p>
            <a:pPr marL="571500" indent="-571500" algn="just" rtl="1">
              <a:lnSpc>
                <a:spcPct val="150000"/>
              </a:lnSpc>
              <a:spcBef>
                <a:spcPts val="0"/>
              </a:spcBef>
              <a:buSzPts val="2800"/>
              <a:buFont typeface="Arial" pitchFamily="34" charset="0"/>
              <a:buChar char="•"/>
            </a:pPr>
            <a:endParaRPr sz="3600" dirty="0"/>
          </a:p>
        </p:txBody>
      </p:sp>
    </p:spTree>
    <p:extLst>
      <p:ext uri="{BB962C8B-B14F-4D97-AF65-F5344CB8AC3E}">
        <p14:creationId xmlns:p14="http://schemas.microsoft.com/office/powerpoint/2010/main" val="557862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228600" y="17938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dirty="0"/>
              <a:t>نهاية </a:t>
            </a:r>
            <a:r>
              <a:rPr lang="ar-IQ" dirty="0" smtClean="0"/>
              <a:t>المحاضرة</a:t>
            </a:r>
            <a:endParaRPr dirty="0"/>
          </a:p>
        </p:txBody>
      </p:sp>
      <p:sp>
        <p:nvSpPr>
          <p:cNvPr id="225" name="Google Shape;225;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1">
              <a:spcBef>
                <a:spcPts val="0"/>
              </a:spcBef>
              <a:spcAft>
                <a:spcPts val="0"/>
              </a:spcAft>
              <a:buClr>
                <a:schemeClr val="dk1"/>
              </a:buClr>
              <a:buSzPts val="2000"/>
              <a:buNone/>
            </a:pPr>
            <a:r>
              <a:rPr lang="ar-IQ" sz="2000" dirty="0"/>
              <a:t>.</a:t>
            </a:r>
            <a:endParaRPr sz="5400" dirty="0"/>
          </a:p>
        </p:txBody>
      </p:sp>
      <p:sp>
        <p:nvSpPr>
          <p:cNvPr id="226" name="Google Shape;226;p32"/>
          <p:cNvSpPr/>
          <p:nvPr/>
        </p:nvSpPr>
        <p:spPr>
          <a:xfrm rot="-1497462">
            <a:off x="699787" y="2767282"/>
            <a:ext cx="7744429"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IQ" sz="8000" b="1" i="0" u="none" strike="noStrike" cap="none" dirty="0">
                <a:solidFill>
                  <a:srgbClr val="FF0000"/>
                </a:solidFill>
                <a:latin typeface="Calibri"/>
                <a:ea typeface="Calibri"/>
                <a:cs typeface="Calibri"/>
                <a:sym typeface="Calibri"/>
              </a:rPr>
              <a:t> شكرا لحسن استماعكم</a:t>
            </a:r>
            <a:endParaRPr sz="8000" b="1" i="0" u="none" strike="noStrike" cap="none" dirty="0">
              <a:solidFill>
                <a:srgbClr val="FF0000"/>
              </a:solidFill>
              <a:latin typeface="Calibri"/>
              <a:ea typeface="Calibri"/>
              <a:cs typeface="Calibri"/>
              <a:sym typeface="Calibri"/>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body" idx="1"/>
          </p:nvPr>
        </p:nvSpPr>
        <p:spPr>
          <a:xfrm>
            <a:off x="0" y="1340768"/>
            <a:ext cx="8964488" cy="43434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r" rtl="1">
              <a:lnSpc>
                <a:spcPct val="150000"/>
              </a:lnSpc>
              <a:spcBef>
                <a:spcPts val="640"/>
              </a:spcBef>
              <a:spcAft>
                <a:spcPts val="0"/>
              </a:spcAft>
              <a:buClr>
                <a:schemeClr val="dk1"/>
              </a:buClr>
              <a:buSzPts val="3200"/>
              <a:buChar char="•"/>
            </a:pPr>
            <a:r>
              <a:rPr lang="ar-IQ" dirty="0" smtClean="0"/>
              <a:t>التطور </a:t>
            </a:r>
            <a:r>
              <a:rPr lang="ar-IQ" dirty="0"/>
              <a:t>التاريخي لمفهوم حقوق </a:t>
            </a:r>
            <a:r>
              <a:rPr lang="ar-IQ" dirty="0" smtClean="0"/>
              <a:t>الانسان </a:t>
            </a:r>
            <a:endParaRPr dirty="0"/>
          </a:p>
          <a:p>
            <a:pPr marL="0" lvl="0" indent="0" algn="r" rtl="1">
              <a:lnSpc>
                <a:spcPct val="150000"/>
              </a:lnSpc>
              <a:spcBef>
                <a:spcPts val="640"/>
              </a:spcBef>
              <a:spcAft>
                <a:spcPts val="0"/>
              </a:spcAft>
              <a:buClr>
                <a:schemeClr val="dk1"/>
              </a:buClr>
              <a:buSzPts val="3200"/>
              <a:buNone/>
            </a:pPr>
            <a:r>
              <a:rPr lang="ar-IQ" dirty="0"/>
              <a:t>   </a:t>
            </a:r>
            <a:r>
              <a:rPr lang="ar-IQ"/>
              <a:t>- </a:t>
            </a:r>
            <a:r>
              <a:rPr lang="ar-IQ" smtClean="0"/>
              <a:t> </a:t>
            </a:r>
            <a:r>
              <a:rPr lang="ar-IQ" dirty="0"/>
              <a:t>حقوق الانسان في </a:t>
            </a:r>
            <a:r>
              <a:rPr lang="ar-IQ" dirty="0" smtClean="0"/>
              <a:t>حضارة وادي الرافدين</a:t>
            </a:r>
            <a:endParaRPr dirty="0"/>
          </a:p>
          <a:p>
            <a:pPr marL="0" lvl="0" indent="0" algn="r" rtl="1">
              <a:lnSpc>
                <a:spcPct val="150000"/>
              </a:lnSpc>
              <a:spcBef>
                <a:spcPts val="640"/>
              </a:spcBef>
              <a:spcAft>
                <a:spcPts val="0"/>
              </a:spcAft>
              <a:buClr>
                <a:schemeClr val="dk1"/>
              </a:buClr>
              <a:buSzPts val="3200"/>
              <a:buNone/>
            </a:pPr>
            <a:r>
              <a:rPr lang="ar-IQ" dirty="0"/>
              <a:t>  </a:t>
            </a:r>
            <a:r>
              <a:rPr lang="ar-IQ" dirty="0" smtClean="0"/>
              <a:t> </a:t>
            </a:r>
            <a:r>
              <a:rPr lang="ar-IQ" dirty="0"/>
              <a:t>- حقوق الانسان في </a:t>
            </a:r>
            <a:r>
              <a:rPr lang="ar-IQ" dirty="0" smtClean="0"/>
              <a:t>العصر الفرعوني</a:t>
            </a:r>
            <a:endParaRPr dirty="0"/>
          </a:p>
          <a:p>
            <a:pPr marL="0" lvl="0" indent="0" algn="r" rtl="1">
              <a:lnSpc>
                <a:spcPct val="150000"/>
              </a:lnSpc>
              <a:spcBef>
                <a:spcPts val="640"/>
              </a:spcBef>
              <a:spcAft>
                <a:spcPts val="0"/>
              </a:spcAft>
              <a:buClr>
                <a:schemeClr val="dk1"/>
              </a:buClr>
              <a:buSzPts val="3200"/>
              <a:buNone/>
            </a:pPr>
            <a:r>
              <a:rPr lang="ar-IQ" dirty="0"/>
              <a:t>   - حقوق </a:t>
            </a:r>
            <a:r>
              <a:rPr lang="ar-IQ" dirty="0" smtClean="0"/>
              <a:t>الانسان عند اليونان والرومان</a:t>
            </a:r>
          </a:p>
          <a:p>
            <a:pPr marL="0" lvl="0" indent="0" algn="r" rtl="1">
              <a:lnSpc>
                <a:spcPct val="150000"/>
              </a:lnSpc>
              <a:spcBef>
                <a:spcPts val="640"/>
              </a:spcBef>
              <a:spcAft>
                <a:spcPts val="0"/>
              </a:spcAft>
              <a:buClr>
                <a:schemeClr val="dk1"/>
              </a:buClr>
              <a:buSzPts val="3200"/>
              <a:buNone/>
            </a:pPr>
            <a:r>
              <a:rPr lang="ar-IQ" dirty="0" smtClean="0"/>
              <a:t>   - حقوق </a:t>
            </a:r>
            <a:r>
              <a:rPr lang="ar-IQ" dirty="0" smtClean="0"/>
              <a:t>الانسان في العصور الوسطى </a:t>
            </a:r>
            <a:endParaRPr lang="ar-IQ" dirty="0" smtClean="0"/>
          </a:p>
          <a:p>
            <a:pPr marL="0" lvl="0" indent="0" algn="r" rtl="1">
              <a:lnSpc>
                <a:spcPct val="150000"/>
              </a:lnSpc>
              <a:spcBef>
                <a:spcPts val="640"/>
              </a:spcBef>
              <a:buSzPts val="3200"/>
              <a:buNone/>
            </a:pPr>
            <a:r>
              <a:rPr lang="ar-IQ" dirty="0" smtClean="0"/>
              <a:t>   - </a:t>
            </a:r>
            <a:r>
              <a:rPr lang="ar-IQ" dirty="0"/>
              <a:t>حقوق الانسان في العصر </a:t>
            </a:r>
            <a:r>
              <a:rPr lang="ar-IQ" dirty="0" smtClean="0"/>
              <a:t>الحديث</a:t>
            </a:r>
            <a:endParaRPr dirty="0"/>
          </a:p>
          <a:p>
            <a:pPr marL="0" lvl="0" indent="0" algn="r" rtl="1">
              <a:lnSpc>
                <a:spcPct val="150000"/>
              </a:lnSpc>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p:txBody>
      </p:sp>
      <p:sp>
        <p:nvSpPr>
          <p:cNvPr id="104" name="Google Shape;104;p15"/>
          <p:cNvSpPr txBox="1">
            <a:spLocks noGrp="1"/>
          </p:cNvSpPr>
          <p:nvPr>
            <p:ph type="title"/>
          </p:nvPr>
        </p:nvSpPr>
        <p:spPr>
          <a:xfrm>
            <a:off x="-96473"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dirty="0"/>
              <a:t>الموضوعات : </a:t>
            </a:r>
            <a:endParaRPr dirty="0"/>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sz="4000" dirty="0"/>
              <a:t>التطور التاريخي لمفهوم حقوق الانسان</a:t>
            </a:r>
            <a:endParaRPr sz="4000" dirty="0"/>
          </a:p>
        </p:txBody>
      </p:sp>
      <p:sp>
        <p:nvSpPr>
          <p:cNvPr id="140" name="Google Shape;140;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0" lvl="0" indent="0" algn="just" rtl="1">
              <a:lnSpc>
                <a:spcPct val="150000"/>
              </a:lnSpc>
              <a:spcBef>
                <a:spcPts val="0"/>
              </a:spcBef>
              <a:spcAft>
                <a:spcPts val="0"/>
              </a:spcAft>
              <a:buClr>
                <a:schemeClr val="dk1"/>
              </a:buClr>
              <a:buSzPts val="2800"/>
              <a:buNone/>
            </a:pPr>
            <a:r>
              <a:rPr lang="ar-IQ" sz="2800" dirty="0" smtClean="0"/>
              <a:t>مرت البشرية بعهود طويلة من الثأر والانتقام والتمايز الطبقي وطغيان الحكام واهدار حقوق المرأة .. وفي ظل التشريعات والمجتمعات  القديمة هنالك الكثير من المظاهر الواضحة والملامح المحددة لحقوق الانسان بشكلها المعاصر .. وسنسلط الضوء في هذه المحاضرة على دراسة حقوق الانسان </a:t>
            </a:r>
            <a:r>
              <a:rPr lang="ar-IQ" sz="2800" dirty="0" smtClean="0"/>
              <a:t>ابتداءً </a:t>
            </a:r>
            <a:r>
              <a:rPr lang="ar-IQ" sz="2800" dirty="0" smtClean="0"/>
              <a:t>من المجتمعات القديمة  </a:t>
            </a:r>
            <a:r>
              <a:rPr lang="ar-IQ" sz="2800" dirty="0" smtClean="0"/>
              <a:t>مرورا </a:t>
            </a:r>
            <a:r>
              <a:rPr lang="ar-IQ" sz="2800" dirty="0" smtClean="0"/>
              <a:t>بالقرون الوسطى وحتى العصر الحديث  لنتمكن من الفهم الصحيح لهذه الحقوق بشكلها المعاصر  الذي استقر تنظيمه في المجتمعات الحديثة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dirty="0"/>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sz="4000" dirty="0"/>
              <a:t>التطور التاريخي لمفهوم حقوق الانسان</a:t>
            </a:r>
            <a:endParaRPr sz="4000" dirty="0"/>
          </a:p>
        </p:txBody>
      </p:sp>
      <p:sp>
        <p:nvSpPr>
          <p:cNvPr id="6" name="Google Shape;162;p23"/>
          <p:cNvSpPr/>
          <p:nvPr/>
        </p:nvSpPr>
        <p:spPr>
          <a:xfrm>
            <a:off x="1097149" y="1465379"/>
            <a:ext cx="6877699" cy="759662"/>
          </a:xfrm>
          <a:prstGeom prst="roundRect">
            <a:avLst>
              <a:gd name="adj" fmla="val 16667"/>
            </a:avLst>
          </a:prstGeom>
          <a:solidFill>
            <a:schemeClr val="accent2"/>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algn="ctr">
              <a:lnSpc>
                <a:spcPct val="85000"/>
              </a:lnSpc>
            </a:pPr>
            <a:endParaRPr lang="ar-IQ" sz="1800" dirty="0" smtClean="0">
              <a:solidFill>
                <a:schemeClr val="bg1"/>
              </a:solidFill>
            </a:endParaRPr>
          </a:p>
          <a:p>
            <a:pPr algn="ctr">
              <a:lnSpc>
                <a:spcPct val="85000"/>
              </a:lnSpc>
            </a:pPr>
            <a:r>
              <a:rPr lang="ar-IQ" sz="2400" dirty="0" smtClean="0">
                <a:solidFill>
                  <a:schemeClr val="bg1"/>
                </a:solidFill>
              </a:rPr>
              <a:t>             اولا</a:t>
            </a:r>
            <a:r>
              <a:rPr lang="ar-IQ" sz="3600" dirty="0">
                <a:solidFill>
                  <a:schemeClr val="bg1"/>
                </a:solidFill>
              </a:rPr>
              <a:t>: </a:t>
            </a:r>
            <a:r>
              <a:rPr lang="ar-IQ" sz="2400" dirty="0">
                <a:solidFill>
                  <a:schemeClr val="bg1"/>
                </a:solidFill>
              </a:rPr>
              <a:t>حقوق الانسان في بلاد وادي الرافدين   </a:t>
            </a:r>
            <a:r>
              <a:rPr lang="ar-IQ" sz="1600" dirty="0">
                <a:solidFill>
                  <a:schemeClr val="bg1"/>
                </a:solidFill>
              </a:rPr>
              <a:t>                  </a:t>
            </a:r>
          </a:p>
          <a:p>
            <a:pPr marL="0" marR="0" lvl="0" indent="0" algn="ctr" rtl="0">
              <a:lnSpc>
                <a:spcPct val="85000"/>
              </a:lnSpc>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7" name="Google Shape;163;p23"/>
          <p:cNvSpPr/>
          <p:nvPr/>
        </p:nvSpPr>
        <p:spPr>
          <a:xfrm>
            <a:off x="1098436" y="2383501"/>
            <a:ext cx="6876412" cy="694979"/>
          </a:xfrm>
          <a:prstGeom prst="roundRect">
            <a:avLst>
              <a:gd name="adj" fmla="val 16667"/>
            </a:avLst>
          </a:prstGeom>
          <a:solidFill>
            <a:srgbClr val="CF7977"/>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lvl="0" algn="ctr">
              <a:lnSpc>
                <a:spcPct val="90000"/>
              </a:lnSpc>
            </a:pPr>
            <a:r>
              <a:rPr lang="ar-IQ" sz="2400" dirty="0">
                <a:solidFill>
                  <a:schemeClr val="bg1"/>
                </a:solidFill>
              </a:rPr>
              <a:t>ثانياً: حقوق الإنسان في العصر </a:t>
            </a:r>
            <a:r>
              <a:rPr lang="ar-IQ" sz="2400" dirty="0" smtClean="0">
                <a:solidFill>
                  <a:schemeClr val="bg1"/>
                </a:solidFill>
              </a:rPr>
              <a:t>الفرعوني</a:t>
            </a:r>
            <a:endParaRPr lang="ar-IQ" sz="2400" dirty="0">
              <a:solidFill>
                <a:schemeClr val="bg1"/>
              </a:solidFill>
              <a:sym typeface="Calibri"/>
            </a:endParaRPr>
          </a:p>
        </p:txBody>
      </p:sp>
      <p:sp>
        <p:nvSpPr>
          <p:cNvPr id="8" name="Google Shape;163;p23"/>
          <p:cNvSpPr/>
          <p:nvPr/>
        </p:nvSpPr>
        <p:spPr>
          <a:xfrm>
            <a:off x="1097149" y="3208366"/>
            <a:ext cx="6876412" cy="738794"/>
          </a:xfrm>
          <a:prstGeom prst="roundRect">
            <a:avLst>
              <a:gd name="adj" fmla="val 16667"/>
            </a:avLst>
          </a:prstGeom>
          <a:solidFill>
            <a:srgbClr val="FF2121"/>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lvl="0" algn="ctr">
              <a:lnSpc>
                <a:spcPct val="90000"/>
              </a:lnSpc>
            </a:pPr>
            <a:r>
              <a:rPr lang="ar-IQ" sz="2400" dirty="0" smtClean="0">
                <a:solidFill>
                  <a:schemeClr val="bg1"/>
                </a:solidFill>
              </a:rPr>
              <a:t>ثالثا:  </a:t>
            </a:r>
            <a:r>
              <a:rPr lang="ar-IQ" sz="2400" dirty="0">
                <a:solidFill>
                  <a:schemeClr val="bg1"/>
                </a:solidFill>
              </a:rPr>
              <a:t>حقوق الإنسان في العصر </a:t>
            </a:r>
            <a:r>
              <a:rPr lang="ar-IQ" sz="2400" dirty="0" smtClean="0">
                <a:solidFill>
                  <a:schemeClr val="bg1"/>
                </a:solidFill>
              </a:rPr>
              <a:t>اليوناني </a:t>
            </a:r>
            <a:endParaRPr lang="ar-IQ" sz="2400" dirty="0">
              <a:solidFill>
                <a:schemeClr val="bg1"/>
              </a:solidFill>
              <a:sym typeface="Calibri"/>
            </a:endParaRPr>
          </a:p>
        </p:txBody>
      </p:sp>
      <p:sp>
        <p:nvSpPr>
          <p:cNvPr id="9" name="Google Shape;163;p23"/>
          <p:cNvSpPr/>
          <p:nvPr/>
        </p:nvSpPr>
        <p:spPr>
          <a:xfrm>
            <a:off x="1097149" y="4101811"/>
            <a:ext cx="6876412" cy="660689"/>
          </a:xfrm>
          <a:prstGeom prst="roundRect">
            <a:avLst>
              <a:gd name="adj" fmla="val 16667"/>
            </a:avLst>
          </a:prstGeom>
          <a:solidFill>
            <a:srgbClr val="FF5050"/>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lvl="0" algn="ctr">
              <a:lnSpc>
                <a:spcPct val="90000"/>
              </a:lnSpc>
            </a:pPr>
            <a:r>
              <a:rPr lang="ar-IQ" sz="2400" dirty="0" smtClean="0">
                <a:solidFill>
                  <a:schemeClr val="bg1"/>
                </a:solidFill>
              </a:rPr>
              <a:t>رابعا: حقوق </a:t>
            </a:r>
            <a:r>
              <a:rPr lang="ar-IQ" sz="2400" dirty="0">
                <a:solidFill>
                  <a:schemeClr val="bg1"/>
                </a:solidFill>
              </a:rPr>
              <a:t>الإنسان في العصر </a:t>
            </a:r>
            <a:r>
              <a:rPr lang="ar-IQ" sz="2400" dirty="0" smtClean="0">
                <a:solidFill>
                  <a:schemeClr val="bg1"/>
                </a:solidFill>
              </a:rPr>
              <a:t>الروماني</a:t>
            </a:r>
            <a:endParaRPr lang="ar-IQ" sz="2400" dirty="0">
              <a:solidFill>
                <a:schemeClr val="bg1"/>
              </a:solidFill>
              <a:sym typeface="Calibri"/>
            </a:endParaRPr>
          </a:p>
        </p:txBody>
      </p:sp>
      <p:sp>
        <p:nvSpPr>
          <p:cNvPr id="10" name="Google Shape;163;p23"/>
          <p:cNvSpPr/>
          <p:nvPr/>
        </p:nvSpPr>
        <p:spPr>
          <a:xfrm>
            <a:off x="1098436" y="4920228"/>
            <a:ext cx="6876412" cy="718572"/>
          </a:xfrm>
          <a:prstGeom prst="roundRect">
            <a:avLst>
              <a:gd name="adj" fmla="val 16667"/>
            </a:avLst>
          </a:prstGeom>
          <a:solidFill>
            <a:srgbClr val="CC0000"/>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lvl="0" algn="ctr">
              <a:lnSpc>
                <a:spcPct val="90000"/>
              </a:lnSpc>
            </a:pPr>
            <a:r>
              <a:rPr lang="ar-IQ" sz="2400" dirty="0" smtClean="0">
                <a:solidFill>
                  <a:schemeClr val="bg1"/>
                </a:solidFill>
              </a:rPr>
              <a:t>خامسا: حقوق </a:t>
            </a:r>
            <a:r>
              <a:rPr lang="ar-IQ" sz="2400" dirty="0">
                <a:solidFill>
                  <a:schemeClr val="bg1"/>
                </a:solidFill>
              </a:rPr>
              <a:t>الإنسان في العصور الوسطى والعصر الحديث </a:t>
            </a:r>
            <a:endParaRPr lang="ar-IQ" sz="3200" dirty="0">
              <a:solidFill>
                <a:schemeClr val="lt1"/>
              </a:solidFill>
              <a:latin typeface="Calibri"/>
              <a:ea typeface="Calibri"/>
              <a:cs typeface="Calibri"/>
              <a:sym typeface="Calibri"/>
            </a:endParaRPr>
          </a:p>
        </p:txBody>
      </p:sp>
      <p:sp>
        <p:nvSpPr>
          <p:cNvPr id="11" name="Google Shape;163;p23"/>
          <p:cNvSpPr/>
          <p:nvPr/>
        </p:nvSpPr>
        <p:spPr>
          <a:xfrm>
            <a:off x="1098436" y="5791200"/>
            <a:ext cx="6876412" cy="718572"/>
          </a:xfrm>
          <a:prstGeom prst="roundRect">
            <a:avLst>
              <a:gd name="adj" fmla="val 16667"/>
            </a:avLst>
          </a:prstGeom>
          <a:solidFill>
            <a:schemeClr val="accent2">
              <a:lumMod val="75000"/>
            </a:schemeClr>
          </a:solidFill>
          <a:ln w="25400" cap="flat"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lvl="0" algn="ctr">
              <a:lnSpc>
                <a:spcPct val="90000"/>
              </a:lnSpc>
            </a:pPr>
            <a:r>
              <a:rPr lang="ar-IQ" sz="2400" dirty="0" smtClean="0">
                <a:solidFill>
                  <a:schemeClr val="bg1"/>
                </a:solidFill>
              </a:rPr>
              <a:t>سادسا: حقوق </a:t>
            </a:r>
            <a:r>
              <a:rPr lang="ar-IQ" sz="2400" dirty="0">
                <a:solidFill>
                  <a:schemeClr val="bg1"/>
                </a:solidFill>
              </a:rPr>
              <a:t>الإنسان في </a:t>
            </a:r>
            <a:r>
              <a:rPr lang="ar-IQ" sz="2400" dirty="0" smtClean="0">
                <a:solidFill>
                  <a:schemeClr val="bg1"/>
                </a:solidFill>
              </a:rPr>
              <a:t>العصر </a:t>
            </a:r>
            <a:r>
              <a:rPr lang="ar-IQ" sz="2400" dirty="0">
                <a:solidFill>
                  <a:schemeClr val="bg1"/>
                </a:solidFill>
              </a:rPr>
              <a:t>الحديث </a:t>
            </a:r>
            <a:endParaRPr lang="ar-IQ" sz="3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572997260"/>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dirty="0"/>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sz="4000" dirty="0"/>
              <a:t>التطور التاريخي لمفهوم حقوق الانسان</a:t>
            </a:r>
            <a:endParaRPr sz="4000" dirty="0"/>
          </a:p>
        </p:txBody>
      </p:sp>
      <p:sp>
        <p:nvSpPr>
          <p:cNvPr id="174" name="Google Shape;174;p24"/>
          <p:cNvSpPr/>
          <p:nvPr/>
        </p:nvSpPr>
        <p:spPr>
          <a:xfrm>
            <a:off x="539552" y="1531619"/>
            <a:ext cx="8067532" cy="6315075"/>
          </a:xfrm>
          <a:prstGeom prst="rect">
            <a:avLst/>
          </a:prstGeom>
          <a:noFill/>
          <a:ln>
            <a:noFill/>
          </a:ln>
        </p:spPr>
        <p:txBody>
          <a:bodyPr spcFirstLastPara="1" wrap="square" lIns="91425" tIns="45700" rIns="91425" bIns="45700" anchor="t" anchorCtr="0">
            <a:noAutofit/>
          </a:bodyPr>
          <a:lstStyle/>
          <a:p>
            <a:pPr lvl="0" algn="just" rtl="1">
              <a:buClr>
                <a:schemeClr val="dk1"/>
              </a:buClr>
              <a:buSzPts val="2800"/>
            </a:pPr>
            <a:r>
              <a:rPr lang="ar-IQ" sz="2400" b="1" dirty="0" smtClean="0">
                <a:solidFill>
                  <a:schemeClr val="tx1"/>
                </a:solidFill>
              </a:rPr>
              <a:t>اولا</a:t>
            </a:r>
            <a:r>
              <a:rPr lang="ar-IQ" sz="3600" b="1" dirty="0">
                <a:solidFill>
                  <a:schemeClr val="tx1"/>
                </a:solidFill>
              </a:rPr>
              <a:t>: </a:t>
            </a:r>
            <a:r>
              <a:rPr lang="ar-IQ" sz="2400" b="1" dirty="0">
                <a:solidFill>
                  <a:schemeClr val="tx1"/>
                </a:solidFill>
              </a:rPr>
              <a:t>حقوق الانسان في بلاد وادي الرافدين </a:t>
            </a:r>
            <a:endParaRPr lang="ar-IQ" b="1" dirty="0" smtClean="0">
              <a:solidFill>
                <a:schemeClr val="tx1"/>
              </a:solidFill>
            </a:endParaRPr>
          </a:p>
          <a:p>
            <a:pPr marL="457200" lvl="0" indent="-457200" algn="just" rtl="1">
              <a:buFont typeface="Wingdings" pitchFamily="2" charset="2"/>
              <a:buChar char="§"/>
            </a:pPr>
            <a:r>
              <a:rPr lang="ar-IQ" sz="2400" dirty="0" smtClean="0"/>
              <a:t>يجمع </a:t>
            </a:r>
            <a:r>
              <a:rPr lang="ar-IQ" sz="2400" dirty="0"/>
              <a:t>الباحثون والأثريون أن أقدم تشريع قانوني مدون هو تشريع الملك (</a:t>
            </a:r>
            <a:r>
              <a:rPr lang="ar-IQ" sz="2400" dirty="0" err="1"/>
              <a:t>أوركاجينا</a:t>
            </a:r>
            <a:r>
              <a:rPr lang="ar-IQ" sz="2400" dirty="0"/>
              <a:t>) ملك مدينة لجش السومرية . </a:t>
            </a:r>
            <a:endParaRPr lang="ar-IQ" sz="1200" dirty="0"/>
          </a:p>
          <a:p>
            <a:pPr lvl="0" algn="just" rtl="1"/>
            <a:endParaRPr lang="ar-IQ" dirty="0"/>
          </a:p>
          <a:p>
            <a:pPr marL="457200" lvl="0" indent="-457200" algn="just" rtl="1">
              <a:buFont typeface="Wingdings" pitchFamily="2" charset="2"/>
              <a:buChar char="§"/>
            </a:pPr>
            <a:r>
              <a:rPr lang="ar-IQ" sz="2400" dirty="0"/>
              <a:t>أما التشريع الثاني فهو تشريع الملك (</a:t>
            </a:r>
            <a:r>
              <a:rPr lang="ar-IQ" sz="2400" dirty="0" err="1"/>
              <a:t>أورنمو</a:t>
            </a:r>
            <a:r>
              <a:rPr lang="ar-IQ" sz="2400" dirty="0"/>
              <a:t>) مؤسس الدولة السومرية الثالثة </a:t>
            </a:r>
          </a:p>
          <a:p>
            <a:pPr marL="171450" lvl="0" indent="-171450" algn="just" rtl="1">
              <a:buFont typeface="Wingdings" pitchFamily="2" charset="2"/>
              <a:buChar char="§"/>
            </a:pPr>
            <a:endParaRPr lang="ar-IQ" sz="1100" dirty="0"/>
          </a:p>
          <a:p>
            <a:pPr marL="457200" lvl="0" indent="-457200" algn="just" rtl="1">
              <a:buFont typeface="Wingdings" pitchFamily="2" charset="2"/>
              <a:buChar char="§"/>
            </a:pPr>
            <a:r>
              <a:rPr lang="ar-IQ" sz="2400" dirty="0"/>
              <a:t>والتشريع الثالث هو قانون الملك (لبت عشتار) البابلي</a:t>
            </a:r>
            <a:endParaRPr lang="en-US" sz="2400" dirty="0"/>
          </a:p>
          <a:p>
            <a:pPr marL="285750" lvl="0" indent="-285750" algn="just" rtl="1">
              <a:buFont typeface="Wingdings" pitchFamily="2" charset="2"/>
              <a:buChar char="§"/>
            </a:pPr>
            <a:endParaRPr lang="en-US" sz="1200" dirty="0"/>
          </a:p>
          <a:p>
            <a:pPr marL="457200" lvl="0" indent="-457200" algn="just" rtl="1">
              <a:buFont typeface="Wingdings" pitchFamily="2" charset="2"/>
              <a:buChar char="§"/>
            </a:pPr>
            <a:r>
              <a:rPr lang="ar-IQ" sz="2400" dirty="0"/>
              <a:t>ثم جاء بعدها قانون الملك </a:t>
            </a:r>
            <a:r>
              <a:rPr lang="ar-IQ" sz="2400" dirty="0" err="1"/>
              <a:t>ايشنونا</a:t>
            </a:r>
            <a:endParaRPr lang="ar-IQ" sz="2400" dirty="0"/>
          </a:p>
          <a:p>
            <a:pPr marL="285750" lvl="0" indent="-285750" algn="just" rtl="1">
              <a:buFont typeface="Wingdings" pitchFamily="2" charset="2"/>
              <a:buChar char="§"/>
            </a:pPr>
            <a:endParaRPr lang="ar-IQ" sz="1200" dirty="0"/>
          </a:p>
          <a:p>
            <a:pPr marL="457200" indent="-457200" algn="just" rtl="1">
              <a:buFont typeface="Wingdings" pitchFamily="2" charset="2"/>
              <a:buChar char="§"/>
            </a:pPr>
            <a:r>
              <a:rPr lang="ar-IQ" sz="2400" dirty="0"/>
              <a:t>وبعد ذلك شرع قانون الملك </a:t>
            </a:r>
            <a:r>
              <a:rPr lang="ar-IQ" sz="2400" dirty="0" smtClean="0"/>
              <a:t>حمورابي، ويعتبر اهم تشريع </a:t>
            </a:r>
            <a:r>
              <a:rPr lang="ar-IQ" sz="2400" dirty="0"/>
              <a:t>قانوني </a:t>
            </a:r>
            <a:r>
              <a:rPr lang="ar-IQ" sz="2400" dirty="0" smtClean="0"/>
              <a:t> ويحتوي </a:t>
            </a:r>
            <a:r>
              <a:rPr lang="ar-IQ" sz="2400" dirty="0"/>
              <a:t>على(282) مادة قانونية مكتوبة بلغة أدبية وقانونية رفيعة المستوى.</a:t>
            </a:r>
          </a:p>
          <a:p>
            <a:pPr marL="457200" lvl="0" indent="-457200" algn="just" rtl="1">
              <a:buFont typeface="Wingdings" pitchFamily="2" charset="2"/>
              <a:buChar char="§"/>
            </a:pPr>
            <a:endParaRPr lang="en-US" sz="2800" dirty="0"/>
          </a:p>
          <a:p>
            <a:pPr marL="0" marR="0" lvl="0" indent="0" algn="just" rtl="1">
              <a:spcBef>
                <a:spcPts val="0"/>
              </a:spcBef>
              <a:spcAft>
                <a:spcPts val="0"/>
              </a:spcAft>
              <a:buNone/>
            </a:pP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317906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sz="2800" dirty="0">
              <a:solidFill>
                <a:srgbClr val="000000"/>
              </a:solidFill>
              <a:latin typeface="Arial"/>
              <a:ea typeface="Arial"/>
              <a:cs typeface="Arial"/>
              <a:sym typeface="Arial"/>
            </a:endParaRPr>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sz="4000" dirty="0"/>
              <a:t>التطور التاريخي لمفهوم حقوق الانسان</a:t>
            </a:r>
            <a:endParaRPr sz="4000" dirty="0"/>
          </a:p>
        </p:txBody>
      </p:sp>
      <p:sp>
        <p:nvSpPr>
          <p:cNvPr id="174" name="Google Shape;174;p24"/>
          <p:cNvSpPr/>
          <p:nvPr/>
        </p:nvSpPr>
        <p:spPr>
          <a:xfrm>
            <a:off x="236220" y="1463040"/>
            <a:ext cx="8218464" cy="5034914"/>
          </a:xfrm>
          <a:prstGeom prst="rect">
            <a:avLst/>
          </a:prstGeom>
          <a:noFill/>
          <a:ln>
            <a:noFill/>
          </a:ln>
        </p:spPr>
        <p:txBody>
          <a:bodyPr spcFirstLastPara="1" wrap="square" lIns="91425" tIns="45700" rIns="91425" bIns="45700" anchor="t" anchorCtr="0">
            <a:noAutofit/>
          </a:bodyPr>
          <a:lstStyle/>
          <a:p>
            <a:pPr algn="just" rtl="1"/>
            <a:r>
              <a:rPr lang="ar-IQ" sz="2400" b="1" dirty="0"/>
              <a:t>ثانياً: حقوق الإنسان في العصر </a:t>
            </a:r>
            <a:r>
              <a:rPr lang="ar-IQ" sz="2400" b="1" dirty="0" smtClean="0"/>
              <a:t>الفرعوني</a:t>
            </a:r>
          </a:p>
          <a:p>
            <a:pPr algn="just" rtl="1"/>
            <a:endParaRPr lang="ar-IQ" sz="1050" b="1" dirty="0">
              <a:sym typeface="Calibri"/>
            </a:endParaRPr>
          </a:p>
          <a:p>
            <a:pPr algn="r" rtl="1"/>
            <a:r>
              <a:rPr lang="ar-IQ" sz="2400" dirty="0" smtClean="0">
                <a:sym typeface="Calibri"/>
              </a:rPr>
              <a:t>كان لفرعون سلطة مطلقة على شعبة، وكان يشغل ثلاثة وظائف هي:-</a:t>
            </a:r>
          </a:p>
          <a:p>
            <a:pPr algn="r" rtl="1"/>
            <a:endParaRPr lang="ar-IQ" sz="1200" dirty="0" smtClean="0">
              <a:sym typeface="Calibri"/>
            </a:endParaRPr>
          </a:p>
          <a:p>
            <a:pPr algn="r" rtl="1"/>
            <a:r>
              <a:rPr lang="ar-IQ" sz="2400" dirty="0" smtClean="0">
                <a:sym typeface="Calibri"/>
              </a:rPr>
              <a:t>1- الوظيفة الدينية: يوصف فرعون بالإله عند المجتمع المصري القديم وسلطته لا حدود لها وهي فوق القانون وعلى الجميع الخضوع لإرادته.</a:t>
            </a:r>
          </a:p>
          <a:p>
            <a:pPr algn="r" rtl="1"/>
            <a:endParaRPr lang="ar-IQ" sz="1800" dirty="0" smtClean="0">
              <a:sym typeface="Calibri"/>
            </a:endParaRPr>
          </a:p>
          <a:p>
            <a:pPr algn="r" rtl="1"/>
            <a:r>
              <a:rPr lang="ar-IQ" sz="2400" dirty="0" smtClean="0">
                <a:sym typeface="Calibri"/>
              </a:rPr>
              <a:t>2- الوظيفة السياسية: تتمثل في فرض الامن والنظام في البلاد والعدل بين الرعية.</a:t>
            </a:r>
          </a:p>
          <a:p>
            <a:pPr algn="r" rtl="1"/>
            <a:endParaRPr lang="ar-IQ" sz="1800" dirty="0" smtClean="0">
              <a:sym typeface="Calibri"/>
            </a:endParaRPr>
          </a:p>
          <a:p>
            <a:pPr algn="r" rtl="1"/>
            <a:r>
              <a:rPr lang="ar-IQ" sz="2400" dirty="0" smtClean="0">
                <a:sym typeface="Calibri"/>
              </a:rPr>
              <a:t>3- الوظيفة العسكرية: تتمثل بحماية شعبه وبلاده من الاخطار الخارجية</a:t>
            </a:r>
            <a:endParaRPr lang="ar-IQ" sz="2400" dirty="0">
              <a:sym typeface="Calibri"/>
            </a:endParaRPr>
          </a:p>
          <a:p>
            <a:pPr lvl="0" algn="r" rtl="1">
              <a:lnSpc>
                <a:spcPct val="85000"/>
              </a:lnSpc>
            </a:pPr>
            <a:endParaRPr lang="ar-IQ" sz="1600" dirty="0"/>
          </a:p>
          <a:p>
            <a:pPr lvl="0" algn="r">
              <a:lnSpc>
                <a:spcPct val="85000"/>
              </a:lnSpc>
            </a:pPr>
            <a:endParaRPr lang="ar-IQ" sz="1600" dirty="0">
              <a:solidFill>
                <a:srgbClr val="FDE9D8"/>
              </a:solidFill>
              <a:latin typeface="Calibri"/>
              <a:ea typeface="Calibri"/>
              <a:cs typeface="Calibri"/>
              <a:sym typeface="Calibri"/>
            </a:endParaRPr>
          </a:p>
          <a:p>
            <a:pPr lvl="0" algn="just" rtl="1"/>
            <a:endParaRPr lang="ar-IQ" sz="1600" dirty="0" smtClean="0"/>
          </a:p>
          <a:p>
            <a:pPr lvl="0" algn="just" rtl="1"/>
            <a:endParaRPr lang="ar-IQ" sz="1600" dirty="0" smtClean="0"/>
          </a:p>
          <a:p>
            <a:pPr marL="457200" lvl="0" indent="-457200" algn="just" rtl="1">
              <a:buFont typeface="Wingdings" pitchFamily="2" charset="2"/>
              <a:buChar char="§"/>
            </a:pPr>
            <a:endParaRPr lang="en-US" sz="2800" dirty="0"/>
          </a:p>
          <a:p>
            <a:pPr marL="0" marR="0" lvl="0" indent="0" algn="just" rtl="1">
              <a:spcBef>
                <a:spcPts val="0"/>
              </a:spcBef>
              <a:spcAft>
                <a:spcPts val="0"/>
              </a:spcAft>
              <a:buNone/>
            </a:pP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0799899"/>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5085178"/>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sz="2800" dirty="0">
              <a:solidFill>
                <a:srgbClr val="000000"/>
              </a:solidFill>
              <a:latin typeface="Arial"/>
              <a:ea typeface="Arial"/>
              <a:cs typeface="Arial"/>
              <a:sym typeface="Arial"/>
            </a:endParaRPr>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sz="4000" dirty="0"/>
              <a:t>التطور التاريخي لمفهوم حقوق الانسان</a:t>
            </a:r>
            <a:endParaRPr sz="4000" dirty="0"/>
          </a:p>
        </p:txBody>
      </p:sp>
      <p:sp>
        <p:nvSpPr>
          <p:cNvPr id="174" name="Google Shape;174;p24"/>
          <p:cNvSpPr/>
          <p:nvPr/>
        </p:nvSpPr>
        <p:spPr>
          <a:xfrm>
            <a:off x="236220" y="1463040"/>
            <a:ext cx="8218464" cy="5034914"/>
          </a:xfrm>
          <a:prstGeom prst="rect">
            <a:avLst/>
          </a:prstGeom>
          <a:noFill/>
          <a:ln>
            <a:noFill/>
          </a:ln>
        </p:spPr>
        <p:txBody>
          <a:bodyPr spcFirstLastPara="1" wrap="square" lIns="91425" tIns="45700" rIns="91425" bIns="45700" anchor="t" anchorCtr="0">
            <a:noAutofit/>
          </a:bodyPr>
          <a:lstStyle/>
          <a:p>
            <a:pPr algn="just" rtl="1"/>
            <a:r>
              <a:rPr lang="ar-IQ" sz="2400" b="1" dirty="0"/>
              <a:t>ثانياً: حقوق الإنسان في العصر </a:t>
            </a:r>
            <a:r>
              <a:rPr lang="ar-IQ" sz="2400" b="1" dirty="0" smtClean="0"/>
              <a:t>الفرعوني</a:t>
            </a:r>
          </a:p>
          <a:p>
            <a:pPr algn="just" rtl="1"/>
            <a:endParaRPr lang="ar-IQ" b="1" dirty="0">
              <a:sym typeface="Calibri"/>
            </a:endParaRPr>
          </a:p>
          <a:p>
            <a:pPr lvl="0" algn="r" rtl="1">
              <a:lnSpc>
                <a:spcPct val="85000"/>
              </a:lnSpc>
            </a:pPr>
            <a:r>
              <a:rPr lang="ar-IQ" sz="2400" dirty="0" smtClean="0"/>
              <a:t>يتألف </a:t>
            </a:r>
            <a:r>
              <a:rPr lang="ar-IQ" sz="2400" dirty="0"/>
              <a:t>النظام الاجتماعي في مصر القديمة من ثلاث طبقات اجتماعية</a:t>
            </a:r>
            <a:r>
              <a:rPr lang="ar-IQ" sz="2400" dirty="0">
                <a:solidFill>
                  <a:schemeClr val="tx1"/>
                </a:solidFill>
                <a:ea typeface="Calibri"/>
              </a:rPr>
              <a:t> </a:t>
            </a:r>
          </a:p>
          <a:p>
            <a:pPr algn="r" rtl="1">
              <a:lnSpc>
                <a:spcPct val="150000"/>
              </a:lnSpc>
            </a:pPr>
            <a:r>
              <a:rPr lang="ar-IQ" sz="2400" dirty="0" smtClean="0">
                <a:sym typeface="Calibri"/>
              </a:rPr>
              <a:t>1- </a:t>
            </a:r>
            <a:r>
              <a:rPr lang="ar-IQ" sz="2400" dirty="0">
                <a:sym typeface="Calibri"/>
              </a:rPr>
              <a:t>الطبقة </a:t>
            </a:r>
            <a:r>
              <a:rPr lang="ar-IQ" sz="2400" dirty="0" smtClean="0">
                <a:sym typeface="Calibri"/>
              </a:rPr>
              <a:t>الارستقراطية: تتمثل بأفراد العائلة المالكة</a:t>
            </a:r>
            <a:endParaRPr lang="ar-IQ" sz="2400" dirty="0">
              <a:sym typeface="Calibri"/>
            </a:endParaRPr>
          </a:p>
          <a:p>
            <a:pPr algn="r" rtl="1">
              <a:lnSpc>
                <a:spcPct val="150000"/>
              </a:lnSpc>
            </a:pPr>
            <a:r>
              <a:rPr lang="ar-IQ" sz="2400" dirty="0">
                <a:sym typeface="Calibri"/>
              </a:rPr>
              <a:t>2- الطبقة المتوسطة </a:t>
            </a:r>
            <a:r>
              <a:rPr lang="ar-IQ" sz="2400" dirty="0" smtClean="0">
                <a:sym typeface="Calibri"/>
              </a:rPr>
              <a:t>: تتمثل بالتجار واصحاب المهن</a:t>
            </a:r>
            <a:endParaRPr lang="ar-IQ" sz="2400" dirty="0">
              <a:sym typeface="Calibri"/>
            </a:endParaRPr>
          </a:p>
          <a:p>
            <a:pPr algn="r" rtl="1">
              <a:lnSpc>
                <a:spcPct val="150000"/>
              </a:lnSpc>
            </a:pPr>
            <a:r>
              <a:rPr lang="ar-IQ" sz="2400" dirty="0">
                <a:sym typeface="Calibri"/>
              </a:rPr>
              <a:t>3- الطبقة الدنيا </a:t>
            </a:r>
            <a:r>
              <a:rPr lang="ar-IQ" sz="2400" dirty="0" smtClean="0">
                <a:sym typeface="Calibri"/>
              </a:rPr>
              <a:t>:تتمثل بالعبيد </a:t>
            </a:r>
            <a:r>
              <a:rPr lang="ar-IQ" sz="2400" dirty="0">
                <a:sym typeface="Calibri"/>
              </a:rPr>
              <a:t>وهم </a:t>
            </a:r>
            <a:r>
              <a:rPr lang="ar-IQ" sz="2400" dirty="0" smtClean="0">
                <a:sym typeface="Calibri"/>
              </a:rPr>
              <a:t>ثلاثة اصناف :</a:t>
            </a:r>
          </a:p>
          <a:p>
            <a:pPr algn="r" rtl="1">
              <a:lnSpc>
                <a:spcPct val="150000"/>
              </a:lnSpc>
            </a:pPr>
            <a:r>
              <a:rPr lang="ar-IQ" sz="2400" dirty="0" smtClean="0">
                <a:sym typeface="Calibri"/>
              </a:rPr>
              <a:t>    - عبيد رجال </a:t>
            </a:r>
            <a:r>
              <a:rPr lang="ar-IQ" sz="2400" dirty="0">
                <a:sym typeface="Calibri"/>
              </a:rPr>
              <a:t>الجيش </a:t>
            </a:r>
          </a:p>
          <a:p>
            <a:pPr algn="r" rtl="1">
              <a:lnSpc>
                <a:spcPct val="150000"/>
              </a:lnSpc>
            </a:pPr>
            <a:r>
              <a:rPr lang="ar-IQ" sz="2400" dirty="0" smtClean="0">
                <a:sym typeface="Calibri"/>
              </a:rPr>
              <a:t>    -عبيد </a:t>
            </a:r>
            <a:r>
              <a:rPr lang="ar-IQ" sz="2400" dirty="0">
                <a:sym typeface="Calibri"/>
              </a:rPr>
              <a:t>الكهنة </a:t>
            </a:r>
          </a:p>
          <a:p>
            <a:pPr algn="r" rtl="1">
              <a:lnSpc>
                <a:spcPct val="150000"/>
              </a:lnSpc>
            </a:pPr>
            <a:r>
              <a:rPr lang="ar-IQ" sz="2400" dirty="0" smtClean="0">
                <a:sym typeface="Calibri"/>
              </a:rPr>
              <a:t>   -عبيد الاثرياء.</a:t>
            </a:r>
            <a:endParaRPr lang="ar-IQ" sz="2400" dirty="0">
              <a:solidFill>
                <a:schemeClr val="tx1"/>
              </a:solidFill>
              <a:latin typeface="Calibri"/>
              <a:ea typeface="Calibri"/>
              <a:cs typeface="Calibri"/>
              <a:sym typeface="Calibri"/>
            </a:endParaRPr>
          </a:p>
          <a:p>
            <a:pPr algn="r" rtl="1"/>
            <a:endParaRPr lang="ar-IQ" dirty="0" smtClean="0">
              <a:sym typeface="Calibri"/>
            </a:endParaRPr>
          </a:p>
          <a:p>
            <a:pPr algn="r" rtl="1"/>
            <a:endParaRPr lang="ar-IQ" sz="2000" dirty="0" smtClean="0">
              <a:sym typeface="Calibri"/>
            </a:endParaRPr>
          </a:p>
          <a:p>
            <a:pPr algn="r" rtl="1"/>
            <a:endParaRPr lang="ar-IQ" sz="2000" dirty="0" smtClean="0">
              <a:sym typeface="Calibri"/>
            </a:endParaRPr>
          </a:p>
          <a:p>
            <a:pPr lvl="0" algn="r" rtl="1">
              <a:lnSpc>
                <a:spcPct val="85000"/>
              </a:lnSpc>
            </a:pPr>
            <a:endParaRPr lang="ar-IQ" sz="1600" dirty="0"/>
          </a:p>
          <a:p>
            <a:pPr lvl="0" algn="r">
              <a:lnSpc>
                <a:spcPct val="85000"/>
              </a:lnSpc>
            </a:pPr>
            <a:endParaRPr lang="ar-IQ" sz="1600" dirty="0">
              <a:solidFill>
                <a:srgbClr val="FDE9D8"/>
              </a:solidFill>
              <a:latin typeface="Calibri"/>
              <a:ea typeface="Calibri"/>
              <a:cs typeface="Calibri"/>
              <a:sym typeface="Calibri"/>
            </a:endParaRPr>
          </a:p>
          <a:p>
            <a:pPr lvl="0" algn="just" rtl="1"/>
            <a:endParaRPr lang="ar-IQ" sz="1600" dirty="0" smtClean="0"/>
          </a:p>
          <a:p>
            <a:pPr lvl="0" algn="just" rtl="1"/>
            <a:endParaRPr lang="ar-IQ" sz="1600" dirty="0" smtClean="0"/>
          </a:p>
          <a:p>
            <a:pPr marL="457200" lvl="0" indent="-457200" algn="just" rtl="1">
              <a:buFont typeface="Wingdings" pitchFamily="2" charset="2"/>
              <a:buChar char="§"/>
            </a:pPr>
            <a:endParaRPr lang="en-US" sz="2800" dirty="0"/>
          </a:p>
          <a:p>
            <a:pPr marL="0" marR="0" lvl="0" indent="0" algn="just" rtl="1">
              <a:spcBef>
                <a:spcPts val="0"/>
              </a:spcBef>
              <a:spcAft>
                <a:spcPts val="0"/>
              </a:spcAft>
              <a:buNone/>
            </a:pP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526091"/>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399603" y="83865"/>
            <a:ext cx="8229600" cy="1143000"/>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chemeClr val="dk1"/>
              </a:buClr>
              <a:buSzPts val="4400"/>
              <a:buFont typeface="Calibri"/>
              <a:buNone/>
            </a:pPr>
            <a:r>
              <a:rPr lang="ar-IQ" sz="3600" dirty="0"/>
              <a:t>التطور التاريخي لمفهوم حقوق الانسان</a:t>
            </a:r>
            <a:endParaRPr sz="3600" dirty="0"/>
          </a:p>
        </p:txBody>
      </p:sp>
      <p:sp>
        <p:nvSpPr>
          <p:cNvPr id="187" name="Google Shape;187;p26"/>
          <p:cNvSpPr txBox="1">
            <a:spLocks noGrp="1"/>
          </p:cNvSpPr>
          <p:nvPr>
            <p:ph type="body" idx="1"/>
          </p:nvPr>
        </p:nvSpPr>
        <p:spPr>
          <a:xfrm>
            <a:off x="457200" y="1333500"/>
            <a:ext cx="8229600" cy="4869180"/>
          </a:xfrm>
          <a:prstGeom prst="rect">
            <a:avLst/>
          </a:prstGeom>
          <a:noFill/>
          <a:ln>
            <a:noFill/>
          </a:ln>
        </p:spPr>
        <p:txBody>
          <a:bodyPr spcFirstLastPara="1" wrap="square" lIns="91425" tIns="45700" rIns="91425" bIns="45700" anchor="t" anchorCtr="0">
            <a:noAutofit/>
          </a:bodyPr>
          <a:lstStyle/>
          <a:p>
            <a:pPr marL="114300" lvl="0" indent="0" algn="r">
              <a:spcBef>
                <a:spcPts val="0"/>
              </a:spcBef>
              <a:buNone/>
            </a:pPr>
            <a:r>
              <a:rPr lang="ar-IQ" sz="2000" b="1" dirty="0" smtClean="0">
                <a:solidFill>
                  <a:schemeClr val="tx1"/>
                </a:solidFill>
              </a:rPr>
              <a:t>ث</a:t>
            </a:r>
            <a:r>
              <a:rPr lang="ar-IQ" sz="2000" b="1" dirty="0" smtClean="0"/>
              <a:t>الثا</a:t>
            </a:r>
            <a:r>
              <a:rPr lang="ar-IQ" sz="2000" b="1" dirty="0"/>
              <a:t>:  حقوق الإنسان في العصر اليوناني </a:t>
            </a:r>
          </a:p>
          <a:p>
            <a:pPr marL="342900" lvl="0" algn="r" rtl="1">
              <a:spcBef>
                <a:spcPts val="0"/>
              </a:spcBef>
              <a:spcAft>
                <a:spcPts val="0"/>
              </a:spcAft>
              <a:buClr>
                <a:schemeClr val="dk1"/>
              </a:buClr>
              <a:buSzPct val="100000"/>
              <a:buFont typeface="Wingdings" pitchFamily="2" charset="2"/>
              <a:buChar char="§"/>
            </a:pPr>
            <a:endParaRPr lang="ar-IQ" sz="2000" dirty="0" smtClean="0"/>
          </a:p>
          <a:p>
            <a:pPr marL="342900" lvl="0" algn="r" rtl="1">
              <a:spcBef>
                <a:spcPts val="0"/>
              </a:spcBef>
              <a:spcAft>
                <a:spcPts val="0"/>
              </a:spcAft>
              <a:buClr>
                <a:schemeClr val="dk1"/>
              </a:buClr>
              <a:buSzPct val="100000"/>
              <a:buFont typeface="Wingdings" pitchFamily="2" charset="2"/>
              <a:buChar char="§"/>
            </a:pPr>
            <a:r>
              <a:rPr lang="ar-IQ" sz="2000" dirty="0" smtClean="0"/>
              <a:t>تقوم الفلسفة اليونانية على مفاهيم العدالة والحرية والحكومة الدستورية التي ساعدت على مساهمة الافراد في الحكم</a:t>
            </a:r>
          </a:p>
          <a:p>
            <a:pPr marL="342900" lvl="0" algn="r" rtl="1">
              <a:spcBef>
                <a:spcPts val="0"/>
              </a:spcBef>
              <a:spcAft>
                <a:spcPts val="0"/>
              </a:spcAft>
              <a:buClr>
                <a:schemeClr val="dk1"/>
              </a:buClr>
              <a:buSzPct val="100000"/>
              <a:buFont typeface="Wingdings" pitchFamily="2" charset="2"/>
              <a:buChar char="§"/>
            </a:pPr>
            <a:r>
              <a:rPr lang="ar-IQ" sz="2000" dirty="0" smtClean="0"/>
              <a:t>التوسع اليوناني وبسط الدولة نفوذها على اراضي اخرى سببت حالة من الطبقية بين المواطن اليوناني وسكان الاقاليم التي احتلتها.</a:t>
            </a:r>
          </a:p>
          <a:p>
            <a:pPr marL="342900" algn="r" rtl="1">
              <a:spcBef>
                <a:spcPts val="0"/>
              </a:spcBef>
              <a:buSzPct val="100000"/>
              <a:buFont typeface="Wingdings" pitchFamily="2" charset="2"/>
              <a:buChar char="§"/>
            </a:pPr>
            <a:r>
              <a:rPr lang="ar-IQ" sz="2000" dirty="0" smtClean="0"/>
              <a:t>ادنى الطبقات هي طبقة العبيد التي كانت تقع ضحية القتل من قبل المواطنين اليونانيين من ذوي المراكز المتقدمة وعلى اثر ذلك ظهرت بعض الجماعات للمطالبة بحقوق الانسان منها</a:t>
            </a:r>
          </a:p>
          <a:p>
            <a:pPr marL="541338" indent="-182563" algn="r" rtl="1">
              <a:spcBef>
                <a:spcPts val="0"/>
              </a:spcBef>
              <a:buSzPct val="100000"/>
            </a:pPr>
            <a:r>
              <a:rPr lang="ar-IQ" sz="2000" dirty="0" smtClean="0"/>
              <a:t>جماعة </a:t>
            </a:r>
            <a:r>
              <a:rPr lang="ar-IQ" sz="2000" dirty="0" err="1" smtClean="0"/>
              <a:t>السوفسطائيين</a:t>
            </a:r>
            <a:endParaRPr lang="ar-IQ" sz="2000" dirty="0" smtClean="0"/>
          </a:p>
          <a:p>
            <a:pPr marL="541338" indent="-182563" algn="r" rtl="1">
              <a:spcBef>
                <a:spcPts val="0"/>
              </a:spcBef>
              <a:buSzPct val="100000"/>
            </a:pPr>
            <a:r>
              <a:rPr lang="ar-IQ" sz="2000" dirty="0" smtClean="0"/>
              <a:t>الجماعة الابيقورية</a:t>
            </a:r>
          </a:p>
          <a:p>
            <a:pPr marL="541338" indent="-182563" algn="r" rtl="1">
              <a:spcBef>
                <a:spcPts val="0"/>
              </a:spcBef>
              <a:buSzPct val="100000"/>
            </a:pPr>
            <a:r>
              <a:rPr lang="ar-IQ" sz="2000" dirty="0" smtClean="0"/>
              <a:t>المدرسة الرواقية</a:t>
            </a:r>
          </a:p>
          <a:p>
            <a:pPr marL="342900" lvl="0" algn="r" rtl="1">
              <a:spcBef>
                <a:spcPts val="0"/>
              </a:spcBef>
              <a:buSzPct val="100000"/>
              <a:buFont typeface="Wingdings" pitchFamily="2" charset="2"/>
              <a:buChar char="§"/>
            </a:pPr>
            <a:r>
              <a:rPr lang="ar-IQ" sz="2000" dirty="0"/>
              <a:t>اهم المفكرين في العصر اليوناني ارسطو وافلاطون </a:t>
            </a:r>
          </a:p>
          <a:p>
            <a:pPr marL="342900" lvl="0" algn="r" rtl="1">
              <a:spcBef>
                <a:spcPts val="0"/>
              </a:spcBef>
              <a:buSzPct val="100000"/>
              <a:buFont typeface="Wingdings" pitchFamily="2" charset="2"/>
              <a:buChar char="§"/>
            </a:pPr>
            <a:r>
              <a:rPr lang="ar-IQ" sz="2000" dirty="0"/>
              <a:t>من ملوك هذا العصر الملك </a:t>
            </a:r>
            <a:r>
              <a:rPr lang="ar-IQ" sz="2000" dirty="0" err="1"/>
              <a:t>صولون</a:t>
            </a:r>
            <a:r>
              <a:rPr lang="ar-IQ" sz="2000" dirty="0"/>
              <a:t> الذي ساوى في ستوره بين الاغنياء والفقراء </a:t>
            </a:r>
            <a:r>
              <a:rPr lang="ar-IQ" sz="2000" dirty="0" err="1"/>
              <a:t>ودعى</a:t>
            </a:r>
            <a:r>
              <a:rPr lang="ar-IQ" sz="2000" dirty="0"/>
              <a:t> الى التطبيق العملي للديمقراطية</a:t>
            </a:r>
          </a:p>
          <a:p>
            <a:pPr marL="358775" indent="0" algn="r" rtl="1">
              <a:spcBef>
                <a:spcPts val="0"/>
              </a:spcBef>
              <a:buSzPct val="100000"/>
              <a:buNone/>
            </a:pPr>
            <a:endParaRPr lang="ar-IQ" sz="2000" dirty="0" smtClean="0"/>
          </a:p>
          <a:p>
            <a:pPr marL="0" indent="0" algn="r" rtl="1">
              <a:lnSpc>
                <a:spcPct val="160000"/>
              </a:lnSpc>
              <a:spcBef>
                <a:spcPts val="0"/>
              </a:spcBef>
              <a:buSzPct val="100000"/>
              <a:buNone/>
            </a:pPr>
            <a:endParaRPr lang="ar-IQ" sz="2000" dirty="0" smtClean="0"/>
          </a:p>
          <a:p>
            <a:pPr marL="0" lvl="0" indent="0" algn="r" rtl="1">
              <a:lnSpc>
                <a:spcPct val="160000"/>
              </a:lnSpc>
              <a:spcBef>
                <a:spcPts val="0"/>
              </a:spcBef>
              <a:spcAft>
                <a:spcPts val="0"/>
              </a:spcAft>
              <a:buClr>
                <a:schemeClr val="dk1"/>
              </a:buClr>
              <a:buSzPct val="100000"/>
              <a:buNone/>
            </a:pPr>
            <a:endParaRPr lang="ar-IQ" sz="2000" dirty="0" smtClean="0"/>
          </a:p>
          <a:p>
            <a:pPr marL="0" lvl="0" indent="0" algn="r" rtl="1">
              <a:lnSpc>
                <a:spcPct val="160000"/>
              </a:lnSpc>
              <a:spcBef>
                <a:spcPts val="0"/>
              </a:spcBef>
              <a:spcAft>
                <a:spcPts val="0"/>
              </a:spcAft>
              <a:buClr>
                <a:schemeClr val="dk1"/>
              </a:buClr>
              <a:buSzPct val="100000"/>
              <a:buNone/>
            </a:pPr>
            <a:r>
              <a:rPr lang="ar-IQ" sz="2000" dirty="0"/>
              <a:t>	</a:t>
            </a:r>
            <a:br>
              <a:rPr lang="ar-IQ" sz="2000" dirty="0"/>
            </a:br>
            <a:endParaRPr sz="2000" dirty="0"/>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7"/>
          <p:cNvSpPr txBox="1">
            <a:spLocks noGrp="1"/>
          </p:cNvSpPr>
          <p:nvPr>
            <p:ph type="title"/>
          </p:nvPr>
        </p:nvSpPr>
        <p:spPr>
          <a:xfrm>
            <a:off x="-373380" y="5365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sz="3200" dirty="0"/>
              <a:t>التطور التاريخي لمفهوم حقوق الانسان</a:t>
            </a:r>
            <a:endParaRPr sz="3200" dirty="0"/>
          </a:p>
        </p:txBody>
      </p:sp>
      <p:sp>
        <p:nvSpPr>
          <p:cNvPr id="193" name="Google Shape;193;p27"/>
          <p:cNvSpPr txBox="1">
            <a:spLocks noGrp="1"/>
          </p:cNvSpPr>
          <p:nvPr>
            <p:ph type="body" idx="1"/>
          </p:nvPr>
        </p:nvSpPr>
        <p:spPr>
          <a:xfrm>
            <a:off x="457200" y="1412776"/>
            <a:ext cx="8229600" cy="4713387"/>
          </a:xfrm>
          <a:prstGeom prst="rect">
            <a:avLst/>
          </a:prstGeom>
          <a:noFill/>
          <a:ln>
            <a:noFill/>
          </a:ln>
        </p:spPr>
        <p:txBody>
          <a:bodyPr spcFirstLastPara="1" wrap="square" lIns="91425" tIns="45700" rIns="91425" bIns="45700" anchor="t" anchorCtr="0">
            <a:normAutofit fontScale="25000" lnSpcReduction="20000"/>
          </a:bodyPr>
          <a:lstStyle/>
          <a:p>
            <a:pPr marL="114300" lvl="0" indent="0" algn="r">
              <a:lnSpc>
                <a:spcPct val="90000"/>
              </a:lnSpc>
              <a:buNone/>
            </a:pPr>
            <a:r>
              <a:rPr lang="ar-IQ" sz="8000" b="1" dirty="0" smtClean="0">
                <a:solidFill>
                  <a:schemeClr val="tx1"/>
                </a:solidFill>
              </a:rPr>
              <a:t>رابعا</a:t>
            </a:r>
            <a:r>
              <a:rPr lang="ar-IQ" sz="8000" b="1" dirty="0" smtClean="0"/>
              <a:t>:  </a:t>
            </a:r>
            <a:r>
              <a:rPr lang="ar-IQ" sz="8000" b="1" dirty="0"/>
              <a:t>حقوق الإنسان في العصر </a:t>
            </a:r>
            <a:r>
              <a:rPr lang="ar-IQ" sz="8000" b="1" dirty="0" smtClean="0"/>
              <a:t>الروماني</a:t>
            </a:r>
            <a:endParaRPr lang="ar-IQ" sz="8000" b="1" dirty="0"/>
          </a:p>
          <a:p>
            <a:pPr marL="0" lvl="0" indent="0" algn="r" rtl="1">
              <a:spcBef>
                <a:spcPts val="476"/>
              </a:spcBef>
              <a:spcAft>
                <a:spcPts val="0"/>
              </a:spcAft>
              <a:buClr>
                <a:schemeClr val="dk1"/>
              </a:buClr>
              <a:buSzPct val="100000"/>
              <a:buNone/>
            </a:pPr>
            <a:endParaRPr lang="ar-IQ" sz="1400" dirty="0" smtClean="0"/>
          </a:p>
          <a:p>
            <a:pPr marL="0" lvl="0" indent="0" algn="r" rtl="1">
              <a:spcBef>
                <a:spcPts val="476"/>
              </a:spcBef>
              <a:spcAft>
                <a:spcPts val="0"/>
              </a:spcAft>
              <a:buClr>
                <a:schemeClr val="dk1"/>
              </a:buClr>
              <a:buSzPct val="100000"/>
              <a:buNone/>
            </a:pPr>
            <a:r>
              <a:rPr lang="ar-IQ" sz="8000" dirty="0" smtClean="0">
                <a:cs typeface="+mj-cs"/>
              </a:rPr>
              <a:t>من </a:t>
            </a:r>
            <a:r>
              <a:rPr lang="ar-IQ" sz="8000" dirty="0">
                <a:cs typeface="+mj-cs"/>
              </a:rPr>
              <a:t>الخصائص التي اتسم بها المجتمع الروماني</a:t>
            </a:r>
            <a:r>
              <a:rPr lang="ar-IQ" sz="8000" dirty="0" smtClean="0">
                <a:cs typeface="+mj-cs"/>
              </a:rPr>
              <a:t>:-</a:t>
            </a:r>
          </a:p>
          <a:p>
            <a:pPr marL="0" lvl="0" indent="0" algn="r" rtl="1">
              <a:spcBef>
                <a:spcPts val="476"/>
              </a:spcBef>
              <a:spcAft>
                <a:spcPts val="0"/>
              </a:spcAft>
              <a:buClr>
                <a:schemeClr val="dk1"/>
              </a:buClr>
              <a:buSzPct val="100000"/>
              <a:buNone/>
            </a:pPr>
            <a:endParaRPr sz="8000" dirty="0">
              <a:cs typeface="+mj-cs"/>
            </a:endParaRPr>
          </a:p>
          <a:p>
            <a:pPr marL="0" lvl="0" indent="0" algn="r" rtl="1">
              <a:spcBef>
                <a:spcPts val="476"/>
              </a:spcBef>
              <a:spcAft>
                <a:spcPts val="0"/>
              </a:spcAft>
              <a:buClr>
                <a:schemeClr val="dk1"/>
              </a:buClr>
              <a:buSzPct val="100000"/>
              <a:buNone/>
            </a:pPr>
            <a:r>
              <a:rPr lang="ar-IQ" sz="8000" dirty="0">
                <a:cs typeface="+mj-cs"/>
              </a:rPr>
              <a:t>1-اتسم المجتمع الروماني بالسلطة </a:t>
            </a:r>
            <a:r>
              <a:rPr lang="ar-IQ" sz="8000" dirty="0" smtClean="0">
                <a:cs typeface="+mj-cs"/>
              </a:rPr>
              <a:t>المركزية للاب</a:t>
            </a:r>
            <a:r>
              <a:rPr lang="ar-IQ" sz="8000" dirty="0" smtClean="0">
                <a:cs typeface="+mj-cs"/>
              </a:rPr>
              <a:t> حيث يمتلك وحده الاهلية.</a:t>
            </a:r>
          </a:p>
          <a:p>
            <a:pPr marL="0" lvl="0" indent="0" algn="r" rtl="1">
              <a:spcBef>
                <a:spcPts val="476"/>
              </a:spcBef>
              <a:spcAft>
                <a:spcPts val="0"/>
              </a:spcAft>
              <a:buClr>
                <a:schemeClr val="dk1"/>
              </a:buClr>
              <a:buSzPct val="100000"/>
              <a:buNone/>
            </a:pPr>
            <a:endParaRPr lang="ar-IQ" sz="8000" dirty="0" smtClean="0">
              <a:cs typeface="+mj-cs"/>
            </a:endParaRPr>
          </a:p>
          <a:p>
            <a:pPr marL="0" lvl="0" indent="0" algn="r" rtl="1">
              <a:spcBef>
                <a:spcPts val="476"/>
              </a:spcBef>
              <a:spcAft>
                <a:spcPts val="0"/>
              </a:spcAft>
              <a:buClr>
                <a:schemeClr val="dk1"/>
              </a:buClr>
              <a:buSzPct val="100000"/>
              <a:buNone/>
            </a:pPr>
            <a:r>
              <a:rPr lang="ar-IQ" sz="8000" dirty="0" smtClean="0">
                <a:cs typeface="+mj-cs"/>
              </a:rPr>
              <a:t>2- وعرفت </a:t>
            </a:r>
            <a:r>
              <a:rPr lang="ar-IQ" sz="8000" dirty="0">
                <a:cs typeface="+mj-cs"/>
              </a:rPr>
              <a:t>روما في كل عصورها الرق والعبودية، فكان قسم كبير من سكانها عبيداً وكانت المرأة ملكاً لزوجها يمكن له أن يبيعها</a:t>
            </a:r>
            <a:r>
              <a:rPr lang="ar-IQ" sz="8000" dirty="0" smtClean="0">
                <a:cs typeface="+mj-cs"/>
              </a:rPr>
              <a:t>.</a:t>
            </a:r>
          </a:p>
          <a:p>
            <a:pPr marL="0" lvl="0" indent="0" algn="r" rtl="1">
              <a:spcBef>
                <a:spcPts val="476"/>
              </a:spcBef>
              <a:spcAft>
                <a:spcPts val="0"/>
              </a:spcAft>
              <a:buClr>
                <a:schemeClr val="dk1"/>
              </a:buClr>
              <a:buSzPct val="100000"/>
              <a:buNone/>
            </a:pPr>
            <a:endParaRPr lang="ar-IQ" sz="8000" dirty="0" smtClean="0">
              <a:cs typeface="+mj-cs"/>
            </a:endParaRPr>
          </a:p>
          <a:p>
            <a:pPr marL="0" lvl="0" indent="0" algn="r" rtl="1">
              <a:spcBef>
                <a:spcPts val="476"/>
              </a:spcBef>
              <a:spcAft>
                <a:spcPts val="0"/>
              </a:spcAft>
              <a:buClr>
                <a:schemeClr val="dk1"/>
              </a:buClr>
              <a:buSzPct val="100000"/>
              <a:buNone/>
            </a:pPr>
            <a:r>
              <a:rPr lang="ar-IQ" sz="8000" dirty="0" smtClean="0">
                <a:cs typeface="+mj-cs"/>
              </a:rPr>
              <a:t>3- كان الفقراء محرومين من الحريات والحقوق السياسية</a:t>
            </a:r>
          </a:p>
          <a:p>
            <a:pPr marL="0" lvl="0" indent="0" algn="r" rtl="1">
              <a:spcBef>
                <a:spcPts val="476"/>
              </a:spcBef>
              <a:spcAft>
                <a:spcPts val="0"/>
              </a:spcAft>
              <a:buClr>
                <a:schemeClr val="dk1"/>
              </a:buClr>
              <a:buSzPct val="100000"/>
              <a:buNone/>
            </a:pPr>
            <a:endParaRPr lang="ar-IQ" sz="8000" dirty="0" smtClean="0">
              <a:cs typeface="+mj-cs"/>
            </a:endParaRPr>
          </a:p>
          <a:p>
            <a:pPr marL="0" lvl="0" indent="0" algn="r" rtl="1">
              <a:spcBef>
                <a:spcPts val="476"/>
              </a:spcBef>
              <a:spcAft>
                <a:spcPts val="0"/>
              </a:spcAft>
              <a:buClr>
                <a:schemeClr val="dk1"/>
              </a:buClr>
              <a:buSzPct val="100000"/>
              <a:buNone/>
            </a:pPr>
            <a:r>
              <a:rPr lang="ar-IQ" sz="8000" dirty="0" smtClean="0">
                <a:cs typeface="+mj-cs"/>
              </a:rPr>
              <a:t>4- شهد العصر الروماني بعد ذلك تقدما </a:t>
            </a:r>
            <a:r>
              <a:rPr lang="ar-IQ" sz="8000" dirty="0" err="1" smtClean="0">
                <a:cs typeface="+mj-cs"/>
              </a:rPr>
              <a:t>باصدار</a:t>
            </a:r>
            <a:r>
              <a:rPr lang="ar-IQ" sz="8000" dirty="0" smtClean="0">
                <a:cs typeface="+mj-cs"/>
              </a:rPr>
              <a:t> التشريعات منها:</a:t>
            </a:r>
          </a:p>
          <a:p>
            <a:pPr marL="0" lvl="0" indent="0" algn="r" rtl="1">
              <a:spcBef>
                <a:spcPts val="476"/>
              </a:spcBef>
              <a:spcAft>
                <a:spcPts val="0"/>
              </a:spcAft>
              <a:buClr>
                <a:schemeClr val="dk1"/>
              </a:buClr>
              <a:buSzPct val="100000"/>
              <a:buNone/>
            </a:pPr>
            <a:r>
              <a:rPr lang="ar-IQ" sz="8000" dirty="0">
                <a:cs typeface="+mj-cs"/>
              </a:rPr>
              <a:t> </a:t>
            </a:r>
            <a:r>
              <a:rPr lang="ar-IQ" sz="8000" dirty="0" smtClean="0">
                <a:cs typeface="+mj-cs"/>
              </a:rPr>
              <a:t>   - قانون الالواح الاثني </a:t>
            </a:r>
            <a:r>
              <a:rPr lang="ar-IQ" sz="8000" dirty="0" err="1" smtClean="0">
                <a:cs typeface="+mj-cs"/>
              </a:rPr>
              <a:t>عشر:تضمن</a:t>
            </a:r>
            <a:r>
              <a:rPr lang="ar-IQ" sz="8000" dirty="0" smtClean="0">
                <a:cs typeface="+mj-cs"/>
              </a:rPr>
              <a:t> مظاهر حقوق الانسان كالحقوق الفردية والمحاكمة العادلة...</a:t>
            </a:r>
          </a:p>
          <a:p>
            <a:pPr marL="0" lvl="0" indent="0" algn="r" rtl="1">
              <a:spcBef>
                <a:spcPts val="476"/>
              </a:spcBef>
              <a:spcAft>
                <a:spcPts val="0"/>
              </a:spcAft>
              <a:buClr>
                <a:schemeClr val="dk1"/>
              </a:buClr>
              <a:buSzPct val="100000"/>
              <a:buNone/>
            </a:pPr>
            <a:r>
              <a:rPr lang="ar-IQ" sz="8000" dirty="0">
                <a:cs typeface="+mj-cs"/>
              </a:rPr>
              <a:t> </a:t>
            </a:r>
            <a:r>
              <a:rPr lang="ar-IQ" sz="8000" dirty="0" smtClean="0">
                <a:cs typeface="+mj-cs"/>
              </a:rPr>
              <a:t>   - قانون </a:t>
            </a:r>
            <a:r>
              <a:rPr lang="ar-IQ" sz="8000" dirty="0" err="1" smtClean="0">
                <a:cs typeface="+mj-cs"/>
              </a:rPr>
              <a:t>كراكلا</a:t>
            </a:r>
            <a:r>
              <a:rPr lang="ar-IQ" sz="8000" dirty="0" smtClean="0">
                <a:cs typeface="+mj-cs"/>
              </a:rPr>
              <a:t> الذي ساوى بين الرومانيين وغيرهم من الساكنين على الاراضي الرومانية.</a:t>
            </a:r>
          </a:p>
          <a:p>
            <a:pPr marL="0" lvl="0" indent="0" algn="r" rtl="1">
              <a:spcBef>
                <a:spcPts val="476"/>
              </a:spcBef>
              <a:spcAft>
                <a:spcPts val="0"/>
              </a:spcAft>
              <a:buClr>
                <a:schemeClr val="dk1"/>
              </a:buClr>
              <a:buSzPct val="100000"/>
              <a:buNone/>
            </a:pPr>
            <a:endParaRPr lang="ar-IQ" sz="8000" dirty="0" smtClean="0">
              <a:cs typeface="+mj-cs"/>
            </a:endParaRPr>
          </a:p>
          <a:p>
            <a:pPr marL="0" lvl="0" indent="0" algn="r" rtl="1">
              <a:spcBef>
                <a:spcPts val="476"/>
              </a:spcBef>
              <a:spcAft>
                <a:spcPts val="0"/>
              </a:spcAft>
              <a:buClr>
                <a:schemeClr val="dk1"/>
              </a:buClr>
              <a:buSzPct val="100000"/>
              <a:buNone/>
            </a:pPr>
            <a:r>
              <a:rPr lang="ar-IQ" sz="8000" dirty="0" smtClean="0">
                <a:cs typeface="+mj-cs"/>
              </a:rPr>
              <a:t> 5- بعد ذلك جاء </a:t>
            </a:r>
            <a:r>
              <a:rPr lang="ar-IQ" sz="8000" dirty="0" err="1" smtClean="0">
                <a:cs typeface="+mj-cs"/>
              </a:rPr>
              <a:t>شيشرون</a:t>
            </a:r>
            <a:r>
              <a:rPr lang="ar-IQ" sz="8000" dirty="0" smtClean="0">
                <a:cs typeface="+mj-cs"/>
              </a:rPr>
              <a:t> الذي يرى ان الحقوق يجب ان تكون متساوية للرومان مع غيرهم</a:t>
            </a:r>
            <a:endParaRPr sz="8000" dirty="0">
              <a:cs typeface="+mj-cs"/>
            </a:endParaRPr>
          </a:p>
          <a:p>
            <a:pPr marL="0" lvl="0" indent="0" algn="r" rtl="1">
              <a:spcBef>
                <a:spcPts val="408"/>
              </a:spcBef>
              <a:spcAft>
                <a:spcPts val="0"/>
              </a:spcAft>
              <a:buClr>
                <a:schemeClr val="dk1"/>
              </a:buClr>
              <a:buSzPct val="100000"/>
              <a:buNone/>
            </a:pPr>
            <a:endParaRPr sz="1800" dirty="0"/>
          </a:p>
          <a:p>
            <a:pPr marL="0" lvl="0" indent="0" algn="r" rtl="1">
              <a:spcBef>
                <a:spcPts val="476"/>
              </a:spcBef>
              <a:spcAft>
                <a:spcPts val="0"/>
              </a:spcAft>
              <a:buClr>
                <a:schemeClr val="dk1"/>
              </a:buClr>
              <a:buSzPct val="100000"/>
              <a:buNone/>
            </a:pPr>
            <a:r>
              <a:rPr lang="ar-IQ" sz="2400" dirty="0"/>
              <a:t/>
            </a:r>
            <a:br>
              <a:rPr lang="ar-IQ" sz="2400" dirty="0"/>
            </a:br>
            <a:endParaRPr sz="2400" dirty="0"/>
          </a:p>
          <a:p>
            <a:pPr marL="0" lvl="0" indent="0" algn="r" rtl="1">
              <a:spcBef>
                <a:spcPts val="544"/>
              </a:spcBef>
              <a:spcAft>
                <a:spcPts val="0"/>
              </a:spcAft>
              <a:buClr>
                <a:schemeClr val="dk1"/>
              </a:buClr>
              <a:buSzPct val="100000"/>
              <a:buNone/>
            </a:pPr>
            <a:endParaRPr sz="2800" dirty="0"/>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TotalTime>
  <Words>955</Words>
  <Application>Microsoft Office PowerPoint</Application>
  <PresentationFormat>عرض على الشاشة (3:4)‏</PresentationFormat>
  <Paragraphs>144</Paragraphs>
  <Slides>14</Slides>
  <Notes>14</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Arial</vt:lpstr>
      <vt:lpstr>Wingdings</vt:lpstr>
      <vt:lpstr>Times New Roman</vt:lpstr>
      <vt:lpstr>Calibri</vt:lpstr>
      <vt:lpstr>Office Theme</vt:lpstr>
      <vt:lpstr>مفاهيم حقوق الإنسان</vt:lpstr>
      <vt:lpstr>الموضوعات : </vt:lpstr>
      <vt:lpstr>التطور التاريخي لمفهوم حقوق الانسان</vt:lpstr>
      <vt:lpstr>التطور التاريخي لمفهوم حقوق الانسان</vt:lpstr>
      <vt:lpstr>التطور التاريخي لمفهوم حقوق الانسان</vt:lpstr>
      <vt:lpstr>التطور التاريخي لمفهوم حقوق الانسان</vt:lpstr>
      <vt:lpstr>التطور التاريخي لمفهوم حقوق الانسان</vt:lpstr>
      <vt:lpstr>التطور التاريخي لمفهوم حقوق الانسان</vt:lpstr>
      <vt:lpstr>التطور التاريخي لمفهوم حقوق الانسان</vt:lpstr>
      <vt:lpstr>التطور التاريخي لمفهوم حقوق الانسان</vt:lpstr>
      <vt:lpstr>التطور التاريخي لمفهوم حقوق الانسان</vt:lpstr>
      <vt:lpstr>التطور التاريخي لمفهوم حقوق الانسان</vt:lpstr>
      <vt:lpstr>التطور التاريخي لمفهوم حقوق الانسان</vt:lpstr>
      <vt:lpstr>نهاية المحاضرة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مفاهيم حقوق الإنسان</dc:title>
  <dc:creator>Dr Saherah</dc:creator>
  <cp:lastModifiedBy>Maher</cp:lastModifiedBy>
  <cp:revision>43</cp:revision>
  <dcterms:modified xsi:type="dcterms:W3CDTF">2022-05-05T11:39:40Z</dcterms:modified>
</cp:coreProperties>
</file>