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320" r:id="rId3"/>
    <p:sldId id="314" r:id="rId4"/>
    <p:sldId id="315" r:id="rId5"/>
    <p:sldId id="338" r:id="rId6"/>
    <p:sldId id="310" r:id="rId7"/>
    <p:sldId id="297" r:id="rId8"/>
    <p:sldId id="309" r:id="rId9"/>
    <p:sldId id="311" r:id="rId10"/>
    <p:sldId id="304" r:id="rId11"/>
    <p:sldId id="295" r:id="rId12"/>
    <p:sldId id="261" r:id="rId13"/>
    <p:sldId id="308" r:id="rId14"/>
    <p:sldId id="318" r:id="rId15"/>
    <p:sldId id="317" r:id="rId16"/>
    <p:sldId id="316" r:id="rId17"/>
    <p:sldId id="322" r:id="rId18"/>
    <p:sldId id="337" r:id="rId19"/>
    <p:sldId id="323" r:id="rId20"/>
    <p:sldId id="324" r:id="rId21"/>
    <p:sldId id="336" r:id="rId22"/>
    <p:sldId id="325" r:id="rId23"/>
    <p:sldId id="264" r:id="rId24"/>
    <p:sldId id="326" r:id="rId25"/>
    <p:sldId id="302" r:id="rId26"/>
    <p:sldId id="298" r:id="rId27"/>
    <p:sldId id="299" r:id="rId28"/>
    <p:sldId id="306" r:id="rId29"/>
    <p:sldId id="301" r:id="rId30"/>
    <p:sldId id="331" r:id="rId31"/>
    <p:sldId id="332" r:id="rId32"/>
    <p:sldId id="330" r:id="rId33"/>
    <p:sldId id="329" r:id="rId34"/>
    <p:sldId id="333" r:id="rId35"/>
    <p:sldId id="334" r:id="rId36"/>
    <p:sldId id="335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0" autoAdjust="0"/>
    <p:restoredTop sz="9466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00366-91AB-4009-8169-A5FA80B728B7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759E7-31CB-40BB-83D1-AFB95C14F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59E7-31CB-40BB-83D1-AFB95C14F6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5B070-30F4-4F9E-AA22-D19BDC578137}" type="slidenum">
              <a:rPr lang="en-US"/>
              <a:pPr/>
              <a:t>30</a:t>
            </a:fld>
            <a:endParaRPr lang="en-US"/>
          </a:p>
        </p:txBody>
      </p:sp>
      <p:sp>
        <p:nvSpPr>
          <p:cNvPr id="839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841-BA52-48B0-A4AD-B38B54DE5408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54AA-CC2C-4829-BA61-3121FC225D09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053-FE01-4A06-9529-1EF2ED7A1399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4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2B30-7A55-4B72-A41D-158114D314B9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6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A491-27CA-42B3-9F1E-174CCD22D276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96397-2B5B-47E0-B759-346AE7B931EB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1F18-A8A4-4296-9DAB-0E805B324703}" type="datetime1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F8-06DE-4604-BEA8-B3B1EA783C04}" type="datetime1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7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DDA3-D5B7-4D6C-A77E-A0F05C57947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3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F702-E82B-4E29-BDBE-1ABA0EB3D259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CDBB-2B8E-4FE8-B57A-4BBBDE3E8231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2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B16B-9DF0-48F7-B481-502F37964C3D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45A6-195C-46F6-A468-89468E662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7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en.wikipedia.org/wiki/Streptomyces_pilosus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rsenic" TargetMode="External"/><Relationship Id="rId13" Type="http://schemas.openxmlformats.org/officeDocument/2006/relationships/image" Target="../media/image59.png"/><Relationship Id="rId3" Type="http://schemas.openxmlformats.org/officeDocument/2006/relationships/hyperlink" Target="https://en.wikipedia.org/wiki/Medication" TargetMode="External"/><Relationship Id="rId7" Type="http://schemas.openxmlformats.org/officeDocument/2006/relationships/hyperlink" Target="https://en.wikipedia.org/wiki/Lead_poisoning" TargetMode="External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en.wikipedia.org/wiki/Gold_poisoning" TargetMode="External"/><Relationship Id="rId11" Type="http://schemas.openxmlformats.org/officeDocument/2006/relationships/oleObject" Target="../embeddings/oleObject1.bin"/><Relationship Id="rId5" Type="http://schemas.openxmlformats.org/officeDocument/2006/relationships/hyperlink" Target="https://en.wikipedia.org/wiki/Mercury_poisoning" TargetMode="External"/><Relationship Id="rId10" Type="http://schemas.openxmlformats.org/officeDocument/2006/relationships/hyperlink" Target="https://en.wikipedia.org/wiki/Chelate" TargetMode="External"/><Relationship Id="rId4" Type="http://schemas.openxmlformats.org/officeDocument/2006/relationships/hyperlink" Target="https://en.wikipedia.org/wiki/Arsenic_poisoning" TargetMode="External"/><Relationship Id="rId9" Type="http://schemas.openxmlformats.org/officeDocument/2006/relationships/hyperlink" Target="https://en.wikipedia.org/wiki/Thiol" TargetMode="External"/><Relationship Id="rId1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7772400" cy="180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</a:b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  <a:t>Inorganic </a:t>
            </a:r>
            <a:r>
              <a:rPr lang="en-GB" sz="2400" b="1" dirty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  <a:t>Pharmaceutical </a:t>
            </a:r>
            <a:r>
              <a:rPr lang="en-GB" sz="2400" b="1" dirty="0" smtClean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  <a:t>Chemistry</a:t>
            </a:r>
            <a:br>
              <a:rPr lang="en-GB" sz="2400" b="1" dirty="0" smtClean="0">
                <a:solidFill>
                  <a:srgbClr val="C00000"/>
                </a:solidFill>
                <a:latin typeface="Times" pitchFamily="18" charset="0"/>
                <a:ea typeface="+mn-ea"/>
                <a:cs typeface="Times" pitchFamily="18" charset="0"/>
              </a:rPr>
            </a:br>
            <a:r>
              <a:rPr lang="en-GB" sz="2400" dirty="0">
                <a:latin typeface="Times" pitchFamily="18" charset="0"/>
                <a:ea typeface="+mn-ea"/>
                <a:cs typeface="Times" pitchFamily="18" charset="0"/>
              </a:rPr>
              <a:t/>
            </a:r>
            <a:br>
              <a:rPr lang="en-GB" sz="2400" dirty="0">
                <a:latin typeface="Times" pitchFamily="18" charset="0"/>
                <a:ea typeface="+mn-ea"/>
                <a:cs typeface="Times" pitchFamily="18" charset="0"/>
              </a:rPr>
            </a:b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Lec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.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: 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Atomic and 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Molecular structure/ </a:t>
            </a:r>
            <a:r>
              <a:rPr lang="en-US" sz="2000" b="1" dirty="0" err="1">
                <a:latin typeface="Times" pitchFamily="18" charset="0"/>
                <a:cs typeface="Times" pitchFamily="18" charset="0"/>
              </a:rPr>
              <a:t>C</a:t>
            </a: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omplexation</a:t>
            </a:r>
            <a:endParaRPr lang="en-GB" sz="2400" b="1" i="1" dirty="0"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A06B-83D7-4291-9FBA-42BCC23062C6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77962" y="2629995"/>
            <a:ext cx="6373415" cy="12519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GB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GB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Fanokh</a:t>
            </a:r>
            <a:r>
              <a:rPr lang="en-GB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GB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Jubouri</a:t>
            </a:r>
            <a:r>
              <a:rPr lang="en-GB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</a:t>
            </a:r>
            <a:endParaRPr lang="en-GB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GB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Pharmaceutical </a:t>
            </a:r>
            <a:r>
              <a:rPr lang="en-GB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</p:txBody>
      </p:sp>
      <p:pic>
        <p:nvPicPr>
          <p:cNvPr id="5122" name="Picture 2" descr="Bohr's Model - Comer's Chemistry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17" y="4293096"/>
            <a:ext cx="342866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.2.3: Aufbau Principle - Chemistry LibreTex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84" y="4149080"/>
            <a:ext cx="38933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33521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1520" y="3462099"/>
            <a:ext cx="2039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Stage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 </a:t>
            </a:r>
            <a:r>
              <a:rPr lang="en-GB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20000" cy="64807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Electron </a:t>
            </a:r>
            <a:r>
              <a:rPr lang="en-US" sz="4800" b="1" dirty="0" smtClean="0">
                <a:solidFill>
                  <a:srgbClr val="C00000"/>
                </a:solidFill>
              </a:rPr>
              <a:t>Configurations: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+mj-lt"/>
              </a:rPr>
              <a:t>With a knowledge of the quantum description </a:t>
            </a:r>
            <a:r>
              <a:rPr lang="en-GB" sz="2000" dirty="0" smtClean="0">
                <a:latin typeface="+mj-lt"/>
              </a:rPr>
              <a:t>of electrons </a:t>
            </a:r>
            <a:r>
              <a:rPr lang="en-GB" sz="2000" dirty="0">
                <a:latin typeface="+mj-lt"/>
              </a:rPr>
              <a:t>in orbitals, it is now possible to approach the electronic </a:t>
            </a:r>
            <a:r>
              <a:rPr lang="en-GB" sz="2000" dirty="0" smtClean="0">
                <a:latin typeface="+mj-lt"/>
              </a:rPr>
              <a:t>structures.</a:t>
            </a:r>
          </a:p>
          <a:p>
            <a:pPr algn="just"/>
            <a:endParaRPr lang="en-GB" sz="2000" dirty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 smtClean="0"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  <a:p>
            <a:pPr algn="just"/>
            <a:r>
              <a:rPr lang="en-GB" sz="2400" b="1" u="sng" dirty="0">
                <a:solidFill>
                  <a:schemeClr val="accent1"/>
                </a:solidFill>
                <a:latin typeface="+mj-lt"/>
              </a:rPr>
              <a:t>The electron configuration is used to </a:t>
            </a:r>
            <a:r>
              <a:rPr lang="en-GB" sz="2400" b="1" u="sng" dirty="0" smtClean="0">
                <a:solidFill>
                  <a:schemeClr val="accent1"/>
                </a:solidFill>
                <a:latin typeface="+mj-lt"/>
              </a:rPr>
              <a:t>describe:</a:t>
            </a:r>
            <a:endParaRPr lang="en-GB" sz="2400" b="1" u="sng" dirty="0">
              <a:solidFill>
                <a:schemeClr val="accent1"/>
              </a:solidFill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orbitals of an atom in its </a:t>
            </a:r>
            <a:r>
              <a:rPr lang="en-GB" sz="2000" b="1" dirty="0">
                <a:latin typeface="+mj-lt"/>
              </a:rPr>
              <a:t>ground state</a:t>
            </a:r>
            <a:r>
              <a:rPr lang="en-GB" sz="2000" dirty="0">
                <a:latin typeface="+mj-lt"/>
              </a:rPr>
              <a:t>, but it can also be used to represent an atom that has ionized into a </a:t>
            </a:r>
            <a:r>
              <a:rPr lang="en-GB" sz="2000" b="1" dirty="0" err="1" smtClean="0">
                <a:latin typeface="+mj-lt"/>
              </a:rPr>
              <a:t>cation</a:t>
            </a:r>
            <a:r>
              <a:rPr lang="en-GB" sz="2000" dirty="0" smtClean="0">
                <a:latin typeface="+mj-lt"/>
              </a:rPr>
              <a:t> (+) </a:t>
            </a:r>
            <a:r>
              <a:rPr lang="en-GB" sz="2000" dirty="0">
                <a:latin typeface="+mj-lt"/>
              </a:rPr>
              <a:t>or </a:t>
            </a:r>
            <a:r>
              <a:rPr lang="en-GB" sz="2000" b="1" dirty="0" smtClean="0">
                <a:latin typeface="+mj-lt"/>
              </a:rPr>
              <a:t>anion</a:t>
            </a:r>
            <a:r>
              <a:rPr lang="en-GB" sz="2000" dirty="0" smtClean="0">
                <a:latin typeface="+mj-lt"/>
              </a:rPr>
              <a:t> (-).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Many </a:t>
            </a:r>
            <a:r>
              <a:rPr lang="en-GB" sz="2000" dirty="0">
                <a:latin typeface="+mj-lt"/>
              </a:rPr>
              <a:t>of 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physical and chemical properties </a:t>
            </a:r>
            <a:r>
              <a:rPr lang="en-GB" sz="2000" dirty="0">
                <a:latin typeface="+mj-lt"/>
              </a:rPr>
              <a:t>of elements can be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correlated</a:t>
            </a:r>
            <a:r>
              <a:rPr lang="en-GB" sz="2000" dirty="0">
                <a:latin typeface="+mj-lt"/>
              </a:rPr>
              <a:t> to their unique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electron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configurations</a:t>
            </a:r>
            <a:r>
              <a:rPr lang="en-GB" sz="2000" dirty="0" smtClean="0">
                <a:latin typeface="+mj-lt"/>
              </a:rPr>
              <a:t>.</a:t>
            </a:r>
          </a:p>
          <a:p>
            <a:pPr marL="571500" indent="-457200" algn="just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valence electrons</a:t>
            </a:r>
            <a:r>
              <a:rPr lang="en-GB" sz="2000" dirty="0">
                <a:latin typeface="+mj-lt"/>
              </a:rPr>
              <a:t>, electrons on the outer most shell, become the determining factor for 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unique chemistry of the element</a:t>
            </a:r>
            <a:r>
              <a:rPr lang="en-GB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4BB8-A78A-4B37-8DA1-9B0DCCE2BBB7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70" y="1514480"/>
            <a:ext cx="1743342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20000" cy="89248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Electron </a:t>
            </a:r>
            <a:r>
              <a:rPr lang="en-US" sz="4800" b="1" dirty="0" smtClean="0">
                <a:solidFill>
                  <a:srgbClr val="C00000"/>
                </a:solidFill>
              </a:rPr>
              <a:t>Configurations: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+mj-lt"/>
              </a:rPr>
              <a:t>Each orbital can be represented by specific blocks on the periodic table.</a:t>
            </a:r>
          </a:p>
          <a:p>
            <a:pPr algn="just"/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s-block</a:t>
            </a:r>
            <a:r>
              <a:rPr lang="en-GB" sz="2000" dirty="0">
                <a:latin typeface="+mj-lt"/>
              </a:rPr>
              <a:t> is the region of the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Alkali metals </a:t>
            </a:r>
            <a:r>
              <a:rPr lang="en-GB" sz="2000" dirty="0">
                <a:latin typeface="+mj-lt"/>
              </a:rPr>
              <a:t>including Helium (groups 1 </a:t>
            </a:r>
            <a:r>
              <a:rPr lang="en-GB" sz="2000" dirty="0" smtClean="0">
                <a:latin typeface="+mj-lt"/>
              </a:rPr>
              <a:t>and </a:t>
            </a:r>
            <a:r>
              <a:rPr lang="en-GB" sz="2000" dirty="0">
                <a:latin typeface="+mj-lt"/>
              </a:rPr>
              <a:t>2), the </a:t>
            </a:r>
            <a:r>
              <a:rPr lang="en-GB" sz="2000" b="1" dirty="0">
                <a:latin typeface="+mj-lt"/>
              </a:rPr>
              <a:t>p-block</a:t>
            </a:r>
            <a:r>
              <a:rPr lang="en-GB" sz="2000" dirty="0">
                <a:latin typeface="+mj-lt"/>
              </a:rPr>
              <a:t> are the main group elements from group 13 to </a:t>
            </a:r>
            <a:r>
              <a:rPr lang="en-GB" sz="2000" dirty="0" smtClean="0">
                <a:latin typeface="+mj-lt"/>
              </a:rPr>
              <a:t>18, the </a:t>
            </a:r>
            <a:r>
              <a:rPr lang="en-GB" sz="2000" b="1" dirty="0">
                <a:latin typeface="+mj-lt"/>
              </a:rPr>
              <a:t>d-block</a:t>
            </a:r>
            <a:r>
              <a:rPr lang="en-GB" sz="2000" dirty="0">
                <a:latin typeface="+mj-lt"/>
              </a:rPr>
              <a:t> is the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Transition metals </a:t>
            </a:r>
            <a:r>
              <a:rPr lang="en-GB" sz="2000" dirty="0">
                <a:latin typeface="+mj-lt"/>
              </a:rPr>
              <a:t>(groups 3 to 12</a:t>
            </a:r>
            <a:r>
              <a:rPr lang="en-GB" sz="2000" dirty="0" smtClean="0">
                <a:latin typeface="+mj-lt"/>
              </a:rPr>
              <a:t>), </a:t>
            </a:r>
            <a:r>
              <a:rPr lang="en-GB" sz="2000" dirty="0">
                <a:latin typeface="+mj-lt"/>
              </a:rPr>
              <a:t>and the </a:t>
            </a:r>
            <a:r>
              <a:rPr lang="en-GB" sz="2000" b="1" dirty="0">
                <a:latin typeface="+mj-lt"/>
              </a:rPr>
              <a:t>f-block</a:t>
            </a:r>
            <a:r>
              <a:rPr lang="en-GB" sz="2000" dirty="0">
                <a:latin typeface="+mj-lt"/>
              </a:rPr>
              <a:t> are the 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Lanthanides and Actinides series</a:t>
            </a:r>
            <a:r>
              <a:rPr lang="en-GB" sz="20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GB" sz="2000" dirty="0" smtClean="0">
              <a:latin typeface="+mj-lt"/>
            </a:endParaRPr>
          </a:p>
          <a:p>
            <a:pPr algn="just"/>
            <a:endParaRPr lang="en-GB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E04B-FDE2-4CD0-B38E-75727A6856F2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5432"/>
            <a:ext cx="5720485" cy="393192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Assigning Electron Orbitals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040560" cy="5361459"/>
          </a:xfrm>
        </p:spPr>
        <p:txBody>
          <a:bodyPr/>
          <a:lstStyle/>
          <a:p>
            <a:pPr algn="just"/>
            <a:r>
              <a:rPr lang="en-GB" sz="2400" dirty="0" smtClean="0">
                <a:latin typeface="+mj-lt"/>
              </a:rPr>
              <a:t>The </a:t>
            </a:r>
            <a:r>
              <a:rPr lang="en-GB" sz="2400" dirty="0">
                <a:latin typeface="+mj-lt"/>
              </a:rPr>
              <a:t>electrons in an atom would fill the principal energy levels in 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order of increasing energy </a:t>
            </a:r>
            <a:r>
              <a:rPr lang="en-GB" sz="2400" dirty="0">
                <a:latin typeface="+mj-lt"/>
              </a:rPr>
              <a:t>(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the electrons are getting farther from the nucleus</a:t>
            </a:r>
            <a:r>
              <a:rPr lang="en-GB" sz="2400" dirty="0">
                <a:latin typeface="+mj-lt"/>
              </a:rPr>
              <a:t>). The order of levels filled would look like this:</a:t>
            </a:r>
          </a:p>
          <a:p>
            <a:r>
              <a:rPr lang="en-GB" dirty="0">
                <a:latin typeface="+mj-lt"/>
              </a:rPr>
              <a:t>1s, 2s, 2p, 3s, 3p, 4s, 3d, 4p, 5s, 4d, 5p, 6s, 4f, 5d, 6p, 7s, 5f, 6d, and 7p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59B-A0DC-4522-AEB2-1F9E671B1871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12</a:t>
            </a:fld>
            <a:endParaRPr lang="en-GB"/>
          </a:p>
        </p:txBody>
      </p:sp>
      <p:pic>
        <p:nvPicPr>
          <p:cNvPr id="16386" name="Picture 2" descr="Aufbau Principle - Detailed Explanation, Diagram, Excep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4288" r="20991"/>
          <a:stretch/>
        </p:blipFill>
        <p:spPr bwMode="auto">
          <a:xfrm>
            <a:off x="5436096" y="1196752"/>
            <a:ext cx="3512561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6096" y="1196752"/>
            <a:ext cx="3512561" cy="466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1196752"/>
            <a:ext cx="5040560" cy="4104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59216" cy="570004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Aufbau </a:t>
            </a:r>
            <a:r>
              <a:rPr lang="en-GB" sz="3200" b="1" dirty="0" smtClean="0">
                <a:solidFill>
                  <a:srgbClr val="C00000"/>
                </a:solidFill>
              </a:rPr>
              <a:t>Principle: Lazy </a:t>
            </a:r>
            <a:r>
              <a:rPr lang="en-GB" sz="3200" b="1" dirty="0">
                <a:solidFill>
                  <a:srgbClr val="C00000"/>
                </a:solidFill>
              </a:rPr>
              <a:t>T</a:t>
            </a:r>
            <a:r>
              <a:rPr lang="en-GB" sz="3200" b="1" dirty="0" smtClean="0">
                <a:solidFill>
                  <a:srgbClr val="C00000"/>
                </a:solidFill>
              </a:rPr>
              <a:t>enant Rule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4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 err="1"/>
              <a:t>aufbau</a:t>
            </a:r>
            <a:r>
              <a:rPr lang="en-US" sz="2400" dirty="0"/>
              <a:t> principle, from the German </a:t>
            </a:r>
            <a:r>
              <a:rPr lang="en-US" sz="2400" dirty="0" err="1"/>
              <a:t>Aufbauprinzip</a:t>
            </a:r>
            <a:r>
              <a:rPr lang="en-US" sz="2400" dirty="0"/>
              <a:t> (building-up principle), also called the </a:t>
            </a:r>
            <a:r>
              <a:rPr lang="en-US" sz="2400" dirty="0" err="1"/>
              <a:t>aufbau</a:t>
            </a:r>
            <a:r>
              <a:rPr lang="en-US" sz="2400" dirty="0"/>
              <a:t> rule, states </a:t>
            </a:r>
            <a:r>
              <a:rPr lang="en-US" sz="2400" dirty="0">
                <a:solidFill>
                  <a:schemeClr val="accent1"/>
                </a:solidFill>
              </a:rPr>
              <a:t>that in the ground state of an atom or ion, </a:t>
            </a:r>
            <a:r>
              <a:rPr lang="en-US" sz="2400" b="1" dirty="0">
                <a:solidFill>
                  <a:schemeClr val="accent1"/>
                </a:solidFill>
              </a:rPr>
              <a:t>electrons</a:t>
            </a:r>
            <a:r>
              <a:rPr lang="en-US" sz="2400" dirty="0">
                <a:solidFill>
                  <a:schemeClr val="accent1"/>
                </a:solidFill>
              </a:rPr>
              <a:t> fill atomic orbitals of the </a:t>
            </a:r>
            <a:r>
              <a:rPr lang="en-US" sz="2400" b="1" u="sng" dirty="0">
                <a:solidFill>
                  <a:schemeClr val="accent1"/>
                </a:solidFill>
              </a:rPr>
              <a:t>lowest</a:t>
            </a:r>
            <a:r>
              <a:rPr lang="en-US" sz="2400" dirty="0">
                <a:solidFill>
                  <a:schemeClr val="accent1"/>
                </a:solidFill>
              </a:rPr>
              <a:t> available energy levels before occupying higher levels</a:t>
            </a:r>
            <a:r>
              <a:rPr lang="en-US" sz="2400" dirty="0" smtClean="0">
                <a:solidFill>
                  <a:schemeClr val="accent1"/>
                </a:solidFill>
              </a:rPr>
              <a:t>. 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/>
          <a:stretch/>
        </p:blipFill>
        <p:spPr bwMode="auto">
          <a:xfrm>
            <a:off x="179512" y="3437317"/>
            <a:ext cx="5486399" cy="29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The orbital diagram in which the Aufbau principle is violated 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2425"/>
            <a:ext cx="373557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26989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6217347"/>
            <a:ext cx="155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Violated </a:t>
            </a:r>
            <a:r>
              <a:rPr lang="en-US" dirty="0" smtClean="0"/>
              <a:t> </a:t>
            </a:r>
            <a:r>
              <a:rPr lang="ar-IQ" dirty="0" smtClean="0"/>
              <a:t>يخالف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1940-1C1B-46A2-8D96-C11A8241E507}" type="datetime1">
              <a:rPr lang="en-GB" smtClean="0"/>
              <a:t>27/01/2022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14EE-EBCC-46D3-AA6E-45ECC3E828B0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14</a:t>
            </a:fld>
            <a:endParaRPr lang="en-GB"/>
          </a:p>
        </p:txBody>
      </p:sp>
      <p:pic>
        <p:nvPicPr>
          <p:cNvPr id="13315" name="Picture 3" descr="C:\Users\الثقة للحاسبات\Desktop\photo_2020-12-09_00-48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260648"/>
            <a:ext cx="7664797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3455876" y="4941168"/>
            <a:ext cx="180020" cy="2296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092280" y="4941168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884368" y="357301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963703" y="357301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012160" y="357301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148064" y="3568095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11960" y="357301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3311860" y="3617404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257D-A010-402A-953C-9A597D53E5E3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15</a:t>
            </a:fld>
            <a:endParaRPr lang="en-GB"/>
          </a:p>
        </p:txBody>
      </p:sp>
      <p:pic>
        <p:nvPicPr>
          <p:cNvPr id="12290" name="Picture 2" descr="The aufbau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24"/>
            <a:ext cx="5445144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73" y="764704"/>
            <a:ext cx="3119064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951111"/>
            <a:ext cx="2560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>
                <a:solidFill>
                  <a:srgbClr val="C00000"/>
                </a:solidFill>
              </a:rPr>
              <a:t>Aufbau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Principle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851520"/>
            <a:ext cx="4608512" cy="430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207327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392509"/>
            <a:ext cx="25335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Exception to </a:t>
            </a:r>
            <a:r>
              <a:rPr lang="en-US" sz="2000" b="1" dirty="0" err="1" smtClean="0">
                <a:solidFill>
                  <a:srgbClr val="C00000"/>
                </a:solidFill>
              </a:rPr>
              <a:t>Aufbau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332656"/>
            <a:ext cx="3119064" cy="6348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A1D8-59FD-41DD-A1C0-D6266BBC6D2F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16</a:t>
            </a:fld>
            <a:endParaRPr lang="en-GB"/>
          </a:p>
        </p:txBody>
      </p:sp>
      <p:pic>
        <p:nvPicPr>
          <p:cNvPr id="11266" name="Picture 2" descr="Solved: For The Following Five Diagrams, List Which One(s)... | Cheg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1"/>
            <a:ext cx="813124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2636912"/>
            <a:ext cx="74168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3EDB-7539-4911-8F46-28AC359CCE8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96200" y="620688"/>
            <a:ext cx="410804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Type of Chemical Bonds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57130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A covalent bond </a:t>
            </a:r>
            <a:r>
              <a:rPr lang="en-US" sz="2400" dirty="0"/>
              <a:t>is defined as a chemical bond that is based on the sharing of electrons.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4211960" y="1296308"/>
            <a:ext cx="4653642" cy="21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1220108"/>
            <a:ext cx="868609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560" y="3789040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Ionic bond: </a:t>
            </a:r>
            <a:r>
              <a:rPr lang="en-US" sz="2400" dirty="0"/>
              <a:t>Ionic bonds are strong bonds based on the transfer of electrons between the atoms and the resulting </a:t>
            </a:r>
            <a:r>
              <a:rPr lang="en-US" sz="2400" dirty="0">
                <a:solidFill>
                  <a:schemeClr val="accent1"/>
                </a:solidFill>
              </a:rPr>
              <a:t>electrostatic attraction between the negatively and positively charged bond partners</a:t>
            </a:r>
          </a:p>
        </p:txBody>
      </p:sp>
      <p:pic>
        <p:nvPicPr>
          <p:cNvPr id="18436" name="Picture 4" descr="Structural Biochemistry/Chemical Bonding/Ionic interaction - Wikibooks,  open books for an open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5272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1560" y="3717032"/>
            <a:ext cx="7999841" cy="2520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DDA3-D5B7-4D6C-A77E-A0F05C57947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18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32766"/>
            <a:ext cx="5398535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Example </a:t>
            </a:r>
            <a:r>
              <a:rPr lang="en-US" sz="2000" b="1" dirty="0">
                <a:solidFill>
                  <a:srgbClr val="FF0000"/>
                </a:solidFill>
              </a:rPr>
              <a:t>of covalent bond between drug and receptor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8" y="3573016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102" y="4852069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Example </a:t>
            </a:r>
            <a:r>
              <a:rPr lang="en-US" b="1" dirty="0" smtClean="0">
                <a:solidFill>
                  <a:prstClr val="black"/>
                </a:solidFill>
              </a:rPr>
              <a:t>of  ionic bond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02" y="3573016"/>
            <a:ext cx="8879386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7C3A-987A-4012-8E8A-28CF4954A7B7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19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57852" y="476672"/>
            <a:ext cx="8706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Metallic </a:t>
            </a:r>
            <a:r>
              <a:rPr lang="en-US" sz="2400" b="1" dirty="0" smtClean="0">
                <a:solidFill>
                  <a:srgbClr val="C00000"/>
                </a:solidFill>
              </a:rPr>
              <a:t>bond: </a:t>
            </a:r>
            <a:r>
              <a:rPr lang="en-US" sz="2400" dirty="0" smtClean="0"/>
              <a:t>A </a:t>
            </a:r>
            <a:r>
              <a:rPr lang="en-US" sz="2400" dirty="0"/>
              <a:t>metallic bond is most commonly described as a type of chemical bond where the </a:t>
            </a:r>
            <a:r>
              <a:rPr lang="en-US" sz="2400" b="1" dirty="0">
                <a:solidFill>
                  <a:schemeClr val="accent1"/>
                </a:solidFill>
              </a:rPr>
              <a:t>metal atom donates </a:t>
            </a:r>
            <a:r>
              <a:rPr lang="en-US" sz="2400" dirty="0" smtClean="0"/>
              <a:t>its </a:t>
            </a:r>
            <a:r>
              <a:rPr lang="en-US" sz="2400" u="sng" dirty="0" smtClean="0"/>
              <a:t>valence </a:t>
            </a:r>
            <a:r>
              <a:rPr lang="en-US" sz="2400" u="sng" dirty="0"/>
              <a:t>electrons to a ‘pool’ of electrons that surrounds the network of metal atoms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Electrons </a:t>
            </a:r>
            <a:r>
              <a:rPr lang="en-US" sz="2400" dirty="0"/>
              <a:t>are not </a:t>
            </a:r>
            <a:r>
              <a:rPr lang="en-US" sz="2400" dirty="0" smtClean="0"/>
              <a:t>anymore identified </a:t>
            </a:r>
            <a:r>
              <a:rPr lang="en-US" sz="2400" dirty="0"/>
              <a:t>with one particular atom but are seen as </a:t>
            </a:r>
            <a:r>
              <a:rPr lang="en-US" sz="2400" b="1" dirty="0" err="1"/>
              <a:t>delocalised</a:t>
            </a:r>
            <a:r>
              <a:rPr lang="en-US" sz="2400" dirty="0"/>
              <a:t> over a wide range. </a:t>
            </a:r>
            <a:r>
              <a:rPr lang="en-US" sz="2400" b="1" dirty="0"/>
              <a:t>This is a very strong type </a:t>
            </a:r>
            <a:r>
              <a:rPr lang="en-US" sz="2400" b="1" dirty="0" smtClean="0"/>
              <a:t>of chemical </a:t>
            </a:r>
            <a:r>
              <a:rPr lang="en-US" sz="2400" b="1" dirty="0"/>
              <a:t>bond</a:t>
            </a:r>
            <a:r>
              <a:rPr lang="en-US" sz="2400" dirty="0"/>
              <a:t>. Electrical and thermal conductivity as well as malleability of metals can be explained </a:t>
            </a:r>
            <a:r>
              <a:rPr lang="en-US" sz="2400" dirty="0" smtClean="0"/>
              <a:t>using this </a:t>
            </a:r>
            <a:r>
              <a:rPr lang="en-US" sz="2400" dirty="0"/>
              <a:t>model.</a:t>
            </a:r>
          </a:p>
        </p:txBody>
      </p:sp>
      <p:pic>
        <p:nvPicPr>
          <p:cNvPr id="19458" name="Picture 2" descr="Metallic Bond - Definition and Properties [with Example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854152"/>
            <a:ext cx="503044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852" y="332656"/>
            <a:ext cx="8706635" cy="3560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7A88-2E71-40D5-BD28-828E9E96692C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</a:t>
            </a:fld>
            <a:endParaRPr lang="en-GB"/>
          </a:p>
        </p:txBody>
      </p:sp>
      <p:pic>
        <p:nvPicPr>
          <p:cNvPr id="15362" name="Picture 2" descr="C:\Users\الثقة للحاسبات\Desktop\photo_2020-12-08_23-01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6150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5029" y="1289291"/>
            <a:ext cx="19295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Review-1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588C-E907-48E6-B1F7-62B7A760667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20</a:t>
            </a:fld>
            <a:endParaRPr lang="en-GB"/>
          </a:p>
        </p:txBody>
      </p:sp>
      <p:pic>
        <p:nvPicPr>
          <p:cNvPr id="20482" name="Picture 2" descr="Intermolecular Forces | Chemistry for Maj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2572"/>
            <a:ext cx="466164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Why do Van der Waals forces hold molecules together? | Socr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96668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70" y="3789040"/>
            <a:ext cx="339471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 descr="Hydrogen Bonding | BioNin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45840"/>
            <a:ext cx="26312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5722" y="588639"/>
            <a:ext cx="52945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Types of  intermolecular forces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DDA3-D5B7-4D6C-A77E-A0F05C57947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80"/>
            <a:ext cx="3135989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73" y="116632"/>
            <a:ext cx="5443215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" y="1981249"/>
            <a:ext cx="31652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7249"/>
            <a:ext cx="179844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4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695F-C407-468C-AE56-DE2195AC78D0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22</a:t>
            </a:fld>
            <a:endParaRPr lang="en-GB"/>
          </a:p>
        </p:txBody>
      </p:sp>
      <p:pic>
        <p:nvPicPr>
          <p:cNvPr id="21506" name="Picture 2" descr="Coordinate Covalent Bond Definition , Examples ,Formation and Properties in  2020 | Covalent bonding, Coordinates,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70" y="404664"/>
            <a:ext cx="65023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im: What are coordinate covalent bonds? DO NOW: FINISH THE WORKSHEET FROM  YESTERDAY. IF YOU HAVE FINISHED WALK AROUND AND HELP OTHERS.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24000" r="9599" b="26369"/>
          <a:stretch/>
        </p:blipFill>
        <p:spPr bwMode="auto">
          <a:xfrm>
            <a:off x="1331640" y="4114760"/>
            <a:ext cx="660116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Coordination compound and </a:t>
            </a:r>
            <a:r>
              <a:rPr lang="en-GB" sz="4000" b="1" dirty="0" err="1" smtClean="0">
                <a:solidFill>
                  <a:srgbClr val="C00000"/>
                </a:solidFill>
              </a:rPr>
              <a:t>Complexation</a:t>
            </a:r>
            <a:r>
              <a:rPr lang="en-GB" sz="4000" b="1" dirty="0" smtClean="0">
                <a:solidFill>
                  <a:srgbClr val="C00000"/>
                </a:solidFill>
              </a:rPr>
              <a:t>: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0972-25C1-491A-9EC5-34EF3C94DDDF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148478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Coordination complex: </a:t>
            </a:r>
            <a:r>
              <a:rPr lang="en-US" sz="2400" dirty="0"/>
              <a:t>A structure containing a </a:t>
            </a:r>
            <a:r>
              <a:rPr lang="en-US" sz="2400" b="1" dirty="0"/>
              <a:t>metal </a:t>
            </a:r>
            <a:r>
              <a:rPr lang="en-US" sz="2400" dirty="0"/>
              <a:t>(usually a metal ion)</a:t>
            </a:r>
            <a:r>
              <a:rPr lang="en-US" sz="2400" b="1" dirty="0"/>
              <a:t> </a:t>
            </a:r>
            <a:r>
              <a:rPr lang="en-US" sz="2400" dirty="0"/>
              <a:t>bonded (coordinated) to a group of surrounding </a:t>
            </a:r>
            <a:r>
              <a:rPr lang="en-US" sz="2400" b="1" dirty="0"/>
              <a:t>molecules or ions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Ligand</a:t>
            </a:r>
            <a:r>
              <a:rPr lang="en-US" sz="2400" dirty="0"/>
              <a:t> </a:t>
            </a:r>
            <a:r>
              <a:rPr lang="en-US" sz="2400" dirty="0" smtClean="0"/>
              <a:t>(Latin</a:t>
            </a:r>
            <a:r>
              <a:rPr lang="en-US" sz="2400" dirty="0"/>
              <a:t>, to bind): A ligand is a molecule or ion that is directly bonded to a </a:t>
            </a:r>
            <a:r>
              <a:rPr lang="en-US" sz="2400" dirty="0">
                <a:solidFill>
                  <a:srgbClr val="0000FF"/>
                </a:solidFill>
              </a:rPr>
              <a:t>metal ion</a:t>
            </a:r>
            <a:r>
              <a:rPr lang="en-US" sz="2400" dirty="0"/>
              <a:t> in a coordination </a:t>
            </a:r>
            <a:r>
              <a:rPr lang="en-US" sz="2400" dirty="0" smtClean="0"/>
              <a:t>complex.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A ligand uses a </a:t>
            </a:r>
            <a:r>
              <a:rPr lang="en-US" sz="2400" b="1" dirty="0">
                <a:solidFill>
                  <a:srgbClr val="000000"/>
                </a:solidFill>
                <a:latin typeface="Comic Sans MS" pitchFamily="66" charset="0"/>
              </a:rPr>
              <a:t>lone pair of electrons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 (Lewis base) to bond to the metal ion (Lewis acid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Coordination sphere</a:t>
            </a:r>
            <a:r>
              <a:rPr lang="en-US" sz="2400" dirty="0"/>
              <a:t>: A metal and its surrounding ligands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marL="285750" lvl="0" indent="-285750" algn="just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4578" name="Picture 2" descr="What is Coordination Sphere? - QS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84" y="456624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744" y="4566240"/>
            <a:ext cx="396044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DBF7-4045-4A2F-BAA6-78B27DC8021C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1" y="1452736"/>
            <a:ext cx="63276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oordination compound: ligand, central metal atom or 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29" y="1340768"/>
            <a:ext cx="2352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42229" y="1340768"/>
            <a:ext cx="2422259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1452736"/>
            <a:ext cx="6327608" cy="35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078A-7C92-4BD3-82B9-AEA351BD6842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908720"/>
            <a:ext cx="8633188" cy="54476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620000" cy="908720"/>
          </a:xfrm>
        </p:spPr>
        <p:txBody>
          <a:bodyPr/>
          <a:lstStyle/>
          <a:p>
            <a:r>
              <a:rPr lang="en-GB" sz="4000" b="1" dirty="0">
                <a:solidFill>
                  <a:srgbClr val="C00000"/>
                </a:solidFill>
              </a:rPr>
              <a:t>Werner's Coordination </a:t>
            </a:r>
            <a:r>
              <a:rPr lang="en-GB" sz="4000" b="1" dirty="0" smtClean="0">
                <a:solidFill>
                  <a:srgbClr val="C00000"/>
                </a:solidFill>
              </a:rPr>
              <a:t>Theory: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420072"/>
          </a:xfrm>
        </p:spPr>
        <p:txBody>
          <a:bodyPr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In </a:t>
            </a:r>
            <a:r>
              <a:rPr lang="en-GB" sz="2000" dirty="0">
                <a:latin typeface="+mj-lt"/>
              </a:rPr>
              <a:t>coordination compounds, </a:t>
            </a:r>
            <a:r>
              <a:rPr lang="en-GB" sz="2000" b="1" dirty="0">
                <a:latin typeface="+mj-lt"/>
              </a:rPr>
              <a:t>central metal atoms </a:t>
            </a:r>
            <a:r>
              <a:rPr lang="en-GB" sz="2000" dirty="0">
                <a:latin typeface="+mj-lt"/>
              </a:rPr>
              <a:t>exhibit </a:t>
            </a:r>
            <a:r>
              <a:rPr lang="en-GB" sz="2000" b="1" dirty="0">
                <a:solidFill>
                  <a:schemeClr val="accent1"/>
                </a:solidFill>
                <a:latin typeface="+mj-lt"/>
              </a:rPr>
              <a:t>primary valence and secondary valence.</a:t>
            </a:r>
          </a:p>
          <a:p>
            <a:pPr marL="1291590" lvl="2" indent="-514350" algn="just">
              <a:buFont typeface="+mj-lt"/>
              <a:buAutoNum type="alphaLcParenR"/>
            </a:pPr>
            <a:r>
              <a:rPr lang="en-GB" sz="2000" u="sng" dirty="0">
                <a:latin typeface="+mj-lt"/>
              </a:rPr>
              <a:t>P</a:t>
            </a:r>
            <a:r>
              <a:rPr lang="en-GB" sz="2000" u="sng" dirty="0" smtClean="0">
                <a:latin typeface="+mj-lt"/>
              </a:rPr>
              <a:t>rimary valence </a:t>
            </a:r>
            <a:r>
              <a:rPr lang="en-GB" sz="2000" dirty="0" smtClean="0">
                <a:latin typeface="+mj-lt"/>
              </a:rPr>
              <a:t>is ionic that </a:t>
            </a:r>
            <a:r>
              <a:rPr lang="en-GB" sz="2000" dirty="0">
                <a:latin typeface="+mj-lt"/>
              </a:rPr>
              <a:t>corresponds to </a:t>
            </a:r>
            <a:r>
              <a:rPr lang="en-GB" sz="2000" u="sng" dirty="0">
                <a:latin typeface="+mj-lt"/>
              </a:rPr>
              <a:t>oxidation state</a:t>
            </a:r>
            <a:r>
              <a:rPr lang="en-GB" sz="2000" dirty="0">
                <a:latin typeface="+mj-lt"/>
              </a:rPr>
              <a:t>. </a:t>
            </a:r>
          </a:p>
          <a:p>
            <a:pPr marL="1291590" lvl="2" indent="-514350" algn="just">
              <a:buFont typeface="+mj-lt"/>
              <a:buAutoNum type="alphaLcParenR"/>
            </a:pPr>
            <a:r>
              <a:rPr lang="en-GB" sz="2000" u="sng" dirty="0" smtClean="0">
                <a:latin typeface="+mj-lt"/>
              </a:rPr>
              <a:t>Secondary valence </a:t>
            </a:r>
            <a:r>
              <a:rPr lang="en-GB" sz="2000" dirty="0" smtClean="0">
                <a:latin typeface="+mj-lt"/>
              </a:rPr>
              <a:t>is not ionic that corresponds to coordination number.</a:t>
            </a:r>
          </a:p>
          <a:p>
            <a:pPr marL="628650" indent="-51435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Every </a:t>
            </a:r>
            <a:r>
              <a:rPr lang="en-GB" sz="2000" dirty="0">
                <a:latin typeface="+mj-lt"/>
              </a:rPr>
              <a:t>metal atom has </a:t>
            </a:r>
            <a:r>
              <a:rPr lang="en-GB" sz="2000" dirty="0" smtClean="0">
                <a:latin typeface="+mj-lt"/>
              </a:rPr>
              <a:t>a fixed number </a:t>
            </a:r>
            <a:r>
              <a:rPr lang="en-GB" sz="2000" dirty="0">
                <a:latin typeface="+mj-lt"/>
              </a:rPr>
              <a:t>of secondary </a:t>
            </a:r>
            <a:r>
              <a:rPr lang="en-GB" sz="2000" dirty="0" smtClean="0">
                <a:latin typeface="+mj-lt"/>
              </a:rPr>
              <a:t>valence </a:t>
            </a:r>
            <a:r>
              <a:rPr lang="en-GB" sz="2000" dirty="0">
                <a:latin typeface="+mj-lt"/>
              </a:rPr>
              <a:t>(coordination </a:t>
            </a:r>
            <a:r>
              <a:rPr lang="en-GB" sz="2000" dirty="0" smtClean="0">
                <a:latin typeface="+mj-lt"/>
              </a:rPr>
              <a:t>number).</a:t>
            </a:r>
            <a:endParaRPr lang="en-GB" sz="2000" dirty="0">
              <a:latin typeface="+mj-lt"/>
            </a:endParaRPr>
          </a:p>
          <a:p>
            <a:pPr marL="628650" indent="-514350" algn="just">
              <a:buFont typeface="+mj-lt"/>
              <a:buAutoNum type="arabicPeriod"/>
            </a:pPr>
            <a:r>
              <a:rPr lang="en-GB" sz="2000" dirty="0" smtClean="0">
                <a:latin typeface="+mj-lt"/>
              </a:rPr>
              <a:t>The </a:t>
            </a:r>
            <a:r>
              <a:rPr lang="en-GB" sz="2000" dirty="0">
                <a:latin typeface="+mj-lt"/>
              </a:rPr>
              <a:t>metal atom tends to satisfy both its primary valence as well as its secondary valence. Primary valence is satisfied by negative ions (</a:t>
            </a:r>
            <a:r>
              <a:rPr lang="en-GB" sz="2000" b="1" dirty="0">
                <a:latin typeface="+mj-lt"/>
              </a:rPr>
              <a:t>metal ion has a positive charge</a:t>
            </a:r>
            <a:r>
              <a:rPr lang="en-GB" sz="2000" dirty="0">
                <a:latin typeface="+mj-lt"/>
              </a:rPr>
              <a:t>) whereas secondary valence (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coordination number) is satisfied either by negative ions or by neutral molecules</a:t>
            </a:r>
            <a:r>
              <a:rPr lang="en-GB" sz="2000" dirty="0">
                <a:latin typeface="+mj-lt"/>
              </a:rPr>
              <a:t>).</a:t>
            </a:r>
            <a:endParaRPr lang="en-GB" sz="20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F351-59D7-4583-80F5-9DEDF13C49BD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2" descr="Werner's co-ordination theory-primary valency-secondary valency. | by  KAKALI GHOSH , Teacher,blogger. M.Sc chemistry.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92" y="4293096"/>
            <a:ext cx="40527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40" y="144016"/>
            <a:ext cx="7620000" cy="90872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C00000"/>
                </a:solidFill>
              </a:rPr>
              <a:t>Coordination: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20072"/>
          </a:xfrm>
        </p:spPr>
        <p:txBody>
          <a:bodyPr>
            <a:normAutofit/>
          </a:bodyPr>
          <a:lstStyle/>
          <a:p>
            <a:pPr algn="just"/>
            <a:r>
              <a:rPr lang="en-GB" sz="2400" u="sng" dirty="0">
                <a:latin typeface="+mj-lt"/>
              </a:rPr>
              <a:t>Coordination sphere: </a:t>
            </a:r>
            <a:r>
              <a:rPr lang="en-GB" sz="2400" dirty="0">
                <a:latin typeface="+mj-lt"/>
              </a:rPr>
              <a:t>The central atom/ion and the ligands attached to it are enclosed in square bracket and is collectively termed as the </a:t>
            </a:r>
            <a:r>
              <a:rPr lang="en-GB" sz="2400" b="1" dirty="0">
                <a:latin typeface="+mj-lt"/>
              </a:rPr>
              <a:t>coordination </a:t>
            </a:r>
            <a:r>
              <a:rPr lang="en-GB" sz="2400" b="1" dirty="0" smtClean="0">
                <a:latin typeface="+mj-lt"/>
              </a:rPr>
              <a:t>sphere</a:t>
            </a:r>
            <a:r>
              <a:rPr lang="en-GB" sz="2400" dirty="0" smtClean="0">
                <a:latin typeface="+mj-lt"/>
              </a:rPr>
              <a:t>.</a:t>
            </a:r>
          </a:p>
          <a:p>
            <a:pPr algn="just"/>
            <a:r>
              <a:rPr lang="en-GB" sz="2400" dirty="0" smtClean="0">
                <a:latin typeface="+mj-lt"/>
              </a:rPr>
              <a:t>For </a:t>
            </a:r>
            <a:r>
              <a:rPr lang="en-GB" sz="2400" dirty="0">
                <a:latin typeface="+mj-lt"/>
              </a:rPr>
              <a:t>example: in the complex </a:t>
            </a:r>
            <a:r>
              <a:rPr lang="en-GB" sz="2400" dirty="0" smtClean="0">
                <a:latin typeface="+mj-lt"/>
              </a:rPr>
              <a:t>K</a:t>
            </a:r>
            <a:r>
              <a:rPr lang="en-GB" sz="2400" baseline="-25000" dirty="0" smtClean="0">
                <a:latin typeface="+mj-lt"/>
              </a:rPr>
              <a:t>4</a:t>
            </a:r>
            <a:r>
              <a:rPr lang="en-GB" sz="2400" dirty="0" smtClean="0">
                <a:latin typeface="+mj-lt"/>
              </a:rPr>
              <a:t>[Fe(CN)</a:t>
            </a:r>
            <a:r>
              <a:rPr lang="en-GB" sz="2400" baseline="-25000" dirty="0" smtClean="0">
                <a:latin typeface="+mj-lt"/>
              </a:rPr>
              <a:t>6</a:t>
            </a:r>
            <a:r>
              <a:rPr lang="en-GB" sz="2400" dirty="0" smtClean="0">
                <a:latin typeface="+mj-lt"/>
              </a:rPr>
              <a:t>], the </a:t>
            </a:r>
            <a:r>
              <a:rPr lang="en-GB" sz="2400" dirty="0">
                <a:latin typeface="+mj-lt"/>
              </a:rPr>
              <a:t>coordination </a:t>
            </a:r>
            <a:r>
              <a:rPr lang="en-GB" sz="2400" dirty="0" smtClean="0">
                <a:latin typeface="+mj-lt"/>
              </a:rPr>
              <a:t>sphere</a:t>
            </a:r>
            <a:r>
              <a:rPr lang="ar-IQ" sz="2400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is  </a:t>
            </a:r>
            <a:r>
              <a:rPr lang="en-GB" sz="2400" dirty="0">
                <a:latin typeface="+mj-lt"/>
              </a:rPr>
              <a:t>[Fe(CN)</a:t>
            </a:r>
            <a:r>
              <a:rPr lang="en-GB" sz="2400" baseline="-25000" dirty="0">
                <a:latin typeface="+mj-lt"/>
              </a:rPr>
              <a:t>6</a:t>
            </a:r>
            <a:r>
              <a:rPr lang="en-GB" sz="2400" dirty="0">
                <a:latin typeface="+mj-lt"/>
              </a:rPr>
              <a:t>]</a:t>
            </a:r>
            <a:r>
              <a:rPr lang="en-GB" sz="2400" baseline="30000" dirty="0">
                <a:latin typeface="+mj-lt"/>
              </a:rPr>
              <a:t>4-</a:t>
            </a:r>
            <a:r>
              <a:rPr lang="en-GB" sz="2400" dirty="0">
                <a:latin typeface="+mj-lt"/>
              </a:rPr>
              <a:t> .</a:t>
            </a:r>
          </a:p>
          <a:p>
            <a:pPr algn="just"/>
            <a:r>
              <a:rPr lang="en-GB" sz="2400" u="sng" dirty="0">
                <a:latin typeface="+mj-lt"/>
              </a:rPr>
              <a:t>Counter ions: </a:t>
            </a:r>
            <a:r>
              <a:rPr lang="en-GB" sz="2400" dirty="0">
                <a:latin typeface="+mj-lt"/>
              </a:rPr>
              <a:t>The ions present outside the coordination sphere are called counter ions. For example: in the complex K</a:t>
            </a:r>
            <a:r>
              <a:rPr lang="en-GB" sz="2400" baseline="-25000" dirty="0">
                <a:latin typeface="+mj-lt"/>
              </a:rPr>
              <a:t>4</a:t>
            </a:r>
            <a:r>
              <a:rPr lang="en-GB" sz="2400" dirty="0">
                <a:latin typeface="+mj-lt"/>
              </a:rPr>
              <a:t>[Fe(CN)</a:t>
            </a:r>
            <a:r>
              <a:rPr lang="en-GB" sz="2400" baseline="-25000" dirty="0">
                <a:latin typeface="+mj-lt"/>
              </a:rPr>
              <a:t>6</a:t>
            </a:r>
            <a:r>
              <a:rPr lang="en-GB" sz="2400" dirty="0">
                <a:latin typeface="+mj-lt"/>
              </a:rPr>
              <a:t>], K</a:t>
            </a:r>
            <a:r>
              <a:rPr lang="en-GB" sz="2400" baseline="30000" dirty="0">
                <a:latin typeface="+mj-lt"/>
              </a:rPr>
              <a:t>+</a:t>
            </a:r>
            <a:r>
              <a:rPr lang="en-GB" sz="2400" dirty="0">
                <a:latin typeface="+mj-lt"/>
              </a:rPr>
              <a:t> is the counter ion.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3C3-A4FD-41DB-8FF3-3CAF098D2710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59091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92" y="307505"/>
            <a:ext cx="7620000" cy="457199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Complexation</a:t>
            </a:r>
            <a:r>
              <a:rPr lang="en-GB" sz="4000" b="1" dirty="0" smtClean="0">
                <a:solidFill>
                  <a:srgbClr val="C00000"/>
                </a:solidFill>
              </a:rPr>
              <a:t>:</a:t>
            </a:r>
            <a:r>
              <a:rPr lang="en-GB" sz="4000" b="1" dirty="0">
                <a:solidFill>
                  <a:srgbClr val="C00000"/>
                </a:solidFill>
              </a:rPr>
              <a:t> chelation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008" y="974552"/>
            <a:ext cx="8389440" cy="585212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+mj-lt"/>
              </a:rPr>
              <a:t>The </a:t>
            </a:r>
            <a:r>
              <a:rPr lang="en-GB" sz="2400" dirty="0">
                <a:latin typeface="+mj-lt"/>
              </a:rPr>
              <a:t>process of binding to the metal ion with more than one coordination site per ligand is called </a:t>
            </a:r>
            <a:r>
              <a:rPr lang="en-GB" sz="2400" b="1" dirty="0" smtClean="0">
                <a:latin typeface="+mj-lt"/>
              </a:rPr>
              <a:t>chelation</a:t>
            </a:r>
            <a:r>
              <a:rPr lang="en-GB" sz="2400" dirty="0" smtClean="0">
                <a:latin typeface="+mj-lt"/>
              </a:rPr>
              <a:t>.</a:t>
            </a:r>
          </a:p>
          <a:p>
            <a:pPr algn="just"/>
            <a:r>
              <a:rPr lang="en-GB" sz="2400" dirty="0" smtClean="0">
                <a:latin typeface="+mj-lt"/>
              </a:rPr>
              <a:t>Compounds that bind avidly to form complexes are thus called </a:t>
            </a:r>
            <a:r>
              <a:rPr lang="en-GB" sz="2400" b="1" dirty="0" smtClean="0">
                <a:latin typeface="+mj-lt"/>
              </a:rPr>
              <a:t>chelating agents</a:t>
            </a:r>
            <a:r>
              <a:rPr lang="en-GB" sz="2400" dirty="0" smtClean="0">
                <a:latin typeface="+mj-lt"/>
              </a:rPr>
              <a:t>, for example ethylenediamine </a:t>
            </a:r>
            <a:r>
              <a:rPr lang="en-US" sz="2400" dirty="0" smtClean="0">
                <a:latin typeface="+mj-lt"/>
              </a:rPr>
              <a:t>(abbreviated as “en” when a ligand)</a:t>
            </a:r>
            <a:r>
              <a:rPr lang="en-GB" sz="2400" dirty="0" smtClean="0">
                <a:latin typeface="+mj-lt"/>
              </a:rPr>
              <a:t>  </a:t>
            </a:r>
            <a:r>
              <a:rPr lang="en-GB" sz="2400" dirty="0">
                <a:latin typeface="+mj-lt"/>
              </a:rPr>
              <a:t>and 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GB" sz="2400" dirty="0">
                <a:latin typeface="+mj-lt"/>
              </a:rPr>
              <a:t>thylene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GB" sz="2400" dirty="0">
                <a:latin typeface="+mj-lt"/>
              </a:rPr>
              <a:t>iamine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GB" sz="2400" dirty="0">
                <a:latin typeface="+mj-lt"/>
              </a:rPr>
              <a:t>etra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400" dirty="0">
                <a:latin typeface="+mj-lt"/>
              </a:rPr>
              <a:t>cetic </a:t>
            </a:r>
            <a:r>
              <a:rPr lang="en-GB" sz="2400" dirty="0" smtClean="0">
                <a:latin typeface="+mj-lt"/>
              </a:rPr>
              <a:t>acid (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EDTA</a:t>
            </a:r>
            <a:r>
              <a:rPr lang="en-GB" sz="2400" dirty="0" smtClean="0">
                <a:latin typeface="+mj-lt"/>
              </a:rPr>
              <a:t>).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056-00E6-473F-8879-76B965804960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28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64" y="3606634"/>
            <a:ext cx="3424752" cy="24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ttp://figures.boundless.com/12142/full/metal-edta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952328" cy="28192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08720"/>
          </a:xfrm>
        </p:spPr>
        <p:txBody>
          <a:bodyPr/>
          <a:lstStyle/>
          <a:p>
            <a:r>
              <a:rPr lang="en-GB" sz="4000" b="1" dirty="0"/>
              <a:t>Complexation: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420072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+mj-lt"/>
              </a:rPr>
              <a:t>The </a:t>
            </a:r>
            <a:r>
              <a:rPr lang="en-GB" sz="2400" u="sng" dirty="0">
                <a:latin typeface="+mj-lt"/>
              </a:rPr>
              <a:t>coordination</a:t>
            </a:r>
            <a:r>
              <a:rPr lang="en-GB" sz="2400" i="1" u="sng" dirty="0">
                <a:latin typeface="+mj-lt"/>
              </a:rPr>
              <a:t> </a:t>
            </a:r>
            <a:r>
              <a:rPr lang="en-GB" sz="2400" u="sng" dirty="0">
                <a:latin typeface="+mj-lt"/>
              </a:rPr>
              <a:t>number</a:t>
            </a:r>
            <a:r>
              <a:rPr lang="en-GB" sz="2400" i="1" u="sng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of a central atom in a molecule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is 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the number of its near neighbours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algn="just"/>
            <a:r>
              <a:rPr lang="en-GB" sz="2400" dirty="0" smtClean="0">
                <a:latin typeface="+mj-lt"/>
              </a:rPr>
              <a:t>For </a:t>
            </a:r>
            <a:r>
              <a:rPr lang="en-GB" sz="2400" dirty="0">
                <a:latin typeface="+mj-lt"/>
              </a:rPr>
              <a:t>molecules and polyatomic ions the coordination number of an atom is determined by simply counting the other atoms to which it is </a:t>
            </a:r>
            <a:r>
              <a:rPr lang="en-GB" sz="2400" b="1" dirty="0">
                <a:latin typeface="+mj-lt"/>
              </a:rPr>
              <a:t>bonded</a:t>
            </a:r>
            <a:r>
              <a:rPr lang="en-GB" sz="2400" dirty="0">
                <a:latin typeface="+mj-lt"/>
              </a:rPr>
              <a:t> (by either single or multiple bonds</a:t>
            </a:r>
            <a:r>
              <a:rPr lang="en-GB" sz="2400" dirty="0" smtClean="0">
                <a:latin typeface="+mj-lt"/>
              </a:rPr>
              <a:t>).</a:t>
            </a:r>
          </a:p>
          <a:p>
            <a:pPr algn="just"/>
            <a:r>
              <a:rPr lang="en-GB" sz="2400" dirty="0" smtClean="0">
                <a:latin typeface="+mj-lt"/>
              </a:rPr>
              <a:t>For </a:t>
            </a:r>
            <a:r>
              <a:rPr lang="en-GB" sz="2400" dirty="0">
                <a:latin typeface="+mj-lt"/>
              </a:rPr>
              <a:t>example, [Cr(NH</a:t>
            </a:r>
            <a:r>
              <a:rPr lang="en-GB" sz="2400" baseline="-25000" dirty="0">
                <a:latin typeface="+mj-lt"/>
              </a:rPr>
              <a:t>3</a:t>
            </a:r>
            <a:r>
              <a:rPr lang="en-GB" sz="2400" dirty="0">
                <a:latin typeface="+mj-lt"/>
              </a:rPr>
              <a:t>)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Cl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Br</a:t>
            </a:r>
            <a:r>
              <a:rPr lang="en-GB" sz="2400" baseline="-25000" dirty="0">
                <a:latin typeface="+mj-lt"/>
              </a:rPr>
              <a:t>2</a:t>
            </a:r>
            <a:r>
              <a:rPr lang="en-GB" sz="2400" dirty="0">
                <a:latin typeface="+mj-lt"/>
              </a:rPr>
              <a:t>]</a:t>
            </a:r>
            <a:r>
              <a:rPr lang="en-GB" sz="2400" baseline="30000" dirty="0">
                <a:latin typeface="+mj-lt"/>
              </a:rPr>
              <a:t>1− </a:t>
            </a:r>
            <a:r>
              <a:rPr lang="en-GB" sz="2400" dirty="0">
                <a:latin typeface="+mj-lt"/>
              </a:rPr>
              <a:t>has Cr</a:t>
            </a:r>
            <a:r>
              <a:rPr lang="en-GB" sz="2400" baseline="30000" dirty="0">
                <a:latin typeface="+mj-lt"/>
              </a:rPr>
              <a:t>3+ </a:t>
            </a:r>
            <a:r>
              <a:rPr lang="en-GB" sz="2400" dirty="0">
                <a:latin typeface="+mj-lt"/>
              </a:rPr>
              <a:t>as its central cation, and has a coordination number of </a:t>
            </a:r>
            <a:r>
              <a:rPr lang="en-GB" sz="2400" b="1" dirty="0">
                <a:latin typeface="+mj-lt"/>
              </a:rPr>
              <a:t>6</a:t>
            </a:r>
            <a:r>
              <a:rPr lang="en-GB" sz="2400" dirty="0" smtClean="0">
                <a:latin typeface="+mj-lt"/>
              </a:rPr>
              <a:t>.</a:t>
            </a:r>
          </a:p>
          <a:p>
            <a:pPr algn="just"/>
            <a:r>
              <a:rPr lang="en-GB" sz="2400" dirty="0" smtClean="0">
                <a:latin typeface="+mj-lt"/>
              </a:rPr>
              <a:t>What is the coordination number of </a:t>
            </a:r>
            <a:r>
              <a:rPr lang="en-GB" sz="2400" dirty="0">
                <a:latin typeface="+mj-lt"/>
              </a:rPr>
              <a:t>iron in K</a:t>
            </a:r>
            <a:r>
              <a:rPr lang="en-GB" sz="2400" baseline="-25000" dirty="0">
                <a:latin typeface="+mj-lt"/>
              </a:rPr>
              <a:t>4</a:t>
            </a:r>
            <a:r>
              <a:rPr lang="en-GB" sz="2400" dirty="0">
                <a:latin typeface="+mj-lt"/>
              </a:rPr>
              <a:t>[Fe(CN)</a:t>
            </a:r>
            <a:r>
              <a:rPr lang="en-GB" sz="2400" baseline="-25000" dirty="0">
                <a:latin typeface="+mj-lt"/>
              </a:rPr>
              <a:t>6</a:t>
            </a:r>
            <a:r>
              <a:rPr lang="en-GB" sz="2400" dirty="0">
                <a:latin typeface="+mj-lt"/>
              </a:rPr>
              <a:t>]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1F7D-268E-4E76-8B85-9827B0BD84B8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29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7904"/>
            <a:ext cx="459091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8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C89D-6097-4678-A5D4-EFF42C0004EF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</a:t>
            </a:fld>
            <a:endParaRPr lang="en-GB"/>
          </a:p>
        </p:txBody>
      </p:sp>
      <p:pic>
        <p:nvPicPr>
          <p:cNvPr id="7170" name="Picture 2" descr="Can the terms subshell and orbital be used interchangeably? If so, why? - 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0" y="178296"/>
            <a:ext cx="54803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fference between shells, subshells and orbitals - Chemistry Stack 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763528"/>
            <a:ext cx="418830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29309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TimesLTStd-Roman"/>
              </a:rPr>
              <a:t>The subshells are defined by the quantum number 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(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dirty="0">
                <a:solidFill>
                  <a:srgbClr val="231F20"/>
                </a:solidFill>
                <a:latin typeface="STIXMath-Regular"/>
              </a:rPr>
              <a:t>=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n</a:t>
            </a:r>
            <a:r>
              <a:rPr lang="en-US" dirty="0">
                <a:solidFill>
                  <a:srgbClr val="231F20"/>
                </a:solidFill>
                <a:latin typeface="STIXMath-Regular"/>
              </a:rPr>
              <a:t>−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1), which as previously 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described correspond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to the orbital labels s, p, d and f. The number of electrons that can be placed in each subshell </a:t>
            </a:r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can be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determined by the following equation: </a:t>
            </a:r>
            <a:r>
              <a:rPr lang="en-US" sz="2400" b="1" dirty="0">
                <a:solidFill>
                  <a:srgbClr val="231F20"/>
                </a:solidFill>
                <a:latin typeface="TimesLTStd-Roman"/>
              </a:rPr>
              <a:t>2(2</a:t>
            </a:r>
            <a:r>
              <a:rPr lang="en-US" sz="2400" b="1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sz="2400" b="1" dirty="0">
                <a:solidFill>
                  <a:srgbClr val="231F20"/>
                </a:solidFill>
                <a:latin typeface="STIXMath-Regular"/>
              </a:rPr>
              <a:t>+</a:t>
            </a:r>
            <a:r>
              <a:rPr lang="en-US" sz="2400" b="1" dirty="0">
                <a:solidFill>
                  <a:srgbClr val="231F20"/>
                </a:solidFill>
                <a:latin typeface="TimesLTStd-Roman"/>
              </a:rPr>
              <a:t>1</a:t>
            </a:r>
            <a:r>
              <a:rPr lang="en-US" sz="2400" b="1" dirty="0" smtClean="0">
                <a:solidFill>
                  <a:srgbClr val="231F20"/>
                </a:solidFill>
                <a:latin typeface="TimesLTStd-Roman"/>
              </a:rPr>
              <a:t>).</a:t>
            </a:r>
            <a:endParaRPr lang="en-US" b="1" dirty="0" smtClean="0">
              <a:solidFill>
                <a:srgbClr val="231F20"/>
              </a:solidFill>
              <a:latin typeface="TimesLTStd-Roman"/>
            </a:endParaRPr>
          </a:p>
          <a:p>
            <a:endParaRPr lang="en-US" dirty="0">
              <a:solidFill>
                <a:srgbClr val="231F20"/>
              </a:solidFill>
              <a:latin typeface="TimesLTStd-Roman"/>
            </a:endParaRPr>
          </a:p>
          <a:p>
            <a:r>
              <a:rPr lang="en-US" dirty="0" smtClean="0">
                <a:solidFill>
                  <a:srgbClr val="231F20"/>
                </a:solidFill>
                <a:latin typeface="TimesLTStd-Roman"/>
              </a:rPr>
              <a:t>This 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allows two electrons to be placed in the s subshell</a:t>
            </a:r>
          </a:p>
          <a:p>
            <a:r>
              <a:rPr lang="en-US" dirty="0">
                <a:solidFill>
                  <a:srgbClr val="231F20"/>
                </a:solidFill>
                <a:latin typeface="TimesLTStd-Roman"/>
              </a:rPr>
              <a:t>(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l</a:t>
            </a:r>
            <a:r>
              <a:rPr lang="en-US" dirty="0">
                <a:solidFill>
                  <a:srgbClr val="231F20"/>
                </a:solidFill>
                <a:latin typeface="STIXMath-Regular"/>
              </a:rPr>
              <a:t>=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0), six electrons in the p subshell (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l </a:t>
            </a:r>
            <a:r>
              <a:rPr lang="en-US" dirty="0">
                <a:solidFill>
                  <a:srgbClr val="231F20"/>
                </a:solidFill>
                <a:latin typeface="STIXMath-Regular"/>
              </a:rPr>
              <a:t>=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1) and 10 electrons in the d subshell (</a:t>
            </a:r>
            <a:r>
              <a:rPr lang="en-US" i="1" dirty="0">
                <a:solidFill>
                  <a:srgbClr val="231F20"/>
                </a:solidFill>
                <a:latin typeface="TimesLTStd-Italic"/>
              </a:rPr>
              <a:t>l</a:t>
            </a:r>
            <a:r>
              <a:rPr lang="en-US" dirty="0">
                <a:solidFill>
                  <a:srgbClr val="231F20"/>
                </a:solidFill>
                <a:latin typeface="STIXMath-Regular"/>
              </a:rPr>
              <a:t>=</a:t>
            </a:r>
            <a:r>
              <a:rPr lang="en-US" dirty="0">
                <a:solidFill>
                  <a:srgbClr val="231F20"/>
                </a:solidFill>
                <a:latin typeface="TimesLTStd-Roman"/>
              </a:rPr>
              <a:t>2).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2617" y="178296"/>
            <a:ext cx="19295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Review-2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DF71-EA16-4868-A622-9D72DB32D70C}" type="slidenum">
              <a:rPr lang="en-US"/>
              <a:pPr/>
              <a:t>30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6" y="1219200"/>
            <a:ext cx="79248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38200" y="404664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Geometry of Complex </a:t>
            </a:r>
            <a:r>
              <a:rPr lang="en-US" sz="2400" b="1" dirty="0">
                <a:solidFill>
                  <a:srgbClr val="C00000"/>
                </a:solidFill>
              </a:rPr>
              <a:t>ions:  Three common structural types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252736" y="4648200"/>
            <a:ext cx="274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Octahedral:</a:t>
            </a:r>
          </a:p>
          <a:p>
            <a:r>
              <a:rPr lang="en-US" dirty="0"/>
              <a:t>Most important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67200" y="4816475"/>
            <a:ext cx="1912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Tetrahedral</a:t>
            </a:r>
            <a:endParaRPr lang="en-US">
              <a:latin typeface="Times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553200" y="4800600"/>
            <a:ext cx="213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Square planar</a:t>
            </a:r>
            <a:endParaRPr lang="en-US">
              <a:latin typeface="Time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BCAF-0A33-496E-B387-94C27DA4CA26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829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AF82-3A37-4D45-B31D-886B0AD4C9EC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31</a:t>
            </a:fld>
            <a:endParaRPr lang="en-GB"/>
          </a:p>
        </p:txBody>
      </p:sp>
      <p:pic>
        <p:nvPicPr>
          <p:cNvPr id="1026" name="Picture 2" descr="Image result for coordination number | Coordination number, Chemistry,  Te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7680959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005064"/>
            <a:ext cx="338437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D9A5-0DAF-402C-A4AD-0C88D1729C6D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32</a:t>
            </a:fld>
            <a:endParaRPr lang="en-GB"/>
          </a:p>
        </p:txBody>
      </p:sp>
      <p:pic>
        <p:nvPicPr>
          <p:cNvPr id="31746" name="Picture 2" descr="Chemistry of Coordination Compounds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301369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934-B7B4-4E8B-A4D4-493885CFA953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33</a:t>
            </a:fld>
            <a:endParaRPr lang="en-GB"/>
          </a:p>
        </p:txBody>
      </p:sp>
      <p:pic>
        <p:nvPicPr>
          <p:cNvPr id="29698" name="Picture 2" descr="Chemistry of Coordination Compounds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4681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B77-A1B9-42B3-8463-2D6CCC39DF1A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36340" y="404664"/>
            <a:ext cx="40679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Deferoxamine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mesylate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err="1">
                <a:solidFill>
                  <a:srgbClr val="202122"/>
                </a:solidFill>
                <a:latin typeface="Arial"/>
              </a:rPr>
              <a:t>Deferoxamine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 is produced by removal of the trivalent iron 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moiety by </a:t>
            </a:r>
            <a:r>
              <a:rPr lang="en-US" sz="2000" dirty="0">
                <a:solidFill>
                  <a:srgbClr val="202122"/>
                </a:solidFill>
                <a:latin typeface="Arial"/>
              </a:rPr>
              <a:t> </a:t>
            </a:r>
            <a:r>
              <a:rPr lang="en-US" sz="2000" i="1" dirty="0">
                <a:solidFill>
                  <a:srgbClr val="0B0080"/>
                </a:solidFill>
                <a:latin typeface="Arial"/>
                <a:hlinkClick r:id="rId2"/>
              </a:rPr>
              <a:t>Streptomyces </a:t>
            </a:r>
            <a:r>
              <a:rPr lang="en-US" sz="2000" i="1" dirty="0" err="1" smtClean="0">
                <a:solidFill>
                  <a:srgbClr val="0B0080"/>
                </a:solidFill>
                <a:latin typeface="Arial"/>
                <a:hlinkClick r:id="rId2"/>
              </a:rPr>
              <a:t>pilosus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. It is used to treat acute Iron toxicity. It is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chelating agents reacts with ferric to produce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feroxamine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and hence reduce the </a:t>
            </a:r>
            <a:r>
              <a:rPr lang="en-US" sz="2000" b="1" dirty="0" smtClean="0">
                <a:solidFill>
                  <a:srgbClr val="202122"/>
                </a:solidFill>
                <a:latin typeface="Arial"/>
              </a:rPr>
              <a:t>damage</a:t>
            </a:r>
            <a:r>
              <a:rPr lang="en-US" sz="2000" dirty="0" smtClean="0">
                <a:solidFill>
                  <a:srgbClr val="202122"/>
                </a:solidFill>
                <a:latin typeface="Arial"/>
              </a:rPr>
              <a:t> to various organs and tissue such as </a:t>
            </a:r>
            <a:r>
              <a:rPr lang="en-US" sz="2000" b="1" dirty="0" smtClean="0">
                <a:solidFill>
                  <a:srgbClr val="202122"/>
                </a:solidFill>
                <a:latin typeface="Arial"/>
              </a:rPr>
              <a:t>liver, heart and endocrine glands </a:t>
            </a:r>
            <a:endParaRPr lang="en-US" sz="2000" b="1" dirty="0"/>
          </a:p>
        </p:txBody>
      </p:sp>
      <p:pic>
        <p:nvPicPr>
          <p:cNvPr id="2052" name="Picture 4" descr="Heavy metals (IRON) Dr. Asmaa Fady Ph D., MSC., M.B, B.Ch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4257" b="14566"/>
          <a:stretch/>
        </p:blipFill>
        <p:spPr bwMode="auto">
          <a:xfrm>
            <a:off x="1267422" y="2632288"/>
            <a:ext cx="6760962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67422" y="2632288"/>
            <a:ext cx="6760962" cy="3749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0A7-B0F5-4C6E-811A-F8B79FDA671D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35</a:t>
            </a:fld>
            <a:endParaRPr lang="en-GB"/>
          </a:p>
        </p:txBody>
      </p:sp>
      <p:pic>
        <p:nvPicPr>
          <p:cNvPr id="3074" name="Picture 2" descr="The role of iron and iron chelators in zygomycosi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8720"/>
            <a:ext cx="648793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gulators of Iron Homeostasis: New Players in Metabolism, Cell Death, and  Disease - ScienceDir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1043608" y="3945430"/>
            <a:ext cx="7034414" cy="22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471" y="334397"/>
            <a:ext cx="8478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5156"/>
                </a:solidFill>
                <a:latin typeface="arial"/>
              </a:rPr>
              <a:t> It is specifically used in iron overdose, hemochromatosis either due to multiple blood transfusions or an underlying genetic </a:t>
            </a:r>
            <a:r>
              <a:rPr lang="en-US" b="1" dirty="0" smtClean="0">
                <a:solidFill>
                  <a:srgbClr val="4D5156"/>
                </a:solidFill>
                <a:latin typeface="arial"/>
              </a:rPr>
              <a:t>condition.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334397"/>
            <a:ext cx="7776864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568" y="1052736"/>
            <a:ext cx="7776864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EDD5-9696-45B1-9F9D-7DB91D5225E5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836712"/>
            <a:ext cx="58326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</a:rPr>
              <a:t>Dimercaprol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a </a:t>
            </a:r>
            <a:r>
              <a:rPr lang="en-US" dirty="0">
                <a:hlinkClick r:id="rId3"/>
              </a:rPr>
              <a:t>medication</a:t>
            </a:r>
            <a:r>
              <a:rPr lang="en-US" dirty="0"/>
              <a:t> used to treat acute </a:t>
            </a:r>
            <a:r>
              <a:rPr lang="en-US" dirty="0" smtClean="0"/>
              <a:t>poisoning by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arsenic</a:t>
            </a:r>
            <a:r>
              <a:rPr lang="en-US" dirty="0"/>
              <a:t>, </a:t>
            </a:r>
            <a:r>
              <a:rPr lang="en-US" dirty="0">
                <a:hlinkClick r:id="rId5"/>
              </a:rPr>
              <a:t>mercury</a:t>
            </a:r>
            <a:r>
              <a:rPr lang="en-US" dirty="0"/>
              <a:t>, </a:t>
            </a:r>
            <a:r>
              <a:rPr lang="en-US" u="sng" dirty="0">
                <a:hlinkClick r:id="rId6"/>
              </a:rPr>
              <a:t>gold</a:t>
            </a:r>
            <a:r>
              <a:rPr lang="en-US" dirty="0"/>
              <a:t>, and </a:t>
            </a:r>
            <a:r>
              <a:rPr lang="en-US" dirty="0" smtClean="0">
                <a:hlinkClick r:id="rId7"/>
              </a:rPr>
              <a:t>lead</a:t>
            </a:r>
            <a:r>
              <a:rPr lang="en-US" dirty="0" smtClean="0"/>
              <a:t>. </a:t>
            </a:r>
            <a:r>
              <a:rPr lang="en-US" dirty="0" smtClean="0">
                <a:hlinkClick r:id="rId8"/>
              </a:rPr>
              <a:t>Arsenic</a:t>
            </a:r>
            <a:r>
              <a:rPr lang="en-US" dirty="0"/>
              <a:t> and some other heavy metals act by chemically reacting with adjacent </a:t>
            </a:r>
            <a:r>
              <a:rPr lang="en-US" dirty="0" err="1">
                <a:hlinkClick r:id="rId9"/>
              </a:rPr>
              <a:t>thiol</a:t>
            </a:r>
            <a:r>
              <a:rPr lang="en-US" dirty="0"/>
              <a:t> residues on metabolic enzymes, creating a </a:t>
            </a:r>
            <a:r>
              <a:rPr lang="en-US" dirty="0">
                <a:hlinkClick r:id="rId10"/>
              </a:rPr>
              <a:t>chelate</a:t>
            </a:r>
            <a:r>
              <a:rPr lang="en-US" dirty="0"/>
              <a:t> complex that inhibits the affected enzyme's activity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Dimercaprol</a:t>
            </a:r>
            <a:r>
              <a:rPr lang="en-US" dirty="0" smtClean="0"/>
              <a:t> </a:t>
            </a:r>
            <a:r>
              <a:rPr lang="en-US" dirty="0"/>
              <a:t>competes with the </a:t>
            </a:r>
            <a:r>
              <a:rPr lang="en-US" dirty="0" err="1"/>
              <a:t>thiol</a:t>
            </a:r>
            <a:r>
              <a:rPr lang="en-US" dirty="0"/>
              <a:t> groups for binding the metal ion, which is then excreted in the urine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07812"/>
              </p:ext>
            </p:extLst>
          </p:nvPr>
        </p:nvGraphicFramePr>
        <p:xfrm>
          <a:off x="6084168" y="1364553"/>
          <a:ext cx="2834640" cy="125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CS ChemDraw Drawing" r:id="rId11" imgW="1735566" imgH="766071" progId="ChemDraw.Document.6.0">
                  <p:embed/>
                </p:oleObj>
              </mc:Choice>
              <mc:Fallback>
                <p:oleObj name="CS ChemDraw Drawing" r:id="rId11" imgW="1735566" imgH="7660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4168" y="1364553"/>
                        <a:ext cx="2834640" cy="125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23528" y="836711"/>
            <a:ext cx="8640960" cy="2585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8" name="AutoShape 6" descr="Solid-state synthesis and characterization of copper–penicillamine complexe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Solid-state synthesis and characterization of copper–penicillamine complexes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1"/>
          <a:stretch/>
        </p:blipFill>
        <p:spPr bwMode="auto">
          <a:xfrm>
            <a:off x="6083647" y="4996934"/>
            <a:ext cx="274869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Penicillamine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44" y="3452813"/>
            <a:ext cx="214889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721" y="3761691"/>
            <a:ext cx="5727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</a:rPr>
              <a:t>Is </a:t>
            </a:r>
            <a:r>
              <a:rPr lang="en-US" sz="2000" b="1" dirty="0" err="1">
                <a:solidFill>
                  <a:schemeClr val="accent1"/>
                </a:solidFill>
              </a:rPr>
              <a:t>penicillamine</a:t>
            </a:r>
            <a:r>
              <a:rPr lang="en-US" sz="2000" b="1" dirty="0">
                <a:solidFill>
                  <a:schemeClr val="accent1"/>
                </a:solidFill>
              </a:rPr>
              <a:t> a penicillin?</a:t>
            </a:r>
          </a:p>
          <a:p>
            <a:pPr algn="just"/>
            <a:r>
              <a:rPr lang="en-US" sz="2000" b="1" dirty="0" err="1"/>
              <a:t>Penicillamine</a:t>
            </a:r>
            <a:r>
              <a:rPr lang="en-US" sz="2000" dirty="0"/>
              <a:t> </a:t>
            </a:r>
            <a:r>
              <a:rPr lang="en-US" sz="2000" dirty="0" smtClean="0"/>
              <a:t>is </a:t>
            </a:r>
            <a:r>
              <a:rPr lang="en-US" sz="2000" dirty="0"/>
              <a:t>d-isomer of </a:t>
            </a:r>
            <a:r>
              <a:rPr lang="en-US" sz="2000" dirty="0" err="1"/>
              <a:t>dimethylcysteine</a:t>
            </a:r>
            <a:r>
              <a:rPr lang="en-US" sz="2000" dirty="0"/>
              <a:t>, a breakdown product of </a:t>
            </a:r>
            <a:r>
              <a:rPr lang="en-US" sz="2000" b="1" dirty="0"/>
              <a:t>penicillin</a:t>
            </a:r>
            <a:r>
              <a:rPr lang="en-US" sz="2000" dirty="0"/>
              <a:t>, which was originally isolated from the urine of patients with liver disease receiving </a:t>
            </a:r>
            <a:r>
              <a:rPr lang="en-US" sz="2000" b="1" dirty="0"/>
              <a:t>penicillin</a:t>
            </a:r>
            <a:r>
              <a:rPr lang="en-US" sz="2000" dirty="0"/>
              <a:t>. It was later found to have chelating properties against </a:t>
            </a:r>
            <a:r>
              <a:rPr lang="en-US" sz="2000" b="1" dirty="0"/>
              <a:t>copper</a:t>
            </a:r>
            <a:r>
              <a:rPr lang="en-US" sz="2000" dirty="0"/>
              <a:t> and used in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Wilson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disease (genetic disorder, copper accumulation in tissue).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3517905"/>
            <a:ext cx="8720017" cy="2798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20000" cy="76470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Homework: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04" y="2711328"/>
            <a:ext cx="4536504" cy="1656184"/>
          </a:xfrm>
        </p:spPr>
        <p:txBody>
          <a:bodyPr>
            <a:normAutofit/>
          </a:bodyPr>
          <a:lstStyle/>
          <a:p>
            <a:pPr marL="457200" algn="just"/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Give </a:t>
            </a:r>
            <a:r>
              <a:rPr lang="en-GB" sz="2000" b="1" dirty="0">
                <a:solidFill>
                  <a:schemeClr val="tx2"/>
                </a:solidFill>
                <a:latin typeface="+mj-lt"/>
              </a:rPr>
              <a:t>the coordination number 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and the oxidation state for </a:t>
            </a:r>
            <a:r>
              <a:rPr lang="en-GB" sz="2000" b="1" dirty="0">
                <a:solidFill>
                  <a:schemeClr val="tx2"/>
                </a:solidFill>
                <a:latin typeface="+mj-lt"/>
              </a:rPr>
              <a:t>the following central metal 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atoms: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  <a:p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A656-07E1-4F73-8B29-8AEE55307ACB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37</a:t>
            </a:fld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1"/>
          <a:stretch/>
        </p:blipFill>
        <p:spPr bwMode="auto">
          <a:xfrm>
            <a:off x="4788024" y="1556792"/>
            <a:ext cx="3888432" cy="12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88024" y="1484784"/>
            <a:ext cx="3888432" cy="416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4"/>
          <a:stretch/>
        </p:blipFill>
        <p:spPr bwMode="auto">
          <a:xfrm>
            <a:off x="4788024" y="2924944"/>
            <a:ext cx="388937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2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5269-665B-4B1C-8876-E4FEB9AB1DB4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4</a:t>
            </a:fld>
            <a:endParaRPr lang="en-GB"/>
          </a:p>
        </p:txBody>
      </p:sp>
      <p:pic>
        <p:nvPicPr>
          <p:cNvPr id="9218" name="Picture 2" descr="Atoms &amp; Elements Major Goals of our Atom &amp; Elements Module: 1. Finding the  exact location (home) for the electron in an atom 2. Discuss physical and  chemical experimental evidence which suppo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13348"/>
          <a:stretch/>
        </p:blipFill>
        <p:spPr bwMode="auto">
          <a:xfrm>
            <a:off x="467544" y="754743"/>
            <a:ext cx="6827520" cy="40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5637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6334" y="169968"/>
            <a:ext cx="192950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Review-3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DDA3-D5B7-4D6C-A77E-A0F05C579471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4" y="235416"/>
            <a:ext cx="8290560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63C6-3BD5-4A04-A283-C023F8C1CC8B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64208" y="548680"/>
            <a:ext cx="8184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eorgia"/>
              </a:rPr>
              <a:t>Bohr model of the </a:t>
            </a:r>
            <a:r>
              <a:rPr lang="en-US" sz="2400" b="1" dirty="0" smtClean="0">
                <a:solidFill>
                  <a:srgbClr val="C00000"/>
                </a:solidFill>
                <a:latin typeface="Georgia"/>
              </a:rPr>
              <a:t>atom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Georgia"/>
              </a:rPr>
              <a:t>In </a:t>
            </a:r>
            <a:r>
              <a:rPr lang="en-US" dirty="0">
                <a:latin typeface="Georgia"/>
              </a:rPr>
              <a:t>the Bohr model of the atom, </a:t>
            </a:r>
            <a:r>
              <a:rPr lang="en-US" b="1" dirty="0">
                <a:latin typeface="Georgia"/>
              </a:rPr>
              <a:t>electrons</a:t>
            </a:r>
            <a:r>
              <a:rPr lang="en-US" dirty="0">
                <a:latin typeface="Georgia"/>
              </a:rPr>
              <a:t> travel in defined </a:t>
            </a:r>
            <a:r>
              <a:rPr lang="en-US" u="sng" dirty="0">
                <a:latin typeface="Georgia"/>
              </a:rPr>
              <a:t>circular orbits around the nucleus</a:t>
            </a:r>
            <a:r>
              <a:rPr lang="en-US" dirty="0">
                <a:latin typeface="Georgia"/>
              </a:rPr>
              <a:t>. The orbits are labeled by an integer, the quantum number </a:t>
            </a:r>
            <a:r>
              <a:rPr lang="en-US" i="1" dirty="0">
                <a:latin typeface="Georgia"/>
              </a:rPr>
              <a:t>n</a:t>
            </a:r>
            <a:r>
              <a:rPr lang="en-US" dirty="0">
                <a:latin typeface="Georgia"/>
              </a:rPr>
              <a:t>. Electrons can </a:t>
            </a:r>
            <a:r>
              <a:rPr lang="en-US" b="1" dirty="0">
                <a:latin typeface="Georgia"/>
              </a:rPr>
              <a:t>jump</a:t>
            </a:r>
            <a:r>
              <a:rPr lang="en-US" dirty="0">
                <a:latin typeface="Georgia"/>
              </a:rPr>
              <a:t> from one orbit to another by </a:t>
            </a:r>
            <a:r>
              <a:rPr lang="en-US" b="1" dirty="0">
                <a:latin typeface="Georgia"/>
              </a:rPr>
              <a:t>emitting</a:t>
            </a:r>
            <a:r>
              <a:rPr lang="en-US" dirty="0">
                <a:latin typeface="Georgia"/>
              </a:rPr>
              <a:t> or </a:t>
            </a:r>
            <a:r>
              <a:rPr lang="en-US" b="1" dirty="0">
                <a:latin typeface="Georgia"/>
              </a:rPr>
              <a:t>absorbing energy</a:t>
            </a:r>
            <a:r>
              <a:rPr lang="en-US" dirty="0">
                <a:latin typeface="Georgia"/>
              </a:rPr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Georgia"/>
              </a:rPr>
              <a:t>The below figure shows </a:t>
            </a:r>
            <a:r>
              <a:rPr lang="en-US" dirty="0">
                <a:latin typeface="Georgia"/>
              </a:rPr>
              <a:t>an electron </a:t>
            </a:r>
            <a:r>
              <a:rPr lang="en-US" b="1" dirty="0">
                <a:latin typeface="Georgia"/>
              </a:rPr>
              <a:t>jumping</a:t>
            </a:r>
            <a:r>
              <a:rPr lang="en-US" dirty="0">
                <a:latin typeface="Georgia"/>
              </a:rPr>
              <a:t> from orbit </a:t>
            </a:r>
            <a:r>
              <a:rPr lang="en-US" i="1" dirty="0">
                <a:latin typeface="Georgia"/>
              </a:rPr>
              <a:t>n</a:t>
            </a:r>
            <a:r>
              <a:rPr lang="en-US" dirty="0">
                <a:latin typeface="Georgia"/>
              </a:rPr>
              <a:t>=3 to orbit </a:t>
            </a:r>
            <a:r>
              <a:rPr lang="en-US" i="1" dirty="0">
                <a:latin typeface="Georgia"/>
              </a:rPr>
              <a:t>n</a:t>
            </a:r>
            <a:r>
              <a:rPr lang="en-US" dirty="0">
                <a:latin typeface="Georgia"/>
              </a:rPr>
              <a:t>=2, emitting </a:t>
            </a:r>
            <a:r>
              <a:rPr lang="en-US" b="1" dirty="0">
                <a:solidFill>
                  <a:srgbClr val="FF0000"/>
                </a:solidFill>
                <a:latin typeface="Georgia"/>
              </a:rPr>
              <a:t>a photon of red light </a:t>
            </a:r>
            <a:r>
              <a:rPr lang="en-US" dirty="0">
                <a:latin typeface="Georgia"/>
              </a:rPr>
              <a:t>with an energy of 1.89 </a:t>
            </a:r>
            <a:r>
              <a:rPr lang="en-US" dirty="0" err="1">
                <a:latin typeface="Georgia"/>
              </a:rPr>
              <a:t>eV</a:t>
            </a:r>
            <a:r>
              <a:rPr lang="en-US" dirty="0">
                <a:latin typeface="Georgia"/>
              </a:rPr>
              <a:t>.</a:t>
            </a:r>
            <a:endParaRPr lang="en-US" b="0" i="0" dirty="0">
              <a:effectLst/>
              <a:latin typeface="Georgia"/>
            </a:endParaRPr>
          </a:p>
        </p:txBody>
      </p:sp>
      <p:pic>
        <p:nvPicPr>
          <p:cNvPr id="1026" name="Picture 2" descr="https://cdn.britannica.com/33/6033-050-C3759358/orbits-atom-electron-Bohr-nucleus-energies-Ener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2" y="2686055"/>
            <a:ext cx="533688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82" y="2686055"/>
            <a:ext cx="13430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08" y="3654363"/>
            <a:ext cx="1952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373216"/>
            <a:ext cx="837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Note that, </a:t>
            </a:r>
            <a:r>
              <a:rPr lang="en-US" dirty="0">
                <a:solidFill>
                  <a:schemeClr val="accent1"/>
                </a:solidFill>
              </a:rPr>
              <a:t>as the value of </a:t>
            </a:r>
            <a:r>
              <a:rPr lang="en-US" i="1" dirty="0">
                <a:solidFill>
                  <a:schemeClr val="accent1"/>
                </a:solidFill>
              </a:rPr>
              <a:t>n </a:t>
            </a:r>
            <a:r>
              <a:rPr lang="en-US" dirty="0">
                <a:solidFill>
                  <a:schemeClr val="accent1"/>
                </a:solidFill>
              </a:rPr>
              <a:t>increases, the electron is further away from the nucleus</a:t>
            </a:r>
            <a:r>
              <a:rPr lang="en-US" dirty="0"/>
              <a:t>. The </a:t>
            </a:r>
            <a:r>
              <a:rPr lang="en-US" dirty="0" smtClean="0"/>
              <a:t>further away </a:t>
            </a:r>
            <a:r>
              <a:rPr lang="en-US" dirty="0"/>
              <a:t>the electron is from the nucleus,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tightly bound the electron is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nucleus.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</a:rPr>
              <a:t>Pauli Exclusion </a:t>
            </a:r>
            <a:r>
              <a:rPr lang="en-GB" sz="4800" b="1" dirty="0" smtClean="0">
                <a:solidFill>
                  <a:srgbClr val="C00000"/>
                </a:solidFill>
              </a:rPr>
              <a:t>Principle: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j-lt"/>
              </a:rPr>
              <a:t>Pauli </a:t>
            </a:r>
            <a:r>
              <a:rPr lang="en-GB" sz="2400" dirty="0">
                <a:latin typeface="+mj-lt"/>
              </a:rPr>
              <a:t>Exclusion Principle </a:t>
            </a:r>
            <a:r>
              <a:rPr lang="en-GB" sz="2400" dirty="0" smtClean="0">
                <a:latin typeface="+mj-lt"/>
              </a:rPr>
              <a:t>states </a:t>
            </a:r>
            <a:r>
              <a:rPr lang="en-GB" sz="2400" dirty="0">
                <a:latin typeface="+mj-lt"/>
              </a:rPr>
              <a:t>that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two electrons can have the same four quantum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numbers within the same atom</a:t>
            </a:r>
            <a:r>
              <a:rPr lang="en-GB" sz="2400" dirty="0" smtClean="0">
                <a:latin typeface="+mj-lt"/>
              </a:rPr>
              <a:t>. </a:t>
            </a:r>
          </a:p>
          <a:p>
            <a:endParaRPr lang="en-GB" sz="3200" dirty="0" smtClean="0">
              <a:latin typeface="+mj-lt"/>
            </a:endParaRPr>
          </a:p>
          <a:p>
            <a:endParaRPr lang="en-GB" sz="3200" dirty="0" smtClean="0">
              <a:latin typeface="+mj-lt"/>
            </a:endParaRPr>
          </a:p>
          <a:p>
            <a:endParaRPr lang="en-GB" sz="3200" i="1" dirty="0" smtClean="0">
              <a:solidFill>
                <a:srgbClr val="FF0000"/>
              </a:solidFill>
              <a:latin typeface="+mj-lt"/>
            </a:endParaRPr>
          </a:p>
          <a:p>
            <a:endParaRPr lang="en-GB" i="1" dirty="0">
              <a:solidFill>
                <a:srgbClr val="FF0000"/>
              </a:solidFill>
              <a:latin typeface="+mj-lt"/>
            </a:endParaRPr>
          </a:p>
          <a:p>
            <a:endParaRPr lang="en-GB" sz="32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9C5D-2BAE-4DD3-ABD6-73BBD028D471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8" y="2024314"/>
            <a:ext cx="44196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401824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Different direction of spin</a:t>
            </a:r>
            <a:endParaRPr lang="en-US" dirty="0"/>
          </a:p>
        </p:txBody>
      </p:sp>
      <p:pic>
        <p:nvPicPr>
          <p:cNvPr id="9" name="Picture 2" descr="pauli exclusion principle - Liberal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31" y="2298704"/>
            <a:ext cx="36804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515672" cy="454243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If </a:t>
            </a:r>
            <a:r>
              <a:rPr lang="en-US" sz="2400" dirty="0"/>
              <a:t>multiple orbitals have the same energy, </a:t>
            </a:r>
            <a:r>
              <a:rPr lang="en-US" sz="2400" b="1" dirty="0"/>
              <a:t>one electron goes into each of them before they start to </a:t>
            </a:r>
            <a:r>
              <a:rPr lang="en-US" sz="2400" b="1" dirty="0" smtClean="0"/>
              <a:t>double </a:t>
            </a:r>
            <a:r>
              <a:rPr lang="en-US" sz="2400" b="1" dirty="0"/>
              <a:t>up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3200" dirty="0">
              <a:latin typeface="+mj-lt"/>
            </a:endParaRPr>
          </a:p>
          <a:p>
            <a:endParaRPr lang="en-GB" sz="3200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417B-AF6A-4F86-9CD1-C3B097CD8719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1256" y="246485"/>
            <a:ext cx="7221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00000"/>
                </a:solidFill>
              </a:rPr>
              <a:t>Hund's Rule:</a:t>
            </a:r>
          </a:p>
        </p:txBody>
      </p:sp>
      <p:sp>
        <p:nvSpPr>
          <p:cNvPr id="8" name="AutoShape 2" descr="Image result for Hund's Rule"/>
          <p:cNvSpPr>
            <a:spLocks noChangeAspect="1" noChangeArrowheads="1"/>
          </p:cNvSpPr>
          <p:nvPr/>
        </p:nvSpPr>
        <p:spPr bwMode="auto">
          <a:xfrm>
            <a:off x="152400" y="-5314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421" y="2132856"/>
            <a:ext cx="5867158" cy="1828800"/>
          </a:xfrm>
          <a:prstGeom prst="rect">
            <a:avLst/>
          </a:prstGeom>
        </p:spPr>
      </p:pic>
      <p:pic>
        <p:nvPicPr>
          <p:cNvPr id="3076" name="Picture 4" descr="Electronic Configurations - ppt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3" b="21630"/>
          <a:stretch/>
        </p:blipFill>
        <p:spPr bwMode="auto">
          <a:xfrm>
            <a:off x="2046225" y="3961656"/>
            <a:ext cx="5550111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5B34-87D5-464F-867E-1965D32F574A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45A6-195C-46F6-A468-89468E662806}" type="slidenum">
              <a:rPr lang="en-GB" smtClean="0"/>
              <a:t>9</a:t>
            </a:fld>
            <a:endParaRPr lang="en-GB"/>
          </a:p>
        </p:txBody>
      </p:sp>
      <p:pic>
        <p:nvPicPr>
          <p:cNvPr id="4098" name="Picture 2" descr="Pauli Exclusion Principle  Austrian physicist Wolfgang Pauli stated his exclusion  principle in  No two electrons in an atom can have the same set. - ppt 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"/>
          <a:stretch/>
        </p:blipFill>
        <p:spPr bwMode="auto">
          <a:xfrm>
            <a:off x="349644" y="980728"/>
            <a:ext cx="83988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Dr. Mohammed Fanokh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Arabic Typesetting"/>
      </a:majorFont>
      <a:minorFont>
        <a:latin typeface="Cambri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</TotalTime>
  <Words>1397</Words>
  <Application>Microsoft Office PowerPoint</Application>
  <PresentationFormat>On-screen Show (4:3)</PresentationFormat>
  <Paragraphs>206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CS ChemDraw Drawing</vt:lpstr>
      <vt:lpstr> Inorganic Pharmaceutical Chemistry  Lec. 2: Atomic and Molecular structure/ Complexation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Pauli Exclusion Principle:</vt:lpstr>
      <vt:lpstr>PowerPoint Presentation</vt:lpstr>
      <vt:lpstr>PowerPoint Presentation</vt:lpstr>
      <vt:lpstr>Electron Configurations:</vt:lpstr>
      <vt:lpstr>Electron Configurations:</vt:lpstr>
      <vt:lpstr>Assigning Electron Orbitals</vt:lpstr>
      <vt:lpstr>Aufbau Principle: Lazy Tenant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Coordination compound and Complexation:</vt:lpstr>
      <vt:lpstr>PowerPoint Presentation</vt:lpstr>
      <vt:lpstr>PowerPoint Presentation</vt:lpstr>
      <vt:lpstr>Werner's Coordination Theory:</vt:lpstr>
      <vt:lpstr>Coordination:</vt:lpstr>
      <vt:lpstr>Complexation: chelation</vt:lpstr>
      <vt:lpstr>Complexation: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Pharmaceutical Chemistry I</dc:title>
  <dc:creator>Dr Zaid</dc:creator>
  <cp:lastModifiedBy>mohammed</cp:lastModifiedBy>
  <cp:revision>170</cp:revision>
  <dcterms:created xsi:type="dcterms:W3CDTF">2015-03-24T01:38:59Z</dcterms:created>
  <dcterms:modified xsi:type="dcterms:W3CDTF">2022-01-27T09:59:43Z</dcterms:modified>
</cp:coreProperties>
</file>