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5"/>
  </p:notesMasterIdLst>
  <p:sldIdLst>
    <p:sldId id="29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95" r:id="rId10"/>
    <p:sldId id="296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89" r:id="rId21"/>
    <p:sldId id="272" r:id="rId22"/>
    <p:sldId id="291" r:id="rId23"/>
    <p:sldId id="292" r:id="rId24"/>
    <p:sldId id="293" r:id="rId25"/>
    <p:sldId id="276" r:id="rId26"/>
    <p:sldId id="278" r:id="rId27"/>
    <p:sldId id="281" r:id="rId28"/>
    <p:sldId id="287" r:id="rId29"/>
    <p:sldId id="288" r:id="rId30"/>
    <p:sldId id="298" r:id="rId31"/>
    <p:sldId id="297" r:id="rId32"/>
    <p:sldId id="299" r:id="rId33"/>
    <p:sldId id="294" r:id="rId3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90" d="100"/>
          <a:sy n="90" d="100"/>
        </p:scale>
        <p:origin x="-548" y="9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F92E75E-7980-4918-A546-90F4D3358E52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1169FE1-4EF3-48AE-BF82-BF391A135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274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8BBD4-E415-471F-BF2B-5FC171F9CFF0}" type="datetime1">
              <a:rPr lang="ar-SA" smtClean="0"/>
              <a:t>13/04/1444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 Mohammed Fanokh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E48E-0292-4E11-B593-73565FB85469}" type="datetime1">
              <a:rPr lang="ar-SA" smtClean="0"/>
              <a:t>13/04/1444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 Mohammed Fanokh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D4BE6-27C1-4296-9299-CEDE63B4A674}" type="datetime1">
              <a:rPr lang="ar-SA" smtClean="0"/>
              <a:t>13/04/1444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 Mohammed Fanokh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8898F-D968-4CBF-A4A1-10E50791B73C}" type="datetime1">
              <a:rPr lang="ar-SA" smtClean="0"/>
              <a:t>13/04/1444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 Mohammed Fanokh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3F87B-E1D1-41E8-95CA-9F02194A32B4}" type="datetime1">
              <a:rPr lang="ar-SA" smtClean="0"/>
              <a:t>13/04/1444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 Mohammed Fanokh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45778-170F-496D-AA0E-8865E29B43D6}" type="datetime1">
              <a:rPr lang="ar-SA" smtClean="0"/>
              <a:t>13/04/1444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 Mohammed Fanokh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EB904-8FAC-4C88-AF2C-42BE2F2E964B}" type="datetime1">
              <a:rPr lang="ar-SA" smtClean="0"/>
              <a:t>13/04/1444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 Mohammed Fanokh</a:t>
            </a:r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70BF4-DFF3-4602-BFDD-A04FCC632488}" type="datetime1">
              <a:rPr lang="ar-SA" smtClean="0"/>
              <a:t>13/04/1444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 Mohammed Fanokh</a:t>
            </a: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009DD-A13B-4339-A25D-9C293415EA22}" type="datetime1">
              <a:rPr lang="ar-SA" smtClean="0"/>
              <a:t>13/04/1444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 Mohammed Fanokh</a:t>
            </a:r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164B0-9830-451B-A329-75FB923B27CE}" type="datetime1">
              <a:rPr lang="ar-SA" smtClean="0"/>
              <a:t>13/04/1444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 Mohammed Fanokh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70FAC-A24A-44AD-86A6-5751D952B4EB}" type="datetime1">
              <a:rPr lang="ar-SA" smtClean="0"/>
              <a:t>13/04/1444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 Mohammed Fanokh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B69CA-8170-4216-A018-38D8128018E4}" type="datetime1">
              <a:rPr lang="ar-SA" smtClean="0"/>
              <a:t>13/04/1444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By Dr. Mohammed Fanokh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Anthelmintic" TargetMode="External"/><Relationship Id="rId3" Type="http://schemas.openxmlformats.org/officeDocument/2006/relationships/hyperlink" Target="https://en.wikipedia.org/wiki/Triphenylmethane" TargetMode="External"/><Relationship Id="rId7" Type="http://schemas.openxmlformats.org/officeDocument/2006/relationships/hyperlink" Target="https://en.wikipedia.org/wiki/Antifungal_medication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Antibacterial" TargetMode="External"/><Relationship Id="rId5" Type="http://schemas.openxmlformats.org/officeDocument/2006/relationships/hyperlink" Target="https://en.wikipedia.org/wiki/Gram_staining" TargetMode="External"/><Relationship Id="rId10" Type="http://schemas.openxmlformats.org/officeDocument/2006/relationships/image" Target="../media/image38.png"/><Relationship Id="rId4" Type="http://schemas.openxmlformats.org/officeDocument/2006/relationships/hyperlink" Target="https://en.wikipedia.org/wiki/Histological" TargetMode="External"/><Relationship Id="rId9" Type="http://schemas.openxmlformats.org/officeDocument/2006/relationships/hyperlink" Target="https://en.wikipedia.org/wiki/Topica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772400" cy="1470025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GB" sz="3600" dirty="0" smtClean="0">
                <a:latin typeface="Cambria" pitchFamily="18" charset="0"/>
                <a:ea typeface="+mn-ea"/>
                <a:cs typeface="+mn-cs"/>
              </a:rPr>
              <a:t/>
            </a:r>
            <a:br>
              <a:rPr lang="en-GB" sz="3600" dirty="0" smtClean="0">
                <a:latin typeface="Cambria" pitchFamily="18" charset="0"/>
                <a:ea typeface="+mn-ea"/>
                <a:cs typeface="+mn-cs"/>
              </a:rPr>
            </a:br>
            <a:r>
              <a:rPr lang="en-GB" sz="3600" dirty="0">
                <a:latin typeface="Cambria" pitchFamily="18" charset="0"/>
                <a:ea typeface="+mn-ea"/>
                <a:cs typeface="+mn-cs"/>
              </a:rPr>
              <a:t/>
            </a:r>
            <a:br>
              <a:rPr lang="en-GB" sz="3600" dirty="0">
                <a:latin typeface="Cambria" pitchFamily="18" charset="0"/>
                <a:ea typeface="+mn-ea"/>
                <a:cs typeface="+mn-cs"/>
              </a:rPr>
            </a:br>
            <a:endParaRPr lang="en-GB" sz="3600" i="1" dirty="0"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45A6-195C-46F6-A468-89468E662806}" type="slidenum">
              <a:rPr lang="en-GB" smtClean="0"/>
              <a:t>1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57092" y="476672"/>
            <a:ext cx="8679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C00000"/>
                </a:solidFill>
                <a:latin typeface="Cambria" pitchFamily="18" charset="0"/>
                <a:ea typeface="+mj-ea"/>
              </a:rPr>
              <a:t>Inorganic Pharmaceutical Chemistry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55776" y="2668850"/>
            <a:ext cx="4392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Lec</a:t>
            </a:r>
            <a:r>
              <a:rPr lang="en-US" sz="20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5: </a:t>
            </a:r>
            <a:r>
              <a:rPr lang="en-US" sz="20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20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opical </a:t>
            </a:r>
            <a:r>
              <a:rPr lang="en-US" sz="20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</a:t>
            </a:r>
            <a:r>
              <a:rPr lang="en-US" sz="20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gents</a:t>
            </a:r>
            <a:endParaRPr lang="en-US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551548" y="1157469"/>
            <a:ext cx="6373415" cy="12519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GB" alt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GB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Pharmaceutical </a:t>
            </a:r>
            <a:r>
              <a:rPr lang="en-GB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Chemistry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13" name="Rounded Rectangle 12"/>
          <p:cNvSpPr/>
          <p:nvPr/>
        </p:nvSpPr>
        <p:spPr>
          <a:xfrm>
            <a:off x="2771800" y="2492896"/>
            <a:ext cx="3888432" cy="7920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pic>
        <p:nvPicPr>
          <p:cNvPr id="2050" name="Picture 2" descr="Calamine Skin Protectant Lotion - 6oz - Up&amp;Up™ : Targe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2" t="5366" r="29962"/>
          <a:stretch/>
        </p:blipFill>
        <p:spPr bwMode="auto">
          <a:xfrm>
            <a:off x="2771800" y="3513584"/>
            <a:ext cx="1149837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entian Violet: Deep Purple Dye Kills Some Cancer Cells, Early Research  Finds | CommonHealt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829" y="3573016"/>
            <a:ext cx="1691326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04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7901347" cy="448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862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728663"/>
            <a:ext cx="721042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29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647700"/>
            <a:ext cx="7553325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12</a:t>
            </a:fld>
            <a:endParaRPr lang="ar-SA"/>
          </a:p>
        </p:txBody>
      </p:sp>
      <p:sp>
        <p:nvSpPr>
          <p:cNvPr id="4" name="مربع نص 3"/>
          <p:cNvSpPr txBox="1"/>
          <p:nvPr/>
        </p:nvSpPr>
        <p:spPr>
          <a:xfrm>
            <a:off x="1763688" y="3501008"/>
            <a:ext cx="4392488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4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188640"/>
            <a:ext cx="7553325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951140"/>
            <a:ext cx="5772150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8884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2276475"/>
            <a:ext cx="7686675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5453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638175"/>
            <a:ext cx="7505700" cy="558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0621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8364923" cy="5212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9969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752475"/>
            <a:ext cx="7381875" cy="535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2017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1119188"/>
            <a:ext cx="7962900" cy="461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6975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8453120" cy="475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3753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42" y="875274"/>
            <a:ext cx="7477125" cy="508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2</a:t>
            </a:fld>
            <a:endParaRPr lang="ar-SA"/>
          </a:p>
        </p:txBody>
      </p:sp>
      <p:sp>
        <p:nvSpPr>
          <p:cNvPr id="4" name="مربع نص 3"/>
          <p:cNvSpPr txBox="1"/>
          <p:nvPr/>
        </p:nvSpPr>
        <p:spPr>
          <a:xfrm>
            <a:off x="1115616" y="3240817"/>
            <a:ext cx="2736304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46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2016 50&#10;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5"/>
          <a:stretch/>
        </p:blipFill>
        <p:spPr bwMode="auto">
          <a:xfrm>
            <a:off x="827584" y="836712"/>
            <a:ext cx="7644590" cy="530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09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26" y="1122392"/>
            <a:ext cx="8514546" cy="475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21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4220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2016 47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6820393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22</a:t>
            </a:fld>
            <a:endParaRPr lang="ar-SA"/>
          </a:p>
        </p:txBody>
      </p:sp>
      <p:sp>
        <p:nvSpPr>
          <p:cNvPr id="5" name="مربع نص 4"/>
          <p:cNvSpPr txBox="1"/>
          <p:nvPr/>
        </p:nvSpPr>
        <p:spPr>
          <a:xfrm>
            <a:off x="899592" y="5867980"/>
            <a:ext cx="682039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65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2016 48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73" y="678546"/>
            <a:ext cx="7551151" cy="566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23</a:t>
            </a:fld>
            <a:endParaRPr lang="ar-SA"/>
          </a:p>
        </p:txBody>
      </p:sp>
      <p:sp>
        <p:nvSpPr>
          <p:cNvPr id="5" name="مربع نص 4"/>
          <p:cNvSpPr txBox="1"/>
          <p:nvPr/>
        </p:nvSpPr>
        <p:spPr>
          <a:xfrm>
            <a:off x="971600" y="5908630"/>
            <a:ext cx="74168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93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2016 49&#10;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65"/>
          <a:stretch/>
        </p:blipFill>
        <p:spPr bwMode="auto">
          <a:xfrm>
            <a:off x="827583" y="764704"/>
            <a:ext cx="7259005" cy="521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24</a:t>
            </a:fld>
            <a:endParaRPr lang="ar-SA"/>
          </a:p>
        </p:txBody>
      </p:sp>
      <p:sp>
        <p:nvSpPr>
          <p:cNvPr id="4" name="مربع نص 3"/>
          <p:cNvSpPr txBox="1"/>
          <p:nvPr/>
        </p:nvSpPr>
        <p:spPr>
          <a:xfrm>
            <a:off x="7541817" y="5784006"/>
            <a:ext cx="5447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3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7464"/>
            <a:ext cx="7684108" cy="429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1560" y="5143341"/>
            <a:ext cx="81906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A </a:t>
            </a:r>
            <a:r>
              <a:rPr lang="en-US" sz="2000" b="1" dirty="0"/>
              <a:t>negative catalyst</a:t>
            </a:r>
            <a:r>
              <a:rPr lang="en-US" sz="2000" dirty="0"/>
              <a:t> is a substance which decreases the rate of a chemical reaction. Phosphoric acid serves as a </a:t>
            </a:r>
            <a:r>
              <a:rPr lang="en-US" sz="2000" b="1" dirty="0"/>
              <a:t>negative catalyst</a:t>
            </a:r>
            <a:r>
              <a:rPr lang="en-US" sz="2000" dirty="0"/>
              <a:t> in the decomposition of H2O2.</a:t>
            </a:r>
          </a:p>
        </p:txBody>
      </p:sp>
      <p:sp>
        <p:nvSpPr>
          <p:cNvPr id="3" name="Rectangle 2"/>
          <p:cNvSpPr/>
          <p:nvPr/>
        </p:nvSpPr>
        <p:spPr>
          <a:xfrm>
            <a:off x="611560" y="5134392"/>
            <a:ext cx="8190656" cy="10246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11560" y="427464"/>
            <a:ext cx="8190656" cy="47069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373" y="4077072"/>
            <a:ext cx="5202621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25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0074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87"/>
          <a:stretch/>
        </p:blipFill>
        <p:spPr bwMode="auto">
          <a:xfrm>
            <a:off x="575770" y="764704"/>
            <a:ext cx="8103968" cy="3047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77072"/>
            <a:ext cx="515302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795098" y="5292235"/>
            <a:ext cx="21247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NLT</a:t>
            </a:r>
            <a:r>
              <a:rPr lang="en-US" sz="2000" dirty="0"/>
              <a:t> (not less than)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26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6916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2016 65&#10;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62"/>
          <a:stretch/>
        </p:blipFill>
        <p:spPr bwMode="auto">
          <a:xfrm>
            <a:off x="835249" y="1036672"/>
            <a:ext cx="7337151" cy="448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71600" y="1772816"/>
            <a:ext cx="57606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27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1930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2016 78&#10;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56"/>
          <a:stretch/>
        </p:blipFill>
        <p:spPr bwMode="auto">
          <a:xfrm>
            <a:off x="827583" y="890644"/>
            <a:ext cx="7590946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71600" y="1700808"/>
            <a:ext cx="576064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28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910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2016 79&#10;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45"/>
          <a:stretch/>
        </p:blipFill>
        <p:spPr bwMode="auto">
          <a:xfrm>
            <a:off x="683568" y="620688"/>
            <a:ext cx="7672944" cy="517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29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473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600075"/>
            <a:ext cx="7505700" cy="565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7643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836712"/>
            <a:ext cx="7804467" cy="493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30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8254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888231" cy="585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31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044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7271516" cy="475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32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1246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e La Cruz, Gentian Violet, First Aid Antiseptic, 1 fl oz (30 ml) - iHerb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13" r="28541"/>
          <a:stretch/>
        </p:blipFill>
        <p:spPr bwMode="auto">
          <a:xfrm>
            <a:off x="611560" y="332656"/>
            <a:ext cx="2153184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15816" y="197346"/>
            <a:ext cx="598372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en-US" sz="2000" b="1" dirty="0" smtClean="0">
              <a:solidFill>
                <a:srgbClr val="202122"/>
              </a:solidFill>
              <a:latin typeface="Arial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/>
              </a:rPr>
              <a:t>Miscellaneous </a:t>
            </a:r>
            <a:endParaRPr lang="en-US" sz="2000" b="1" dirty="0" smtClean="0">
              <a:solidFill>
                <a:srgbClr val="FF0000"/>
              </a:solidFill>
              <a:latin typeface="Arial"/>
            </a:endParaRPr>
          </a:p>
          <a:p>
            <a:pPr algn="l"/>
            <a:r>
              <a:rPr lang="en-US" sz="2000" b="1" dirty="0" smtClean="0">
                <a:solidFill>
                  <a:srgbClr val="202122"/>
                </a:solidFill>
                <a:latin typeface="Arial"/>
              </a:rPr>
              <a:t>Crystal </a:t>
            </a:r>
            <a:r>
              <a:rPr lang="en-US" sz="2000" b="1" dirty="0">
                <a:solidFill>
                  <a:srgbClr val="202122"/>
                </a:solidFill>
                <a:latin typeface="Arial"/>
              </a:rPr>
              <a:t>violet</a:t>
            </a:r>
            <a:r>
              <a:rPr lang="en-US" sz="2000" dirty="0">
                <a:solidFill>
                  <a:srgbClr val="202122"/>
                </a:solidFill>
                <a:latin typeface="Arial"/>
              </a:rPr>
              <a:t> or </a:t>
            </a: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</a:rPr>
              <a:t>gentian violet</a:t>
            </a:r>
            <a:r>
              <a:rPr lang="en-US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</a:rPr>
              <a:t>, </a:t>
            </a:r>
            <a:r>
              <a:rPr lang="en-US" sz="2000" dirty="0">
                <a:solidFill>
                  <a:srgbClr val="202122"/>
                </a:solidFill>
                <a:latin typeface="Arial"/>
              </a:rPr>
              <a:t>also known as </a:t>
            </a:r>
            <a:r>
              <a:rPr lang="en-US" sz="2000" b="1" dirty="0">
                <a:solidFill>
                  <a:srgbClr val="202122"/>
                </a:solidFill>
                <a:latin typeface="Arial"/>
              </a:rPr>
              <a:t>methyl violet 10B</a:t>
            </a:r>
            <a:r>
              <a:rPr lang="en-US" sz="2000" dirty="0">
                <a:solidFill>
                  <a:srgbClr val="202122"/>
                </a:solidFill>
                <a:latin typeface="Arial"/>
              </a:rPr>
              <a:t> or </a:t>
            </a:r>
            <a:r>
              <a:rPr lang="en-US" sz="2000" b="1" dirty="0" err="1">
                <a:solidFill>
                  <a:srgbClr val="202122"/>
                </a:solidFill>
                <a:latin typeface="Arial"/>
              </a:rPr>
              <a:t>hexamethyl</a:t>
            </a:r>
            <a:r>
              <a:rPr lang="en-US" sz="2000" b="1" dirty="0">
                <a:solidFill>
                  <a:srgbClr val="202122"/>
                </a:solidFill>
                <a:latin typeface="Arial"/>
              </a:rPr>
              <a:t> </a:t>
            </a:r>
            <a:r>
              <a:rPr lang="en-US" sz="2000" b="1" dirty="0" err="1">
                <a:solidFill>
                  <a:srgbClr val="202122"/>
                </a:solidFill>
                <a:latin typeface="Arial"/>
              </a:rPr>
              <a:t>pararosaniline</a:t>
            </a:r>
            <a:r>
              <a:rPr lang="en-US" sz="2000" b="1" dirty="0">
                <a:solidFill>
                  <a:srgbClr val="202122"/>
                </a:solidFill>
                <a:latin typeface="Arial"/>
              </a:rPr>
              <a:t> chloride</a:t>
            </a:r>
            <a:r>
              <a:rPr lang="en-US" sz="2000" dirty="0">
                <a:solidFill>
                  <a:srgbClr val="202122"/>
                </a:solidFill>
                <a:latin typeface="Arial"/>
              </a:rPr>
              <a:t>, is a </a:t>
            </a:r>
            <a:r>
              <a:rPr lang="en-US" sz="2000" dirty="0" err="1">
                <a:solidFill>
                  <a:srgbClr val="0B0080"/>
                </a:solidFill>
                <a:latin typeface="Arial"/>
                <a:hlinkClick r:id="rId3" tooltip="Triphenylmethane"/>
              </a:rPr>
              <a:t>triarylmethane</a:t>
            </a:r>
            <a:r>
              <a:rPr lang="en-US" sz="2000" dirty="0">
                <a:solidFill>
                  <a:srgbClr val="202122"/>
                </a:solidFill>
                <a:latin typeface="Arial"/>
              </a:rPr>
              <a:t> dye used as a </a:t>
            </a:r>
            <a:r>
              <a:rPr lang="en-US" sz="2000" dirty="0">
                <a:solidFill>
                  <a:srgbClr val="0B0080"/>
                </a:solidFill>
                <a:latin typeface="Arial"/>
                <a:hlinkClick r:id="rId4" tooltip="Histological"/>
              </a:rPr>
              <a:t>histological</a:t>
            </a:r>
            <a:r>
              <a:rPr lang="en-US" sz="2000" dirty="0">
                <a:solidFill>
                  <a:srgbClr val="202122"/>
                </a:solidFill>
                <a:latin typeface="Arial"/>
              </a:rPr>
              <a:t> stain and in </a:t>
            </a:r>
            <a:r>
              <a:rPr lang="en-US" sz="2000" dirty="0">
                <a:solidFill>
                  <a:srgbClr val="0B0080"/>
                </a:solidFill>
                <a:latin typeface="Arial"/>
                <a:hlinkClick r:id="rId5" tooltip="Gram staining"/>
              </a:rPr>
              <a:t>Gram's method</a:t>
            </a:r>
            <a:r>
              <a:rPr lang="en-US" sz="2000" dirty="0">
                <a:solidFill>
                  <a:srgbClr val="202122"/>
                </a:solidFill>
                <a:latin typeface="Arial"/>
              </a:rPr>
              <a:t> of classifying bacteria. Crystal </a:t>
            </a:r>
            <a:r>
              <a:rPr lang="en-US" sz="2000" dirty="0" smtClean="0">
                <a:solidFill>
                  <a:srgbClr val="202122"/>
                </a:solidFill>
                <a:latin typeface="Arial"/>
              </a:rPr>
              <a:t>violet has</a:t>
            </a:r>
            <a:r>
              <a:rPr lang="en-US" sz="2000" dirty="0">
                <a:solidFill>
                  <a:srgbClr val="202122"/>
                </a:solidFill>
                <a:latin typeface="Arial"/>
              </a:rPr>
              <a:t> </a:t>
            </a:r>
            <a:r>
              <a:rPr lang="en-US" sz="2000" dirty="0">
                <a:solidFill>
                  <a:srgbClr val="0B0080"/>
                </a:solidFill>
                <a:latin typeface="Arial"/>
                <a:hlinkClick r:id="rId6" tooltip="Antibacterial"/>
              </a:rPr>
              <a:t>antibacterial</a:t>
            </a:r>
            <a:r>
              <a:rPr lang="en-US" sz="2000" dirty="0">
                <a:solidFill>
                  <a:srgbClr val="202122"/>
                </a:solidFill>
                <a:latin typeface="Arial"/>
              </a:rPr>
              <a:t>, </a:t>
            </a:r>
            <a:r>
              <a:rPr lang="en-US" sz="2000" dirty="0" err="1" smtClean="0">
                <a:solidFill>
                  <a:srgbClr val="0B0080"/>
                </a:solidFill>
                <a:latin typeface="Arial"/>
                <a:hlinkClick r:id="rId7" tooltip="Antifungal medication"/>
              </a:rPr>
              <a:t>antifungal</a:t>
            </a:r>
            <a:r>
              <a:rPr lang="en-US" sz="2000" dirty="0" err="1" smtClean="0">
                <a:solidFill>
                  <a:srgbClr val="202122"/>
                </a:solidFill>
                <a:latin typeface="Arial"/>
              </a:rPr>
              <a:t>,and</a:t>
            </a:r>
            <a:r>
              <a:rPr lang="en-US" sz="2000" dirty="0">
                <a:solidFill>
                  <a:srgbClr val="202122"/>
                </a:solidFill>
                <a:latin typeface="Arial"/>
              </a:rPr>
              <a:t> </a:t>
            </a:r>
            <a:r>
              <a:rPr lang="en-US" sz="2000" dirty="0">
                <a:solidFill>
                  <a:srgbClr val="0B0080"/>
                </a:solidFill>
                <a:latin typeface="Arial"/>
                <a:hlinkClick r:id="rId8" tooltip="Anthelmintic"/>
              </a:rPr>
              <a:t>anthelmintic</a:t>
            </a:r>
            <a:r>
              <a:rPr lang="en-US" sz="2000" dirty="0">
                <a:solidFill>
                  <a:srgbClr val="202122"/>
                </a:solidFill>
                <a:latin typeface="Arial"/>
              </a:rPr>
              <a:t> </a:t>
            </a:r>
            <a:r>
              <a:rPr lang="en-US" sz="2000" dirty="0" err="1" smtClean="0">
                <a:solidFill>
                  <a:srgbClr val="202122"/>
                </a:solidFill>
                <a:latin typeface="Arial"/>
              </a:rPr>
              <a:t>prope-rties</a:t>
            </a:r>
            <a:r>
              <a:rPr lang="en-US" sz="2000" dirty="0" smtClean="0">
                <a:solidFill>
                  <a:srgbClr val="202122"/>
                </a:solidFill>
                <a:latin typeface="Arial"/>
              </a:rPr>
              <a:t> </a:t>
            </a:r>
            <a:r>
              <a:rPr lang="en-US" sz="2000" dirty="0">
                <a:solidFill>
                  <a:srgbClr val="202122"/>
                </a:solidFill>
                <a:latin typeface="Arial"/>
              </a:rPr>
              <a:t>and was formerly important </a:t>
            </a:r>
            <a:r>
              <a:rPr lang="en-US" sz="2000" dirty="0" smtClean="0">
                <a:solidFill>
                  <a:srgbClr val="202122"/>
                </a:solidFill>
                <a:latin typeface="Arial"/>
              </a:rPr>
              <a:t>as a</a:t>
            </a:r>
            <a:r>
              <a:rPr lang="en-US" sz="2000" dirty="0">
                <a:solidFill>
                  <a:srgbClr val="202122"/>
                </a:solidFill>
                <a:latin typeface="Arial"/>
              </a:rPr>
              <a:t> </a:t>
            </a:r>
            <a:r>
              <a:rPr lang="en-US" sz="2000" dirty="0">
                <a:solidFill>
                  <a:srgbClr val="0B0080"/>
                </a:solidFill>
                <a:latin typeface="Arial"/>
                <a:hlinkClick r:id="rId9" tooltip="Topical"/>
              </a:rPr>
              <a:t>topical</a:t>
            </a:r>
            <a:r>
              <a:rPr lang="en-US" sz="2000" dirty="0">
                <a:solidFill>
                  <a:srgbClr val="202122"/>
                </a:solidFill>
                <a:latin typeface="Arial"/>
              </a:rPr>
              <a:t> antiseptic. </a:t>
            </a:r>
            <a:endParaRPr lang="en-US" sz="2000" dirty="0"/>
          </a:p>
        </p:txBody>
      </p:sp>
      <p:pic>
        <p:nvPicPr>
          <p:cNvPr id="3076" name="Picture 4" descr="Kekulé, skeletal formula of a crystal violet minor tautom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692" y="3584054"/>
            <a:ext cx="3063612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33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9795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852488"/>
            <a:ext cx="7515225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178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590550"/>
            <a:ext cx="7543800" cy="567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6866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881063"/>
            <a:ext cx="7496175" cy="509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5041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842963"/>
            <a:ext cx="7534275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7</a:t>
            </a:fld>
            <a:endParaRPr lang="ar-SA"/>
          </a:p>
        </p:txBody>
      </p:sp>
      <p:sp>
        <p:nvSpPr>
          <p:cNvPr id="4" name="مربع نص 3"/>
          <p:cNvSpPr txBox="1"/>
          <p:nvPr/>
        </p:nvSpPr>
        <p:spPr>
          <a:xfrm>
            <a:off x="899592" y="2420888"/>
            <a:ext cx="1440160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42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614363"/>
            <a:ext cx="7553325" cy="562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8</a:t>
            </a:fld>
            <a:endParaRPr lang="ar-SA"/>
          </a:p>
        </p:txBody>
      </p:sp>
      <p:sp>
        <p:nvSpPr>
          <p:cNvPr id="4" name="مربع نص 3"/>
          <p:cNvSpPr txBox="1"/>
          <p:nvPr/>
        </p:nvSpPr>
        <p:spPr>
          <a:xfrm>
            <a:off x="1024394" y="2812286"/>
            <a:ext cx="1008112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19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7723167" cy="493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9335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2598</TotalTime>
  <Words>49</Words>
  <Application>Microsoft Office PowerPoint</Application>
  <PresentationFormat>عرض على الشاشة (3:4)‏</PresentationFormat>
  <Paragraphs>42</Paragraphs>
  <Slides>33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33</vt:i4>
      </vt:variant>
    </vt:vector>
  </HeadingPairs>
  <TitlesOfParts>
    <vt:vector size="34" baseType="lpstr">
      <vt:lpstr>سمة Office</vt:lpstr>
      <vt:lpstr> 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الثقة للحاسبات</dc:creator>
  <cp:lastModifiedBy>Dell</cp:lastModifiedBy>
  <cp:revision>45</cp:revision>
  <dcterms:created xsi:type="dcterms:W3CDTF">2021-01-01T19:05:21Z</dcterms:created>
  <dcterms:modified xsi:type="dcterms:W3CDTF">2022-11-07T05:27:47Z</dcterms:modified>
</cp:coreProperties>
</file>