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97" r:id="rId2"/>
    <p:sldId id="301" r:id="rId3"/>
    <p:sldId id="267" r:id="rId4"/>
    <p:sldId id="268" r:id="rId5"/>
    <p:sldId id="269" r:id="rId6"/>
    <p:sldId id="270" r:id="rId7"/>
    <p:sldId id="298" r:id="rId8"/>
    <p:sldId id="271" r:id="rId9"/>
    <p:sldId id="272" r:id="rId10"/>
    <p:sldId id="27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2" r:id="rId28"/>
    <p:sldId id="263" r:id="rId29"/>
    <p:sldId id="300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8" d="100"/>
          <a:sy n="68" d="100"/>
        </p:scale>
        <p:origin x="-11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697B47-7A44-49BB-BEBD-6FDC799E100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7E63A0-8A9B-4EE1-BD4C-CC09AADA1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2C49-E1D2-4BC8-A760-C9EB93E5F7C4}" type="datetime1">
              <a:rPr lang="ar-SA" smtClean="0"/>
              <a:t>09/05/1444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741-84C2-4120-9DD5-12177032CE41}" type="datetime1">
              <a:rPr lang="ar-SA" smtClean="0"/>
              <a:t>09/05/1444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AE4-6AF5-49E0-9345-88DB0C3E3A6E}" type="datetime1">
              <a:rPr lang="ar-SA" smtClean="0"/>
              <a:t>09/05/1444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34F-1BD7-4905-B0D0-C1CB977F4CC2}" type="datetime1">
              <a:rPr lang="ar-SA" smtClean="0"/>
              <a:t>09/05/1444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52C-AA6D-42E2-91CD-4A65460DF8EE}" type="datetime1">
              <a:rPr lang="ar-SA" smtClean="0"/>
              <a:t>09/05/1444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648-E8AA-4A65-B280-6AD19EE02274}" type="datetime1">
              <a:rPr lang="ar-SA" smtClean="0"/>
              <a:t>09/05/1444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167A-0033-45E5-99FF-53542A1E0CD8}" type="datetime1">
              <a:rPr lang="ar-SA" smtClean="0"/>
              <a:t>09/05/1444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8E3D-FB9F-4E22-98A6-A0066DAE5222}" type="datetime1">
              <a:rPr lang="ar-SA" smtClean="0"/>
              <a:t>09/05/1444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7DB-A69D-4074-926A-7625E0EE545B}" type="datetime1">
              <a:rPr lang="ar-SA" smtClean="0"/>
              <a:t>09/05/1444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612-2BCF-4A0F-97E8-CA4850F25890}" type="datetime1">
              <a:rPr lang="ar-SA" smtClean="0"/>
              <a:t>09/05/1444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A236-5CC7-4359-AE54-9AA4D004BB99}" type="datetime1">
              <a:rPr lang="ar-SA" smtClean="0"/>
              <a:t>09/05/1444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460D-4D30-4AFB-9434-1FAF8BDA0D5B}" type="datetime1">
              <a:rPr lang="ar-SA" smtClean="0"/>
              <a:t>09/05/1444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n(II)_fluoride#cite_note-Commonly_Referred_to_as_Stannous_Fluoride-1" TargetMode="External"/><Relationship Id="rId7" Type="http://schemas.openxmlformats.org/officeDocument/2006/relationships/hyperlink" Target="https://en.wikipedia.org/wiki/Toothpast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hemical_compound" TargetMode="External"/><Relationship Id="rId5" Type="http://schemas.openxmlformats.org/officeDocument/2006/relationships/hyperlink" Target="https://en.wikipedia.org/wiki/Latin" TargetMode="External"/><Relationship Id="rId4" Type="http://schemas.openxmlformats.org/officeDocument/2006/relationships/hyperlink" Target="https://en.wikipedia.org/wiki/Tin(II)_fluoride#cite_note-Latin_Names_Variable_Charge_Metals-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2411760" y="548680"/>
            <a:ext cx="6505307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Inorganic Pharmaceutical Chemistry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6: Dental Products</a:t>
            </a:r>
          </a:p>
          <a:p>
            <a:pPr algn="ctr"/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0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Stage- College of Pharmacy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41" y="3645024"/>
            <a:ext cx="4466124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8" y="4005064"/>
            <a:ext cx="2095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4838" y="571269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122"/>
                </a:solidFill>
                <a:latin typeface="Arial"/>
              </a:rPr>
              <a:t>SnF</a:t>
            </a:r>
            <a:r>
              <a:rPr lang="en-US" b="1" baseline="-25000" dirty="0">
                <a:solidFill>
                  <a:srgbClr val="202122"/>
                </a:solidFill>
                <a:latin typeface="Arial"/>
              </a:rPr>
              <a:t>2</a:t>
            </a:r>
            <a:r>
              <a:rPr lang="en-US" b="1" dirty="0">
                <a:solidFill>
                  <a:srgbClr val="202122"/>
                </a:solidFill>
                <a:latin typeface="Arial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98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7483"/>
            <a:ext cx="7051461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52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56632"/>
            <a:ext cx="6519394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1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387652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4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57188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5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79" y="4555579"/>
            <a:ext cx="49434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 descr="Fluoride's Mechanism of Action | Fundamentals of Dentifrice: Oral Health  Benefits in a Tube | Continuing Education Course | dentalca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18" y="413752"/>
            <a:ext cx="433136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6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95488"/>
            <a:ext cx="6257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5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452563"/>
            <a:ext cx="51244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72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2048"/>
            <a:ext cx="5496561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361570" y="4941168"/>
            <a:ext cx="8314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solidFill>
                  <a:srgbClr val="202122"/>
                </a:solidFill>
                <a:latin typeface="Arial"/>
              </a:rPr>
              <a:t>Tin(II) fluoride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, commonly referred to commercially as </a:t>
            </a:r>
            <a:r>
              <a:rPr lang="en-US" b="1" dirty="0">
                <a:solidFill>
                  <a:srgbClr val="202122"/>
                </a:solidFill>
                <a:latin typeface="Arial"/>
              </a:rPr>
              <a:t>stannous fluoride</a:t>
            </a:r>
            <a:r>
              <a:rPr lang="en-US" baseline="30000" dirty="0">
                <a:solidFill>
                  <a:srgbClr val="0645AD"/>
                </a:solidFill>
                <a:latin typeface="Arial"/>
                <a:hlinkClick r:id="rId3"/>
              </a:rPr>
              <a:t>[1]</a:t>
            </a:r>
            <a:r>
              <a:rPr lang="en-US" baseline="30000" dirty="0">
                <a:solidFill>
                  <a:srgbClr val="0645AD"/>
                </a:solidFill>
                <a:latin typeface="Arial"/>
                <a:hlinkClick r:id="rId4"/>
              </a:rPr>
              <a:t>[2]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 (from </a:t>
            </a:r>
            <a:r>
              <a:rPr lang="en-US" dirty="0">
                <a:solidFill>
                  <a:srgbClr val="0645AD"/>
                </a:solidFill>
                <a:latin typeface="Arial"/>
                <a:hlinkClick r:id="rId5" tooltip="Latin"/>
              </a:rPr>
              <a:t>Latin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 </a:t>
            </a:r>
            <a:r>
              <a:rPr lang="en-US" i="1" dirty="0" err="1">
                <a:solidFill>
                  <a:srgbClr val="202122"/>
                </a:solidFill>
                <a:latin typeface="Arial"/>
              </a:rPr>
              <a:t>stannum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, 'tin'), is a </a:t>
            </a:r>
            <a:r>
              <a:rPr lang="en-US" dirty="0">
                <a:solidFill>
                  <a:srgbClr val="0645AD"/>
                </a:solidFill>
                <a:latin typeface="Arial"/>
                <a:hlinkClick r:id="rId6" tooltip="Chemical compound"/>
              </a:rPr>
              <a:t>chemical compound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 with the formula SnF</a:t>
            </a:r>
            <a:r>
              <a:rPr lang="en-US" baseline="-25000" dirty="0">
                <a:solidFill>
                  <a:srgbClr val="202122"/>
                </a:solidFill>
                <a:latin typeface="Arial"/>
              </a:rPr>
              <a:t>2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. It is a </a:t>
            </a:r>
            <a:r>
              <a:rPr lang="en-US" dirty="0" err="1">
                <a:solidFill>
                  <a:srgbClr val="202122"/>
                </a:solidFill>
                <a:latin typeface="Arial"/>
              </a:rPr>
              <a:t>colourless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 solid used as an ingredient in </a:t>
            </a:r>
            <a:r>
              <a:rPr lang="en-US" dirty="0">
                <a:solidFill>
                  <a:srgbClr val="0645AD"/>
                </a:solidFill>
                <a:latin typeface="Arial"/>
                <a:hlinkClick r:id="rId7" tooltip="Toothpaste"/>
              </a:rPr>
              <a:t>toothpastes</a:t>
            </a:r>
            <a:r>
              <a:rPr lang="en-US" dirty="0">
                <a:solidFill>
                  <a:srgbClr val="202122"/>
                </a:solidFill>
                <a:latin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764704"/>
            <a:ext cx="6435575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79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62113"/>
            <a:ext cx="56769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0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2483768" y="476672"/>
            <a:ext cx="4766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333333"/>
                </a:solidFill>
                <a:latin typeface="Garamond"/>
              </a:rPr>
              <a:t>Origins of the Toothpaste Industry</a:t>
            </a:r>
            <a:endParaRPr lang="en-US" sz="2400" b="1" i="0" dirty="0">
              <a:solidFill>
                <a:srgbClr val="333333"/>
              </a:solidFill>
              <a:effectLst/>
              <a:latin typeface="Garamon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9" y="3717032"/>
            <a:ext cx="4657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484" y="908720"/>
            <a:ext cx="82749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Garamond"/>
              </a:rPr>
              <a:t>The first record we have of “toothpaste” is from the Ancient Egyptians in around 5000 BC. This was more of a tooth powder that water was added to create the paste. Research shows that this was primarily made of powdered ashes from oxen </a:t>
            </a:r>
            <a:r>
              <a:rPr lang="en-US" dirty="0" smtClean="0">
                <a:solidFill>
                  <a:srgbClr val="333333"/>
                </a:solidFill>
                <a:latin typeface="Garamond"/>
              </a:rPr>
              <a:t>hooves </a:t>
            </a:r>
            <a:r>
              <a:rPr lang="ar-IQ" dirty="0" smtClean="0">
                <a:solidFill>
                  <a:srgbClr val="333333"/>
                </a:solidFill>
                <a:latin typeface="Garamond"/>
              </a:rPr>
              <a:t>حافر</a:t>
            </a:r>
            <a:r>
              <a:rPr lang="en-US" dirty="0" smtClean="0">
                <a:solidFill>
                  <a:srgbClr val="333333"/>
                </a:solidFill>
                <a:latin typeface="Garamond"/>
              </a:rPr>
              <a:t>, myrrh </a:t>
            </a:r>
            <a:r>
              <a:rPr lang="ar-IQ" dirty="0" smtClean="0">
                <a:solidFill>
                  <a:srgbClr val="333333"/>
                </a:solidFill>
                <a:latin typeface="Garamond"/>
              </a:rPr>
              <a:t>نوع من الصمغ</a:t>
            </a:r>
            <a:r>
              <a:rPr lang="en-US" dirty="0" smtClean="0">
                <a:solidFill>
                  <a:srgbClr val="333333"/>
                </a:solidFill>
                <a:latin typeface="Garamond"/>
              </a:rPr>
              <a:t>, </a:t>
            </a:r>
            <a:r>
              <a:rPr lang="en-US" dirty="0">
                <a:solidFill>
                  <a:srgbClr val="333333"/>
                </a:solidFill>
                <a:latin typeface="Garamond"/>
              </a:rPr>
              <a:t>eggshells, crushed rock salt, and pumice. </a:t>
            </a:r>
            <a:endParaRPr lang="en-US" dirty="0" smtClean="0">
              <a:solidFill>
                <a:srgbClr val="333333"/>
              </a:solidFill>
              <a:latin typeface="Garamond"/>
            </a:endParaRPr>
          </a:p>
          <a:p>
            <a:pPr marL="285750" indent="-285750" algn="just" rtl="0">
              <a:buFont typeface="Arial" pitchFamily="34" charset="0"/>
              <a:buChar char="•"/>
            </a:pPr>
            <a:endParaRPr lang="en-US" dirty="0" smtClean="0">
              <a:solidFill>
                <a:srgbClr val="333333"/>
              </a:solidFill>
              <a:latin typeface="Garamond"/>
            </a:endParaRP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Garamond"/>
              </a:rPr>
              <a:t>Greek </a:t>
            </a:r>
            <a:r>
              <a:rPr lang="en-US" dirty="0">
                <a:solidFill>
                  <a:srgbClr val="333333"/>
                </a:solidFill>
                <a:latin typeface="Garamond"/>
              </a:rPr>
              <a:t>and Roman societies that they were adding more abrasives to the mix such as crushed bones and oyster </a:t>
            </a:r>
            <a:r>
              <a:rPr lang="en-US" dirty="0" smtClean="0">
                <a:solidFill>
                  <a:srgbClr val="333333"/>
                </a:solidFill>
                <a:latin typeface="Garamond"/>
              </a:rPr>
              <a:t>shells and charcoal </a:t>
            </a:r>
            <a:r>
              <a:rPr lang="en-US" dirty="0">
                <a:solidFill>
                  <a:srgbClr val="333333"/>
                </a:solidFill>
                <a:latin typeface="Garamond"/>
              </a:rPr>
              <a:t> to improve the </a:t>
            </a:r>
            <a:r>
              <a:rPr lang="en-US" dirty="0" smtClean="0">
                <a:solidFill>
                  <a:srgbClr val="333333"/>
                </a:solidFill>
                <a:latin typeface="Garamond"/>
              </a:rPr>
              <a:t>taste and breath.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9261" y="2865710"/>
            <a:ext cx="8331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Garamond"/>
              </a:rPr>
              <a:t>Around 500 BC, in China and India people were using Ginseng, herbal mints, and salt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Garamond"/>
              </a:rPr>
              <a:t>In </a:t>
            </a:r>
            <a:r>
              <a:rPr lang="en-US" dirty="0">
                <a:solidFill>
                  <a:srgbClr val="333333"/>
                </a:solidFill>
                <a:latin typeface="Garamond"/>
              </a:rPr>
              <a:t>1873 the first smooth, good smelling paste was created by Colgate and sold in tiny glass jars.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90704"/>
            <a:ext cx="1629918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5" y="332656"/>
            <a:ext cx="56959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14" y="4005064"/>
            <a:ext cx="5429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44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693798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53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2" y="980728"/>
            <a:ext cx="7058228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77" y="1556792"/>
            <a:ext cx="702212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2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107886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5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664"/>
            <a:ext cx="53054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17032"/>
            <a:ext cx="31051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5086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32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1256"/>
            <a:ext cx="423633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94481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5054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384867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Mohammed Fanokh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3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29" y="836712"/>
            <a:ext cx="5867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83" y="1988840"/>
            <a:ext cx="6210669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86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29</a:t>
            </a:fld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323528" y="87096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rgbClr val="202124"/>
                </a:solidFill>
                <a:latin typeface="Google Sans"/>
              </a:rPr>
              <a:t>Colgate</a:t>
            </a:r>
            <a:r>
              <a:rPr lang="en-US" b="1" u="sng" baseline="30000" dirty="0">
                <a:solidFill>
                  <a:srgbClr val="202124"/>
                </a:solidFill>
                <a:latin typeface="Google Sans"/>
              </a:rPr>
              <a:t>®</a:t>
            </a:r>
            <a:r>
              <a:rPr lang="en-US" b="1" u="sng" dirty="0">
                <a:solidFill>
                  <a:srgbClr val="202124"/>
                </a:solidFill>
                <a:latin typeface="Google Sans"/>
              </a:rPr>
              <a:t> Total Original Toothpaste</a:t>
            </a:r>
            <a:endParaRPr lang="en-US" u="sng" dirty="0">
              <a:solidFill>
                <a:srgbClr val="202124"/>
              </a:solidFill>
              <a:latin typeface="Google Sans"/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Glycerin.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Aqua.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Hydrated Silica.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Sodium Lauryl Sulfate.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Arginine.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Aroma.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Cellulose Gum.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202124"/>
                </a:solidFill>
                <a:latin typeface="arial"/>
              </a:rPr>
              <a:t>Zinc Oxide</a:t>
            </a:r>
            <a:r>
              <a:rPr lang="en-US" dirty="0" smtClean="0">
                <a:solidFill>
                  <a:srgbClr val="202124"/>
                </a:solidFill>
                <a:latin typeface="arial"/>
              </a:rPr>
              <a:t>.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333333"/>
                </a:solidFill>
                <a:latin typeface="Open Sans"/>
              </a:rPr>
              <a:t>Tetrasodium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Pyrophosphate.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 Xanthan Gum.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Benzyl Alcohol.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333333"/>
                </a:solidFill>
                <a:latin typeface="Open Sans"/>
              </a:rPr>
              <a:t>Cocamidopropyl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Betaine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Sodium Fluoride.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Sodium Saccharin.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Phosphoric Acid.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Sucralose.</a:t>
            </a:r>
          </a:p>
          <a:p>
            <a:pPr algn="l" rtl="0">
              <a:buFont typeface="Arial"/>
              <a:buChar char="•"/>
            </a:pPr>
            <a:endParaRPr lang="en-US" b="0" i="0" dirty="0">
              <a:solidFill>
                <a:srgbClr val="202124"/>
              </a:solidFill>
              <a:effectLst/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65291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202124"/>
                </a:solidFill>
                <a:latin typeface="arial"/>
              </a:rPr>
              <a:t> </a:t>
            </a:r>
            <a:r>
              <a:rPr lang="en-US" b="1" u="sng" dirty="0" smtClean="0">
                <a:solidFill>
                  <a:srgbClr val="202124"/>
                </a:solidFill>
                <a:latin typeface="arial"/>
              </a:rPr>
              <a:t>Crest Tooth past components </a:t>
            </a:r>
          </a:p>
          <a:p>
            <a:r>
              <a:rPr lang="en-US" b="1" dirty="0" smtClean="0">
                <a:solidFill>
                  <a:srgbClr val="202124"/>
                </a:solidFill>
                <a:latin typeface="arial"/>
              </a:rPr>
              <a:t>Stannous 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Fluoride 0.454%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 (0.16% W/V Fluoride Ion). Inactive Ingredients: Glycerin, Hydrated Silica, Sodium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Hexametaphosphate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, Propylene Glycol, PEG-6, Water, Zinc Lactate,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Trisodium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 Phosphate, Flavor, Sodium Lauryl Sulfate, Sodium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Gluconate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, Carrageenan, Sodium Saccharin, Xanthan Gum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2488" y="39710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202124"/>
                </a:solidFill>
                <a:latin typeface="arial"/>
              </a:rPr>
              <a:t>Biofresh</a:t>
            </a:r>
            <a:r>
              <a:rPr lang="en-US" b="1" dirty="0" smtClean="0">
                <a:solidFill>
                  <a:srgbClr val="202124"/>
                </a:solidFill>
                <a:latin typeface="arial"/>
              </a:rPr>
              <a:t> tooth paste               </a:t>
            </a:r>
          </a:p>
          <a:p>
            <a:r>
              <a:rPr lang="en-US" b="1" dirty="0" smtClean="0">
                <a:solidFill>
                  <a:srgbClr val="202124"/>
                </a:solidFill>
                <a:latin typeface="arial"/>
              </a:rPr>
              <a:t>Sorbitol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, Aqua, Hydrated Silica, </a:t>
            </a:r>
            <a:r>
              <a:rPr lang="en-US" b="1" dirty="0" err="1">
                <a:solidFill>
                  <a:srgbClr val="202124"/>
                </a:solidFill>
                <a:latin typeface="arial"/>
              </a:rPr>
              <a:t>Mentha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202124"/>
                </a:solidFill>
                <a:latin typeface="arial"/>
              </a:rPr>
              <a:t>Piperita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 Leaf Water*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, Aloe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Barbadensis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 Leaf Juice*, Lauryl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Glucoside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, Xanthan Gum, Aroma, Sodium Fluoride, Sodium Benzoate, Stevia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Rebaudiana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 Extract, Citric Acid, Potassium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Sorbate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652917"/>
            <a:ext cx="4464496" cy="2776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8512" y="3861048"/>
            <a:ext cx="435597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28" y="870967"/>
            <a:ext cx="4032448" cy="4934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298311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6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64986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80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6368"/>
            <a:ext cx="7959259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7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50" y="632910"/>
            <a:ext cx="685358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90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80" y="3469821"/>
            <a:ext cx="3076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1268760"/>
            <a:ext cx="74064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cs typeface="+mj-cs"/>
              </a:rPr>
              <a:t>Hydroxyapatite</a:t>
            </a:r>
            <a:r>
              <a:rPr lang="en-US" sz="2000" b="1" dirty="0" smtClean="0">
                <a:solidFill>
                  <a:prstClr val="black"/>
                </a:solidFill>
                <a:cs typeface="+mj-cs"/>
              </a:rPr>
              <a:t>,</a:t>
            </a:r>
            <a:r>
              <a:rPr lang="en-US" sz="2000" b="1" dirty="0">
                <a:solidFill>
                  <a:srgbClr val="202124"/>
                </a:solidFill>
                <a:latin typeface="arial"/>
                <a:cs typeface="+mj-cs"/>
              </a:rPr>
              <a:t> a calcium phosphate</a:t>
            </a:r>
            <a:r>
              <a:rPr lang="en-US" sz="2000" b="1" dirty="0" smtClean="0">
                <a:solidFill>
                  <a:prstClr val="black"/>
                </a:solidFill>
                <a:cs typeface="+mj-cs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+mj-cs"/>
              </a:rPr>
              <a:t>also called </a:t>
            </a:r>
            <a:r>
              <a:rPr lang="en-US" sz="2000" b="1" dirty="0" smtClean="0">
                <a:solidFill>
                  <a:prstClr val="black"/>
                </a:solidFill>
                <a:cs typeface="+mj-cs"/>
              </a:rPr>
              <a:t>is </a:t>
            </a:r>
            <a:r>
              <a:rPr lang="en-US" sz="2000" b="1" dirty="0">
                <a:solidFill>
                  <a:prstClr val="black"/>
                </a:solidFill>
                <a:cs typeface="+mj-cs"/>
              </a:rPr>
              <a:t>a naturally occurring mineral form of </a:t>
            </a:r>
            <a:r>
              <a:rPr lang="en-US" sz="2000" b="1" dirty="0" smtClean="0">
                <a:solidFill>
                  <a:prstClr val="black"/>
                </a:solidFill>
                <a:cs typeface="+mj-cs"/>
              </a:rPr>
              <a:t> calcium </a:t>
            </a:r>
            <a:r>
              <a:rPr lang="en-US" sz="2000" b="1" dirty="0">
                <a:solidFill>
                  <a:prstClr val="black"/>
                </a:solidFill>
                <a:cs typeface="+mj-cs"/>
              </a:rPr>
              <a:t>apatite with the formula </a:t>
            </a:r>
            <a:r>
              <a:rPr lang="en-US" sz="2000" b="1" dirty="0" err="1">
                <a:solidFill>
                  <a:prstClr val="black"/>
                </a:solidFill>
                <a:cs typeface="+mj-cs"/>
              </a:rPr>
              <a:t>Ca</a:t>
            </a:r>
            <a:r>
              <a:rPr lang="en-US" sz="2000" b="1" dirty="0">
                <a:solidFill>
                  <a:prstClr val="black"/>
                </a:solidFill>
                <a:cs typeface="+mj-cs"/>
              </a:rPr>
              <a:t>₅(PO₄)₃</a:t>
            </a:r>
            <a:r>
              <a:rPr lang="en-US" sz="2000" b="1" dirty="0" smtClean="0">
                <a:solidFill>
                  <a:prstClr val="black"/>
                </a:solidFill>
                <a:cs typeface="+mj-cs"/>
              </a:rPr>
              <a:t>,</a:t>
            </a:r>
            <a:r>
              <a:rPr lang="en-US" sz="2000" b="1" dirty="0">
                <a:solidFill>
                  <a:srgbClr val="4D5156"/>
                </a:solidFill>
                <a:latin typeface="arial"/>
                <a:cs typeface="+mj-cs"/>
              </a:rPr>
              <a:t> but it is usually written </a:t>
            </a:r>
            <a:r>
              <a:rPr lang="en-US" sz="2000" b="1" dirty="0" err="1">
                <a:solidFill>
                  <a:srgbClr val="4D5156"/>
                </a:solidFill>
                <a:latin typeface="arial"/>
                <a:cs typeface="+mj-cs"/>
              </a:rPr>
              <a:t>Ca</a:t>
            </a:r>
            <a:r>
              <a:rPr lang="en-US" sz="2000" b="1" dirty="0">
                <a:solidFill>
                  <a:srgbClr val="4D5156"/>
                </a:solidFill>
                <a:latin typeface="arial"/>
                <a:cs typeface="+mj-cs"/>
              </a:rPr>
              <a:t>₁₀(PO₄)₆(OH)</a:t>
            </a:r>
            <a:r>
              <a:rPr lang="en-US" sz="2000" b="1" dirty="0" smtClean="0">
                <a:solidFill>
                  <a:srgbClr val="4D5156"/>
                </a:solidFill>
                <a:latin typeface="arial"/>
                <a:cs typeface="+mj-cs"/>
              </a:rPr>
              <a:t>₂, </a:t>
            </a:r>
            <a:r>
              <a:rPr lang="en-US" sz="2000" b="1" u="sng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cs typeface="+mj-cs"/>
              </a:rPr>
              <a:t>an essential ingredient of normal bone and teeth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endParaRPr lang="en-US" sz="2000" b="1" dirty="0">
              <a:solidFill>
                <a:prstClr val="black"/>
              </a:solidFill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6617"/>
            <a:ext cx="4500388" cy="300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80052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2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09634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9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294</Words>
  <Application>Microsoft Office PowerPoint</Application>
  <PresentationFormat>عرض على الشاشة (3:4)‏</PresentationFormat>
  <Paragraphs>70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الثقة للحاسبات</dc:creator>
  <cp:lastModifiedBy>Dell</cp:lastModifiedBy>
  <cp:revision>36</cp:revision>
  <dcterms:created xsi:type="dcterms:W3CDTF">2021-01-11T18:11:39Z</dcterms:created>
  <dcterms:modified xsi:type="dcterms:W3CDTF">2022-12-02T10:27:48Z</dcterms:modified>
</cp:coreProperties>
</file>