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8"/>
  </p:notesMasterIdLst>
  <p:sldIdLst>
    <p:sldId id="299" r:id="rId4"/>
    <p:sldId id="308" r:id="rId5"/>
    <p:sldId id="312" r:id="rId6"/>
    <p:sldId id="296" r:id="rId7"/>
    <p:sldId id="297" r:id="rId8"/>
    <p:sldId id="304" r:id="rId9"/>
    <p:sldId id="258" r:id="rId10"/>
    <p:sldId id="259" r:id="rId11"/>
    <p:sldId id="293" r:id="rId12"/>
    <p:sldId id="301" r:id="rId13"/>
    <p:sldId id="284" r:id="rId14"/>
    <p:sldId id="300" r:id="rId15"/>
    <p:sldId id="294" r:id="rId16"/>
    <p:sldId id="303" r:id="rId17"/>
    <p:sldId id="260" r:id="rId18"/>
    <p:sldId id="285" r:id="rId19"/>
    <p:sldId id="286" r:id="rId20"/>
    <p:sldId id="287" r:id="rId21"/>
    <p:sldId id="289" r:id="rId22"/>
    <p:sldId id="291" r:id="rId23"/>
    <p:sldId id="292" r:id="rId24"/>
    <p:sldId id="290" r:id="rId25"/>
    <p:sldId id="288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96448" autoAdjust="0"/>
  </p:normalViewPr>
  <p:slideViewPr>
    <p:cSldViewPr>
      <p:cViewPr>
        <p:scale>
          <a:sx n="76" d="100"/>
          <a:sy n="76" d="100"/>
        </p:scale>
        <p:origin x="-712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00366-91AB-4009-8169-A5FA80B728B7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759E7-31CB-40BB-83D1-AFB95C14F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8EB7-9D09-438F-A21D-58E62FBEF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ar-IQ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ar-IQ" sz="2400"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3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7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2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IQ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4C94-B79C-4009-8032-D15A8273C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01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CC4C-D49A-4512-946B-4BD886101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45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633D-E9FA-406C-8F7E-DADE685B9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6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6585-9BC2-49A8-B13E-3E89DC5B3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01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5A75-06D5-4CB0-BA50-39FAB9E1C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ABA7-5450-4D8B-865E-D462E0551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62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DD10-64F2-4453-9366-406C5D519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5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76D4-8BF6-4F9D-86D5-74FF0F3D6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06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C48F-07F3-46EE-B5E4-AA6FDD83A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448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C6FFD-DF9D-4334-907B-844333DE2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51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DFA61-27D9-432F-96E3-E8F78E975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25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87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47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09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908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507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176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1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27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23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977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694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7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0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IQ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ar-IQ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IQ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IQ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IQ" smtClean="0"/>
              <a:t>المستوى الثاني</a:t>
            </a:r>
            <a:endParaRPr lang="en-US" smtClean="0"/>
          </a:p>
          <a:p>
            <a:pPr lvl="2"/>
            <a:r>
              <a:rPr lang="ar-IQ" smtClean="0"/>
              <a:t>المستوى الثالث</a:t>
            </a:r>
            <a:endParaRPr lang="en-US" smtClean="0"/>
          </a:p>
          <a:p>
            <a:pPr lvl="3"/>
            <a:r>
              <a:rPr lang="ar-IQ" smtClean="0"/>
              <a:t>المستوى الرابع</a:t>
            </a:r>
            <a:endParaRPr lang="en-US" smtClean="0"/>
          </a:p>
          <a:p>
            <a:pPr lvl="4"/>
            <a:r>
              <a:rPr lang="ar-IQ" smtClean="0"/>
              <a:t>المستوى الخامس</a:t>
            </a:r>
            <a:endParaRPr lang="en-US" smtClean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IQ" altLang="en-US" smtClean="0"/>
              <a:t>انقر لتحرير نمط العنوان الرئيسي</a:t>
            </a:r>
            <a:endParaRPr lang="en-US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altLang="en-US" smtClean="0"/>
              <a:t>انقر لتحرير أنماط النص الرئيسي</a:t>
            </a:r>
            <a:endParaRPr lang="en-US" altLang="en-US" smtClean="0"/>
          </a:p>
          <a:p>
            <a:pPr lvl="1"/>
            <a:r>
              <a:rPr lang="ar-IQ" altLang="en-US" smtClean="0"/>
              <a:t>المستوى الثاني</a:t>
            </a:r>
            <a:endParaRPr lang="en-US" altLang="en-US" smtClean="0"/>
          </a:p>
          <a:p>
            <a:pPr lvl="2"/>
            <a:r>
              <a:rPr lang="ar-IQ" altLang="en-US" smtClean="0"/>
              <a:t>المستوى الثالث</a:t>
            </a:r>
            <a:endParaRPr lang="en-US" altLang="en-US" smtClean="0"/>
          </a:p>
          <a:p>
            <a:pPr lvl="3"/>
            <a:r>
              <a:rPr lang="ar-IQ" altLang="en-US" smtClean="0"/>
              <a:t>المستوى الرابع</a:t>
            </a:r>
            <a:endParaRPr lang="en-US" altLang="en-US" smtClean="0"/>
          </a:p>
          <a:p>
            <a:pPr lvl="4"/>
            <a:r>
              <a:rPr lang="ar-IQ" altLang="en-US" smtClean="0"/>
              <a:t>المستوى الخامس</a:t>
            </a:r>
            <a:endParaRPr lang="en-US" alt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26D0C4-C6EA-4D19-8F91-BBCEC2AAB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IQ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lectron_rest_mass" TargetMode="External"/><Relationship Id="rId3" Type="http://schemas.openxmlformats.org/officeDocument/2006/relationships/hyperlink" Target="https://en.wikipedia.org/wiki/Antimatter" TargetMode="External"/><Relationship Id="rId7" Type="http://schemas.openxmlformats.org/officeDocument/2006/relationships/hyperlink" Target="https://en.wikipedia.org/wiki/Spin_(physics)" TargetMode="External"/><Relationship Id="rId2" Type="http://schemas.openxmlformats.org/officeDocument/2006/relationships/hyperlink" Target="https://en.wikipedia.org/wiki/Antiparticl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Elementary_charge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en.wikipedia.org/wiki/Electric_charge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en.wikipedia.org/wiki/Electron" TargetMode="External"/><Relationship Id="rId9" Type="http://schemas.openxmlformats.org/officeDocument/2006/relationships/hyperlink" Target="https://en.wikipedia.org/wiki/Annihil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414" y="692696"/>
            <a:ext cx="7075724" cy="119775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Inorganic 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Pharmaceutical Chemistry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996952"/>
            <a:ext cx="3637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Lecture </a:t>
            </a:r>
            <a:r>
              <a:rPr lang="en-GB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Atomic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Molecular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tructure</a:t>
            </a:r>
            <a:endParaRPr lang="en-GB" alt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4032318"/>
            <a:ext cx="2039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Stage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</a:t>
            </a:r>
            <a:r>
              <a:rPr lang="en-GB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71960" y="1592897"/>
            <a:ext cx="6373415" cy="1251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</a:t>
            </a:r>
            <a:r>
              <a:rPr lang="en-GB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AE7-6689-4B08-8F17-25FC907D048D}" type="slidenum">
              <a:rPr lang="en-US" smtClean="0"/>
              <a:t>1</a:t>
            </a:fld>
            <a:endParaRPr lang="en-US"/>
          </a:p>
        </p:txBody>
      </p:sp>
      <p:sp>
        <p:nvSpPr>
          <p:cNvPr id="8" name="AutoShape 2" descr="Atomic Orbitals Definition, Shapes, Examples And Diagram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Atomic Orbitals Definition, Shapes, Examples And Diagrams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Atomic Orbitals Definition, Shapes, Examples And Diagrams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5" name="Picture 9" descr="Atomic orbital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91" y="3901077"/>
            <a:ext cx="265011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Atomic Orbit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/>
          <a:stretch/>
        </p:blipFill>
        <p:spPr bwMode="auto">
          <a:xfrm>
            <a:off x="5422628" y="3458617"/>
            <a:ext cx="3649562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07504" y="98072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The positron or antielectron is the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antiparticle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 the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antimatter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 counterpart of the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electron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The positron has an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electric charge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 of +1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e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, a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spin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 of 1/2 (the same as the electron), and has the same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mass as an electron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 When a positron collides with an electron, 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annihilation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 occurs. </a:t>
            </a:r>
          </a:p>
        </p:txBody>
      </p:sp>
      <p:pic>
        <p:nvPicPr>
          <p:cNvPr id="3074" name="Picture 2" descr="Question #d01fc | Socrat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7" y="3519264"/>
            <a:ext cx="3417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T Positron Emission Tomography - ppt video online downlo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9" y="2429976"/>
            <a:ext cx="536447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009" y="611396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Positron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17" y="1073061"/>
            <a:ext cx="8818171" cy="1356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04" y="3519264"/>
            <a:ext cx="3492505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20000" cy="89248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Subatomic </a:t>
            </a:r>
            <a:r>
              <a:rPr lang="en-US" sz="4000" b="1" dirty="0" smtClean="0">
                <a:solidFill>
                  <a:srgbClr val="C00000"/>
                </a:solidFill>
              </a:rPr>
              <a:t>Particles: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+mj-lt"/>
              </a:rPr>
              <a:t>The sum of the masses of the protons and neutrons accounts </a:t>
            </a:r>
            <a:r>
              <a:rPr lang="en-GB" sz="2400" dirty="0" smtClean="0">
                <a:latin typeface="+mj-lt"/>
              </a:rPr>
              <a:t>for most </a:t>
            </a:r>
            <a:r>
              <a:rPr lang="en-GB" sz="2400" dirty="0">
                <a:latin typeface="+mj-lt"/>
              </a:rPr>
              <a:t>of the 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atomic mass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“weight” </a:t>
            </a:r>
            <a:r>
              <a:rPr lang="en-GB" sz="2400" dirty="0">
                <a:latin typeface="+mj-lt"/>
              </a:rPr>
              <a:t>of the element, and the number </a:t>
            </a:r>
            <a:r>
              <a:rPr lang="en-GB" sz="2400" dirty="0" smtClean="0">
                <a:latin typeface="+mj-lt"/>
              </a:rPr>
              <a:t>of protons </a:t>
            </a:r>
            <a:r>
              <a:rPr lang="en-GB" sz="2400" dirty="0">
                <a:latin typeface="+mj-lt"/>
              </a:rPr>
              <a:t>is equal to the atomic </a:t>
            </a:r>
            <a:r>
              <a:rPr lang="en-GB" sz="2400" dirty="0" smtClean="0">
                <a:latin typeface="+mj-lt"/>
              </a:rPr>
              <a:t>number.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27136"/>
            <a:ext cx="6271341" cy="3566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908720"/>
            <a:ext cx="885698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262321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861429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i="1" dirty="0"/>
              <a:t>Atoms of the same element can have different numbers of neutrons; the different possible versions of </a:t>
            </a:r>
            <a:r>
              <a:rPr lang="en-US" i="1" dirty="0" smtClean="0"/>
              <a:t>each element </a:t>
            </a:r>
            <a:r>
              <a:rPr lang="en-US" i="1" dirty="0"/>
              <a:t>are called </a:t>
            </a:r>
            <a:r>
              <a:rPr lang="en-US" b="1" i="1" dirty="0"/>
              <a:t>isotopes</a:t>
            </a:r>
            <a:r>
              <a:rPr lang="en-US" i="1" dirty="0"/>
              <a:t>. The numbers of protons and electrons are the same for each isotope, as </a:t>
            </a:r>
            <a:r>
              <a:rPr lang="en-US" i="1" dirty="0" smtClean="0"/>
              <a:t>they define </a:t>
            </a:r>
            <a:r>
              <a:rPr lang="en-US" i="1" dirty="0"/>
              <a:t>the element and its chemical </a:t>
            </a:r>
            <a:r>
              <a:rPr lang="en-US" i="1" dirty="0" err="1"/>
              <a:t>behaviour</a:t>
            </a:r>
            <a:r>
              <a:rPr lang="en-US" i="1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For example, the most common isotope of hydrogen called </a:t>
            </a:r>
            <a:r>
              <a:rPr lang="en-US" dirty="0" err="1"/>
              <a:t>protium</a:t>
            </a:r>
            <a:r>
              <a:rPr lang="en-US" dirty="0"/>
              <a:t> has no neutrons at all. There are </a:t>
            </a:r>
            <a:r>
              <a:rPr lang="en-US" dirty="0" smtClean="0"/>
              <a:t>two other </a:t>
            </a:r>
            <a:r>
              <a:rPr lang="en-US" dirty="0"/>
              <a:t>hydrogen isotopes: deuterium, with one neutron, and tritium, with two neutrons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404664"/>
            <a:ext cx="4536504" cy="3456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89248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Subatomic </a:t>
            </a:r>
            <a:r>
              <a:rPr lang="en-US" sz="4000" b="1" dirty="0" smtClean="0">
                <a:solidFill>
                  <a:srgbClr val="C00000"/>
                </a:solidFill>
              </a:rPr>
              <a:t>Particles: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+mj-lt"/>
              </a:rPr>
              <a:t>Isotopic </a:t>
            </a:r>
            <a:r>
              <a:rPr lang="en-GB" sz="2400" dirty="0">
                <a:latin typeface="+mj-lt"/>
              </a:rPr>
              <a:t>forms of a particular </a:t>
            </a:r>
            <a:r>
              <a:rPr lang="en-GB" sz="2400" dirty="0" smtClean="0">
                <a:latin typeface="+mj-lt"/>
              </a:rPr>
              <a:t>element differ </a:t>
            </a:r>
            <a:r>
              <a:rPr lang="en-GB" sz="2400" dirty="0">
                <a:latin typeface="+mj-lt"/>
              </a:rPr>
              <a:t>in the number of neutrons, and, therefore, in the atomic </a:t>
            </a:r>
            <a:r>
              <a:rPr lang="en-GB" sz="2400" dirty="0" smtClean="0">
                <a:latin typeface="+mj-lt"/>
              </a:rPr>
              <a:t>mass. </a:t>
            </a:r>
          </a:p>
          <a:p>
            <a:pPr algn="just"/>
            <a:r>
              <a:rPr lang="en-GB" sz="2400" dirty="0" smtClean="0">
                <a:latin typeface="+mj-lt"/>
              </a:rPr>
              <a:t>Do isotopes have the same atomic number?</a:t>
            </a:r>
            <a:endParaRPr lang="en-GB" sz="2400" dirty="0">
              <a:latin typeface="+mj-lt"/>
            </a:endParaRPr>
          </a:p>
          <a:p>
            <a:pPr algn="just"/>
            <a:endParaRPr lang="en-GB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13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80632"/>
            <a:ext cx="671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5482"/>
            <a:ext cx="16637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980728"/>
            <a:ext cx="8712968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9848"/>
            <a:ext cx="62579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Graphite Structure | PhysicsOpen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9523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Truth About Diamonds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13482" r="19168" b="16120"/>
          <a:stretch/>
        </p:blipFill>
        <p:spPr bwMode="auto">
          <a:xfrm>
            <a:off x="3419872" y="4581128"/>
            <a:ext cx="2836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2699792" y="4365960"/>
            <a:ext cx="399430" cy="23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4104" name="Picture 8" descr="Fullerene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65" y="4626848"/>
            <a:ext cx="1774146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1599977" y="4347384"/>
            <a:ext cx="399430" cy="23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32" y="764704"/>
            <a:ext cx="237744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94600"/>
            <a:ext cx="3264408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9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48" y="520294"/>
            <a:ext cx="7620000" cy="892482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Heisenberg </a:t>
            </a:r>
            <a:r>
              <a:rPr lang="en-US" sz="4800" b="1" dirty="0" smtClean="0">
                <a:solidFill>
                  <a:srgbClr val="C00000"/>
                </a:solidFill>
              </a:rPr>
              <a:t>principle: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328592"/>
          </a:xfrm>
        </p:spPr>
        <p:txBody>
          <a:bodyPr>
            <a:noAutofit/>
          </a:bodyPr>
          <a:lstStyle/>
          <a:p>
            <a:pPr algn="just"/>
            <a:r>
              <a:rPr lang="en-GB" sz="2600" dirty="0" smtClean="0">
                <a:latin typeface="+mj-lt"/>
              </a:rPr>
              <a:t>Also known </a:t>
            </a:r>
            <a:r>
              <a:rPr lang="en-GB" sz="2600" dirty="0">
                <a:latin typeface="+mj-lt"/>
              </a:rPr>
              <a:t>as </a:t>
            </a:r>
            <a:r>
              <a:rPr lang="en-GB" sz="2600" i="1" dirty="0">
                <a:latin typeface="+mj-lt"/>
              </a:rPr>
              <a:t>Uncertainty </a:t>
            </a:r>
            <a:r>
              <a:rPr lang="en-GB" sz="2600" i="1" dirty="0" smtClean="0">
                <a:latin typeface="+mj-lt"/>
              </a:rPr>
              <a:t>principle.</a:t>
            </a:r>
          </a:p>
          <a:p>
            <a:pPr algn="just"/>
            <a:r>
              <a:rPr lang="en-GB" sz="2600" dirty="0" smtClean="0">
                <a:latin typeface="+mj-lt"/>
              </a:rPr>
              <a:t>Introduced </a:t>
            </a:r>
            <a:r>
              <a:rPr lang="en-GB" sz="2600" dirty="0">
                <a:latin typeface="+mj-lt"/>
              </a:rPr>
              <a:t>first in 1927, by the German physicist Werner Heisenberg, it states that the more precisely the position of some particle is determined, the less precisely its </a:t>
            </a:r>
            <a:r>
              <a:rPr lang="en-GB" sz="2600" dirty="0" smtClean="0">
                <a:latin typeface="+mj-lt"/>
              </a:rPr>
              <a:t>momentum [mass. Velocity] </a:t>
            </a:r>
            <a:r>
              <a:rPr lang="en-GB" sz="2600" dirty="0">
                <a:latin typeface="+mj-lt"/>
              </a:rPr>
              <a:t>can be known, and vice versa</a:t>
            </a:r>
            <a:r>
              <a:rPr lang="en-GB" sz="2600" dirty="0" smtClean="0">
                <a:latin typeface="+mj-lt"/>
              </a:rPr>
              <a:t>. (only for small objects like electrons)</a:t>
            </a:r>
          </a:p>
          <a:p>
            <a:pPr marL="114300" indent="0" algn="just">
              <a:buNone/>
            </a:pPr>
            <a:endParaRPr lang="en-GB" sz="2600" dirty="0" smtClean="0">
              <a:latin typeface="+mj-lt"/>
            </a:endParaRPr>
          </a:p>
          <a:p>
            <a:pPr algn="just"/>
            <a:r>
              <a:rPr lang="en-GB" sz="2600" dirty="0" smtClean="0">
                <a:latin typeface="+mj-lt"/>
              </a:rPr>
              <a:t>Thus</a:t>
            </a:r>
            <a:r>
              <a:rPr lang="en-GB" sz="2600" dirty="0">
                <a:latin typeface="+mj-lt"/>
              </a:rPr>
              <a:t>, it is </a:t>
            </a:r>
            <a:r>
              <a:rPr lang="en-GB" sz="2600" dirty="0" smtClean="0">
                <a:latin typeface="+mj-lt"/>
              </a:rPr>
              <a:t>necessary </a:t>
            </a:r>
            <a:r>
              <a:rPr lang="en-GB" sz="2600" dirty="0">
                <a:latin typeface="+mj-lt"/>
              </a:rPr>
              <a:t>to discuss the "location" of electrons in </a:t>
            </a:r>
            <a:r>
              <a:rPr lang="en-GB" sz="2600" dirty="0" smtClean="0">
                <a:latin typeface="+mj-lt"/>
              </a:rPr>
              <a:t>atoms and </a:t>
            </a:r>
            <a:r>
              <a:rPr lang="en-GB" sz="2600" dirty="0">
                <a:latin typeface="+mj-lt"/>
              </a:rPr>
              <a:t>molecules in terms of </a:t>
            </a:r>
            <a:r>
              <a:rPr lang="en-GB" sz="2600" dirty="0" smtClean="0">
                <a:latin typeface="+mj-lt"/>
              </a:rPr>
              <a:t>probability.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15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1520" y="1412776"/>
            <a:ext cx="8784976" cy="4320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32" y="116632"/>
            <a:ext cx="7620000" cy="892482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Atomic </a:t>
            </a:r>
            <a:r>
              <a:rPr lang="en-US" sz="4800" b="1" dirty="0" smtClean="0">
                <a:solidFill>
                  <a:srgbClr val="C00000"/>
                </a:solidFill>
              </a:rPr>
              <a:t>Orbitals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+mj-lt"/>
              </a:rPr>
              <a:t>A</a:t>
            </a:r>
            <a:r>
              <a:rPr lang="en-GB" sz="2400" dirty="0" smtClean="0">
                <a:latin typeface="+mj-lt"/>
              </a:rPr>
              <a:t>tomic orbitals are defined as </a:t>
            </a:r>
            <a:r>
              <a:rPr lang="en-GB" sz="2400" b="1" dirty="0" smtClean="0">
                <a:latin typeface="+mj-lt"/>
              </a:rPr>
              <a:t>discrete </a:t>
            </a:r>
            <a:r>
              <a:rPr lang="en-GB" sz="2400" b="1" dirty="0">
                <a:latin typeface="+mj-lt"/>
              </a:rPr>
              <a:t>volumes of space </a:t>
            </a:r>
            <a:r>
              <a:rPr lang="en-GB" sz="2400" dirty="0">
                <a:latin typeface="+mj-lt"/>
              </a:rPr>
              <a:t>about the </a:t>
            </a:r>
            <a:r>
              <a:rPr lang="en-GB" sz="2400" dirty="0" smtClean="0">
                <a:latin typeface="+mj-lt"/>
              </a:rPr>
              <a:t>nucleus that the electrons are placed in.</a:t>
            </a:r>
          </a:p>
          <a:p>
            <a:pPr algn="just"/>
            <a:endParaRPr lang="en-GB" sz="2400" dirty="0" smtClean="0">
              <a:latin typeface="+mj-lt"/>
            </a:endParaRPr>
          </a:p>
          <a:p>
            <a:pPr algn="just"/>
            <a:r>
              <a:rPr lang="en-GB" sz="2400" dirty="0" smtClean="0">
                <a:latin typeface="+mj-lt"/>
              </a:rPr>
              <a:t>The electrons (contained </a:t>
            </a:r>
            <a:r>
              <a:rPr lang="en-GB" sz="2400" dirty="0">
                <a:latin typeface="+mj-lt"/>
              </a:rPr>
              <a:t>within </a:t>
            </a:r>
            <a:r>
              <a:rPr lang="en-GB" sz="2400" dirty="0" smtClean="0">
                <a:latin typeface="+mj-lt"/>
              </a:rPr>
              <a:t>the boundaries of these orbitals) </a:t>
            </a:r>
            <a:r>
              <a:rPr lang="en-GB" sz="2400" dirty="0">
                <a:latin typeface="+mj-lt"/>
              </a:rPr>
              <a:t>are described by a set of </a:t>
            </a:r>
            <a:r>
              <a:rPr lang="en-GB" sz="2400" dirty="0" smtClean="0">
                <a:latin typeface="+mj-lt"/>
              </a:rPr>
              <a:t>four numbers </a:t>
            </a:r>
            <a:r>
              <a:rPr lang="en-GB" sz="2400" dirty="0">
                <a:latin typeface="+mj-lt"/>
              </a:rPr>
              <a:t>called quantum numbers</a:t>
            </a:r>
            <a:r>
              <a:rPr lang="en-GB" sz="2400" dirty="0" smtClean="0">
                <a:latin typeface="+mj-lt"/>
              </a:rPr>
              <a:t>.</a:t>
            </a:r>
          </a:p>
          <a:p>
            <a:pPr algn="just"/>
            <a:endParaRPr lang="en-GB" sz="2400" dirty="0">
              <a:latin typeface="+mj-lt"/>
            </a:endParaRPr>
          </a:p>
          <a:p>
            <a:pPr algn="just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four quantum numbers set the probability limits within which an electron can be found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en-GB" sz="2400" dirty="0">
                <a:latin typeface="+mj-lt"/>
              </a:rPr>
              <a:t>The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first three </a:t>
            </a:r>
            <a:r>
              <a:rPr lang="en-GB" sz="2400" dirty="0">
                <a:latin typeface="+mj-lt"/>
              </a:rPr>
              <a:t>quantum numbers refer to some property of the </a:t>
            </a:r>
            <a:r>
              <a:rPr lang="en-GB" sz="2400" b="1" dirty="0">
                <a:latin typeface="+mj-lt"/>
              </a:rPr>
              <a:t>space or orbital</a:t>
            </a:r>
            <a:r>
              <a:rPr lang="en-GB" sz="2400" dirty="0">
                <a:latin typeface="+mj-lt"/>
              </a:rPr>
              <a:t>, while the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fourth </a:t>
            </a:r>
            <a:r>
              <a:rPr lang="en-GB" sz="2400" dirty="0">
                <a:latin typeface="+mj-lt"/>
              </a:rPr>
              <a:t>quantum number describes the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spin</a:t>
            </a:r>
            <a:r>
              <a:rPr lang="en-GB" sz="2400" dirty="0">
                <a:latin typeface="+mj-lt"/>
              </a:rPr>
              <a:t> of the electron.</a:t>
            </a:r>
          </a:p>
          <a:p>
            <a:pPr algn="just"/>
            <a:endParaRPr lang="en-GB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1520" y="908720"/>
            <a:ext cx="8712968" cy="504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20000" cy="89248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The four quantum numbers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620000" cy="4464496"/>
          </a:xfrm>
        </p:spPr>
        <p:txBody>
          <a:bodyPr>
            <a:no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pt-BR" sz="3200" dirty="0">
                <a:solidFill>
                  <a:schemeClr val="tx2"/>
                </a:solidFill>
                <a:latin typeface="+mj-lt"/>
              </a:rPr>
              <a:t>The Principal Quantum </a:t>
            </a:r>
            <a:r>
              <a:rPr lang="pt-BR" sz="3200" dirty="0" smtClean="0">
                <a:solidFill>
                  <a:schemeClr val="tx2"/>
                </a:solidFill>
                <a:latin typeface="+mj-lt"/>
              </a:rPr>
              <a:t>Number (n).</a:t>
            </a:r>
          </a:p>
          <a:p>
            <a:pPr marL="571500" indent="-457200" algn="just">
              <a:buFont typeface="+mj-lt"/>
              <a:buAutoNum type="arabicPeriod"/>
            </a:pPr>
            <a:endParaRPr lang="en-GB" sz="3200" dirty="0">
              <a:solidFill>
                <a:schemeClr val="tx2"/>
              </a:solidFill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+mj-lt"/>
              </a:rPr>
              <a:t>The Suborbital Quantum </a:t>
            </a:r>
            <a:r>
              <a:rPr lang="en-GB" sz="3200" dirty="0" smtClean="0">
                <a:solidFill>
                  <a:schemeClr val="tx2"/>
                </a:solidFill>
                <a:latin typeface="+mj-lt"/>
              </a:rPr>
              <a:t>Number (</a:t>
            </a:r>
            <a:r>
              <a:rPr lang="en-GB" sz="3200" dirty="0">
                <a:solidFill>
                  <a:schemeClr val="tx2"/>
                </a:solidFill>
                <a:latin typeface="+mj-lt"/>
              </a:rPr>
              <a:t>l</a:t>
            </a:r>
            <a:r>
              <a:rPr lang="en-GB" sz="3200" dirty="0" smtClean="0">
                <a:solidFill>
                  <a:schemeClr val="tx2"/>
                </a:solidFill>
                <a:latin typeface="+mj-lt"/>
              </a:rPr>
              <a:t>).</a:t>
            </a:r>
          </a:p>
          <a:p>
            <a:pPr marL="571500" indent="-457200" algn="just">
              <a:buFont typeface="+mj-lt"/>
              <a:buAutoNum type="arabicPeriod"/>
            </a:pPr>
            <a:endParaRPr lang="en-GB" sz="3200" dirty="0">
              <a:solidFill>
                <a:schemeClr val="tx2"/>
              </a:solidFill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+mj-lt"/>
              </a:rPr>
              <a:t>The Magnetic Quantum </a:t>
            </a:r>
            <a:r>
              <a:rPr lang="en-GB" sz="3200" dirty="0" smtClean="0">
                <a:solidFill>
                  <a:schemeClr val="tx2"/>
                </a:solidFill>
                <a:latin typeface="+mj-lt"/>
              </a:rPr>
              <a:t>Number (</a:t>
            </a:r>
            <a:r>
              <a:rPr lang="en-GB" sz="3200" dirty="0">
                <a:solidFill>
                  <a:schemeClr val="tx2"/>
                </a:solidFill>
                <a:latin typeface="+mj-lt"/>
              </a:rPr>
              <a:t>mℓ</a:t>
            </a:r>
            <a:r>
              <a:rPr lang="en-GB" sz="3200" dirty="0" smtClean="0">
                <a:solidFill>
                  <a:schemeClr val="tx2"/>
                </a:solidFill>
                <a:latin typeface="+mj-lt"/>
              </a:rPr>
              <a:t>).</a:t>
            </a:r>
          </a:p>
          <a:p>
            <a:pPr marL="571500" indent="-457200" algn="just">
              <a:buFont typeface="+mj-lt"/>
              <a:buAutoNum type="arabicPeriod"/>
            </a:pPr>
            <a:endParaRPr lang="en-GB" sz="3200" dirty="0">
              <a:solidFill>
                <a:schemeClr val="tx2"/>
              </a:solidFill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GB" sz="3200" dirty="0">
                <a:solidFill>
                  <a:schemeClr val="tx2"/>
                </a:solidFill>
                <a:latin typeface="+mj-lt"/>
              </a:rPr>
              <a:t>The Spin Quantum Number (m</a:t>
            </a:r>
            <a:r>
              <a:rPr lang="en-GB" sz="3200" baseline="-25000" dirty="0">
                <a:solidFill>
                  <a:schemeClr val="tx2"/>
                </a:solidFill>
                <a:latin typeface="+mj-lt"/>
              </a:rPr>
              <a:t>s</a:t>
            </a:r>
            <a:r>
              <a:rPr lang="en-GB" sz="3200" dirty="0" smtClean="0">
                <a:solidFill>
                  <a:schemeClr val="tx2"/>
                </a:solidFill>
                <a:latin typeface="+mj-lt"/>
              </a:rPr>
              <a:t>).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576" y="1052736"/>
            <a:ext cx="7488832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8924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The Principal Quantum </a:t>
            </a:r>
            <a:r>
              <a:rPr lang="en-US" sz="3600" b="1" dirty="0" smtClean="0">
                <a:solidFill>
                  <a:srgbClr val="C00000"/>
                </a:solidFill>
              </a:rPr>
              <a:t>Number (n):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896544"/>
          </a:xfrm>
        </p:spPr>
        <p:txBody>
          <a:bodyPr>
            <a:noAutofit/>
          </a:bodyPr>
          <a:lstStyle/>
          <a:p>
            <a:pPr algn="just"/>
            <a:r>
              <a:rPr lang="en-GB" sz="2400" i="1" dirty="0" smtClean="0">
                <a:latin typeface="+mj-lt"/>
              </a:rPr>
              <a:t>Quantum theory </a:t>
            </a:r>
            <a:r>
              <a:rPr lang="en-GB" sz="2400" i="1" dirty="0">
                <a:latin typeface="+mj-lt"/>
              </a:rPr>
              <a:t>states that electrons in </a:t>
            </a:r>
            <a:r>
              <a:rPr lang="en-GB" sz="2400" i="1" dirty="0" smtClean="0">
                <a:latin typeface="+mj-lt"/>
              </a:rPr>
              <a:t>atoms exist in </a:t>
            </a:r>
            <a:r>
              <a:rPr lang="en-GB" sz="2400" i="1" dirty="0">
                <a:latin typeface="+mj-lt"/>
              </a:rPr>
              <a:t>discrete </a:t>
            </a:r>
            <a:r>
              <a:rPr lang="en-GB" sz="2400" b="1" i="1" dirty="0" smtClean="0">
                <a:solidFill>
                  <a:srgbClr val="FF0000"/>
                </a:solidFill>
                <a:latin typeface="+mj-lt"/>
              </a:rPr>
              <a:t>energy levels</a:t>
            </a:r>
            <a:r>
              <a:rPr lang="en-GB" sz="2400" i="1" dirty="0" smtClean="0">
                <a:latin typeface="+mj-lt"/>
              </a:rPr>
              <a:t>.</a:t>
            </a:r>
          </a:p>
          <a:p>
            <a:pPr algn="just"/>
            <a:endParaRPr lang="en-GB" sz="2000" i="1" dirty="0" smtClean="0">
              <a:latin typeface="+mj-lt"/>
            </a:endParaRPr>
          </a:p>
          <a:p>
            <a:pPr algn="just"/>
            <a:r>
              <a:rPr lang="en-GB" sz="2400" i="1" dirty="0" smtClean="0">
                <a:latin typeface="+mj-lt"/>
              </a:rPr>
              <a:t>The </a:t>
            </a:r>
            <a:r>
              <a:rPr lang="en-GB" sz="2400" i="1" dirty="0">
                <a:latin typeface="+mj-lt"/>
              </a:rPr>
              <a:t>energy associated with the electron </a:t>
            </a:r>
            <a:r>
              <a:rPr lang="en-GB" sz="2400" b="1" i="1" dirty="0" smtClean="0">
                <a:latin typeface="+mj-lt"/>
              </a:rPr>
              <a:t>increases</a:t>
            </a:r>
            <a:r>
              <a:rPr lang="en-GB" sz="2400" i="1" dirty="0" smtClean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as it </a:t>
            </a:r>
            <a:r>
              <a:rPr lang="en-GB" sz="2400" b="1" i="1" dirty="0" smtClean="0">
                <a:latin typeface="+mj-lt"/>
              </a:rPr>
              <a:t>location farther </a:t>
            </a:r>
            <a:r>
              <a:rPr lang="en-GB" sz="2400" b="1" i="1" dirty="0">
                <a:latin typeface="+mj-lt"/>
              </a:rPr>
              <a:t>from the nucleus</a:t>
            </a:r>
            <a:r>
              <a:rPr lang="en-GB" sz="2400" i="1" dirty="0" smtClean="0">
                <a:latin typeface="+mj-lt"/>
              </a:rPr>
              <a:t>.</a:t>
            </a:r>
          </a:p>
          <a:p>
            <a:pPr algn="just"/>
            <a:endParaRPr lang="en-GB" sz="2000" i="1" dirty="0" smtClean="0">
              <a:latin typeface="+mj-lt"/>
            </a:endParaRPr>
          </a:p>
          <a:p>
            <a:pPr algn="just"/>
            <a:r>
              <a:rPr lang="en-GB" sz="2400" i="1" dirty="0" smtClean="0">
                <a:latin typeface="+mj-lt"/>
              </a:rPr>
              <a:t>The principal quantum </a:t>
            </a:r>
            <a:r>
              <a:rPr lang="en-GB" sz="2400" i="1" dirty="0">
                <a:latin typeface="+mj-lt"/>
              </a:rPr>
              <a:t>number </a:t>
            </a:r>
            <a:r>
              <a:rPr lang="en-GB" sz="2400" i="1" dirty="0" smtClean="0">
                <a:latin typeface="+mj-lt"/>
              </a:rPr>
              <a:t>describes the relative </a:t>
            </a:r>
            <a:r>
              <a:rPr lang="en-GB" sz="2400" i="1" dirty="0">
                <a:latin typeface="+mj-lt"/>
              </a:rPr>
              <a:t>positions of these energy </a:t>
            </a:r>
            <a:r>
              <a:rPr lang="en-GB" sz="2400" i="1" dirty="0" smtClean="0">
                <a:latin typeface="+mj-lt"/>
              </a:rPr>
              <a:t>levels and </a:t>
            </a:r>
            <a:r>
              <a:rPr lang="en-GB" sz="2400" i="1" dirty="0">
                <a:latin typeface="+mj-lt"/>
              </a:rPr>
              <a:t>their </a:t>
            </a:r>
            <a:r>
              <a:rPr lang="en-GB" sz="2400" i="1" dirty="0" smtClean="0">
                <a:latin typeface="+mj-lt"/>
              </a:rPr>
              <a:t>distance from </a:t>
            </a:r>
            <a:r>
              <a:rPr lang="en-GB" sz="2400" i="1" dirty="0">
                <a:latin typeface="+mj-lt"/>
              </a:rPr>
              <a:t>the </a:t>
            </a:r>
            <a:r>
              <a:rPr lang="en-GB" sz="2400" i="1" dirty="0" smtClean="0">
                <a:latin typeface="+mj-lt"/>
              </a:rPr>
              <a:t>nucleus.</a:t>
            </a:r>
          </a:p>
          <a:p>
            <a:pPr algn="just"/>
            <a:endParaRPr lang="en-GB" sz="2000" i="1" dirty="0" smtClean="0">
              <a:latin typeface="+mj-lt"/>
            </a:endParaRPr>
          </a:p>
          <a:p>
            <a:pPr algn="just"/>
            <a:r>
              <a:rPr lang="en-GB" sz="2400" i="1" dirty="0">
                <a:latin typeface="+mj-lt"/>
              </a:rPr>
              <a:t>T</a:t>
            </a:r>
            <a:r>
              <a:rPr lang="en-GB" sz="2400" i="1" dirty="0" smtClean="0">
                <a:latin typeface="+mj-lt"/>
              </a:rPr>
              <a:t>he </a:t>
            </a:r>
            <a:r>
              <a:rPr lang="en-GB" sz="2400" i="1" dirty="0">
                <a:latin typeface="+mj-lt"/>
              </a:rPr>
              <a:t>values </a:t>
            </a:r>
            <a:r>
              <a:rPr lang="en-GB" sz="2400" i="1" dirty="0" smtClean="0">
                <a:latin typeface="+mj-lt"/>
              </a:rPr>
              <a:t>of this </a:t>
            </a:r>
            <a:r>
              <a:rPr lang="en-GB" sz="2400" i="1" dirty="0">
                <a:latin typeface="+mj-lt"/>
              </a:rPr>
              <a:t>number </a:t>
            </a:r>
            <a:r>
              <a:rPr lang="en-GB" sz="2400" i="1" dirty="0" smtClean="0">
                <a:latin typeface="+mj-lt"/>
              </a:rPr>
              <a:t>are integers</a:t>
            </a:r>
            <a:r>
              <a:rPr lang="ar-IQ" sz="2400" i="1" dirty="0">
                <a:latin typeface="+mj-lt"/>
              </a:rPr>
              <a:t>(</a:t>
            </a:r>
            <a:r>
              <a:rPr lang="ar-IQ" sz="2400" i="1" dirty="0" smtClean="0">
                <a:latin typeface="+mj-lt"/>
              </a:rPr>
              <a:t>اعداد صحيحه)</a:t>
            </a:r>
            <a:r>
              <a:rPr lang="en-GB" sz="2400" i="1" dirty="0" smtClean="0">
                <a:latin typeface="+mj-lt"/>
              </a:rPr>
              <a:t> n </a:t>
            </a:r>
            <a:r>
              <a:rPr lang="en-GB" sz="2400" i="1" dirty="0">
                <a:latin typeface="+mj-lt"/>
              </a:rPr>
              <a:t>= 1, 2, 3, </a:t>
            </a:r>
            <a:r>
              <a:rPr lang="en-GB" sz="2400" i="1" dirty="0" smtClean="0">
                <a:latin typeface="+mj-lt"/>
              </a:rPr>
              <a:t>...</a:t>
            </a:r>
            <a:endParaRPr lang="en-GB" sz="2400" i="1" dirty="0">
              <a:latin typeface="+mj-lt"/>
            </a:endParaRPr>
          </a:p>
          <a:p>
            <a:pPr algn="just"/>
            <a:r>
              <a:rPr lang="en-GB" sz="2400" i="1" dirty="0">
                <a:latin typeface="+mj-lt"/>
              </a:rPr>
              <a:t>When n = 1 the electron is found in the energy level closest to the nucleus.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1052736"/>
            <a:ext cx="8640960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892482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The Suborbital Quantum </a:t>
            </a:r>
            <a:r>
              <a:rPr lang="en-US" sz="3600" b="1" dirty="0" smtClean="0">
                <a:solidFill>
                  <a:srgbClr val="C00000"/>
                </a:solidFill>
              </a:rPr>
              <a:t>Number</a:t>
            </a:r>
            <a:r>
              <a:rPr lang="en-US" sz="3600" b="1" i="1" dirty="0" smtClean="0">
                <a:solidFill>
                  <a:srgbClr val="C00000"/>
                </a:solidFill>
              </a:rPr>
              <a:t>(l):</a:t>
            </a:r>
            <a:endParaRPr lang="en-GB" sz="36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Autofit/>
          </a:bodyPr>
          <a:lstStyle/>
          <a:p>
            <a:pPr algn="just"/>
            <a:r>
              <a:rPr lang="en-GB" sz="2400" i="1" dirty="0" smtClean="0">
                <a:latin typeface="+mj-lt"/>
              </a:rPr>
              <a:t>Also </a:t>
            </a:r>
            <a:r>
              <a:rPr lang="en-GB" sz="2400" i="1" dirty="0">
                <a:latin typeface="+mj-lt"/>
              </a:rPr>
              <a:t>called the "angular quantum number," can be any value in the range 0 , 1, 2 , ... </a:t>
            </a: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n - </a:t>
            </a:r>
            <a:r>
              <a:rPr lang="en-GB" sz="2400" b="1" i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GB" sz="2400" i="1" dirty="0" smtClean="0">
                <a:latin typeface="+mj-lt"/>
              </a:rPr>
              <a:t>.</a:t>
            </a:r>
          </a:p>
          <a:p>
            <a:pPr algn="just"/>
            <a:r>
              <a:rPr lang="en-GB" sz="2400" i="1" dirty="0" smtClean="0">
                <a:latin typeface="+mj-lt"/>
              </a:rPr>
              <a:t>The </a:t>
            </a:r>
            <a:r>
              <a:rPr lang="en-GB" sz="2400" i="1" dirty="0">
                <a:latin typeface="+mj-lt"/>
              </a:rPr>
              <a:t>secondary quantum number divides the shells into smaller groups of orbitals called sub shells (sublevels</a:t>
            </a:r>
            <a:r>
              <a:rPr lang="en-GB" sz="2400" i="1" dirty="0" smtClean="0">
                <a:latin typeface="+mj-lt"/>
              </a:rPr>
              <a:t>).</a:t>
            </a:r>
          </a:p>
          <a:p>
            <a:pPr algn="just"/>
            <a:r>
              <a:rPr lang="en-GB" sz="2400" i="1" dirty="0" smtClean="0">
                <a:latin typeface="+mj-lt"/>
              </a:rPr>
              <a:t>Usually</a:t>
            </a:r>
            <a:r>
              <a:rPr lang="en-GB" sz="2400" i="1" dirty="0">
                <a:latin typeface="+mj-lt"/>
              </a:rPr>
              <a:t>, a letter code is used to identify </a:t>
            </a:r>
            <a:r>
              <a:rPr lang="en-GB" sz="2400" i="1" dirty="0" smtClean="0">
                <a:latin typeface="+mj-lt"/>
              </a:rPr>
              <a:t>(l) </a:t>
            </a:r>
            <a:r>
              <a:rPr lang="en-GB" sz="2400" i="1" dirty="0">
                <a:latin typeface="+mj-lt"/>
              </a:rPr>
              <a:t>to avoid confusion </a:t>
            </a:r>
            <a:r>
              <a:rPr lang="en-GB" sz="2400" i="1" dirty="0" smtClean="0">
                <a:latin typeface="+mj-lt"/>
              </a:rPr>
              <a:t>with (n).</a:t>
            </a:r>
          </a:p>
          <a:p>
            <a:pPr marL="571500" indent="-457200" algn="just">
              <a:buFont typeface="+mj-lt"/>
              <a:buAutoNum type="arabicPeriod"/>
            </a:pPr>
            <a:endParaRPr lang="en-GB" sz="2400" i="1" dirty="0"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endParaRPr lang="en-GB" sz="2400" i="1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3"/>
          <a:stretch/>
        </p:blipFill>
        <p:spPr bwMode="auto">
          <a:xfrm>
            <a:off x="899592" y="4221088"/>
            <a:ext cx="77768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1124744"/>
            <a:ext cx="8784976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" y="404664"/>
            <a:ext cx="8963323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7" y="4941168"/>
            <a:ext cx="4391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0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40" y="116632"/>
            <a:ext cx="7620000" cy="89248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The Suborbital Quantum </a:t>
            </a:r>
            <a:r>
              <a:rPr lang="en-US" sz="3600" b="1" dirty="0" smtClean="0">
                <a:solidFill>
                  <a:srgbClr val="C00000"/>
                </a:solidFill>
              </a:rPr>
              <a:t>Number</a:t>
            </a:r>
            <a:r>
              <a:rPr lang="en-US" sz="3600" b="1" i="1" dirty="0" smtClean="0">
                <a:solidFill>
                  <a:srgbClr val="C00000"/>
                </a:solidFill>
              </a:rPr>
              <a:t>(l):</a:t>
            </a:r>
            <a:endParaRPr lang="en-GB" sz="36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17646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en-GB" sz="2400" i="1" dirty="0" smtClean="0">
              <a:latin typeface="+mj-lt"/>
            </a:endParaRPr>
          </a:p>
          <a:p>
            <a:pPr marL="114300" indent="0" algn="just">
              <a:buNone/>
            </a:pPr>
            <a:endParaRPr lang="en-GB" sz="2400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20</a:t>
            </a:fld>
            <a:endParaRPr lang="en-GB"/>
          </a:p>
        </p:txBody>
      </p:sp>
      <p:pic>
        <p:nvPicPr>
          <p:cNvPr id="9" name="Picture 2" descr="Electron configu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7"/>
          <a:stretch/>
        </p:blipFill>
        <p:spPr bwMode="auto">
          <a:xfrm>
            <a:off x="2339752" y="3789040"/>
            <a:ext cx="500155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1124744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 algn="just">
              <a:buFont typeface="+mj-lt"/>
              <a:buAutoNum type="arabicPeriod"/>
            </a:pPr>
            <a:endParaRPr lang="en-GB" i="1" dirty="0"/>
          </a:p>
          <a:p>
            <a:pPr algn="just"/>
            <a:r>
              <a:rPr lang="en-GB" i="1" dirty="0"/>
              <a:t>For example: when n = 1, (l) can only equal 0; meaning that shell n = 1 has only an s orbital (l = 0). when n = 3, (l) can equal 0, 1, or 2; meaning that shell n = 3 has s, p, and d orbitals.</a:t>
            </a:r>
          </a:p>
          <a:p>
            <a:pPr algn="just"/>
            <a:endParaRPr lang="en-GB" i="1" dirty="0"/>
          </a:p>
          <a:p>
            <a:pPr algn="just"/>
            <a:r>
              <a:rPr lang="en-GB" i="1" dirty="0"/>
              <a:t>Another example : the sub shell with n=2 and (l)=1 is the 2p subshell; if n=3 and l=0, it is the 3s subshell, and so on. </a:t>
            </a:r>
          </a:p>
          <a:p>
            <a:pPr algn="just"/>
            <a:endParaRPr lang="en-GB" i="1" dirty="0"/>
          </a:p>
          <a:p>
            <a:pPr algn="just"/>
            <a:r>
              <a:rPr lang="en-GB" i="1" dirty="0"/>
              <a:t>The following figure shows the shapes of the s, p, and d orbitals.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3933056"/>
            <a:ext cx="4857537" cy="241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568" y="1268760"/>
            <a:ext cx="820891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7196"/>
            <a:ext cx="7620000" cy="89248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The Suborbital Quantum </a:t>
            </a:r>
            <a:r>
              <a:rPr lang="en-US" sz="3600" b="1" dirty="0" smtClean="0">
                <a:solidFill>
                  <a:srgbClr val="C00000"/>
                </a:solidFill>
              </a:rPr>
              <a:t>Number</a:t>
            </a:r>
            <a:r>
              <a:rPr lang="en-US" sz="3600" b="1" i="1" dirty="0" smtClean="0">
                <a:solidFill>
                  <a:srgbClr val="C00000"/>
                </a:solidFill>
              </a:rPr>
              <a:t>(l):</a:t>
            </a:r>
            <a:endParaRPr lang="en-GB" sz="3600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21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" y="1916832"/>
            <a:ext cx="353450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3" y="785813"/>
            <a:ext cx="4936112" cy="512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985834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105" y="1916832"/>
            <a:ext cx="353450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3928" y="785814"/>
            <a:ext cx="4880797" cy="512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3928" y="2831232"/>
            <a:ext cx="4880797" cy="3075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7" y="404664"/>
            <a:ext cx="7620000" cy="50405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Magnetic Quantum </a:t>
            </a:r>
            <a:r>
              <a:rPr lang="en-US" sz="3200" b="1" dirty="0" smtClean="0">
                <a:solidFill>
                  <a:srgbClr val="C00000"/>
                </a:solidFill>
              </a:rPr>
              <a:t>Number </a:t>
            </a:r>
            <a:r>
              <a:rPr lang="en-GB" sz="3200" b="1" dirty="0">
                <a:solidFill>
                  <a:srgbClr val="C00000"/>
                </a:solidFill>
              </a:rPr>
              <a:t>(mℓ):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24" y="980728"/>
            <a:ext cx="8784976" cy="6048672"/>
          </a:xfrm>
        </p:spPr>
        <p:txBody>
          <a:bodyPr>
            <a:noAutofit/>
          </a:bodyPr>
          <a:lstStyle/>
          <a:p>
            <a:pPr algn="just"/>
            <a:r>
              <a:rPr lang="en-GB" sz="2200" i="1" dirty="0" smtClean="0">
                <a:latin typeface="+mj-lt"/>
              </a:rPr>
              <a:t>Basically</a:t>
            </a:r>
            <a:r>
              <a:rPr lang="en-GB" sz="2200" i="1" dirty="0">
                <a:latin typeface="+mj-lt"/>
              </a:rPr>
              <a:t>, this number describes the spatial </a:t>
            </a:r>
            <a:r>
              <a:rPr lang="en-GB" sz="2200" i="1" dirty="0" smtClean="0">
                <a:latin typeface="+mj-lt"/>
              </a:rPr>
              <a:t>orientation of the orbital.</a:t>
            </a:r>
          </a:p>
          <a:p>
            <a:pPr algn="just"/>
            <a:r>
              <a:rPr lang="en-GB" sz="2200" i="1" dirty="0" smtClean="0">
                <a:latin typeface="+mj-lt"/>
              </a:rPr>
              <a:t>The </a:t>
            </a:r>
            <a:r>
              <a:rPr lang="en-GB" sz="2200" i="1" dirty="0">
                <a:latin typeface="+mj-lt"/>
              </a:rPr>
              <a:t>allowed values are restricted by the value of </a:t>
            </a:r>
            <a:r>
              <a:rPr lang="en-GB" sz="2200" i="1" dirty="0" smtClean="0">
                <a:latin typeface="+mj-lt"/>
              </a:rPr>
              <a:t>(l) and </a:t>
            </a:r>
            <a:r>
              <a:rPr lang="en-GB" sz="2200" i="1" dirty="0">
                <a:latin typeface="+mj-lt"/>
              </a:rPr>
              <a:t>can </a:t>
            </a:r>
            <a:r>
              <a:rPr lang="en-GB" sz="2200" i="1" dirty="0" smtClean="0">
                <a:latin typeface="+mj-lt"/>
              </a:rPr>
              <a:t>be positive </a:t>
            </a:r>
            <a:r>
              <a:rPr lang="en-GB" sz="2200" i="1" dirty="0">
                <a:latin typeface="+mj-lt"/>
              </a:rPr>
              <a:t>or negative </a:t>
            </a:r>
            <a:r>
              <a:rPr lang="en-GB" sz="2200" i="1" dirty="0" smtClean="0">
                <a:latin typeface="+mj-lt"/>
              </a:rPr>
              <a:t>integer: </a:t>
            </a:r>
          </a:p>
          <a:p>
            <a:pPr algn="just"/>
            <a:r>
              <a:rPr lang="en-GB" sz="2200" i="1" dirty="0">
                <a:latin typeface="+mj-lt"/>
              </a:rPr>
              <a:t>(l) = 0, 1, 2, </a:t>
            </a:r>
            <a:r>
              <a:rPr lang="en-GB" sz="2200" i="1" dirty="0" smtClean="0">
                <a:latin typeface="+mj-lt"/>
              </a:rPr>
              <a:t>3    Where s=0, p=1, d=2, f=3</a:t>
            </a:r>
          </a:p>
          <a:p>
            <a:pPr algn="just"/>
            <a:r>
              <a:rPr lang="en-GB" sz="2200" i="1" dirty="0" smtClean="0"/>
              <a:t>mℓ</a:t>
            </a:r>
            <a:r>
              <a:rPr lang="en-GB" sz="2200" i="1" dirty="0" smtClean="0">
                <a:latin typeface="+mj-lt"/>
              </a:rPr>
              <a:t> </a:t>
            </a:r>
            <a:r>
              <a:rPr lang="en-GB" sz="2200" i="1" dirty="0">
                <a:latin typeface="+mj-lt"/>
              </a:rPr>
              <a:t>= </a:t>
            </a:r>
            <a:r>
              <a:rPr lang="en-GB" sz="2200" i="1" dirty="0" smtClean="0">
                <a:latin typeface="+mj-lt"/>
              </a:rPr>
              <a:t>(-3, -2, -1, </a:t>
            </a:r>
            <a:r>
              <a:rPr lang="en-GB" sz="2200" i="1" dirty="0">
                <a:latin typeface="+mj-lt"/>
              </a:rPr>
              <a:t>0</a:t>
            </a:r>
            <a:r>
              <a:rPr lang="en-GB" sz="2200" i="1" dirty="0" smtClean="0">
                <a:latin typeface="+mj-lt"/>
              </a:rPr>
              <a:t>, </a:t>
            </a:r>
            <a:r>
              <a:rPr lang="en-GB" sz="2200" i="1" dirty="0">
                <a:latin typeface="+mj-lt"/>
              </a:rPr>
              <a:t>+</a:t>
            </a:r>
            <a:r>
              <a:rPr lang="en-GB" sz="2200" i="1" dirty="0" smtClean="0">
                <a:latin typeface="+mj-lt"/>
              </a:rPr>
              <a:t>1,+2, +3)</a:t>
            </a:r>
          </a:p>
          <a:p>
            <a:pPr algn="just"/>
            <a:r>
              <a:rPr lang="en-GB" sz="2200" i="1" dirty="0" smtClean="0">
                <a:latin typeface="+mj-lt"/>
              </a:rPr>
              <a:t>s= 0</a:t>
            </a:r>
          </a:p>
          <a:p>
            <a:pPr algn="just"/>
            <a:r>
              <a:rPr lang="en-GB" sz="2200" i="1" dirty="0" smtClean="0">
                <a:latin typeface="+mj-lt"/>
              </a:rPr>
              <a:t>p= (</a:t>
            </a:r>
            <a:r>
              <a:rPr lang="en-GB" sz="2200" i="1" dirty="0" smtClean="0"/>
              <a:t>-1, 0, +1) e.g. </a:t>
            </a:r>
            <a:r>
              <a:rPr lang="en-GB" sz="2200" i="1" dirty="0"/>
              <a:t>mℓ </a:t>
            </a:r>
            <a:r>
              <a:rPr lang="en-GB" sz="2200" i="1" dirty="0" smtClean="0"/>
              <a:t> for oxygen = -1</a:t>
            </a:r>
          </a:p>
          <a:p>
            <a:pPr algn="just"/>
            <a:r>
              <a:rPr lang="en-GB" sz="2200" i="1" dirty="0" smtClean="0">
                <a:latin typeface="+mj-lt"/>
              </a:rPr>
              <a:t>d= (</a:t>
            </a:r>
            <a:r>
              <a:rPr lang="en-GB" sz="2200" i="1" dirty="0"/>
              <a:t>-2, -1, 0, +1</a:t>
            </a:r>
            <a:r>
              <a:rPr lang="en-GB" sz="2200" i="1" dirty="0" smtClean="0"/>
              <a:t>,+2)</a:t>
            </a:r>
          </a:p>
          <a:p>
            <a:pPr algn="just"/>
            <a:r>
              <a:rPr lang="en-GB" sz="2200" i="1" dirty="0" smtClean="0">
                <a:latin typeface="+mj-lt"/>
              </a:rPr>
              <a:t>f</a:t>
            </a:r>
            <a:r>
              <a:rPr lang="en-GB" sz="2200" i="1" dirty="0">
                <a:latin typeface="+mj-lt"/>
              </a:rPr>
              <a:t>= (-3, -2, -1, 0, +1,+2, +3)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4702264"/>
            <a:ext cx="6470731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047746" cy="13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04" y="88246"/>
            <a:ext cx="7620000" cy="892482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The Spin Quantum </a:t>
            </a:r>
            <a:r>
              <a:rPr lang="en-US" sz="3600" b="1" dirty="0" smtClean="0">
                <a:solidFill>
                  <a:srgbClr val="C00000"/>
                </a:solidFill>
              </a:rPr>
              <a:t>Number (</a:t>
            </a:r>
            <a:r>
              <a:rPr lang="en-US" sz="3600" b="1" dirty="0">
                <a:solidFill>
                  <a:srgbClr val="C00000"/>
                </a:solidFill>
              </a:rPr>
              <a:t>m</a:t>
            </a:r>
            <a:r>
              <a:rPr lang="en-US" sz="3600" b="1" baseline="-25000" dirty="0">
                <a:solidFill>
                  <a:srgbClr val="C00000"/>
                </a:solidFill>
              </a:rPr>
              <a:t>s</a:t>
            </a:r>
            <a:r>
              <a:rPr lang="en-US" sz="3600" b="1" dirty="0">
                <a:solidFill>
                  <a:srgbClr val="C00000"/>
                </a:solidFill>
              </a:rPr>
              <a:t>):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16624"/>
          </a:xfrm>
        </p:spPr>
        <p:txBody>
          <a:bodyPr>
            <a:noAutofit/>
          </a:bodyPr>
          <a:lstStyle/>
          <a:p>
            <a:pPr algn="just"/>
            <a:r>
              <a:rPr lang="en-GB" sz="2400" i="1" dirty="0" smtClean="0">
                <a:latin typeface="+mj-lt"/>
              </a:rPr>
              <a:t>Specifies </a:t>
            </a:r>
            <a:r>
              <a:rPr lang="en-GB" sz="2400" i="1" dirty="0">
                <a:latin typeface="+mj-lt"/>
              </a:rPr>
              <a:t>the orientation of the spin axis of an </a:t>
            </a:r>
            <a:r>
              <a:rPr lang="en-GB" sz="2400" i="1" dirty="0" smtClean="0">
                <a:latin typeface="+mj-lt"/>
              </a:rPr>
              <a:t>electron.</a:t>
            </a:r>
          </a:p>
          <a:p>
            <a:pPr algn="just"/>
            <a:r>
              <a:rPr lang="en-GB" sz="2400" i="1" dirty="0" smtClean="0">
                <a:latin typeface="+mj-lt"/>
              </a:rPr>
              <a:t>The </a:t>
            </a:r>
            <a:r>
              <a:rPr lang="en-GB" sz="2400" i="1" dirty="0">
                <a:latin typeface="+mj-lt"/>
              </a:rPr>
              <a:t>spin quantum number describes the direction the electron is spinning in a magnetic </a:t>
            </a:r>
            <a:r>
              <a:rPr lang="en-GB" sz="2400" i="1" dirty="0" smtClean="0">
                <a:latin typeface="+mj-lt"/>
              </a:rPr>
              <a:t>field </a:t>
            </a:r>
            <a:r>
              <a:rPr lang="en-GB" sz="2400" i="1" dirty="0">
                <a:latin typeface="+mj-lt"/>
              </a:rPr>
              <a:t>either clockwise or </a:t>
            </a:r>
            <a:r>
              <a:rPr lang="en-GB" sz="2400" i="1" dirty="0" smtClean="0">
                <a:latin typeface="+mj-lt"/>
              </a:rPr>
              <a:t>counter clockwise.</a:t>
            </a:r>
          </a:p>
          <a:p>
            <a:pPr algn="just"/>
            <a:r>
              <a:rPr lang="en-GB" sz="2400" i="1" dirty="0" smtClean="0">
                <a:latin typeface="+mj-lt"/>
              </a:rPr>
              <a:t>Only </a:t>
            </a:r>
            <a:r>
              <a:rPr lang="en-GB" sz="2400" i="1" dirty="0">
                <a:latin typeface="+mj-lt"/>
              </a:rPr>
              <a:t>two values are allowed: +1/2 or </a:t>
            </a:r>
            <a:r>
              <a:rPr lang="en-GB" sz="2400" i="1" dirty="0" smtClean="0">
                <a:latin typeface="+mj-lt"/>
              </a:rPr>
              <a:t>-1/2.</a:t>
            </a:r>
          </a:p>
          <a:p>
            <a:pPr algn="just"/>
            <a:r>
              <a:rPr lang="en-GB" sz="2400" i="1" dirty="0" smtClean="0">
                <a:latin typeface="+mj-lt"/>
              </a:rPr>
              <a:t>For </a:t>
            </a:r>
            <a:r>
              <a:rPr lang="en-GB" sz="2400" i="1" dirty="0">
                <a:latin typeface="+mj-lt"/>
              </a:rPr>
              <a:t>each subshell, there can be only two electrons, one with a spin of +1/2 </a:t>
            </a:r>
            <a:r>
              <a:rPr lang="en-GB" sz="2400" i="1" dirty="0" smtClean="0">
                <a:latin typeface="+mj-lt"/>
              </a:rPr>
              <a:t>and </a:t>
            </a:r>
            <a:r>
              <a:rPr lang="en-GB" sz="2400" i="1" dirty="0">
                <a:latin typeface="+mj-lt"/>
              </a:rPr>
              <a:t>another with a spin of –1/2</a:t>
            </a:r>
            <a:r>
              <a:rPr lang="en-GB" sz="2400" i="1" dirty="0" smtClean="0">
                <a:latin typeface="+mj-lt"/>
              </a:rPr>
              <a:t>.</a:t>
            </a:r>
          </a:p>
          <a:p>
            <a:pPr algn="just"/>
            <a:endParaRPr lang="en-GB" sz="2400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1"/>
            <a:ext cx="41044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980728"/>
            <a:ext cx="8712968" cy="5328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60816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4079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024" y="5937920"/>
            <a:ext cx="892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metalloid is an element that has properties that are intermediate between those of metals and nonmetals. Metalloids can also be called semimetals.</a:t>
            </a:r>
          </a:p>
        </p:txBody>
      </p:sp>
    </p:spTree>
    <p:extLst>
      <p:ext uri="{BB962C8B-B14F-4D97-AF65-F5344CB8AC3E}">
        <p14:creationId xmlns:p14="http://schemas.microsoft.com/office/powerpoint/2010/main" val="3382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699642" y="3568948"/>
            <a:ext cx="5816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TimesLTStd-Roman"/>
              </a:rPr>
              <a:t>Many metal ions play a vital role in living organisms. Metal ions are also involved in a variety of 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processes within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the human body, such as the oxygen transport or the formation of the framework for our bones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rgbClr val="231F20"/>
              </a:solidFill>
              <a:latin typeface="TimesLTStd-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LTStd-Roman"/>
              </a:rPr>
              <a:t>Haemoglobin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 is an iron-containing </a:t>
            </a:r>
            <a:r>
              <a:rPr lang="en-US" dirty="0" err="1" smtClean="0">
                <a:solidFill>
                  <a:srgbClr val="231F20"/>
                </a:solidFill>
                <a:latin typeface="TimesLTStd-Roman"/>
              </a:rPr>
              <a:t>metallo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-protein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which carries oxygen from the lungs to the various 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tissues around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the human body. </a:t>
            </a:r>
            <a:endParaRPr lang="en-US" dirty="0" smtClean="0">
              <a:solidFill>
                <a:srgbClr val="231F20"/>
              </a:solidFill>
              <a:latin typeface="TimesLTStd-Roman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rgbClr val="231F20"/>
              </a:solidFill>
              <a:latin typeface="TimesLTStd-Roman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rgbClr val="231F20"/>
              </a:solidFill>
              <a:latin typeface="TimesLTStd-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642" y="127949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Medicinal inorganic chemistry </a:t>
            </a:r>
            <a:r>
              <a:rPr lang="en-US" dirty="0"/>
              <a:t>can be broadly defined as the area of research concerned with metal ions and metal complexes and their clinical applications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215666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Metals such as </a:t>
            </a:r>
            <a:r>
              <a:rPr lang="en-US" b="1" dirty="0">
                <a:solidFill>
                  <a:schemeClr val="tx2"/>
                </a:solidFill>
              </a:rPr>
              <a:t>arsenic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have been used in clinical </a:t>
            </a:r>
            <a:r>
              <a:rPr lang="en-US" dirty="0" smtClean="0"/>
              <a:t>studies more </a:t>
            </a:r>
            <a:r>
              <a:rPr lang="en-US" dirty="0"/>
              <a:t>than 100 years ago, whilst </a:t>
            </a:r>
            <a:r>
              <a:rPr lang="en-US" b="1" dirty="0">
                <a:solidFill>
                  <a:schemeClr val="tx2"/>
                </a:solidFill>
              </a:rPr>
              <a:t>silver</a:t>
            </a:r>
            <a:r>
              <a:rPr lang="en-US" dirty="0"/>
              <a:t>, </a:t>
            </a:r>
            <a:r>
              <a:rPr lang="en-US" b="1" dirty="0">
                <a:solidFill>
                  <a:schemeClr val="tx2"/>
                </a:solidFill>
              </a:rPr>
              <a:t>gold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tx2"/>
                </a:solidFill>
              </a:rPr>
              <a:t>iron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have been involved in ‘magic cures’ and other </a:t>
            </a:r>
            <a:r>
              <a:rPr lang="en-US" dirty="0" smtClean="0"/>
              <a:t>therapeutic applications </a:t>
            </a:r>
            <a:r>
              <a:rPr lang="en-US" dirty="0"/>
              <a:t>for more than </a:t>
            </a:r>
            <a:r>
              <a:rPr lang="en-US" b="1" dirty="0"/>
              <a:t>5000 years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124744"/>
            <a:ext cx="8136904" cy="2268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6146" name="Picture 2" descr="Hemoglobin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409357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2389" y="552640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LTStd-Roman"/>
              </a:rPr>
              <a:t>Haemoglobin</a:t>
            </a:r>
            <a:r>
              <a:rPr lang="en-US" b="1" dirty="0">
                <a:solidFill>
                  <a:srgbClr val="231F20"/>
                </a:solidFill>
                <a:latin typeface="TimesLTStd-Roman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66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500850" y="3424932"/>
            <a:ext cx="8155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Nevertheless, metals are very often perceived as</a:t>
            </a:r>
            <a:r>
              <a:rPr lang="en-US" b="1" dirty="0">
                <a:solidFill>
                  <a:prstClr val="black"/>
                </a:solidFill>
              </a:rPr>
              <a:t> toxic elements</a:t>
            </a:r>
            <a:r>
              <a:rPr lang="en-US" dirty="0">
                <a:solidFill>
                  <a:prstClr val="black"/>
                </a:solidFill>
              </a:rPr>
              <a:t>. Very often, the toxicity of a metal in a biological environment depends on the </a:t>
            </a:r>
            <a:r>
              <a:rPr lang="en-US" b="1" dirty="0">
                <a:solidFill>
                  <a:prstClr val="black"/>
                </a:solidFill>
              </a:rPr>
              <a:t>concentration</a:t>
            </a:r>
            <a:r>
              <a:rPr lang="en-US" dirty="0">
                <a:solidFill>
                  <a:prstClr val="black"/>
                </a:solidFill>
              </a:rPr>
              <a:t> present in the living organism.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metal ions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tx2"/>
                </a:solidFill>
              </a:rPr>
              <a:t>essential </a:t>
            </a:r>
            <a:r>
              <a:rPr lang="en-US" b="1" dirty="0">
                <a:solidFill>
                  <a:schemeClr val="tx2"/>
                </a:solidFill>
              </a:rPr>
              <a:t>for life</a:t>
            </a:r>
            <a:r>
              <a:rPr lang="en-US" dirty="0"/>
              <a:t>, but concentrations too high can be highly toxic whilst too low concentrations can lead </a:t>
            </a:r>
            <a:r>
              <a:rPr lang="en-US" dirty="0" smtClean="0"/>
              <a:t>to deficiency </a:t>
            </a:r>
            <a:r>
              <a:rPr lang="en-US" dirty="0"/>
              <a:t>resulting in disturbed biological </a:t>
            </a:r>
            <a:r>
              <a:rPr lang="en-US" dirty="0" smtClean="0"/>
              <a:t>processes.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560" y="2289646"/>
            <a:ext cx="8044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imesLTStd-Roman"/>
              </a:rPr>
              <a:t>Calcium</a:t>
            </a:r>
            <a:r>
              <a:rPr lang="en-US" dirty="0">
                <a:solidFill>
                  <a:srgbClr val="C00000"/>
                </a:solidFill>
                <a:latin typeface="TimesLTStd-Roman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(</a:t>
            </a:r>
            <a:r>
              <a:rPr lang="en-US" dirty="0" err="1">
                <a:solidFill>
                  <a:srgbClr val="231F20"/>
                </a:solidFill>
                <a:latin typeface="TimesLTStd-Roman"/>
              </a:rPr>
              <a:t>Ca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) ions are a vital component of our bones. Elements such as copper (Cu), zinc (Zn) and manganese (</a:t>
            </a:r>
            <a:r>
              <a:rPr lang="en-US" dirty="0" err="1">
                <a:solidFill>
                  <a:srgbClr val="231F20"/>
                </a:solidFill>
                <a:latin typeface="TimesLTStd-Roman"/>
              </a:rPr>
              <a:t>Mn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) are essential for a variety of catalytic processes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850" y="1912764"/>
            <a:ext cx="8391630" cy="3532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D0C4-C6EA-4D19-8F91-BBCEC2AABC3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81" y="404664"/>
            <a:ext cx="614438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7296"/>
            <a:ext cx="59685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260648"/>
            <a:ext cx="6408712" cy="5904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892482"/>
          </a:xfrm>
        </p:spPr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Electronic Structure of Atoms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32648"/>
          </a:xfrm>
        </p:spPr>
        <p:txBody>
          <a:bodyPr>
            <a:noAutofit/>
          </a:bodyPr>
          <a:lstStyle/>
          <a:p>
            <a:pPr algn="just"/>
            <a:r>
              <a:rPr lang="en-GB" sz="2600" dirty="0">
                <a:latin typeface="+mj-lt"/>
              </a:rPr>
              <a:t>The fundamental unit of all matter is the </a:t>
            </a:r>
            <a:r>
              <a:rPr lang="en-GB" sz="2600" b="1" dirty="0">
                <a:latin typeface="+mj-lt"/>
              </a:rPr>
              <a:t>atom</a:t>
            </a:r>
            <a:r>
              <a:rPr lang="en-GB" sz="2600" dirty="0" smtClean="0">
                <a:latin typeface="+mj-lt"/>
              </a:rPr>
              <a:t>.</a:t>
            </a:r>
          </a:p>
          <a:p>
            <a:pPr algn="just"/>
            <a:endParaRPr lang="en-GB" sz="2600" dirty="0" smtClean="0">
              <a:latin typeface="+mj-lt"/>
            </a:endParaRPr>
          </a:p>
          <a:p>
            <a:pPr algn="just"/>
            <a:r>
              <a:rPr lang="en-GB" sz="2600" dirty="0" smtClean="0">
                <a:latin typeface="+mj-lt"/>
              </a:rPr>
              <a:t>The </a:t>
            </a:r>
            <a:r>
              <a:rPr lang="en-GB" sz="2600" dirty="0">
                <a:latin typeface="+mj-lt"/>
              </a:rPr>
              <a:t>various </a:t>
            </a:r>
            <a:r>
              <a:rPr lang="en-GB" sz="2600" dirty="0" smtClean="0">
                <a:latin typeface="+mj-lt"/>
              </a:rPr>
              <a:t>chemical and </a:t>
            </a:r>
            <a:r>
              <a:rPr lang="en-GB" sz="2600" dirty="0">
                <a:latin typeface="+mj-lt"/>
              </a:rPr>
              <a:t>physical properties of matter are determined by its elemental </a:t>
            </a:r>
            <a:r>
              <a:rPr lang="en-GB" sz="2600" dirty="0" smtClean="0">
                <a:latin typeface="+mj-lt"/>
              </a:rPr>
              <a:t>composition.</a:t>
            </a:r>
          </a:p>
          <a:p>
            <a:pPr algn="just"/>
            <a:endParaRPr lang="en-GB" sz="2600" dirty="0">
              <a:latin typeface="+mj-lt"/>
            </a:endParaRPr>
          </a:p>
          <a:p>
            <a:pPr algn="just"/>
            <a:r>
              <a:rPr lang="en-GB" sz="2600" dirty="0">
                <a:latin typeface="+mj-lt"/>
              </a:rPr>
              <a:t>E</a:t>
            </a:r>
            <a:r>
              <a:rPr lang="en-GB" sz="2600" dirty="0" smtClean="0">
                <a:latin typeface="+mj-lt"/>
              </a:rPr>
              <a:t>lements </a:t>
            </a:r>
            <a:r>
              <a:rPr lang="en-GB" sz="2600" dirty="0">
                <a:latin typeface="+mj-lt"/>
              </a:rPr>
              <a:t>are composed of like atoms and their isotopes</a:t>
            </a:r>
            <a:r>
              <a:rPr lang="en-GB" sz="2600" dirty="0" smtClean="0">
                <a:latin typeface="+mj-lt"/>
              </a:rPr>
              <a:t>.</a:t>
            </a:r>
          </a:p>
          <a:p>
            <a:pPr algn="just"/>
            <a:r>
              <a:rPr lang="en-GB" sz="2600" b="1" dirty="0" smtClean="0">
                <a:latin typeface="+mj-lt"/>
              </a:rPr>
              <a:t>Subatomic particle: Any of various  units of matter below the size of an atom</a:t>
            </a:r>
            <a:r>
              <a:rPr lang="en-GB" sz="2600" b="1" dirty="0">
                <a:latin typeface="+mj-lt"/>
              </a:rPr>
              <a:t>.</a:t>
            </a:r>
            <a:r>
              <a:rPr lang="en-GB" sz="2600" b="1" dirty="0" smtClean="0">
                <a:latin typeface="+mj-lt"/>
              </a:rPr>
              <a:t> </a:t>
            </a:r>
          </a:p>
          <a:p>
            <a:pPr algn="just"/>
            <a:r>
              <a:rPr lang="en-GB" sz="2600" dirty="0" smtClean="0">
                <a:latin typeface="+mj-lt"/>
              </a:rPr>
              <a:t>To </a:t>
            </a:r>
            <a:r>
              <a:rPr lang="en-GB" sz="2600" dirty="0">
                <a:latin typeface="+mj-lt"/>
              </a:rPr>
              <a:t>predict the properties of matter, molecules, or </a:t>
            </a:r>
            <a:r>
              <a:rPr lang="en-GB" sz="2600" dirty="0" smtClean="0">
                <a:latin typeface="+mj-lt"/>
              </a:rPr>
              <a:t>elements, it </a:t>
            </a:r>
            <a:r>
              <a:rPr lang="en-GB" sz="2600" dirty="0">
                <a:latin typeface="+mj-lt"/>
              </a:rPr>
              <a:t>is important to understand the structure of atoms</a:t>
            </a:r>
            <a:r>
              <a:rPr lang="en-GB" sz="2600" dirty="0" smtClean="0">
                <a:latin typeface="+mj-lt"/>
              </a:rPr>
              <a:t>.</a:t>
            </a:r>
          </a:p>
          <a:p>
            <a:pPr algn="just"/>
            <a:endParaRPr lang="en-GB" sz="26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520" y="260648"/>
            <a:ext cx="8784976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89248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Subatomic </a:t>
            </a:r>
            <a:r>
              <a:rPr lang="en-US" sz="4000" b="1" dirty="0" smtClean="0">
                <a:solidFill>
                  <a:srgbClr val="C00000"/>
                </a:solidFill>
              </a:rPr>
              <a:t>Particles: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5328592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+mj-lt"/>
              </a:rPr>
              <a:t>Atoms are composed of a central nucleus surrounded by electrons which occupy discrete regions of space.</a:t>
            </a:r>
          </a:p>
          <a:p>
            <a:pPr algn="just"/>
            <a:r>
              <a:rPr lang="en-GB" sz="2400" dirty="0" smtClean="0">
                <a:latin typeface="+mj-lt"/>
              </a:rPr>
              <a:t>The nucleus is considered to contain two types of stable particles which comprise most of the mass of the atom.</a:t>
            </a:r>
          </a:p>
          <a:p>
            <a:pPr algn="just"/>
            <a:r>
              <a:rPr lang="en-GB" sz="2400" dirty="0" smtClean="0">
                <a:latin typeface="+mj-lt"/>
              </a:rPr>
              <a:t>These particles are "held" within the nucleus by various "nuclear forces." </a:t>
            </a:r>
          </a:p>
          <a:p>
            <a:pPr algn="just"/>
            <a:endParaRPr lang="en-GB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8</a:t>
            </a:fld>
            <a:endParaRPr lang="en-GB"/>
          </a:p>
        </p:txBody>
      </p:sp>
      <p:pic>
        <p:nvPicPr>
          <p:cNvPr id="7170" name="Picture 2" descr="Nuclear forc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69528"/>
            <a:ext cx="382927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052736"/>
            <a:ext cx="8568952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20000" cy="89248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Subatomic </a:t>
            </a:r>
            <a:r>
              <a:rPr lang="en-US" sz="4000" b="1" dirty="0" smtClean="0">
                <a:solidFill>
                  <a:srgbClr val="C00000"/>
                </a:solidFill>
              </a:rPr>
              <a:t>Particles: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89821"/>
            <a:ext cx="5688631" cy="494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31640" y="1196752"/>
            <a:ext cx="6768752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565FF"/>
      </a:hlink>
      <a:folHlink>
        <a:srgbClr val="800080"/>
      </a:folHlink>
    </a:clrScheme>
    <a:fontScheme name="Custom 1">
      <a:majorFont>
        <a:latin typeface="Cambria"/>
        <a:ea typeface=""/>
        <a:cs typeface="Arabic Typesetting"/>
      </a:majorFont>
      <a:minorFont>
        <a:latin typeface="Cambri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3584</TotalTime>
  <Words>1290</Words>
  <Application>Microsoft Office PowerPoint</Application>
  <PresentationFormat>عرض على الشاشة (3:4)‏</PresentationFormat>
  <Paragraphs>130</Paragraphs>
  <Slides>24</Slides>
  <Notes>10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27" baseType="lpstr">
      <vt:lpstr>Theme1</vt:lpstr>
      <vt:lpstr>Network</vt:lpstr>
      <vt:lpstr>Office Theme</vt:lpstr>
      <vt:lpstr>Inorganic Pharmaceutical Chemistry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Electronic Structure of Atoms</vt:lpstr>
      <vt:lpstr>Subatomic Particles:</vt:lpstr>
      <vt:lpstr>Subatomic Particles:</vt:lpstr>
      <vt:lpstr>عرض تقديمي في PowerPoint</vt:lpstr>
      <vt:lpstr>Subatomic Particles:</vt:lpstr>
      <vt:lpstr>عرض تقديمي في PowerPoint</vt:lpstr>
      <vt:lpstr>Subatomic Particles:</vt:lpstr>
      <vt:lpstr>عرض تقديمي في PowerPoint</vt:lpstr>
      <vt:lpstr>Heisenberg principle:</vt:lpstr>
      <vt:lpstr>Atomic Orbitals</vt:lpstr>
      <vt:lpstr>The four quantum numbers </vt:lpstr>
      <vt:lpstr>The Principal Quantum Number (n):</vt:lpstr>
      <vt:lpstr>The Suborbital Quantum Number(l):</vt:lpstr>
      <vt:lpstr>The Suborbital Quantum Number(l):</vt:lpstr>
      <vt:lpstr>The Suborbital Quantum Number(l):</vt:lpstr>
      <vt:lpstr>The Magnetic Quantum Number (mℓ):</vt:lpstr>
      <vt:lpstr>The Spin Quantum Number (ms):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Pharmaceutical Chemistry I</dc:title>
  <dc:creator>Dr Zaid</dc:creator>
  <cp:lastModifiedBy>Dell</cp:lastModifiedBy>
  <cp:revision>141</cp:revision>
  <dcterms:created xsi:type="dcterms:W3CDTF">2015-03-24T01:38:59Z</dcterms:created>
  <dcterms:modified xsi:type="dcterms:W3CDTF">2022-10-04T23:17:37Z</dcterms:modified>
</cp:coreProperties>
</file>