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89" r:id="rId3"/>
    <p:sldId id="304" r:id="rId4"/>
    <p:sldId id="285" r:id="rId5"/>
    <p:sldId id="286" r:id="rId6"/>
    <p:sldId id="305" r:id="rId7"/>
    <p:sldId id="287" r:id="rId8"/>
    <p:sldId id="290" r:id="rId9"/>
    <p:sldId id="292" r:id="rId10"/>
    <p:sldId id="293" r:id="rId11"/>
    <p:sldId id="295" r:id="rId12"/>
    <p:sldId id="296" r:id="rId13"/>
    <p:sldId id="297" r:id="rId14"/>
    <p:sldId id="298" r:id="rId15"/>
    <p:sldId id="300" r:id="rId16"/>
    <p:sldId id="302" r:id="rId17"/>
    <p:sldId id="303" r:id="rId18"/>
    <p:sldId id="284" r:id="rId19"/>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DDDA-9BC3-48DC-A031-69090E8C0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122FD5FD-A2E8-4D04-9997-E5562EDAA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6844F89E-4582-47A3-AAC9-D00542EB54B2}"/>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6DCE37E0-0B87-4566-A264-8C8B476F6B8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2008C47A-5C7B-43D4-B10F-2329C3847FAF}"/>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26092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2902-F7E5-47D2-B7B0-C5691D6F6C96}"/>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73BB5066-D52C-44F8-A6F2-AB6466ADF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5B228E1-5177-4D63-8052-AE3BD94ACDCD}"/>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5330AEB9-110A-4DC8-97C7-F1CAB922773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9701732-D7B8-482B-9A28-DF31C3B7656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26531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6FCA9-F312-481F-88B9-5404676744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46B9840-DB8C-4512-86B5-19A397A40C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4D15B6C-485C-497D-BBCC-0DBA1CD66FEB}"/>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D91479E1-BB88-4694-A95F-69A5952E302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A05C5FF-4F34-4532-AFA0-157F58909A65}"/>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29287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738B-6F65-4A06-9445-BC7E1BB90D17}"/>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1AAD6D7-935B-4EB7-8816-B9B4883ECE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369FDAD-436D-424F-8922-E34A0FEE974D}"/>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55D5B0FB-2902-4ACF-BDC1-0173CE6178C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720007D-2AED-49CC-BB7D-F28D86EFD0F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7932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B517-ABA4-4BF0-8985-526B6D0587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3C599475-E057-4114-A0F7-650E9AE9D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FF34D-CB61-4BEA-8D8F-C851394936E7}"/>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D73D74F4-9B5B-461F-A8E3-9F24FD9AFB7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98A05DC-C40E-4334-9974-475DEFB80DA9}"/>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4577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3067-2006-4DFB-A4B4-0B56BE1774B4}"/>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4077AF9-5183-43FB-B937-1FF2DB258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00B2C290-8881-4F9D-8B35-8E27EE7AF0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350F9E4B-667A-4907-820C-AAE4839AB493}"/>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D4E0B7F3-0292-41FB-93A2-D223406F106F}"/>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9C2491B4-C4CA-42A5-BF2C-332F1EA0CEB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9292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4C95-DBF5-41DD-B5C9-932DC9A1EAFB}"/>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65674875-EC78-4F38-8305-5165A55AE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1F460-FD0D-482A-99A5-9850C56AF5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375739CC-173E-4861-9FC7-BC572D26C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25E71-2CE4-4C9F-B94B-C56C3030B5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31D06115-BDCD-4E89-A12F-3A9994101518}"/>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8" name="Footer Placeholder 7">
            <a:extLst>
              <a:ext uri="{FF2B5EF4-FFF2-40B4-BE49-F238E27FC236}">
                <a16:creationId xmlns:a16="http://schemas.microsoft.com/office/drawing/2014/main" id="{F7AEFD5F-61BA-4BAF-839C-49EC1752ADF8}"/>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C1B09118-BB0C-4C9E-B6B3-B99690751B8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59011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CB95-DDDD-470E-AE69-7BDDFD6B76C4}"/>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14B028BB-BF40-4ACF-85EE-9AAB24084DFE}"/>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4" name="Footer Placeholder 3">
            <a:extLst>
              <a:ext uri="{FF2B5EF4-FFF2-40B4-BE49-F238E27FC236}">
                <a16:creationId xmlns:a16="http://schemas.microsoft.com/office/drawing/2014/main" id="{3B4F09A2-6314-49B5-8AA7-3F001DA743A9}"/>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ABC6A5FE-5E27-4B41-9653-B3B792C99A2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05938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11B88-97C2-48E4-BB91-91DC57902E15}"/>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3" name="Footer Placeholder 2">
            <a:extLst>
              <a:ext uri="{FF2B5EF4-FFF2-40B4-BE49-F238E27FC236}">
                <a16:creationId xmlns:a16="http://schemas.microsoft.com/office/drawing/2014/main" id="{5F3F4EBD-FAA7-4B08-911D-18B6FC4898BF}"/>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45648744-B0F0-4B5E-A4A2-F5BC779BC8AC}"/>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2962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F3DE-24A6-451F-85AE-6F1DE59FC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7690B7B9-B6C3-461F-B1D4-F5EFAD1FAE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8ADF1E35-F86F-4CE7-97A9-8D699DC2F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F64C8-CBEF-460E-A9EB-86C40A89C4A3}"/>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E67EA135-31A0-4775-8668-C76C9733089A}"/>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4AD9F2D-B0D1-4D9E-93B7-E43F25F132D3}"/>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24468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96DE-E9EB-4657-838D-1DA463669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52E87023-BA9C-460C-9388-001CD7B88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BA95EC4-1B25-44DA-9970-D0073D21F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7C865-FBDC-4E07-BE23-C7F18F9ACF1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3A8195F3-DC2F-4E1F-9339-60D99C7B2E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EBEBC4-9900-4491-950F-C59F5F97EDD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1133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ABCEF-B4C2-4305-84EA-D771027DA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29B4E659-200B-4998-98F1-4108AE453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BDBAC98-0019-4815-854E-79DB3C24F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E614B721-8740-41AA-ADDC-3B11E2BEC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261F2E44-EFAE-4D11-8694-2B163490F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58E7-413F-4BF7-95AE-1943B5CE3ABA}" type="slidenum">
              <a:rPr lang="ar-IQ" smtClean="0"/>
              <a:t>‹#›</a:t>
            </a:fld>
            <a:endParaRPr lang="ar-IQ"/>
          </a:p>
        </p:txBody>
      </p:sp>
    </p:spTree>
    <p:extLst>
      <p:ext uri="{BB962C8B-B14F-4D97-AF65-F5344CB8AC3E}">
        <p14:creationId xmlns:p14="http://schemas.microsoft.com/office/powerpoint/2010/main" val="52263219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0D6E72-FB6B-4E35-AF8C-74B7C83619DB}"/>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5</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clarification</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64CA708F-B224-4733-BC9E-CE833FC97043}"/>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D4F971A0-C54B-4932-BD42-FB41FD9D7C84}"/>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87446EFE-E5AD-4FA3-9D17-2EE0D5B2BB49}"/>
              </a:ext>
            </a:extLst>
          </p:cNvPr>
          <p:cNvPicPr>
            <a:picLocks noChangeAspect="1"/>
          </p:cNvPicPr>
          <p:nvPr/>
        </p:nvPicPr>
        <p:blipFill>
          <a:blip r:embed="rId3"/>
          <a:stretch>
            <a:fillRect/>
          </a:stretch>
        </p:blipFill>
        <p:spPr>
          <a:xfrm>
            <a:off x="9780156" y="485145"/>
            <a:ext cx="2027976" cy="1892174"/>
          </a:xfrm>
          <a:prstGeom prst="rect">
            <a:avLst/>
          </a:prstGeom>
        </p:spPr>
      </p:pic>
    </p:spTree>
    <p:extLst>
      <p:ext uri="{BB962C8B-B14F-4D97-AF65-F5344CB8AC3E}">
        <p14:creationId xmlns:p14="http://schemas.microsoft.com/office/powerpoint/2010/main" val="142033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F091D-579D-4D1B-B784-0DFECCD0CDC0}"/>
              </a:ext>
            </a:extLst>
          </p:cNvPr>
          <p:cNvSpPr txBox="1"/>
          <p:nvPr/>
        </p:nvSpPr>
        <p:spPr>
          <a:xfrm>
            <a:off x="277836" y="295311"/>
            <a:ext cx="11707837" cy="1697068"/>
          </a:xfrm>
          <a:prstGeom prst="rect">
            <a:avLst/>
          </a:prstGeom>
          <a:noFill/>
        </p:spPr>
        <p:txBody>
          <a:bodyPr wrap="square">
            <a:spAutoFit/>
          </a:bodyPr>
          <a:lstStyle/>
          <a:p>
            <a:pPr algn="just" rtl="0">
              <a:lnSpc>
                <a:spcPct val="150000"/>
              </a:lnSpc>
            </a:pPr>
            <a:r>
              <a:rPr lang="en-US" sz="2400" dirty="0">
                <a:solidFill>
                  <a:srgbClr val="FF0000"/>
                </a:solidFill>
              </a:rPr>
              <a:t>Ultrafilters</a:t>
            </a:r>
            <a:r>
              <a:rPr lang="en-US" sz="2400" dirty="0"/>
              <a:t>: are filters which are </a:t>
            </a:r>
            <a:r>
              <a:rPr lang="en-US" sz="2400" dirty="0">
                <a:solidFill>
                  <a:srgbClr val="FF0000"/>
                </a:solidFill>
              </a:rPr>
              <a:t>retentive to colloidal matter</a:t>
            </a:r>
            <a:r>
              <a:rPr lang="en-US" sz="2400" dirty="0"/>
              <a:t>. </a:t>
            </a:r>
          </a:p>
          <a:p>
            <a:pPr algn="just" rtl="0">
              <a:lnSpc>
                <a:spcPct val="150000"/>
              </a:lnSpc>
            </a:pPr>
            <a:r>
              <a:rPr lang="en-US" sz="2400" dirty="0"/>
              <a:t>Examples: bacteria-, virus-and pyrogen-retentive filters as well as micro-sieves capable of separating molecules of differing sizes have been developed.</a:t>
            </a:r>
          </a:p>
        </p:txBody>
      </p:sp>
      <p:pic>
        <p:nvPicPr>
          <p:cNvPr id="4" name="Picture 3">
            <a:extLst>
              <a:ext uri="{FF2B5EF4-FFF2-40B4-BE49-F238E27FC236}">
                <a16:creationId xmlns:a16="http://schemas.microsoft.com/office/drawing/2014/main" id="{1EE4918F-CD97-4B45-9151-39B78D129DD9}"/>
              </a:ext>
            </a:extLst>
          </p:cNvPr>
          <p:cNvPicPr>
            <a:picLocks noChangeAspect="1"/>
          </p:cNvPicPr>
          <p:nvPr/>
        </p:nvPicPr>
        <p:blipFill>
          <a:blip r:embed="rId2"/>
          <a:stretch>
            <a:fillRect/>
          </a:stretch>
        </p:blipFill>
        <p:spPr>
          <a:xfrm>
            <a:off x="6620269" y="2566726"/>
            <a:ext cx="5514043" cy="3793722"/>
          </a:xfrm>
          <a:prstGeom prst="rect">
            <a:avLst/>
          </a:prstGeom>
        </p:spPr>
      </p:pic>
      <p:pic>
        <p:nvPicPr>
          <p:cNvPr id="6" name="Picture 5">
            <a:extLst>
              <a:ext uri="{FF2B5EF4-FFF2-40B4-BE49-F238E27FC236}">
                <a16:creationId xmlns:a16="http://schemas.microsoft.com/office/drawing/2014/main" id="{B98FF360-FE12-4936-8906-4E15E2618F31}"/>
              </a:ext>
            </a:extLst>
          </p:cNvPr>
          <p:cNvPicPr>
            <a:picLocks noChangeAspect="1"/>
          </p:cNvPicPr>
          <p:nvPr/>
        </p:nvPicPr>
        <p:blipFill>
          <a:blip r:embed="rId3"/>
          <a:stretch>
            <a:fillRect/>
          </a:stretch>
        </p:blipFill>
        <p:spPr>
          <a:xfrm>
            <a:off x="13494" y="2001696"/>
            <a:ext cx="6562581" cy="4560993"/>
          </a:xfrm>
          <a:prstGeom prst="rect">
            <a:avLst/>
          </a:prstGeom>
        </p:spPr>
      </p:pic>
    </p:spTree>
    <p:extLst>
      <p:ext uri="{BB962C8B-B14F-4D97-AF65-F5344CB8AC3E}">
        <p14:creationId xmlns:p14="http://schemas.microsoft.com/office/powerpoint/2010/main" val="160889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B5422-0311-4C02-A2EC-AD4E2B98E98C}"/>
              </a:ext>
            </a:extLst>
          </p:cNvPr>
          <p:cNvSpPr txBox="1"/>
          <p:nvPr/>
        </p:nvSpPr>
        <p:spPr>
          <a:xfrm>
            <a:off x="305971" y="349405"/>
            <a:ext cx="11370213" cy="2646878"/>
          </a:xfrm>
          <a:prstGeom prst="rect">
            <a:avLst/>
          </a:prstGeom>
          <a:noFill/>
        </p:spPr>
        <p:txBody>
          <a:bodyPr wrap="square">
            <a:spAutoFit/>
          </a:bodyPr>
          <a:lstStyle/>
          <a:p>
            <a:pPr marL="514350" indent="-514350" algn="l" rtl="0">
              <a:buNone/>
            </a:pPr>
            <a:r>
              <a:rPr lang="en-US" sz="3200" dirty="0">
                <a:solidFill>
                  <a:srgbClr val="0070C0"/>
                </a:solidFill>
              </a:rPr>
              <a:t>Factors affecting filtration rate</a:t>
            </a:r>
          </a:p>
          <a:p>
            <a:pPr marL="514350" indent="-514350" algn="l" rtl="0">
              <a:buNone/>
            </a:pPr>
            <a:endParaRPr lang="en-US" sz="3200" dirty="0">
              <a:solidFill>
                <a:srgbClr val="0070C0"/>
              </a:solidFill>
            </a:endParaRPr>
          </a:p>
          <a:p>
            <a:pPr marL="514350" indent="-514350" algn="just" rtl="0">
              <a:buNone/>
            </a:pPr>
            <a:r>
              <a:rPr lang="en-US" sz="2800" dirty="0"/>
              <a:t>The factors which influence the rate at which fluids can be passed through a porous medium are summarized in their simplest form in the following expression:</a:t>
            </a:r>
          </a:p>
          <a:p>
            <a:pPr marL="514350" indent="-514350" algn="l" rtl="0">
              <a:buNone/>
            </a:pPr>
            <a:r>
              <a:rPr lang="en-US" sz="1800" dirty="0"/>
              <a:t> </a:t>
            </a:r>
            <a:endParaRPr lang="ar-IQ" sz="1800" dirty="0"/>
          </a:p>
        </p:txBody>
      </p:sp>
      <p:pic>
        <p:nvPicPr>
          <p:cNvPr id="4" name="Picture 3">
            <a:extLst>
              <a:ext uri="{FF2B5EF4-FFF2-40B4-BE49-F238E27FC236}">
                <a16:creationId xmlns:a16="http://schemas.microsoft.com/office/drawing/2014/main" id="{75101D43-E035-4B4D-A842-7420171DB731}"/>
              </a:ext>
            </a:extLst>
          </p:cNvPr>
          <p:cNvPicPr>
            <a:picLocks noChangeAspect="1"/>
          </p:cNvPicPr>
          <p:nvPr/>
        </p:nvPicPr>
        <p:blipFill>
          <a:blip r:embed="rId2"/>
          <a:stretch>
            <a:fillRect/>
          </a:stretch>
        </p:blipFill>
        <p:spPr>
          <a:xfrm>
            <a:off x="1141710" y="3372147"/>
            <a:ext cx="9908580" cy="979142"/>
          </a:xfrm>
          <a:prstGeom prst="rect">
            <a:avLst/>
          </a:prstGeom>
        </p:spPr>
      </p:pic>
    </p:spTree>
    <p:extLst>
      <p:ext uri="{BB962C8B-B14F-4D97-AF65-F5344CB8AC3E}">
        <p14:creationId xmlns:p14="http://schemas.microsoft.com/office/powerpoint/2010/main" val="174881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A87F92-01DA-4901-9E44-50A54627E543}"/>
              </a:ext>
            </a:extLst>
          </p:cNvPr>
          <p:cNvSpPr txBox="1"/>
          <p:nvPr/>
        </p:nvSpPr>
        <p:spPr>
          <a:xfrm>
            <a:off x="305971" y="193657"/>
            <a:ext cx="11342077" cy="6129050"/>
          </a:xfrm>
          <a:prstGeom prst="rect">
            <a:avLst/>
          </a:prstGeom>
          <a:noFill/>
        </p:spPr>
        <p:txBody>
          <a:bodyPr wrap="square">
            <a:spAutoFit/>
          </a:bodyPr>
          <a:lstStyle/>
          <a:p>
            <a:pPr algn="just" rtl="0">
              <a:lnSpc>
                <a:spcPct val="150000"/>
              </a:lnSpc>
            </a:pPr>
            <a:r>
              <a:rPr lang="en-US" sz="2400" dirty="0">
                <a:solidFill>
                  <a:srgbClr val="0070C0"/>
                </a:solidFill>
                <a:highlight>
                  <a:srgbClr val="FFFF00"/>
                </a:highlight>
              </a:rPr>
              <a:t>The rate of filtration</a:t>
            </a:r>
            <a:r>
              <a:rPr lang="en-US" sz="2400" dirty="0">
                <a:highlight>
                  <a:srgbClr val="FFFF00"/>
                </a:highlight>
              </a:rPr>
              <a:t>, measured as the volume of liquid passed through the filter per unit time.</a:t>
            </a:r>
          </a:p>
          <a:p>
            <a:pPr algn="just" rtl="0">
              <a:lnSpc>
                <a:spcPct val="150000"/>
              </a:lnSpc>
            </a:pPr>
            <a:r>
              <a:rPr lang="en-US" sz="2400" dirty="0"/>
              <a:t>It will be increased in proportion to the </a:t>
            </a:r>
            <a:r>
              <a:rPr lang="en-US" sz="2400" dirty="0">
                <a:solidFill>
                  <a:srgbClr val="FF0000"/>
                </a:solidFill>
              </a:rPr>
              <a:t>pressure</a:t>
            </a:r>
            <a:r>
              <a:rPr lang="en-US" sz="2400" dirty="0"/>
              <a:t> drop across the filter and </a:t>
            </a:r>
            <a:r>
              <a:rPr lang="en-US" sz="2400" dirty="0">
                <a:solidFill>
                  <a:srgbClr val="FF0000"/>
                </a:solidFill>
              </a:rPr>
              <a:t>filter area</a:t>
            </a:r>
            <a:r>
              <a:rPr lang="en-US" sz="2400" dirty="0"/>
              <a:t>; and will be reduced in proportion to the </a:t>
            </a:r>
            <a:r>
              <a:rPr lang="en-US" sz="2400" dirty="0">
                <a:solidFill>
                  <a:srgbClr val="0070C0"/>
                </a:solidFill>
              </a:rPr>
              <a:t>filter resistance </a:t>
            </a:r>
            <a:r>
              <a:rPr lang="en-US" sz="2400" dirty="0"/>
              <a:t>and </a:t>
            </a:r>
            <a:r>
              <a:rPr lang="en-US" sz="2400" dirty="0">
                <a:solidFill>
                  <a:srgbClr val="0070C0"/>
                </a:solidFill>
              </a:rPr>
              <a:t>viscosity</a:t>
            </a:r>
            <a:r>
              <a:rPr lang="en-US" sz="2400" dirty="0"/>
              <a:t> of the filtrate.</a:t>
            </a:r>
          </a:p>
          <a:p>
            <a:pPr algn="just" rtl="0">
              <a:lnSpc>
                <a:spcPct val="150000"/>
              </a:lnSpc>
            </a:pPr>
            <a:r>
              <a:rPr lang="en-US" sz="2400" dirty="0"/>
              <a:t>Pressure drop is determined by the </a:t>
            </a:r>
            <a:r>
              <a:rPr lang="en-US" sz="2400" dirty="0">
                <a:solidFill>
                  <a:srgbClr val="FF0000"/>
                </a:solidFill>
              </a:rPr>
              <a:t>weight of the liquid </a:t>
            </a:r>
            <a:r>
              <a:rPr lang="en-US" sz="2400" dirty="0"/>
              <a:t>above the filter. Usually, this is not great enough to effect filtration in reasonably short periods if highly retentive filters are employed or highly viscous liquids such as syrups are being filtered. </a:t>
            </a:r>
          </a:p>
          <a:p>
            <a:pPr algn="just" rtl="0">
              <a:lnSpc>
                <a:spcPct val="150000"/>
              </a:lnSpc>
            </a:pPr>
            <a:r>
              <a:rPr lang="en-US" sz="2400" dirty="0"/>
              <a:t>The pressure drop can be alter by using:</a:t>
            </a:r>
          </a:p>
          <a:p>
            <a:pPr marL="457200" indent="-457200" algn="l" rtl="0">
              <a:lnSpc>
                <a:spcPct val="150000"/>
              </a:lnSpc>
              <a:buFont typeface="+mj-lt"/>
              <a:buAutoNum type="arabicPeriod"/>
            </a:pPr>
            <a:r>
              <a:rPr lang="en-US" sz="2400" dirty="0">
                <a:solidFill>
                  <a:srgbClr val="FF0000"/>
                </a:solidFill>
              </a:rPr>
              <a:t>Suction filter</a:t>
            </a:r>
            <a:r>
              <a:rPr lang="en-US" sz="2400" dirty="0"/>
              <a:t>, which may be employed with properly designed equipment to increase the pressure drop by lowering the pressure beneath the filter, or </a:t>
            </a:r>
          </a:p>
          <a:p>
            <a:pPr marL="457200" indent="-457200" algn="l" rtl="0">
              <a:lnSpc>
                <a:spcPct val="150000"/>
              </a:lnSpc>
              <a:buFont typeface="+mj-lt"/>
              <a:buAutoNum type="arabicPeriod"/>
            </a:pPr>
            <a:r>
              <a:rPr lang="en-US" sz="2400" dirty="0">
                <a:solidFill>
                  <a:srgbClr val="FF0000"/>
                </a:solidFill>
              </a:rPr>
              <a:t>Pressure filtration </a:t>
            </a:r>
            <a:r>
              <a:rPr lang="en-US" sz="2400" dirty="0"/>
              <a:t>(in which the pressure above the liquid is increased).</a:t>
            </a:r>
          </a:p>
        </p:txBody>
      </p:sp>
    </p:spTree>
    <p:extLst>
      <p:ext uri="{BB962C8B-B14F-4D97-AF65-F5344CB8AC3E}">
        <p14:creationId xmlns:p14="http://schemas.microsoft.com/office/powerpoint/2010/main" val="202443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488ED-42A3-4296-B3D5-F72169CE8CB5}"/>
              </a:ext>
            </a:extLst>
          </p:cNvPr>
          <p:cNvSpPr txBox="1"/>
          <p:nvPr/>
        </p:nvSpPr>
        <p:spPr>
          <a:xfrm>
            <a:off x="221565" y="217438"/>
            <a:ext cx="11510889" cy="2802690"/>
          </a:xfrm>
          <a:prstGeom prst="rect">
            <a:avLst/>
          </a:prstGeom>
          <a:noFill/>
        </p:spPr>
        <p:txBody>
          <a:bodyPr wrap="square">
            <a:spAutoFit/>
          </a:bodyPr>
          <a:lstStyle/>
          <a:p>
            <a:pPr marL="457200" indent="-457200" algn="just" rtl="0">
              <a:lnSpc>
                <a:spcPct val="150000"/>
              </a:lnSpc>
            </a:pPr>
            <a:r>
              <a:rPr lang="en-US" sz="2400" b="1" dirty="0">
                <a:solidFill>
                  <a:srgbClr val="0070C0"/>
                </a:solidFill>
              </a:rPr>
              <a:t>Filter resistance </a:t>
            </a:r>
            <a:r>
              <a:rPr lang="en-US" sz="2400" dirty="0"/>
              <a:t>is increased as the </a:t>
            </a:r>
            <a:r>
              <a:rPr lang="en-US" sz="2400" dirty="0">
                <a:solidFill>
                  <a:srgbClr val="FF0000"/>
                </a:solidFill>
              </a:rPr>
              <a:t>size of the pores </a:t>
            </a:r>
            <a:r>
              <a:rPr lang="en-US" sz="2400" dirty="0"/>
              <a:t>is decreased.</a:t>
            </a:r>
          </a:p>
          <a:p>
            <a:pPr marL="457200" indent="-457200" algn="just" rtl="0">
              <a:lnSpc>
                <a:spcPct val="150000"/>
              </a:lnSpc>
            </a:pPr>
            <a:r>
              <a:rPr lang="en-US" sz="2400" dirty="0"/>
              <a:t>Another factors which has an important effect on the potential filtration rate is the </a:t>
            </a:r>
            <a:r>
              <a:rPr lang="en-US" sz="2400" dirty="0">
                <a:solidFill>
                  <a:srgbClr val="FF0000"/>
                </a:solidFill>
              </a:rPr>
              <a:t>blocking potential of the filter</a:t>
            </a:r>
            <a:r>
              <a:rPr lang="en-US" sz="2400" dirty="0"/>
              <a:t>. </a:t>
            </a:r>
            <a:r>
              <a:rPr lang="en-US" sz="2400" dirty="0">
                <a:highlight>
                  <a:srgbClr val="FFFF00"/>
                </a:highlight>
              </a:rPr>
              <a:t>Small particles which tend to be trapped in the pores can decrease the efficiency of filtration</a:t>
            </a:r>
            <a:r>
              <a:rPr lang="en-US" sz="2400" dirty="0"/>
              <a:t>, as measured by removal of insoluble matter, in addition to reducing the filtration rate. </a:t>
            </a:r>
            <a:endParaRPr lang="ar-IQ" sz="2400" dirty="0"/>
          </a:p>
        </p:txBody>
      </p:sp>
      <p:pic>
        <p:nvPicPr>
          <p:cNvPr id="5" name="Picture 4">
            <a:extLst>
              <a:ext uri="{FF2B5EF4-FFF2-40B4-BE49-F238E27FC236}">
                <a16:creationId xmlns:a16="http://schemas.microsoft.com/office/drawing/2014/main" id="{10258DDD-59FB-4685-AA90-8EDE84195705}"/>
              </a:ext>
            </a:extLst>
          </p:cNvPr>
          <p:cNvPicPr>
            <a:picLocks noChangeAspect="1"/>
          </p:cNvPicPr>
          <p:nvPr/>
        </p:nvPicPr>
        <p:blipFill>
          <a:blip r:embed="rId2"/>
          <a:stretch>
            <a:fillRect/>
          </a:stretch>
        </p:blipFill>
        <p:spPr>
          <a:xfrm>
            <a:off x="873924" y="3020128"/>
            <a:ext cx="4612476" cy="3344863"/>
          </a:xfrm>
          <a:prstGeom prst="rect">
            <a:avLst/>
          </a:prstGeom>
        </p:spPr>
      </p:pic>
      <p:pic>
        <p:nvPicPr>
          <p:cNvPr id="2" name="Picture 1">
            <a:extLst>
              <a:ext uri="{FF2B5EF4-FFF2-40B4-BE49-F238E27FC236}">
                <a16:creationId xmlns:a16="http://schemas.microsoft.com/office/drawing/2014/main" id="{57F65701-B88A-425F-9CFD-CA9817EFD181}"/>
              </a:ext>
            </a:extLst>
          </p:cNvPr>
          <p:cNvPicPr>
            <a:picLocks noChangeAspect="1"/>
          </p:cNvPicPr>
          <p:nvPr/>
        </p:nvPicPr>
        <p:blipFill>
          <a:blip r:embed="rId3"/>
          <a:stretch>
            <a:fillRect/>
          </a:stretch>
        </p:blipFill>
        <p:spPr>
          <a:xfrm>
            <a:off x="5789927" y="2709110"/>
            <a:ext cx="6180508" cy="3655881"/>
          </a:xfrm>
          <a:prstGeom prst="rect">
            <a:avLst/>
          </a:prstGeom>
        </p:spPr>
      </p:pic>
    </p:spTree>
    <p:extLst>
      <p:ext uri="{BB962C8B-B14F-4D97-AF65-F5344CB8AC3E}">
        <p14:creationId xmlns:p14="http://schemas.microsoft.com/office/powerpoint/2010/main" val="73680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B1A70-0447-4DA1-8F42-D14F7760B830}"/>
              </a:ext>
            </a:extLst>
          </p:cNvPr>
          <p:cNvSpPr txBox="1"/>
          <p:nvPr/>
        </p:nvSpPr>
        <p:spPr>
          <a:xfrm>
            <a:off x="263768" y="0"/>
            <a:ext cx="11750041" cy="6801862"/>
          </a:xfrm>
          <a:prstGeom prst="rect">
            <a:avLst/>
          </a:prstGeom>
          <a:noFill/>
        </p:spPr>
        <p:txBody>
          <a:bodyPr wrap="square">
            <a:spAutoFit/>
          </a:bodyPr>
          <a:lstStyle/>
          <a:p>
            <a:pPr algn="l" rtl="0">
              <a:buNone/>
            </a:pPr>
            <a:r>
              <a:rPr lang="en-US" sz="3600" dirty="0">
                <a:solidFill>
                  <a:srgbClr val="0070C0"/>
                </a:solidFill>
              </a:rPr>
              <a:t>Filter media</a:t>
            </a:r>
          </a:p>
          <a:p>
            <a:pPr algn="l" rtl="0">
              <a:buNone/>
            </a:pPr>
            <a:endParaRPr lang="en-US" dirty="0">
              <a:solidFill>
                <a:srgbClr val="0070C0"/>
              </a:solidFill>
            </a:endParaRPr>
          </a:p>
          <a:p>
            <a:pPr algn="just" rtl="0">
              <a:lnSpc>
                <a:spcPct val="150000"/>
              </a:lnSpc>
              <a:buNone/>
            </a:pPr>
            <a:r>
              <a:rPr lang="en-US" sz="2400" dirty="0"/>
              <a:t>What are the properties of filter medium?</a:t>
            </a:r>
          </a:p>
          <a:p>
            <a:pPr marL="457200" indent="-457200" algn="just" rtl="0">
              <a:lnSpc>
                <a:spcPct val="150000"/>
              </a:lnSpc>
              <a:buFont typeface="+mj-lt"/>
              <a:buAutoNum type="arabicPeriod"/>
            </a:pPr>
            <a:r>
              <a:rPr lang="en-US" sz="2400" dirty="0"/>
              <a:t>It must be capable of delivering a clear filtrate at a </a:t>
            </a:r>
            <a:r>
              <a:rPr lang="en-US" sz="2400" dirty="0">
                <a:solidFill>
                  <a:srgbClr val="FF0000"/>
                </a:solidFill>
              </a:rPr>
              <a:t>suitable production rate</a:t>
            </a:r>
            <a:r>
              <a:rPr lang="en-US" sz="2400" dirty="0"/>
              <a:t>.</a:t>
            </a:r>
          </a:p>
          <a:p>
            <a:pPr marL="457200" indent="-457200" algn="just" rtl="0">
              <a:lnSpc>
                <a:spcPct val="150000"/>
              </a:lnSpc>
              <a:buFont typeface="+mj-lt"/>
              <a:buAutoNum type="arabicPeriod"/>
            </a:pPr>
            <a:r>
              <a:rPr lang="en-US" sz="2400" dirty="0"/>
              <a:t>It must </a:t>
            </a:r>
            <a:r>
              <a:rPr lang="en-US" sz="2400" dirty="0">
                <a:solidFill>
                  <a:srgbClr val="FF0000"/>
                </a:solidFill>
              </a:rPr>
              <a:t>withstand mechanical stresses </a:t>
            </a:r>
            <a:r>
              <a:rPr lang="en-US" sz="2400" dirty="0"/>
              <a:t>which may be imposed on it without rupturing or being compressed significantly.</a:t>
            </a:r>
          </a:p>
          <a:p>
            <a:pPr marL="457200" indent="-457200" algn="just" rtl="0">
              <a:lnSpc>
                <a:spcPct val="150000"/>
              </a:lnSpc>
              <a:buFont typeface="+mj-lt"/>
              <a:buAutoNum type="arabicPeriod"/>
            </a:pPr>
            <a:r>
              <a:rPr lang="en-US" sz="2400" dirty="0">
                <a:solidFill>
                  <a:srgbClr val="FF0000"/>
                </a:solidFill>
              </a:rPr>
              <a:t>No chemical or physical interactions </a:t>
            </a:r>
            <a:r>
              <a:rPr lang="en-US" sz="2400" dirty="0"/>
              <a:t>with the components of the filtrate should occur (it should be inert). </a:t>
            </a:r>
          </a:p>
          <a:p>
            <a:pPr algn="just" rtl="0">
              <a:lnSpc>
                <a:spcPct val="150000"/>
              </a:lnSpc>
            </a:pPr>
            <a:r>
              <a:rPr lang="en-US" sz="2400" dirty="0">
                <a:highlight>
                  <a:srgbClr val="FFFF00"/>
                </a:highlight>
              </a:rPr>
              <a:t>Types of filter medias:</a:t>
            </a:r>
          </a:p>
          <a:p>
            <a:pPr algn="l" rtl="0"/>
            <a:r>
              <a:rPr lang="en-US" sz="2400" dirty="0">
                <a:solidFill>
                  <a:srgbClr val="FF0000"/>
                </a:solidFill>
              </a:rPr>
              <a:t>1. Sheets of woven or felted material:</a:t>
            </a:r>
            <a:r>
              <a:rPr lang="en-US" sz="2400" dirty="0"/>
              <a:t> These include fabrics of cotton, muslin and surgical gauze (strainer) and </a:t>
            </a:r>
            <a:r>
              <a:rPr lang="en-US" sz="2400" b="1" dirty="0"/>
              <a:t>filter paper</a:t>
            </a:r>
            <a:r>
              <a:rPr lang="en-US" sz="2400" dirty="0"/>
              <a:t>.</a:t>
            </a:r>
          </a:p>
          <a:p>
            <a:pPr algn="l" rtl="0"/>
            <a:r>
              <a:rPr lang="en-US" sz="2400" dirty="0">
                <a:solidFill>
                  <a:srgbClr val="FF0000"/>
                </a:solidFill>
              </a:rPr>
              <a:t>2. Porous plates: </a:t>
            </a:r>
            <a:r>
              <a:rPr lang="en-US" sz="2400" dirty="0">
                <a:solidFill>
                  <a:schemeClr val="tx1"/>
                </a:solidFill>
              </a:rPr>
              <a:t>these include perforated </a:t>
            </a:r>
            <a:r>
              <a:rPr lang="en-US" sz="2400" b="1" dirty="0">
                <a:solidFill>
                  <a:schemeClr val="tx1"/>
                </a:solidFill>
              </a:rPr>
              <a:t>metal or rubber plates</a:t>
            </a:r>
            <a:r>
              <a:rPr lang="en-US" sz="2400" dirty="0">
                <a:solidFill>
                  <a:schemeClr val="tx1"/>
                </a:solidFill>
              </a:rPr>
              <a:t>; natural porous materials i.e. porcelain (ceramic). These are often used as support for other filter media, they are highly retentive and they </a:t>
            </a:r>
            <a:r>
              <a:rPr lang="en-US" sz="2400" i="1" dirty="0">
                <a:solidFill>
                  <a:schemeClr val="tx1"/>
                </a:solidFill>
              </a:rPr>
              <a:t>frequently can be reused after cleaning</a:t>
            </a:r>
            <a:r>
              <a:rPr lang="en-US" sz="2400" dirty="0">
                <a:solidFill>
                  <a:schemeClr val="tx1"/>
                </a:solidFill>
              </a:rPr>
              <a:t>.</a:t>
            </a:r>
          </a:p>
        </p:txBody>
      </p:sp>
    </p:spTree>
    <p:extLst>
      <p:ext uri="{BB962C8B-B14F-4D97-AF65-F5344CB8AC3E}">
        <p14:creationId xmlns:p14="http://schemas.microsoft.com/office/powerpoint/2010/main" val="319242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A018CC-B6BA-47BF-8DCC-5E2F21A2853C}"/>
              </a:ext>
            </a:extLst>
          </p:cNvPr>
          <p:cNvSpPr txBox="1"/>
          <p:nvPr/>
        </p:nvSpPr>
        <p:spPr>
          <a:xfrm>
            <a:off x="207498" y="173058"/>
            <a:ext cx="11426484" cy="6126677"/>
          </a:xfrm>
          <a:prstGeom prst="rect">
            <a:avLst/>
          </a:prstGeom>
          <a:noFill/>
        </p:spPr>
        <p:txBody>
          <a:bodyPr wrap="square">
            <a:spAutoFit/>
          </a:bodyPr>
          <a:lstStyle/>
          <a:p>
            <a:pPr algn="just" rtl="0">
              <a:lnSpc>
                <a:spcPct val="150000"/>
              </a:lnSpc>
              <a:buNone/>
            </a:pPr>
            <a:r>
              <a:rPr lang="en-US" sz="2400" dirty="0">
                <a:solidFill>
                  <a:srgbClr val="FF0000"/>
                </a:solidFill>
              </a:rPr>
              <a:t>3. Membrane filters</a:t>
            </a:r>
            <a:r>
              <a:rPr lang="en-US" sz="2400" dirty="0"/>
              <a:t>: these are made by casting for example </a:t>
            </a:r>
            <a:r>
              <a:rPr lang="en-US" sz="2400" dirty="0">
                <a:solidFill>
                  <a:srgbClr val="0070C0"/>
                </a:solidFill>
              </a:rPr>
              <a:t>Millipore filters</a:t>
            </a:r>
            <a:r>
              <a:rPr lang="en-US" sz="2400" dirty="0"/>
              <a:t>, these are prepared from </a:t>
            </a:r>
            <a:r>
              <a:rPr lang="en-US" sz="2400" dirty="0">
                <a:solidFill>
                  <a:srgbClr val="0070C0"/>
                </a:solidFill>
              </a:rPr>
              <a:t>cellulose esters </a:t>
            </a:r>
            <a:r>
              <a:rPr lang="en-US" sz="2400" dirty="0"/>
              <a:t>and is a thin porous membrane. The pore volume may occupy as much of 80 percent of the volume of the filter, so this permits very high liquid flow rates, with maximum retentiveness. </a:t>
            </a:r>
          </a:p>
          <a:p>
            <a:pPr algn="just" rtl="0">
              <a:lnSpc>
                <a:spcPct val="150000"/>
              </a:lnSpc>
              <a:buNone/>
            </a:pPr>
            <a:r>
              <a:rPr lang="en-US" sz="2400" dirty="0"/>
              <a:t>Example of the use of membrane filters include the removal of bacteria from parenteral products. </a:t>
            </a:r>
          </a:p>
          <a:p>
            <a:pPr algn="l" rtl="0">
              <a:lnSpc>
                <a:spcPct val="150000"/>
              </a:lnSpc>
              <a:buNone/>
            </a:pPr>
            <a:r>
              <a:rPr lang="en-US" sz="2400" dirty="0">
                <a:solidFill>
                  <a:srgbClr val="FF0000"/>
                </a:solidFill>
              </a:rPr>
              <a:t>4. Unwoven fibrous materials:</a:t>
            </a:r>
          </a:p>
          <a:p>
            <a:pPr algn="l" rtl="0">
              <a:lnSpc>
                <a:spcPct val="150000"/>
              </a:lnSpc>
              <a:buNone/>
            </a:pPr>
            <a:r>
              <a:rPr lang="en-US" sz="2400" dirty="0"/>
              <a:t>These include </a:t>
            </a:r>
            <a:r>
              <a:rPr lang="en-US" sz="2400" b="1" dirty="0"/>
              <a:t>cotton, paper pulp </a:t>
            </a:r>
            <a:r>
              <a:rPr lang="en-US" sz="2400" dirty="0"/>
              <a:t>and are employed with woven or felted material or porous plates used as supports.</a:t>
            </a:r>
          </a:p>
          <a:p>
            <a:pPr algn="l" rtl="0">
              <a:lnSpc>
                <a:spcPct val="150000"/>
              </a:lnSpc>
              <a:buNone/>
            </a:pPr>
            <a:r>
              <a:rPr lang="en-US" sz="2400" dirty="0">
                <a:solidFill>
                  <a:srgbClr val="FF0000"/>
                </a:solidFill>
              </a:rPr>
              <a:t>5. Granular or powdered materials</a:t>
            </a:r>
            <a:r>
              <a:rPr lang="en-US" sz="2400" dirty="0"/>
              <a:t>, with suitable supports:</a:t>
            </a:r>
          </a:p>
          <a:p>
            <a:pPr algn="l" rtl="0">
              <a:lnSpc>
                <a:spcPct val="150000"/>
              </a:lnSpc>
              <a:buNone/>
            </a:pPr>
            <a:r>
              <a:rPr lang="en-US" sz="2400" dirty="0"/>
              <a:t>These include sand, gravel, charcoal.</a:t>
            </a:r>
            <a:endParaRPr lang="ar-IQ" sz="2400" dirty="0"/>
          </a:p>
        </p:txBody>
      </p:sp>
    </p:spTree>
    <p:extLst>
      <p:ext uri="{BB962C8B-B14F-4D97-AF65-F5344CB8AC3E}">
        <p14:creationId xmlns:p14="http://schemas.microsoft.com/office/powerpoint/2010/main" val="12762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A5640-DBCC-41CB-B008-ABDF42A2C1C0}"/>
              </a:ext>
            </a:extLst>
          </p:cNvPr>
          <p:cNvSpPr txBox="1"/>
          <p:nvPr/>
        </p:nvSpPr>
        <p:spPr>
          <a:xfrm>
            <a:off x="235634" y="106218"/>
            <a:ext cx="11285806" cy="2805063"/>
          </a:xfrm>
          <a:prstGeom prst="rect">
            <a:avLst/>
          </a:prstGeom>
          <a:noFill/>
        </p:spPr>
        <p:txBody>
          <a:bodyPr wrap="square">
            <a:spAutoFit/>
          </a:bodyPr>
          <a:lstStyle/>
          <a:p>
            <a:pPr algn="just" rtl="0">
              <a:buNone/>
            </a:pPr>
            <a:r>
              <a:rPr lang="en-US" sz="3600" dirty="0">
                <a:solidFill>
                  <a:srgbClr val="00B0F0"/>
                </a:solidFill>
              </a:rPr>
              <a:t>Absorption and adsorption processes</a:t>
            </a:r>
          </a:p>
          <a:p>
            <a:pPr algn="just" rtl="0">
              <a:lnSpc>
                <a:spcPct val="150000"/>
              </a:lnSpc>
              <a:buNone/>
            </a:pPr>
            <a:r>
              <a:rPr lang="en-US" sz="2400" dirty="0"/>
              <a:t>Filter media affect clarification through the operation of absorptive and adsorptive processes, in addition to their “sieve”  action. </a:t>
            </a:r>
          </a:p>
          <a:p>
            <a:pPr algn="just" rtl="0">
              <a:lnSpc>
                <a:spcPct val="150000"/>
              </a:lnSpc>
              <a:buNone/>
            </a:pPr>
            <a:r>
              <a:rPr lang="en-US" sz="2400" dirty="0"/>
              <a:t>Frequently, agents other than the filtration medium itself, i.e. </a:t>
            </a:r>
            <a:r>
              <a:rPr lang="en-US" sz="2400" dirty="0">
                <a:solidFill>
                  <a:srgbClr val="FF0000"/>
                </a:solidFill>
              </a:rPr>
              <a:t>filter aids</a:t>
            </a:r>
            <a:r>
              <a:rPr lang="en-US" sz="2400" dirty="0"/>
              <a:t>, are used to provide the absorptive and adsorptive functions. </a:t>
            </a:r>
          </a:p>
        </p:txBody>
      </p:sp>
      <p:grpSp>
        <p:nvGrpSpPr>
          <p:cNvPr id="8" name="Group 7">
            <a:extLst>
              <a:ext uri="{FF2B5EF4-FFF2-40B4-BE49-F238E27FC236}">
                <a16:creationId xmlns:a16="http://schemas.microsoft.com/office/drawing/2014/main" id="{73C2B8A2-1A4E-4610-A982-E8B4EFD4D92F}"/>
              </a:ext>
            </a:extLst>
          </p:cNvPr>
          <p:cNvGrpSpPr/>
          <p:nvPr/>
        </p:nvGrpSpPr>
        <p:grpSpPr>
          <a:xfrm>
            <a:off x="1763737" y="3173606"/>
            <a:ext cx="8229600" cy="3466345"/>
            <a:chOff x="457200" y="1535113"/>
            <a:chExt cx="8229600" cy="3466345"/>
          </a:xfrm>
        </p:grpSpPr>
        <p:sp>
          <p:nvSpPr>
            <p:cNvPr id="4" name="Text Placeholder 4">
              <a:extLst>
                <a:ext uri="{FF2B5EF4-FFF2-40B4-BE49-F238E27FC236}">
                  <a16:creationId xmlns:a16="http://schemas.microsoft.com/office/drawing/2014/main" id="{51C2062A-327F-442F-8F38-0BEE06A9FBE0}"/>
                </a:ext>
              </a:extLst>
            </p:cNvPr>
            <p:cNvSpPr txBox="1">
              <a:spLocks/>
            </p:cNvSpPr>
            <p:nvPr/>
          </p:nvSpPr>
          <p:spPr>
            <a:xfrm>
              <a:off x="457200" y="1535113"/>
              <a:ext cx="4040188" cy="63976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vert="horz" lIns="91440" tIns="45720" rIns="91440" bIns="45720" rtlCol="1" anchor="b">
              <a:normAutofit/>
            </a:bodyPr>
            <a:lstStyle>
              <a:lvl1pPr marL="0" indent="0" algn="r" defTabSz="914400" rtl="1"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r" defTabSz="914400" rtl="1"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a:ln>
                    <a:noFill/>
                  </a:ln>
                  <a:solidFill>
                    <a:sysClr val="windowText" lastClr="000000"/>
                  </a:solidFill>
                  <a:effectLst/>
                  <a:uLnTx/>
                  <a:uFillTx/>
                  <a:latin typeface="Calibri"/>
                  <a:ea typeface="+mn-ea"/>
                  <a:cs typeface="+mn-cs"/>
                </a:rPr>
                <a:t>Absorption </a:t>
              </a:r>
              <a:endParaRPr kumimoji="0" lang="ar-IQ"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5" name="Content Placeholder 5">
              <a:extLst>
                <a:ext uri="{FF2B5EF4-FFF2-40B4-BE49-F238E27FC236}">
                  <a16:creationId xmlns:a16="http://schemas.microsoft.com/office/drawing/2014/main" id="{D5F32EF9-281E-44E7-A998-1CEB2B9DBE83}"/>
                </a:ext>
              </a:extLst>
            </p:cNvPr>
            <p:cNvSpPr txBox="1">
              <a:spLocks/>
            </p:cNvSpPr>
            <p:nvPr/>
          </p:nvSpPr>
          <p:spPr>
            <a:xfrm>
              <a:off x="457200" y="2174875"/>
              <a:ext cx="4040188" cy="282658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In absorption, foreign particles are “</a:t>
              </a:r>
              <a:r>
                <a:rPr kumimoji="0" lang="en-US" b="0" i="0" u="none" strike="noStrike" kern="1200" cap="none" spc="0" normalizeH="0" baseline="0" noProof="0" dirty="0">
                  <a:ln>
                    <a:noFill/>
                  </a:ln>
                  <a:solidFill>
                    <a:srgbClr val="FF0000"/>
                  </a:solidFill>
                  <a:effectLst/>
                  <a:uLnTx/>
                  <a:uFillTx/>
                  <a:latin typeface="Calibri"/>
                  <a:ea typeface="+mn-ea"/>
                  <a:cs typeface="+mn-cs"/>
                </a:rPr>
                <a:t>soaked up</a:t>
              </a: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 or trapped within the medium.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Filter media which act by absorption have a high </a:t>
              </a:r>
              <a:r>
                <a:rPr kumimoji="0" lang="en-US" b="0" i="0" u="none" strike="noStrike" kern="1200" cap="none" spc="0" normalizeH="0" baseline="0" noProof="0" dirty="0">
                  <a:ln>
                    <a:noFill/>
                  </a:ln>
                  <a:solidFill>
                    <a:srgbClr val="FF0000"/>
                  </a:solidFill>
                  <a:effectLst/>
                  <a:uLnTx/>
                  <a:uFillTx/>
                  <a:latin typeface="Calibri"/>
                  <a:ea typeface="+mn-ea"/>
                  <a:cs typeface="+mn-cs"/>
                </a:rPr>
                <a:t>degree of porosity</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t>
              </a:r>
            </a:p>
          </p:txBody>
        </p:sp>
        <p:sp>
          <p:nvSpPr>
            <p:cNvPr id="6" name="Text Placeholder 6">
              <a:extLst>
                <a:ext uri="{FF2B5EF4-FFF2-40B4-BE49-F238E27FC236}">
                  <a16:creationId xmlns:a16="http://schemas.microsoft.com/office/drawing/2014/main" id="{831A0B7D-6FF6-4773-B0B6-55288E8A8CD3}"/>
                </a:ext>
              </a:extLst>
            </p:cNvPr>
            <p:cNvSpPr txBox="1">
              <a:spLocks/>
            </p:cNvSpPr>
            <p:nvPr/>
          </p:nvSpPr>
          <p:spPr>
            <a:xfrm>
              <a:off x="4645025" y="1535113"/>
              <a:ext cx="4041775" cy="63976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vert="horz" lIns="91440" tIns="45720" rIns="91440" bIns="45720" rtlCol="1" anchor="b">
              <a:normAutofit/>
            </a:bodyPr>
            <a:lstStyle>
              <a:lvl1pPr marL="0" indent="0" algn="r" defTabSz="914400" rtl="1"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r" defTabSz="914400" rtl="1"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a:ln>
                    <a:noFill/>
                  </a:ln>
                  <a:solidFill>
                    <a:sysClr val="windowText" lastClr="000000"/>
                  </a:solidFill>
                  <a:effectLst/>
                  <a:uLnTx/>
                  <a:uFillTx/>
                  <a:latin typeface="Calibri"/>
                  <a:ea typeface="+mn-ea"/>
                  <a:cs typeface="+mn-cs"/>
                </a:rPr>
                <a:t>Adsorption </a:t>
              </a:r>
              <a:endParaRPr kumimoji="0" lang="ar-IQ"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7" name="Content Placeholder 7">
              <a:extLst>
                <a:ext uri="{FF2B5EF4-FFF2-40B4-BE49-F238E27FC236}">
                  <a16:creationId xmlns:a16="http://schemas.microsoft.com/office/drawing/2014/main" id="{239343CB-E3DF-4C1A-9E2F-1EF329D223D5}"/>
                </a:ext>
              </a:extLst>
            </p:cNvPr>
            <p:cNvSpPr txBox="1">
              <a:spLocks/>
            </p:cNvSpPr>
            <p:nvPr/>
          </p:nvSpPr>
          <p:spPr>
            <a:xfrm>
              <a:off x="4645025" y="2174875"/>
              <a:ext cx="4041775" cy="282658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In adsorption, foreign material </a:t>
              </a:r>
              <a:r>
                <a:rPr kumimoji="0" lang="en-US" b="0" i="0" u="none" strike="noStrike" kern="1200" cap="none" spc="0" normalizeH="0" baseline="0" noProof="0" dirty="0">
                  <a:ln>
                    <a:noFill/>
                  </a:ln>
                  <a:solidFill>
                    <a:srgbClr val="FF0000"/>
                  </a:solidFill>
                  <a:effectLst/>
                  <a:uLnTx/>
                  <a:uFillTx/>
                  <a:latin typeface="Calibri"/>
                  <a:ea typeface="+mn-ea"/>
                  <a:cs typeface="+mn-cs"/>
                </a:rPr>
                <a:t>adheres</a:t>
              </a: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 to the surface of the media.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Filter media which act by adsorption present a large </a:t>
              </a:r>
              <a:r>
                <a:rPr kumimoji="0" lang="en-US" b="0" i="0" u="none" strike="noStrike" kern="1200" cap="none" spc="0" normalizeH="0" baseline="0" noProof="0" dirty="0">
                  <a:ln>
                    <a:noFill/>
                  </a:ln>
                  <a:solidFill>
                    <a:srgbClr val="FF0000"/>
                  </a:solidFill>
                  <a:effectLst/>
                  <a:uLnTx/>
                  <a:uFillTx/>
                  <a:latin typeface="Calibri"/>
                  <a:ea typeface="+mn-ea"/>
                  <a:cs typeface="+mn-cs"/>
                </a:rPr>
                <a:t>surface area </a:t>
              </a: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to the liquid to be clarified</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p:txBody>
        </p:sp>
      </p:grpSp>
    </p:spTree>
    <p:extLst>
      <p:ext uri="{BB962C8B-B14F-4D97-AF65-F5344CB8AC3E}">
        <p14:creationId xmlns:p14="http://schemas.microsoft.com/office/powerpoint/2010/main" val="89330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D6DC5-17BF-4627-842A-65DE10A808F4}"/>
              </a:ext>
            </a:extLst>
          </p:cNvPr>
          <p:cNvSpPr txBox="1"/>
          <p:nvPr/>
        </p:nvSpPr>
        <p:spPr>
          <a:xfrm>
            <a:off x="291904" y="141741"/>
            <a:ext cx="11707838" cy="6129050"/>
          </a:xfrm>
          <a:prstGeom prst="rect">
            <a:avLst/>
          </a:prstGeom>
          <a:noFill/>
        </p:spPr>
        <p:txBody>
          <a:bodyPr wrap="square">
            <a:spAutoFit/>
          </a:bodyPr>
          <a:lstStyle/>
          <a:p>
            <a:pPr algn="l" rtl="0">
              <a:buNone/>
            </a:pPr>
            <a:r>
              <a:rPr lang="en-US" sz="3600" dirty="0">
                <a:solidFill>
                  <a:srgbClr val="00B0F0"/>
                </a:solidFill>
              </a:rPr>
              <a:t>Filter aids</a:t>
            </a:r>
          </a:p>
          <a:p>
            <a:pPr algn="l" rtl="0">
              <a:lnSpc>
                <a:spcPct val="150000"/>
              </a:lnSpc>
              <a:buNone/>
            </a:pPr>
            <a:r>
              <a:rPr lang="en-US" sz="2400" dirty="0"/>
              <a:t>Filter aids are finely divided materials or, in some instances, fibrous materials which deposit on the filter medium. They include </a:t>
            </a:r>
            <a:r>
              <a:rPr lang="en-US" sz="2400" dirty="0">
                <a:solidFill>
                  <a:srgbClr val="FF0000"/>
                </a:solidFill>
              </a:rPr>
              <a:t>talc</a:t>
            </a:r>
            <a:r>
              <a:rPr lang="en-US" sz="2400" dirty="0"/>
              <a:t>, pulped filter paper.</a:t>
            </a:r>
          </a:p>
          <a:p>
            <a:pPr marL="514350" indent="-514350" algn="l" rtl="0">
              <a:lnSpc>
                <a:spcPct val="150000"/>
              </a:lnSpc>
              <a:buFont typeface="+mj-lt"/>
              <a:buAutoNum type="arabicPeriod"/>
            </a:pPr>
            <a:r>
              <a:rPr lang="en-US" sz="2400" dirty="0"/>
              <a:t>Filter aids may be </a:t>
            </a:r>
            <a:r>
              <a:rPr lang="en-US" sz="2400" dirty="0">
                <a:solidFill>
                  <a:srgbClr val="FF0000"/>
                </a:solidFill>
              </a:rPr>
              <a:t>added directly to the liquid </a:t>
            </a:r>
            <a:r>
              <a:rPr lang="en-US" sz="2400" dirty="0"/>
              <a:t>which is to be filtered or</a:t>
            </a:r>
          </a:p>
          <a:p>
            <a:pPr marL="514350" indent="-514350" algn="l" rtl="0">
              <a:lnSpc>
                <a:spcPct val="150000"/>
              </a:lnSpc>
              <a:buFont typeface="+mj-lt"/>
              <a:buAutoNum type="arabicPeriod"/>
            </a:pPr>
            <a:r>
              <a:rPr lang="en-US" sz="2400" dirty="0"/>
              <a:t>Used in the form of a slurry in the solvent to </a:t>
            </a:r>
            <a:r>
              <a:rPr lang="en-US" sz="2400" dirty="0">
                <a:solidFill>
                  <a:srgbClr val="FF0000"/>
                </a:solidFill>
              </a:rPr>
              <a:t>precoat the filter</a:t>
            </a:r>
            <a:r>
              <a:rPr lang="en-US" sz="2400" dirty="0"/>
              <a:t>.</a:t>
            </a:r>
          </a:p>
          <a:p>
            <a:pPr marL="514350" indent="-514350" algn="l" rtl="0">
              <a:lnSpc>
                <a:spcPct val="150000"/>
              </a:lnSpc>
              <a:buNone/>
            </a:pPr>
            <a:r>
              <a:rPr lang="en-US" sz="2400" dirty="0"/>
              <a:t>Filter aids should be 1. chemically inert, 2. they should have a high adsorptive capacity and 3. they should be of such particle size that can be readily filtered out of the solution. </a:t>
            </a:r>
          </a:p>
          <a:p>
            <a:pPr marL="514350" indent="-514350" algn="l" rtl="0">
              <a:lnSpc>
                <a:spcPct val="150000"/>
              </a:lnSpc>
              <a:buNone/>
            </a:pPr>
            <a:endParaRPr lang="en-US" sz="2400" dirty="0"/>
          </a:p>
          <a:p>
            <a:pPr marL="514350" indent="-514350">
              <a:lnSpc>
                <a:spcPct val="150000"/>
              </a:lnSpc>
            </a:pPr>
            <a:r>
              <a:rPr lang="en-US" sz="2400" dirty="0">
                <a:solidFill>
                  <a:srgbClr val="FF0000"/>
                </a:solidFill>
              </a:rPr>
              <a:t>Albumin</a:t>
            </a:r>
            <a:r>
              <a:rPr lang="en-US" sz="2400" dirty="0"/>
              <a:t>, which is water-soluble and is coagulated by heating of the solution, is example of a filter aid which function by </a:t>
            </a:r>
            <a:r>
              <a:rPr lang="en-US" sz="2400" dirty="0">
                <a:solidFill>
                  <a:srgbClr val="FF0000"/>
                </a:solidFill>
              </a:rPr>
              <a:t>trapping smaller particles within the precipitate</a:t>
            </a:r>
            <a:r>
              <a:rPr lang="en-US" sz="2400" dirty="0"/>
              <a:t>, which then is removed readily.</a:t>
            </a:r>
          </a:p>
        </p:txBody>
      </p:sp>
    </p:spTree>
    <p:extLst>
      <p:ext uri="{BB962C8B-B14F-4D97-AF65-F5344CB8AC3E}">
        <p14:creationId xmlns:p14="http://schemas.microsoft.com/office/powerpoint/2010/main" val="83252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91060-A714-4431-986B-86DA8D4C805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8575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BBE83-3C15-4528-AC2C-08117BA50793}"/>
              </a:ext>
            </a:extLst>
          </p:cNvPr>
          <p:cNvSpPr txBox="1"/>
          <p:nvPr/>
        </p:nvSpPr>
        <p:spPr>
          <a:xfrm>
            <a:off x="1116036" y="1720840"/>
            <a:ext cx="9959927" cy="3416320"/>
          </a:xfrm>
          <a:prstGeom prst="rect">
            <a:avLst/>
          </a:prstGeom>
          <a:noFill/>
        </p:spPr>
        <p:txBody>
          <a:bodyPr wrap="square" rtlCol="1">
            <a:spAutoFit/>
          </a:bodyPr>
          <a:lstStyle/>
          <a:p>
            <a:pPr algn="ctr"/>
            <a:r>
              <a:rPr lang="en-US" sz="7200" dirty="0">
                <a:solidFill>
                  <a:srgbClr val="00B0F0"/>
                </a:solidFill>
                <a:latin typeface="Bernard MT Condensed" panose="02050806060905020404" pitchFamily="18" charset="0"/>
              </a:rPr>
              <a:t>What is the difference between clarification and sterilization?</a:t>
            </a:r>
          </a:p>
        </p:txBody>
      </p:sp>
    </p:spTree>
    <p:extLst>
      <p:ext uri="{BB962C8B-B14F-4D97-AF65-F5344CB8AC3E}">
        <p14:creationId xmlns:p14="http://schemas.microsoft.com/office/powerpoint/2010/main" val="157217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88FA89-B993-4FB9-A067-B89FE702C2A7}"/>
              </a:ext>
            </a:extLst>
          </p:cNvPr>
          <p:cNvSpPr txBox="1"/>
          <p:nvPr/>
        </p:nvSpPr>
        <p:spPr>
          <a:xfrm>
            <a:off x="399738" y="341114"/>
            <a:ext cx="11392524" cy="6186309"/>
          </a:xfrm>
          <a:prstGeom prst="rect">
            <a:avLst/>
          </a:prstGeom>
          <a:noFill/>
        </p:spPr>
        <p:txBody>
          <a:bodyPr wrap="square">
            <a:spAutoFit/>
          </a:bodyPr>
          <a:lstStyle/>
          <a:p>
            <a:pPr algn="just">
              <a:lnSpc>
                <a:spcPct val="150000"/>
              </a:lnSpc>
            </a:pPr>
            <a:r>
              <a:rPr lang="en-US" sz="3600" b="0" i="0" u="none" strike="noStrike" baseline="0" dirty="0">
                <a:latin typeface="PalatinoLTStd-Roman"/>
              </a:rPr>
              <a:t>The term </a:t>
            </a:r>
            <a:r>
              <a:rPr lang="en-US" sz="3600" b="0" i="1" u="none" strike="noStrike" baseline="0" dirty="0">
                <a:solidFill>
                  <a:srgbClr val="FF0000"/>
                </a:solidFill>
                <a:latin typeface="PalatinoLTStd-Italic"/>
              </a:rPr>
              <a:t>sterilization</a:t>
            </a:r>
            <a:r>
              <a:rPr lang="en-US" sz="3600" b="0" i="0" u="none" strike="noStrike" baseline="0" dirty="0">
                <a:latin typeface="PalatinoLTStd-Roman"/>
              </a:rPr>
              <a:t>, as applied to pharmaceutical preparations, means </a:t>
            </a:r>
            <a:r>
              <a:rPr lang="en-US" sz="3600" b="0" i="0" u="none" strike="noStrike" baseline="0" dirty="0">
                <a:solidFill>
                  <a:srgbClr val="0070C0"/>
                </a:solidFill>
                <a:latin typeface="PalatinoLTStd-Roman"/>
              </a:rPr>
              <a:t>destruction of all living organisms </a:t>
            </a:r>
            <a:r>
              <a:rPr lang="en-US" sz="3600" b="0" i="0" u="none" strike="noStrike" baseline="0" dirty="0">
                <a:latin typeface="PalatinoLTStd-Roman"/>
              </a:rPr>
              <a:t>and their spores or their </a:t>
            </a:r>
            <a:r>
              <a:rPr lang="en-US" sz="3600" b="0" i="0" u="none" strike="noStrike" baseline="0" dirty="0">
                <a:solidFill>
                  <a:srgbClr val="0070C0"/>
                </a:solidFill>
                <a:latin typeface="PalatinoLTStd-Roman"/>
              </a:rPr>
              <a:t>complete removal </a:t>
            </a:r>
            <a:r>
              <a:rPr lang="en-US" sz="3600" b="0" i="0" u="none" strike="noStrike" baseline="0" dirty="0">
                <a:latin typeface="PalatinoLTStd-Roman"/>
              </a:rPr>
              <a:t>from the preparation. The five methods of sterilization are:</a:t>
            </a:r>
          </a:p>
          <a:p>
            <a:pPr algn="l"/>
            <a:r>
              <a:rPr lang="en-US" sz="3600" b="0" i="0" u="none" strike="noStrike" baseline="0" dirty="0">
                <a:latin typeface="PalatinoLTStd-Roman"/>
              </a:rPr>
              <a:t>1. Steam</a:t>
            </a:r>
          </a:p>
          <a:p>
            <a:pPr algn="l"/>
            <a:r>
              <a:rPr lang="en-US" sz="3600" b="0" i="0" u="none" strike="noStrike" baseline="0" dirty="0">
                <a:latin typeface="PalatinoLTStd-Roman"/>
              </a:rPr>
              <a:t>2. Dry heat</a:t>
            </a:r>
          </a:p>
          <a:p>
            <a:pPr algn="l"/>
            <a:r>
              <a:rPr lang="en-US" sz="3600" b="0" i="0" u="none" strike="noStrike" baseline="0" dirty="0">
                <a:latin typeface="PalatinoLTStd-Roman"/>
              </a:rPr>
              <a:t>3. Filtration</a:t>
            </a:r>
          </a:p>
          <a:p>
            <a:pPr algn="l"/>
            <a:r>
              <a:rPr lang="en-US" sz="3600" b="0" i="0" u="none" strike="noStrike" baseline="0" dirty="0">
                <a:latin typeface="PalatinoLTStd-Roman"/>
              </a:rPr>
              <a:t>4. Gas</a:t>
            </a:r>
          </a:p>
          <a:p>
            <a:pPr algn="l"/>
            <a:r>
              <a:rPr lang="en-US" sz="3600" b="0" i="0" u="none" strike="noStrike" baseline="0" dirty="0">
                <a:latin typeface="PalatinoLTStd-Roman"/>
              </a:rPr>
              <a:t>5. Ionizing radiation</a:t>
            </a:r>
            <a:endParaRPr lang="ar-IQ" sz="3600" dirty="0"/>
          </a:p>
        </p:txBody>
      </p:sp>
      <p:pic>
        <p:nvPicPr>
          <p:cNvPr id="4" name="Picture 3">
            <a:extLst>
              <a:ext uri="{FF2B5EF4-FFF2-40B4-BE49-F238E27FC236}">
                <a16:creationId xmlns:a16="http://schemas.microsoft.com/office/drawing/2014/main" id="{ED06B5E2-32D7-4842-9CD0-DDF41F97F78C}"/>
              </a:ext>
            </a:extLst>
          </p:cNvPr>
          <p:cNvPicPr>
            <a:picLocks noChangeAspect="1"/>
          </p:cNvPicPr>
          <p:nvPr/>
        </p:nvPicPr>
        <p:blipFill>
          <a:blip r:embed="rId2"/>
          <a:stretch>
            <a:fillRect/>
          </a:stretch>
        </p:blipFill>
        <p:spPr>
          <a:xfrm>
            <a:off x="6742243" y="3792511"/>
            <a:ext cx="5068757" cy="2851176"/>
          </a:xfrm>
          <a:prstGeom prst="rect">
            <a:avLst/>
          </a:prstGeom>
        </p:spPr>
      </p:pic>
    </p:spTree>
    <p:extLst>
      <p:ext uri="{BB962C8B-B14F-4D97-AF65-F5344CB8AC3E}">
        <p14:creationId xmlns:p14="http://schemas.microsoft.com/office/powerpoint/2010/main" val="132645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8136DE-8670-471F-9F9E-CE7B5BF4370D}"/>
              </a:ext>
            </a:extLst>
          </p:cNvPr>
          <p:cNvSpPr txBox="1"/>
          <p:nvPr/>
        </p:nvSpPr>
        <p:spPr>
          <a:xfrm>
            <a:off x="329783" y="194872"/>
            <a:ext cx="6093500" cy="584775"/>
          </a:xfrm>
          <a:prstGeom prst="rect">
            <a:avLst/>
          </a:prstGeom>
          <a:noFill/>
        </p:spPr>
        <p:txBody>
          <a:bodyPr wrap="square">
            <a:spAutoFit/>
          </a:bodyPr>
          <a:lstStyle/>
          <a:p>
            <a:r>
              <a:rPr lang="en-US" sz="3200" dirty="0">
                <a:solidFill>
                  <a:srgbClr val="FF0000"/>
                </a:solidFill>
                <a:latin typeface="Algerian" panose="04020705040A02060702" pitchFamily="82" charset="0"/>
              </a:rPr>
              <a:t>Clarification</a:t>
            </a:r>
            <a:endParaRPr lang="ar-IQ" dirty="0">
              <a:solidFill>
                <a:srgbClr val="FF0000"/>
              </a:solidFill>
              <a:latin typeface="Algerian" panose="04020705040A02060702" pitchFamily="82" charset="0"/>
            </a:endParaRPr>
          </a:p>
        </p:txBody>
      </p:sp>
      <p:sp>
        <p:nvSpPr>
          <p:cNvPr id="5" name="TextBox 4">
            <a:extLst>
              <a:ext uri="{FF2B5EF4-FFF2-40B4-BE49-F238E27FC236}">
                <a16:creationId xmlns:a16="http://schemas.microsoft.com/office/drawing/2014/main" id="{A8DEC787-3EC9-418A-948F-441BE285B666}"/>
              </a:ext>
            </a:extLst>
          </p:cNvPr>
          <p:cNvSpPr txBox="1"/>
          <p:nvPr/>
        </p:nvSpPr>
        <p:spPr>
          <a:xfrm>
            <a:off x="1" y="923121"/>
            <a:ext cx="12191999" cy="5011757"/>
          </a:xfrm>
          <a:prstGeom prst="rect">
            <a:avLst/>
          </a:prstGeom>
          <a:noFill/>
        </p:spPr>
        <p:txBody>
          <a:bodyPr wrap="square">
            <a:spAutoFit/>
          </a:bodyPr>
          <a:lstStyle/>
          <a:p>
            <a:pPr algn="l" rtl="0">
              <a:lnSpc>
                <a:spcPct val="150000"/>
              </a:lnSpc>
            </a:pPr>
            <a:r>
              <a:rPr lang="en-US" sz="2700" dirty="0">
                <a:highlight>
                  <a:srgbClr val="FFFF00"/>
                </a:highlight>
                <a:latin typeface="PalatinoLTStd-Roman"/>
              </a:rPr>
              <a:t>Clarification is an operation which involves the removal of </a:t>
            </a:r>
            <a:r>
              <a:rPr lang="en-US" sz="2700" dirty="0">
                <a:solidFill>
                  <a:srgbClr val="FF0000"/>
                </a:solidFill>
                <a:highlight>
                  <a:srgbClr val="FFFF00"/>
                </a:highlight>
                <a:latin typeface="PalatinoLTStd-Roman"/>
              </a:rPr>
              <a:t>suspended</a:t>
            </a:r>
            <a:r>
              <a:rPr lang="en-US" sz="2700" dirty="0">
                <a:highlight>
                  <a:srgbClr val="FFFF00"/>
                </a:highlight>
                <a:latin typeface="PalatinoLTStd-Roman"/>
              </a:rPr>
              <a:t> matter from a fluid medium</a:t>
            </a:r>
            <a:r>
              <a:rPr lang="en-US" sz="2700" dirty="0">
                <a:latin typeface="PalatinoLTStd-Roman"/>
              </a:rPr>
              <a:t>. From where these materials come ?</a:t>
            </a:r>
          </a:p>
          <a:p>
            <a:pPr marL="457200" indent="-457200" algn="l" rtl="0">
              <a:lnSpc>
                <a:spcPct val="150000"/>
              </a:lnSpc>
              <a:buFont typeface="+mj-lt"/>
              <a:buAutoNum type="arabicPeriod"/>
            </a:pPr>
            <a:r>
              <a:rPr lang="en-US" sz="2700" dirty="0">
                <a:latin typeface="PalatinoLTStd-Roman"/>
              </a:rPr>
              <a:t>The inadvertent introduction of foreign particles (</a:t>
            </a:r>
            <a:r>
              <a:rPr lang="en-US" sz="2700" dirty="0">
                <a:solidFill>
                  <a:srgbClr val="FF0000"/>
                </a:solidFill>
                <a:latin typeface="PalatinoLTStd-Roman"/>
              </a:rPr>
              <a:t>unintended</a:t>
            </a:r>
            <a:r>
              <a:rPr lang="en-US" sz="2700" dirty="0">
                <a:latin typeface="PalatinoLTStd-Roman"/>
              </a:rPr>
              <a:t> or accidental)</a:t>
            </a:r>
          </a:p>
          <a:p>
            <a:pPr marL="457200" indent="-457200" algn="l" rtl="0">
              <a:lnSpc>
                <a:spcPct val="150000"/>
              </a:lnSpc>
              <a:buFont typeface="+mj-lt"/>
              <a:buAutoNum type="arabicPeriod"/>
            </a:pPr>
            <a:r>
              <a:rPr lang="en-US" sz="2700" dirty="0">
                <a:latin typeface="PalatinoLTStd-Roman"/>
              </a:rPr>
              <a:t>The precipitation of undesirable materials during the course of </a:t>
            </a:r>
            <a:r>
              <a:rPr lang="en-US" sz="2700" dirty="0">
                <a:solidFill>
                  <a:srgbClr val="FF0000"/>
                </a:solidFill>
                <a:latin typeface="PalatinoLTStd-Roman"/>
              </a:rPr>
              <a:t>manufacture</a:t>
            </a:r>
            <a:r>
              <a:rPr lang="en-US" sz="2700" dirty="0">
                <a:latin typeface="PalatinoLTStd-Roman"/>
              </a:rPr>
              <a:t> </a:t>
            </a:r>
          </a:p>
          <a:p>
            <a:pPr marL="457200" indent="-457200" algn="l" rtl="0">
              <a:lnSpc>
                <a:spcPct val="150000"/>
              </a:lnSpc>
              <a:buFont typeface="+mj-lt"/>
              <a:buAutoNum type="arabicPeriod"/>
            </a:pPr>
            <a:r>
              <a:rPr lang="en-US" sz="2700" dirty="0">
                <a:latin typeface="PalatinoLTStd-Roman"/>
              </a:rPr>
              <a:t>The presence of </a:t>
            </a:r>
            <a:r>
              <a:rPr lang="en-US" sz="2700" dirty="0">
                <a:solidFill>
                  <a:srgbClr val="FF0000"/>
                </a:solidFill>
                <a:latin typeface="PalatinoLTStd-Roman"/>
              </a:rPr>
              <a:t>impurities</a:t>
            </a:r>
            <a:r>
              <a:rPr lang="en-US" sz="2700" dirty="0">
                <a:latin typeface="PalatinoLTStd-Roman"/>
              </a:rPr>
              <a:t> in raw materials used to manufacture the preparation.</a:t>
            </a:r>
          </a:p>
          <a:p>
            <a:pPr marL="457200" indent="-457200" algn="l" rtl="0">
              <a:lnSpc>
                <a:spcPct val="150000"/>
              </a:lnSpc>
              <a:buNone/>
            </a:pPr>
            <a:r>
              <a:rPr lang="en-US" sz="2700" dirty="0">
                <a:latin typeface="PalatinoLTStd-Roman"/>
              </a:rPr>
              <a:t>These result in requirements for clarification as the last stage in  its manufacture as well as in preceding steps.</a:t>
            </a:r>
            <a:endParaRPr lang="ar-IQ" sz="2700" dirty="0">
              <a:latin typeface="PalatinoLTStd-Roman"/>
            </a:endParaRPr>
          </a:p>
        </p:txBody>
      </p:sp>
    </p:spTree>
    <p:extLst>
      <p:ext uri="{BB962C8B-B14F-4D97-AF65-F5344CB8AC3E}">
        <p14:creationId xmlns:p14="http://schemas.microsoft.com/office/powerpoint/2010/main" val="125490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CF3B55-9AF2-4E3F-84FD-C2EC9BD22D25}"/>
              </a:ext>
            </a:extLst>
          </p:cNvPr>
          <p:cNvSpPr txBox="1"/>
          <p:nvPr/>
        </p:nvSpPr>
        <p:spPr>
          <a:xfrm>
            <a:off x="191749" y="379465"/>
            <a:ext cx="11808502" cy="6129050"/>
          </a:xfrm>
          <a:prstGeom prst="rect">
            <a:avLst/>
          </a:prstGeom>
          <a:noFill/>
        </p:spPr>
        <p:txBody>
          <a:bodyPr wrap="square">
            <a:spAutoFit/>
          </a:bodyPr>
          <a:lstStyle/>
          <a:p>
            <a:pPr algn="just" rtl="0">
              <a:lnSpc>
                <a:spcPct val="150000"/>
              </a:lnSpc>
            </a:pPr>
            <a:r>
              <a:rPr lang="en-US" sz="2400" b="1" dirty="0">
                <a:solidFill>
                  <a:srgbClr val="FF0000"/>
                </a:solidFill>
              </a:rPr>
              <a:t>The specific </a:t>
            </a:r>
            <a:r>
              <a:rPr lang="en-US" sz="2400" b="1" i="1" dirty="0">
                <a:solidFill>
                  <a:srgbClr val="FF0000"/>
                </a:solidFill>
              </a:rPr>
              <a:t>procedure</a:t>
            </a:r>
            <a:r>
              <a:rPr lang="en-US" sz="2400" b="1" dirty="0">
                <a:solidFill>
                  <a:srgbClr val="FF0000"/>
                </a:solidFill>
              </a:rPr>
              <a:t> and </a:t>
            </a:r>
            <a:r>
              <a:rPr lang="en-US" sz="2400" b="1" i="1" dirty="0">
                <a:solidFill>
                  <a:srgbClr val="FF0000"/>
                </a:solidFill>
              </a:rPr>
              <a:t>equipment</a:t>
            </a:r>
            <a:r>
              <a:rPr lang="en-US" sz="2400" b="1" dirty="0">
                <a:solidFill>
                  <a:srgbClr val="FF0000"/>
                </a:solidFill>
              </a:rPr>
              <a:t> which may be used to achieve clarification are dependent on a number of factors:</a:t>
            </a:r>
          </a:p>
          <a:p>
            <a:pPr marL="457200" indent="-457200" algn="just" rtl="0">
              <a:lnSpc>
                <a:spcPct val="150000"/>
              </a:lnSpc>
              <a:buFont typeface="+mj-lt"/>
              <a:buAutoNum type="arabicPeriod"/>
            </a:pPr>
            <a:r>
              <a:rPr lang="en-US" sz="2400" dirty="0"/>
              <a:t>The </a:t>
            </a:r>
            <a:r>
              <a:rPr lang="en-US" sz="2400" dirty="0">
                <a:solidFill>
                  <a:srgbClr val="FF0000"/>
                </a:solidFill>
              </a:rPr>
              <a:t>particle size </a:t>
            </a:r>
            <a:r>
              <a:rPr lang="en-US" sz="2400" dirty="0"/>
              <a:t>of suspended matter.</a:t>
            </a:r>
          </a:p>
          <a:p>
            <a:pPr marL="457200" indent="-457200" algn="just" rtl="0">
              <a:lnSpc>
                <a:spcPct val="150000"/>
              </a:lnSpc>
              <a:buFont typeface="+mj-lt"/>
              <a:buAutoNum type="arabicPeriod"/>
            </a:pPr>
            <a:r>
              <a:rPr lang="en-US" sz="2400" dirty="0"/>
              <a:t>The </a:t>
            </a:r>
            <a:r>
              <a:rPr lang="en-US" sz="2400" dirty="0">
                <a:solidFill>
                  <a:srgbClr val="FF0000"/>
                </a:solidFill>
              </a:rPr>
              <a:t>physical state </a:t>
            </a:r>
            <a:r>
              <a:rPr lang="en-US" sz="2400" dirty="0"/>
              <a:t>of the suspended matter. Whether it is </a:t>
            </a:r>
            <a:r>
              <a:rPr lang="en-US" sz="2400" dirty="0">
                <a:solidFill>
                  <a:srgbClr val="FF0000"/>
                </a:solidFill>
              </a:rPr>
              <a:t>divided solid </a:t>
            </a:r>
            <a:r>
              <a:rPr lang="en-US" sz="2400" dirty="0"/>
              <a:t>or </a:t>
            </a:r>
            <a:r>
              <a:rPr lang="en-US" sz="2400" dirty="0">
                <a:solidFill>
                  <a:srgbClr val="FF0000"/>
                </a:solidFill>
              </a:rPr>
              <a:t>insoluble liquid</a:t>
            </a:r>
            <a:r>
              <a:rPr lang="en-US" sz="2400" dirty="0"/>
              <a:t>.</a:t>
            </a:r>
          </a:p>
          <a:p>
            <a:pPr marL="457200" indent="-457200" algn="just" rtl="0">
              <a:lnSpc>
                <a:spcPct val="150000"/>
              </a:lnSpc>
              <a:buFont typeface="+mj-lt"/>
              <a:buAutoNum type="arabicPeriod"/>
            </a:pPr>
            <a:r>
              <a:rPr lang="en-US" sz="2400" dirty="0"/>
              <a:t>The </a:t>
            </a:r>
            <a:r>
              <a:rPr lang="en-US" sz="2400" dirty="0">
                <a:solidFill>
                  <a:srgbClr val="FF0000"/>
                </a:solidFill>
              </a:rPr>
              <a:t>quantity</a:t>
            </a:r>
            <a:r>
              <a:rPr lang="en-US" sz="2400" dirty="0"/>
              <a:t> of suspended matter. The liquid to be clarified may be a slurry, containing a high concentration of solids or a colloidal dispersion in which the concentration of suspended matter is small.</a:t>
            </a:r>
          </a:p>
          <a:p>
            <a:pPr marL="457200" indent="-457200" algn="just" rtl="0">
              <a:lnSpc>
                <a:spcPct val="150000"/>
              </a:lnSpc>
              <a:buFont typeface="+mj-lt"/>
              <a:buAutoNum type="arabicPeriod"/>
            </a:pPr>
            <a:r>
              <a:rPr lang="en-US" sz="2400" dirty="0"/>
              <a:t>The </a:t>
            </a:r>
            <a:r>
              <a:rPr lang="en-US" sz="2400" dirty="0">
                <a:solidFill>
                  <a:srgbClr val="FF0000"/>
                </a:solidFill>
              </a:rPr>
              <a:t>characteristic of the fluid medium</a:t>
            </a:r>
            <a:r>
              <a:rPr lang="en-US" sz="2400" dirty="0"/>
              <a:t>: </a:t>
            </a:r>
            <a:r>
              <a:rPr lang="en-US" sz="2400" b="1" i="1" dirty="0"/>
              <a:t>viscosity</a:t>
            </a:r>
            <a:r>
              <a:rPr lang="en-US" sz="2400" dirty="0"/>
              <a:t>, the </a:t>
            </a:r>
            <a:r>
              <a:rPr lang="en-US" sz="2400" b="1" i="1" dirty="0"/>
              <a:t>temperature</a:t>
            </a:r>
            <a:r>
              <a:rPr lang="en-US" sz="2400" dirty="0"/>
              <a:t> at which the fluid is to be clarified, the </a:t>
            </a:r>
            <a:r>
              <a:rPr lang="en-US" sz="2400" b="1" i="1" dirty="0"/>
              <a:t>presence of volatile </a:t>
            </a:r>
            <a:r>
              <a:rPr lang="en-US" sz="2400" dirty="0"/>
              <a:t>constituents in solution, </a:t>
            </a:r>
            <a:r>
              <a:rPr lang="en-US" sz="2400" dirty="0" err="1"/>
              <a:t>etc</a:t>
            </a:r>
            <a:r>
              <a:rPr lang="en-US" sz="2400" dirty="0"/>
              <a:t> require special consideration.</a:t>
            </a:r>
          </a:p>
          <a:p>
            <a:pPr marL="457200" indent="-457200" algn="just" rtl="0">
              <a:lnSpc>
                <a:spcPct val="150000"/>
              </a:lnSpc>
              <a:buFont typeface="+mj-lt"/>
              <a:buAutoNum type="arabicPeriod"/>
            </a:pPr>
            <a:r>
              <a:rPr lang="en-US" sz="2400" dirty="0"/>
              <a:t>The </a:t>
            </a:r>
            <a:r>
              <a:rPr lang="en-US" sz="2400" dirty="0">
                <a:solidFill>
                  <a:srgbClr val="FF0000"/>
                </a:solidFill>
              </a:rPr>
              <a:t>speed</a:t>
            </a:r>
            <a:r>
              <a:rPr lang="en-US" sz="2400" dirty="0"/>
              <a:t> of the operation; this depends primarily on the </a:t>
            </a:r>
            <a:r>
              <a:rPr lang="en-US" sz="2400" b="1" i="1" dirty="0"/>
              <a:t>quantity of liquid </a:t>
            </a:r>
            <a:r>
              <a:rPr lang="en-US" sz="2400" dirty="0"/>
              <a:t>to be clarified</a:t>
            </a:r>
          </a:p>
        </p:txBody>
      </p:sp>
    </p:spTree>
    <p:extLst>
      <p:ext uri="{BB962C8B-B14F-4D97-AF65-F5344CB8AC3E}">
        <p14:creationId xmlns:p14="http://schemas.microsoft.com/office/powerpoint/2010/main" val="95296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2C6A3-7CC9-451E-8EE3-7FFB06B5BFF0}"/>
              </a:ext>
            </a:extLst>
          </p:cNvPr>
          <p:cNvSpPr txBox="1"/>
          <p:nvPr/>
        </p:nvSpPr>
        <p:spPr>
          <a:xfrm>
            <a:off x="2310032" y="2921168"/>
            <a:ext cx="7762435" cy="1200329"/>
          </a:xfrm>
          <a:prstGeom prst="rect">
            <a:avLst/>
          </a:prstGeom>
          <a:noFill/>
        </p:spPr>
        <p:txBody>
          <a:bodyPr wrap="square">
            <a:spAutoFit/>
          </a:bodyPr>
          <a:lstStyle/>
          <a:p>
            <a:r>
              <a:rPr lang="en-US" sz="7200" dirty="0">
                <a:solidFill>
                  <a:srgbClr val="00B0F0"/>
                </a:solidFill>
                <a:latin typeface="Bernard MT Condensed" panose="02050806060905020404" pitchFamily="18" charset="0"/>
              </a:rPr>
              <a:t>Clarification methods </a:t>
            </a:r>
            <a:endParaRPr lang="ar-IQ" sz="7200" dirty="0">
              <a:solidFill>
                <a:srgbClr val="00B0F0"/>
              </a:solidFill>
              <a:latin typeface="Bernard MT Condensed" panose="02050806060905020404" pitchFamily="18" charset="0"/>
            </a:endParaRPr>
          </a:p>
        </p:txBody>
      </p:sp>
    </p:spTree>
    <p:extLst>
      <p:ext uri="{BB962C8B-B14F-4D97-AF65-F5344CB8AC3E}">
        <p14:creationId xmlns:p14="http://schemas.microsoft.com/office/powerpoint/2010/main" val="296211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F2C607-3B61-48D5-86DD-52981B53EEC2}"/>
              </a:ext>
            </a:extLst>
          </p:cNvPr>
          <p:cNvSpPr txBox="1"/>
          <p:nvPr/>
        </p:nvSpPr>
        <p:spPr>
          <a:xfrm>
            <a:off x="263768" y="0"/>
            <a:ext cx="11818304" cy="6824625"/>
          </a:xfrm>
          <a:prstGeom prst="rect">
            <a:avLst/>
          </a:prstGeom>
          <a:noFill/>
        </p:spPr>
        <p:txBody>
          <a:bodyPr wrap="square">
            <a:spAutoFit/>
          </a:bodyPr>
          <a:lstStyle/>
          <a:p>
            <a:pPr algn="ctr"/>
            <a:r>
              <a:rPr lang="en-US" sz="3600" dirty="0">
                <a:solidFill>
                  <a:srgbClr val="FF0000"/>
                </a:solidFill>
                <a:latin typeface="Algerian" panose="04020705040A02060702" pitchFamily="82" charset="0"/>
              </a:rPr>
              <a:t>1-Settling</a:t>
            </a:r>
          </a:p>
          <a:p>
            <a:pPr algn="l" rtl="0"/>
            <a:endParaRPr lang="en-US" sz="2800" dirty="0"/>
          </a:p>
          <a:p>
            <a:pPr algn="just" rtl="0">
              <a:lnSpc>
                <a:spcPct val="150000"/>
              </a:lnSpc>
            </a:pPr>
            <a:r>
              <a:rPr lang="en-US" sz="2800" dirty="0"/>
              <a:t>Settling is </a:t>
            </a:r>
            <a:r>
              <a:rPr lang="en-US" sz="2800" dirty="0">
                <a:highlight>
                  <a:srgbClr val="FFFF00"/>
                </a:highlight>
              </a:rPr>
              <a:t>the simplest method of clarification is to allow the liquid to stand in a suitable container until the suspended matter either has settled or has risen to the top of the liquid.</a:t>
            </a:r>
          </a:p>
          <a:p>
            <a:pPr marL="514350" indent="-514350" algn="just" rtl="0">
              <a:lnSpc>
                <a:spcPct val="150000"/>
              </a:lnSpc>
              <a:buNone/>
            </a:pPr>
            <a:r>
              <a:rPr lang="en-US" sz="2800" dirty="0"/>
              <a:t>The latter occurs when the density of the suspended matter is less than that of the fluid medium.</a:t>
            </a:r>
          </a:p>
          <a:p>
            <a:pPr marL="514350" indent="-514350" algn="just" rtl="0">
              <a:lnSpc>
                <a:spcPct val="150000"/>
              </a:lnSpc>
              <a:buNone/>
            </a:pPr>
            <a:r>
              <a:rPr lang="en-US" sz="2800" dirty="0"/>
              <a:t>The insoluble matter may be separated from the clear liquid phase by:</a:t>
            </a:r>
          </a:p>
          <a:p>
            <a:pPr marL="514350" indent="-514350" algn="just" rtl="0">
              <a:lnSpc>
                <a:spcPct val="150000"/>
              </a:lnSpc>
              <a:buFont typeface="+mj-lt"/>
              <a:buAutoNum type="arabicPeriod"/>
            </a:pPr>
            <a:r>
              <a:rPr lang="en-US" sz="2800" dirty="0"/>
              <a:t>Skimming</a:t>
            </a:r>
          </a:p>
          <a:p>
            <a:pPr marL="514350" indent="-514350" algn="just" rtl="0">
              <a:lnSpc>
                <a:spcPct val="150000"/>
              </a:lnSpc>
              <a:buFont typeface="+mj-lt"/>
              <a:buAutoNum type="arabicPeriod"/>
            </a:pPr>
            <a:r>
              <a:rPr lang="en-US" sz="2800" dirty="0"/>
              <a:t>Decantation</a:t>
            </a:r>
          </a:p>
          <a:p>
            <a:pPr marL="514350" indent="-514350" algn="just" rtl="0">
              <a:lnSpc>
                <a:spcPct val="150000"/>
              </a:lnSpc>
              <a:buFont typeface="+mj-lt"/>
              <a:buAutoNum type="arabicPeriod"/>
            </a:pPr>
            <a:r>
              <a:rPr lang="en-US" sz="2800" dirty="0"/>
              <a:t>Siphoning </a:t>
            </a:r>
            <a:endParaRPr lang="ar-IQ" sz="2800" dirty="0"/>
          </a:p>
        </p:txBody>
      </p:sp>
    </p:spTree>
    <p:extLst>
      <p:ext uri="{BB962C8B-B14F-4D97-AF65-F5344CB8AC3E}">
        <p14:creationId xmlns:p14="http://schemas.microsoft.com/office/powerpoint/2010/main" val="369191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UUEhAVEBQVFBQUFBQVFA8QFQ8UFBQWFBQQFRUXHCYeFxkkGRQUHy8gIycpLS0sFR4xNTAqNSYrLCkBCQoKDgwOGg8PGCkgHBwpKSwpLC0pKiksNSkpKSwpLCkpKSksKSkpLCkpLCwpLCwsKSwvLTUpKSkxLCksKSwpLP/AABEIALwBDAMBIgACEQEDEQH/xAAcAAAABwEBAAAAAAAAAAAAAAABAgMEBQYHAAj/xABOEAABAwEDBQkMBggGAgMAAAABAAIDEQQSIQUGIjFBBxNRYXFyk7HBFyMkMlNUc4GRstHSFDRSkqHwFTNCgqPC0+EWJURig6Jj8TVD4v/EABkBAAMBAQEAAAAAAAAAAAAAAAABAgMEBf/EAC0RAAICAQIEBQMEAwAAAAAAAAABAhEDITEEEkFxBRMiUYFhkdFCoeHwMmLB/9oADAMBAAIRAxEAPwBxlfK84tEwFolAEsgAEkgAAeRQCurUmv6YtHnE3SyfFGyuPCZvTS++U3DV3RSozY5ZlefziXpZPilf0vP5xL0knxTVjEadmg7mu90opew0SEOUbQ4aM0zuMSPIPsKdQvtZ1OtB/elURkh2iw8TOPWONPjUa/78in4KHj5bU3F75mjjdIEQZRm8tJ0kibEVHqS4jxRQCrcozeWk6ST4pRtvl8rJ995SQYjhtMeDHlSoEh2x9oP7ctOe8dbk4bFaSPHk6Q/Mmxmww24hC0k8ajsVQq82ga3ydIfmSAt8vlpPvv8Aige401IkLNEciYC30+Xysn33/Fd9Pk8rJ99/xRLiENQIP9Pl8rJ99/xRTb5fLSfff8UjBKWufR1DeqMThRrT2lO7TbXl2DiKJV9B0EM89PHm9svxSf0+Xy0n33/FdJK4jFxNeM+tN7O3Rw4T1ppCFzb5fLSfff8AFAbfKf8A7pPvv+KLdQXEAD+kJfKyfff8V36Ql8rJ99/xRC1AAmAY5Ql8tJ9+T4pM5Ql8tJ0knzLixJupWlRXg2pgHdlKby0n35PiiHKU3lpOkk+KK5iTogA7spTeWk6ST4opynN5eTpHohaiOagmhQ5Tm8vL0j0V2VJvLy9I9JFAQgA/6Vn8vL0j/itOzWkJscJcS5xZi4kkk1OJJWVlq1LNX6nDzf5is8myAyvK48Jm9NL75SACdZXHhM3pZPfSLQt47EnNajTt727mP9xyOxqNaGd7fzH+45NjQjkgd6ZiBg2la/ZapIRgg1e2vBj8FF5CkvQMNCMNWrVht5FItZwE14DQcfYvGz8Xlxz5a7Hv8PweHLjUm+/cVLcNYOOypSwakmsoKVrjVOixeljbcU5bnk54xhNxjsgrWepKXUZrUN1VZiMvphbqAOk+teIinIlGZU4me04bOFKWWHCQD7T6cvF7EiYJKUoaV1Xmj14leTxXmQlcbo9zg/JyQqUVa9xSG13nUo0V4K128acRN0RyI9mrdIIPrNULBgOQLs4aMlD1Ozz+McHOoKkjg1cQlLq4BdRxjKNum/8AOsBOd7NB/YJla6lzrhxDm1AIGtvCuY9wGLiCNm+jD2FcebifLdUejg4RZY8yl8Dp8dR6jgkLK3R9butFZLeOBJ2nSOrBK2Pxf3nda0wZ/NTaWhjxPD+U0rDlqLdS1Fxaug5BEtRC1LFqLcQAiQiOalyEQhACBSZbxJyWohCLAblqBwSxCTLUwESERwS5ai3UxUI0WoZq/UoeZ2lZkRitNzWPgcPM7SssmyCjLspt8Jm9LJ76SDU4ym3wib0snvojGLeOxIZrV1pHe38x/un4pVjUNoj728U1sfTj0T/ZD2GiIyXbg2ztddJo0YaJJ8QYVoP2vapewzCVgcGgAkihpUUJBBoabEfJOb8j4W3S29cboufhqGBHrT9mQrQMLkezxZSBq1YDVx7FyuMG9Un8HRDLOKqLaEN7w4AnTWI9rgbENOWMet2OPIlWsWvQxE97RjGlriPvaTYEfZD49DjfcOGmkU5uEj+1aavxQWXQL6Bpq9x0mk4knaCnX06gpvcWOvQOJ4daxckaxUkNJIsNZ266/hijQDRHIlJZyf2IweJg7SjWOPvbeTkVRaoUlQF1cGJfe0NxVZmQe9HfptEfsUpSpwGBpiEduTa7QK1NLuI9dUW3ZWihme19b2hWjS6ouihJTqPLVnJ/Wn7jsPYsssI5NJHRizTxax6ibLNdHjV17KYn/wBI9kbRvrJ9qG05Ts4GExceAMPaUOT5g9l5uq8QPUrxRjBcqJyZJZHzSFCEW6lSxAWLWzERIREsWohagBIopCO4ICEwEXBFKUc1EogBMtRHBKlEKAEqIlEoi0QAmtLzX+pw8ztKzamK0rNceBw8ztKzyPRAZplMVtEvpZPfPxRY2JxlBnf5fSye+fghjiW+yRAEcaVki0TzXdSVjjS0keg7mu6lLZSJHJjNAciWmbx8uPs60XJ8AdHdIqC2hHCF02RIcTvYrhtIwDS0D7pIWD3GVLOmOhCtEceA5B1KtZ2+MFboo8ByDqWstkTsJiNGaxLBiNcWdlEJHJR8gP23df8AdKueOHrTJ57/AC893YlXyrjySdnbjWweaagoPan2Tm1iZydpUPaZ9FTuRh3iPm9pWmJmWYVuIbiWuLri2s5zIN0qUtt7qEiscXuKonKL/tFW3dUb4efRRdRHYqM5J6mo8GUH/aK1jc7cXWBpPlJB7CFjbStn3MmVye30knWEQFLYsBai3E7MSIWK7MxmWopTkxpF8apMBApItTlzEmRRWA3cEWiVc1EIQAkURwSrgiEIARcikJSiBzUAJOWjZt/VIub2lZ2WrRc3B4JFzf5issmwFDt0ff5PSSe+UaONObXH36T0j/fcjRxLW9BUBFGl5ItB3Nd7pSrI0rJHoO5rvdKhsYfJ1RGLovG7gK0r60Mtolp+oGoYX9tNXJXCuyqUyb4o2YDXT8SU4ncOEe1u3UsnuOmUjO3xh+dquTG4KpZ1sxbyq5tatZ9DMKGo4ajAI1xZFlMtf6+X0h6gk5JePrR8qGlpl9IeoJjM9cmU9DDsg9pxFfz1q35Bb4NHze0qjvl1cf4K95vt8Fi5vaVpi2MeI6Dyi64lAxDRb2cpjG603w7/AIY+tyoLlom683w0ehj63/BZ48YoLiA1bXuXN/y5vpZOxYqwLb9ywf5cPSydiED2LO5iIY05LEUtTIGpjSTo08LUkWJ2AzdGknMT4sSLo1VgMXsSbmp4+NJOYqTAauCTITtzEkWJ2A3LEUtS5ak3MTARIWhZvGlli5v8xVAc1X/N76rFze0rLJsBV7VF31/Pf7xRo4k5tEffH853vFC1ipsAscaUmboO5rvdKO1qNMNB3Nd1FSASwRgsunUQAeTaiyZIj+xsA1u1AXaewn2pax1DMBU0wHCeBEktEvkRXb3xuGHHx0HrWe7KKznU3FnKOsK5Nbh7FVM548Wc4dYVuAWk3sZgNajAIQENFnZRRctfWZef/K1RkrlJZf8ArMvOB/6NUTI5cuQ78T0Rx1LQs3/qsXM7Ss7c2tDqxWj5v/VYuYOsrTFsYZ+g9Q0Q0QrU5zHN2BnhjfQs/Bz1nTta0vdhHhbOOFvvyLNX61ZaCsW4blbf8uHpZOxYjGFuO5UP8vHpZOxApbFtuoHNShCLRTZIkWpJwS91FupoBs5n54ER7U6LUmWp2A1cxImNPXMSbo1SYDF8aSMafOYkzGmmAxcxEcxPDEkzGqsBoWq95A+rR83tKpT2K7ZCHg8fN7SonsgIWdum7nHrKFrErO3Tdzj1lAApE2C1iCYaLua7qRwF0ninkPUgEFsY0RyI8kgp4w9o2pOFgcyhxBFDxhEfkyLyY4NuoClPZgoK9PUg844qhnPHYrUAq9nAzRbzx2KxBXPZEArly5QUUXOH6zJyj3WqHcRWvbVTecQ8Kk/d90KBlf6lzyWp34tkC5+rBaNm+PBYuYO1ZyzUtIyF9Wi5g7Vrj2MM/Qfrly5Wc5ku7EPCYvQj33LM361p+7EO/wAXoj75WYyDFWWgYG6Q5VuO5Z/8ePSydixCzeMOULcdzBtLBT/yydiHsKRbSEUjGvAjoCoJEyEUhKEItEAJkIjgliE2tVrZHS+8MrqqaV5FQLUG6k3NSsz7orgcRtprTTKNrLLPJKxoeWsc5rcdIt1NwQnY6DliTLE1zdyk60wb49oY6+9paA4Uu6vGxUkY1ViGjmJN8adlqIW/n24fgiwGbmK35GFIGcnaVWHsorRksd5ZydpSlqBFzDSdzj1lAAjzeM7nHrXAIIAaFzxonkPUjUQO1HkPUk2OxKNxDcBU0wHCdgSTppfJt+9tp1V/JS0BoOBGMoOpzTsGIxOqntUmikRWWmYN57VOhRWU2VaOc3rUqqbtIzZy5cuUsopGco8Jf+57oVemdXb6lYs6PrLuRnuhV2c8HWsJbnbieiOibXbwde1abkVtLPHzAs0hI5a061puSP1EfNC0hsZZug8XICOA0Q1VnOZXuxjv0Poz75WXSa1qu7I3TgP+1w/7VWVvGKstAwawt03MzWw/8j+oLDLMNILc9y8eAD0j+xD2FIti5cuUEhUwytlMQhujeLq0GzDWfxUhRV/OsYxfvj3U0HUSOcL+BvsXMytJIQA1rif9oPrx1DjUDbra2Jhc48g4Twe1QkmVnveIiSC40DBgxrtbd8OBdiMdYpJhitKLWhc7XnKIzddLG51MWsaZaUphoAjaPamjc821oXllMTWMsFBWp0hhqKqccTorREyV90EscAylAahrGkYbWNBw2JtKb05ZC9zr1W1NfGe67TUK1vHZtKSqwexpkWUb1C15NRUUuCo2kYYoH26uFXfed1alntstIimLI3XS2gc6tGPlFd8oNTReN0HAANKsOR8t782jsJG1rsqOH88KdBaLJkm0F4cHGt0ih4iK9ifFijsg65OVnU4KXLVJLGzmKfyc2kTOTtKh7imrD+rbydqQiNl8Z3KetAEeUaTuU9aIhkA0XEYe3qRlzhgeQ9X91IDeNtRQjA7OFE+jMaa3Gg1rXjWSWPPyWOt4mSmwk9dV1u3R5X4MjbHrqdJxOGrHrT5UbGpW60tu0vCppQVHCpZYpkbKkktphvOrU9q2tOSpEs5DRCAhUiM7z1tYZanNOu6w/wDUfAqsOt4rwJxurtpbq8MTfwBVAMx4T7UnCzeE6VF7gykKH1da1vJDqwRkfYC862J5uuxOto/Fehs3/qsPMCrlpETlZIIQgXVSMzNN2NuMH7yyeTtWubr7K7xxlyySZtCeIlX0sqIeyDSHr6luO5lhYB6R3YsPsGL/AFFbhuZjwBvPd1BD2CRayuQkIFBJygc6hhFzndQU8oTOkaEZ4Hu93+ya3BbmdZVyiN9LjpCOgDQ4NJc79oUdeFAMDQitQRioq1xQiNro5SZNE3KeLwjAD21FKJzamtOD3lg341N17wahodTSpUDgFUwylZ42Fu9SmQEEkkEXTXDYNi2QwbBQva4vDS17CK3nVo4GgOzHrU7DC2z79aQakPkigFCKSkkOdiMbjRXlI4FCZFs2+2mJhqQ57QbusCuJ4gKVJ4FJZ3WxrphGzxI20utN4CQuLpTe/aN44lS16/gr9JG2AQku34u8XQpU1OOBoOTXwlObPlAh7Zg0Atc1rwKmrdQLnUNa4ipPBTUoyyht8B5IbUXiNd3bTjT20OhDZREXEVZcvXeLAEkOvVLhg3V61pRCNUzdNTJx3D6sfipu6q5mYTcx8nH1KyLCW42ELVM2P9W387VE0UvZBoDkUiIubxncp60AQzeMeU9aABUyAwQP1Hk+K5c7UeT4qQPN9swc8cD3D2YJo2RS2XbL351BrLieWqi4ITXVq1+paNGpZM13eEwjgdT8cFu5WGZuMBtURB1uC3MpS2RDYaqFFCMoGZDursrbWj/xA9SzkhaTuomlub6Ef26ln77KcDw/FaNaFIWsjdDlcF6GyEPBovRtWARx3atOwinHivQGRPq0Xo29ST2E3Y+CGqBcoEZ1uuOp9HPG5ZHaDpE8OK13dciqIKmmLvz1LKbZFV2jswWn6RoDJ4xJ4lt25l9QHPd1BYvDBdjrtNCtn3MvqDec5EloDLWuXLlmI5RGcre9s5/8rlLqKzibWNvPHuuTW4LczLLGTayOYNbjebW6MW4EVp9kg4uAFNpKi5LJAIa78TNSpYBVocDQgGmIpU1B2K7ZSyeHipNCBWoAJYRi19DgaEattFUrTkqkoqQw1LiDUse0BzjIw43gbvtcBRbopiWSMpts8cxDXb+5gjiOBaxrq744nXepgE1yjIHSvcwktLqjAioP5Kd5QtDHysBhFmAJa+hDagvH+3AgtI1HGqCYMinbvYdMG62vFDXSwILcMLppTaMU61sV6UJ5NbBddv5cKEXQ29iMa1o0pWHJx0Y2kO31wJLSaBjcaOx16qtLOMEo1sjD5GvuBpc1veWa7zdROFKXXsfiKEEjWp7ImSyyskgo9wAAxpG0VAaK6gNg2JWCLdm0KOcB9ho9jlP0UBm547ub2j4qwrGW4pMBStk8QciiypSyeIORSBFzeMeU9aKjTeMeU9aKAqIOqmtutpDXNjAfIWmjSRQVqA5/ANaRltkJcaWmMOqQQJYzixuk26TrAxIpUKHtuW2xglk0DxUFxL4qNr4pJrQDWR1FaLHN9GC1KZbsxbY5xO9A1xq1zHU9RITaHc8tYJrE6hGsNaf5ldLPnM8uBL4XMOoiaJgdQAm6cK61JxZcDqUliF5pcO+xG8BtbV2IG0qpQyJ6p/YspmRcxLTHI1+9kXSDV7o2gU4QCTRXvOTK74LDNNG2/JHGSMWkA/bNdYB0qf7eNN7LnOHWhkGEhfE6Zr2ua9hY11wmowOPGlJ7TBaYJWOmi3u65kt2aKjWnRqXNdoAk6zRVGDjOMskdE032v8AgltFfyPnhM02c2l/e35Pltcve4w6rXXgW3P2bpFBrNW1xBT6LdKiDS+aCWzt+ji0xXt7k3+IkNBaGu0XVcNE0wNcKYyVlzXspuub30MhdZG98L2CHxXRYHHU0VTWHMOysDgY3yh0e8gSSvk3uHA71HXxW1APqXbPLwUpeuDXbv8A37EerZFazotMM8T7RarNarIQ2K5+plE4d4jWPGiDUitSKVxUFNkKFsbXyC0RE2iOzhpFneKyAubIJGvLXAUIIG1XibNaztjkjLZZRIGtJlknkc1sf6trDXRu7DrQR5pwPieyQTyF72SGV0kzpb7K3HNefFpU6htKFLg/Z7/tp9e9lesokmT4d+juOe6lvbZJAWt0wBUvYATrV4yPukWcyRwNhkawvMEchfC4l7cAHRh2+NadV4ildqPZs2bOyl2N4u2gWoVfKTvwFA/E44bE+yXmlAyTfGCYVc99wSSNha9/jOEYIAJ9ieTJwThy8r0Tr3+RVL3GWTN0tk5iDLJMDPHO+EuMNJXwhznRjHXRo0jhU8qkMw84pLZYxNNGI3FzwC2gY8BxxYKkgDxdI1JaSlLFmVZ4t53thabOJRDV73XN+rvlQTpVrtTeKCDJVleS9zYGvvUcZJTGHuDQ1jaaLbx1cayyvhskXDBB8zarr1f1e6a/cEnu2R26Hkx9oDKNcAy8Q4Nc8GvEPF1LNpMjObUXm1/ebX2hbc3Kt4yhrXExEB1WPjBqKi65wo8U2tqmf6TmJ/VAjhLmitPwC4Upe39qzZUZDDkSR1GBhJLRiAaaubwrU8xbM+z2YRysLQDg4ilSeEHEewJ/aMoyXQQ5reEF49W3Uujtzz4zmE01AH1Ak0onyyetA1oTF5CmtjJppUqNjSTTlrjX4pwH8fL/AOllT9iAyZZWs5dHhsIPWO1PUBS6jKbMKcXXgo+1xMeCHXTjWhFRXhprB4wpnLubRldeOIrWlXt90qFdmZHtb/2l+K2sqyMdk5gqA6ooRS9whw2ioOm/btHAhZYGE6TyMam65ra43jjjtFU//wAGw/YHtkPalIsz4AcY2n7/AMyY7Q2hbZ4zo3BwUNacpJx7E4GUozqePbVLyZqWc+LE0fu//pDFmxE01a1rOaKE8SBWT2bdndpPLSAQAK4EjXWnApxViz2UtpR7vaU9jtTx+0Ty4qGS9SaKk7L4g5FXrPbideHarDZDoN5FmTREzSC87EaztHCk3TDh/EfgkZ9zmwSPc99mvOe4vcd8nF5ziSTg/hKIdzLJ3mv8W0fOndajoyTJWSXb/ZomM/VfTA+QwSwP76x4YZnvF1xBdSjS6imf8JyMsUEMbYC9r2umLg075dLsWvcx1HYjG7qV/wC5hk7zT+LafnXdy/Jvmg6W0/OvVyeLTyNOKqvy3/0lQSM6sOYcl6G/vcjGWmeVzdIhzJGsDW0IxILThgE5yfueWqNsBY6EvjbaY3XjJcDZy4hwoKkgGlMOVX0bmOThqstP+a1fOjjc2sHmx6a1f1EPxbiH7fbv+Q5EVLJWYtpiEVHQl0dgmsulee10kkhc0lpGLKFR43M7UWSgmFjpLG2z0aTdEjZ2SXtCJou3WHZUXgKmlVoA3O7D5uentX9RD3PbD5B3T2r+os14nnTbVW/p8i8tBskZMbBAyJjAwNa0ENFAXXRedxkmpqnTq8B9hTLufWHyDuntf9Rd3PLD5B3T2v8AqLzpNyfM92XQhlCKuz8FHscRw/ipQ7nNg83d09r/AKiL3NMn+bHp7X/UVKQxhZ2EnUVOQNoNSadzTJ4/0x6a1f1EbucWDzY9Nav6iTYD8LM88MyLRaJ7Y5sLJTMIDZ5XSsZ9GEZG+RBpNRe14YaOuqvw3O7D5uemtXzoO5xYPNj01p+ddHDcVPhpc8Kv8OxOKZTsqZqSvFu0aia0WeWMMmhjLmxtANb4LTQ/sOoDhjtVYt+R5I5bFHNBE+9NbS2FrrPDfYWRECW4TEx5ofFNMFqx3NMn+a/xbT86IdzHJx/0n8W0/OuvH4pOH+UU/j/XlJ5EZTPmpOIYA8MlaxkrTBv1ndvJe8llHSOumjaCorSmFVJ5IzcDbXFJM9kjI7NGwF00byJWPJFaUvXQcDSi0HuWZN8zHSWj513cryb5mOkn+dOfiuTJGqSu+nvf5BQSM3sORJmPkET4oQ6O0t32Seyve0yVLN7ljIkdU0rfGGxS+YNiFmlc+R8cHeWxFv0ixubNIHAmYtj1nR8ZxqQ7EK5jctyb5mOltHzru5hk3zMdJaPnWeXxHJki4uK1+n8goUK/puz+cxdLH8UH6es/nUPSx/FE7mGTvNB0lo+dCNzHJ3mg6S0fOvNLAdnDZvOoelj+KTdl+ynXaYOkZ8Uo7cvyb5oOktHzoO5dk3zMdJaPnQA2dl6xbbTB0jEk7OWwD/VQ/eBT3uW5N8zHSWj50Pcvyb5oOltHzp2BHf4syeMfpUXtd8EH+Msn7LTH6hIepqku5fk3zQdLafnXdy/JvmY6S0fOiwI7/GVh8u37kvyoHZ72Af6ho/cm+VSfcvyb5oOltHzoO5hk7zQdLaPnSAjDn/YB/qP4U3yq4ZGtzJoGSRuvMcKtNC2oqRqKgu5hk7zQdLafnVhsGTmQRNiibcYwUa2pNBrpU1O1AH//2Q==">
            <a:extLst>
              <a:ext uri="{FF2B5EF4-FFF2-40B4-BE49-F238E27FC236}">
                <a16:creationId xmlns:a16="http://schemas.microsoft.com/office/drawing/2014/main" id="{70746A6E-E2DF-4BA7-A6AB-D8D72EF68150}"/>
              </a:ext>
            </a:extLst>
          </p:cNvPr>
          <p:cNvSpPr>
            <a:spLocks noChangeAspect="1" noChangeArrowheads="1"/>
          </p:cNvSpPr>
          <p:nvPr/>
        </p:nvSpPr>
        <p:spPr bwMode="auto">
          <a:xfrm>
            <a:off x="9031068" y="132031"/>
            <a:ext cx="2552700" cy="17907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 name="AutoShape 4" descr="data:image/jpeg;base64,/9j/4AAQSkZJRgABAQAAAQABAAD/2wCEAAkGBhQSEBUUEhAVEBQVFBQUFBQVFA8QFQ8UFBQWFBQQFRUXHCYeFxkkGRQUHy8gIycpLS0sFR4xNTAqNSYrLCkBCQoKDgwOGg8PGCkgHBwpKSwpLC0pKiksNSkpKSwpLCkpKSksKSkpLCkpLCwpLCwsKSwvLTUpKSkxLCksKSwpLP/AABEIALwBDAMBIgACEQEDEQH/xAAcAAAABwEBAAAAAAAAAAAAAAABAgMEBQYHAAj/xABOEAABAwEDBQkMBggGAgMAAAABAAIDEQQSIQUGIjFBBxNRYXFyk7HBFyMkMlNUc4GRstHSFDRSkqHwFTNCgqPC0+EWJURig6Jj8TVD4v/EABkBAAMBAQEAAAAAAAAAAAAAAAABAgMEBf/EAC0RAAICAQIEBQMEAwAAAAAAAAABAhEDITEEEkFxBRMiUYFhkdFCoeHwMmLB/9oADAMBAAIRAxEAPwBxlfK84tEwFolAEsgAEkgAAeRQCurUmv6YtHnE3SyfFGyuPCZvTS++U3DV3RSozY5ZlefziXpZPilf0vP5xL0knxTVjEadmg7mu90opew0SEOUbQ4aM0zuMSPIPsKdQvtZ1OtB/elURkh2iw8TOPWONPjUa/78in4KHj5bU3F75mjjdIEQZRm8tJ0kibEVHqS4jxRQCrcozeWk6ST4pRtvl8rJ995SQYjhtMeDHlSoEh2x9oP7ctOe8dbk4bFaSPHk6Q/Mmxmww24hC0k8ajsVQq82ga3ydIfmSAt8vlpPvv8Aige401IkLNEciYC30+Xysn33/Fd9Pk8rJ99/xRLiENQIP9Pl8rJ99/xRTb5fLSfff8UjBKWufR1DeqMThRrT2lO7TbXl2DiKJV9B0EM89PHm9svxSf0+Xy0n33/FdJK4jFxNeM+tN7O3Rw4T1ppCFzb5fLSfff8AFAbfKf8A7pPvv+KLdQXEAD+kJfKyfff8V36Ql8rJ99/xRC1AAmAY5Ql8tJ9+T4pM5Ql8tJ0knzLixJupWlRXg2pgHdlKby0n35PiiHKU3lpOkk+KK5iTogA7spTeWk6ST4opynN5eTpHohaiOagmhQ5Tm8vL0j0V2VJvLy9I9JFAQgA/6Vn8vL0j/itOzWkJscJcS5xZi4kkk1OJJWVlq1LNX6nDzf5is8myAyvK48Jm9NL75SACdZXHhM3pZPfSLQt47EnNajTt727mP9xyOxqNaGd7fzH+45NjQjkgd6ZiBg2la/ZapIRgg1e2vBj8FF5CkvQMNCMNWrVht5FItZwE14DQcfYvGz8Xlxz5a7Hv8PweHLjUm+/cVLcNYOOypSwakmsoKVrjVOixeljbcU5bnk54xhNxjsgrWepKXUZrUN1VZiMvphbqAOk+teIinIlGZU4me04bOFKWWHCQD7T6cvF7EiYJKUoaV1Xmj14leTxXmQlcbo9zg/JyQqUVa9xSG13nUo0V4K128acRN0RyI9mrdIIPrNULBgOQLs4aMlD1Ozz+McHOoKkjg1cQlLq4BdRxjKNum/8AOsBOd7NB/YJla6lzrhxDm1AIGtvCuY9wGLiCNm+jD2FcebifLdUejg4RZY8yl8Dp8dR6jgkLK3R9butFZLeOBJ2nSOrBK2Pxf3nda0wZ/NTaWhjxPD+U0rDlqLdS1Fxaug5BEtRC1LFqLcQAiQiOalyEQhACBSZbxJyWohCLAblqBwSxCTLUwESERwS5ai3UxUI0WoZq/UoeZ2lZkRitNzWPgcPM7SssmyCjLspt8Jm9LJ76SDU4ym3wib0snvojGLeOxIZrV1pHe38x/un4pVjUNoj728U1sfTj0T/ZD2GiIyXbg2ztddJo0YaJJ8QYVoP2vapewzCVgcGgAkihpUUJBBoabEfJOb8j4W3S29cboufhqGBHrT9mQrQMLkezxZSBq1YDVx7FyuMG9Un8HRDLOKqLaEN7w4AnTWI9rgbENOWMet2OPIlWsWvQxE97RjGlriPvaTYEfZD49DjfcOGmkU5uEj+1aavxQWXQL6Bpq9x0mk4knaCnX06gpvcWOvQOJ4daxckaxUkNJIsNZ266/hijQDRHIlJZyf2IweJg7SjWOPvbeTkVRaoUlQF1cGJfe0NxVZmQe9HfptEfsUpSpwGBpiEduTa7QK1NLuI9dUW3ZWihme19b2hWjS6ouihJTqPLVnJ/Wn7jsPYsssI5NJHRizTxax6ibLNdHjV17KYn/wBI9kbRvrJ9qG05Ts4GExceAMPaUOT5g9l5uq8QPUrxRjBcqJyZJZHzSFCEW6lSxAWLWzERIREsWohagBIopCO4ICEwEXBFKUc1EogBMtRHBKlEKAEqIlEoi0QAmtLzX+pw8ztKzamK0rNceBw8ztKzyPRAZplMVtEvpZPfPxRY2JxlBnf5fSye+fghjiW+yRAEcaVki0TzXdSVjjS0keg7mu6lLZSJHJjNAciWmbx8uPs60XJ8AdHdIqC2hHCF02RIcTvYrhtIwDS0D7pIWD3GVLOmOhCtEceA5B1KtZ2+MFboo8ByDqWstkTsJiNGaxLBiNcWdlEJHJR8gP23df8AdKueOHrTJ57/AC893YlXyrjySdnbjWweaagoPan2Tm1iZydpUPaZ9FTuRh3iPm9pWmJmWYVuIbiWuLri2s5zIN0qUtt7qEiscXuKonKL/tFW3dUb4efRRdRHYqM5J6mo8GUH/aK1jc7cXWBpPlJB7CFjbStn3MmVye30knWEQFLYsBai3E7MSIWK7MxmWopTkxpF8apMBApItTlzEmRRWA3cEWiVc1EIQAkURwSrgiEIARcikJSiBzUAJOWjZt/VIub2lZ2WrRc3B4JFzf5issmwFDt0ff5PSSe+UaONObXH36T0j/fcjRxLW9BUBFGl5ItB3Nd7pSrI0rJHoO5rvdKhsYfJ1RGLovG7gK0r60Mtolp+oGoYX9tNXJXCuyqUyb4o2YDXT8SU4ncOEe1u3UsnuOmUjO3xh+dquTG4KpZ1sxbyq5tatZ9DMKGo4ajAI1xZFlMtf6+X0h6gk5JePrR8qGlpl9IeoJjM9cmU9DDsg9pxFfz1q35Bb4NHze0qjvl1cf4K95vt8Fi5vaVpi2MeI6Dyi64lAxDRb2cpjG603w7/AIY+tyoLlom683w0ehj63/BZ48YoLiA1bXuXN/y5vpZOxYqwLb9ywf5cPSydiED2LO5iIY05LEUtTIGpjSTo08LUkWJ2AzdGknMT4sSLo1VgMXsSbmp4+NJOYqTAauCTITtzEkWJ2A3LEUtS5ak3MTARIWhZvGlli5v8xVAc1X/N76rFze0rLJsBV7VF31/Pf7xRo4k5tEffH853vFC1ipsAscaUmboO5rvdKO1qNMNB3Nd1FSASwRgsunUQAeTaiyZIj+xsA1u1AXaewn2pax1DMBU0wHCeBEktEvkRXb3xuGHHx0HrWe7KKznU3FnKOsK5Nbh7FVM548Wc4dYVuAWk3sZgNajAIQENFnZRRctfWZef/K1RkrlJZf8ArMvOB/6NUTI5cuQ78T0Rx1LQs3/qsXM7Ss7c2tDqxWj5v/VYuYOsrTFsYZ+g9Q0Q0QrU5zHN2BnhjfQs/Bz1nTta0vdhHhbOOFvvyLNX61ZaCsW4blbf8uHpZOxYjGFuO5UP8vHpZOxApbFtuoHNShCLRTZIkWpJwS91FupoBs5n54ER7U6LUmWp2A1cxImNPXMSbo1SYDF8aSMafOYkzGmmAxcxEcxPDEkzGqsBoWq95A+rR83tKpT2K7ZCHg8fN7SonsgIWdum7nHrKFrErO3Tdzj1lAApE2C1iCYaLua7qRwF0ninkPUgEFsY0RyI8kgp4w9o2pOFgcyhxBFDxhEfkyLyY4NuoClPZgoK9PUg844qhnPHYrUAq9nAzRbzx2KxBXPZEArly5QUUXOH6zJyj3WqHcRWvbVTecQ8Kk/d90KBlf6lzyWp34tkC5+rBaNm+PBYuYO1ZyzUtIyF9Wi5g7Vrj2MM/Qfrly5Wc5ku7EPCYvQj33LM361p+7EO/wAXoj75WYyDFWWgYG6Q5VuO5Z/8ePSydixCzeMOULcdzBtLBT/yydiHsKRbSEUjGvAjoCoJEyEUhKEItEAJkIjgliE2tVrZHS+8MrqqaV5FQLUG6k3NSsz7orgcRtprTTKNrLLPJKxoeWsc5rcdIt1NwQnY6DliTLE1zdyk60wb49oY6+9paA4Uu6vGxUkY1ViGjmJN8adlqIW/n24fgiwGbmK35GFIGcnaVWHsorRksd5ZydpSlqBFzDSdzj1lAAjzeM7nHrXAIIAaFzxonkPUjUQO1HkPUk2OxKNxDcBU0wHCdgSTppfJt+9tp1V/JS0BoOBGMoOpzTsGIxOqntUmikRWWmYN57VOhRWU2VaOc3rUqqbtIzZy5cuUsopGco8Jf+57oVemdXb6lYs6PrLuRnuhV2c8HWsJbnbieiOibXbwde1abkVtLPHzAs0hI5a061puSP1EfNC0hsZZug8XICOA0Q1VnOZXuxjv0Poz75WXSa1qu7I3TgP+1w/7VWVvGKstAwawt03MzWw/8j+oLDLMNILc9y8eAD0j+xD2FIti5cuUEhUwytlMQhujeLq0GzDWfxUhRV/OsYxfvj3U0HUSOcL+BvsXMytJIQA1rif9oPrx1DjUDbra2Jhc48g4Twe1QkmVnveIiSC40DBgxrtbd8OBdiMdYpJhitKLWhc7XnKIzddLG51MWsaZaUphoAjaPamjc821oXllMTWMsFBWp0hhqKqccTorREyV90EscAylAahrGkYbWNBw2JtKb05ZC9zr1W1NfGe67TUK1vHZtKSqwexpkWUb1C15NRUUuCo2kYYoH26uFXfed1alntstIimLI3XS2gc6tGPlFd8oNTReN0HAANKsOR8t782jsJG1rsqOH88KdBaLJkm0F4cHGt0ih4iK9ifFijsg65OVnU4KXLVJLGzmKfyc2kTOTtKh7imrD+rbydqQiNl8Z3KetAEeUaTuU9aIhkA0XEYe3qRlzhgeQ9X91IDeNtRQjA7OFE+jMaa3Gg1rXjWSWPPyWOt4mSmwk9dV1u3R5X4MjbHrqdJxOGrHrT5UbGpW60tu0vCppQVHCpZYpkbKkktphvOrU9q2tOSpEs5DRCAhUiM7z1tYZanNOu6w/wDUfAqsOt4rwJxurtpbq8MTfwBVAMx4T7UnCzeE6VF7gykKH1da1vJDqwRkfYC862J5uuxOto/Fehs3/qsPMCrlpETlZIIQgXVSMzNN2NuMH7yyeTtWubr7K7xxlyySZtCeIlX0sqIeyDSHr6luO5lhYB6R3YsPsGL/AFFbhuZjwBvPd1BD2CRayuQkIFBJygc6hhFzndQU8oTOkaEZ4Hu93+ya3BbmdZVyiN9LjpCOgDQ4NJc79oUdeFAMDQitQRioq1xQiNro5SZNE3KeLwjAD21FKJzamtOD3lg341N17wahodTSpUDgFUwylZ42Fu9SmQEEkkEXTXDYNi2QwbBQva4vDS17CK3nVo4GgOzHrU7DC2z79aQakPkigFCKSkkOdiMbjRXlI4FCZFs2+2mJhqQ57QbusCuJ4gKVJ4FJZ3WxrphGzxI20utN4CQuLpTe/aN44lS16/gr9JG2AQku34u8XQpU1OOBoOTXwlObPlAh7Zg0Atc1rwKmrdQLnUNa4ipPBTUoyyht8B5IbUXiNd3bTjT20OhDZREXEVZcvXeLAEkOvVLhg3V61pRCNUzdNTJx3D6sfipu6q5mYTcx8nH1KyLCW42ELVM2P9W387VE0UvZBoDkUiIubxncp60AQzeMeU9aABUyAwQP1Hk+K5c7UeT4qQPN9swc8cD3D2YJo2RS2XbL351BrLieWqi4ITXVq1+paNGpZM13eEwjgdT8cFu5WGZuMBtURB1uC3MpS2RDYaqFFCMoGZDursrbWj/xA9SzkhaTuomlub6Ef26ln77KcDw/FaNaFIWsjdDlcF6GyEPBovRtWARx3atOwinHivQGRPq0Xo29ST2E3Y+CGqBcoEZ1uuOp9HPG5ZHaDpE8OK13dciqIKmmLvz1LKbZFV2jswWn6RoDJ4xJ4lt25l9QHPd1BYvDBdjrtNCtn3MvqDec5EloDLWuXLlmI5RGcre9s5/8rlLqKzibWNvPHuuTW4LczLLGTayOYNbjebW6MW4EVp9kg4uAFNpKi5LJAIa78TNSpYBVocDQgGmIpU1B2K7ZSyeHipNCBWoAJYRi19DgaEattFUrTkqkoqQw1LiDUse0BzjIw43gbvtcBRbopiWSMpts8cxDXb+5gjiOBaxrq744nXepgE1yjIHSvcwktLqjAioP5Kd5QtDHysBhFmAJa+hDagvH+3AgtI1HGqCYMinbvYdMG62vFDXSwILcMLppTaMU61sV6UJ5NbBddv5cKEXQ29iMa1o0pWHJx0Y2kO31wJLSaBjcaOx16qtLOMEo1sjD5GvuBpc1veWa7zdROFKXXsfiKEEjWp7ImSyyskgo9wAAxpG0VAaK6gNg2JWCLdm0KOcB9ho9jlP0UBm547ub2j4qwrGW4pMBStk8QciiypSyeIORSBFzeMeU9aKjTeMeU9aKAqIOqmtutpDXNjAfIWmjSRQVqA5/ANaRltkJcaWmMOqQQJYzixuk26TrAxIpUKHtuW2xglk0DxUFxL4qNr4pJrQDWR1FaLHN9GC1KZbsxbY5xO9A1xq1zHU9RITaHc8tYJrE6hGsNaf5ldLPnM8uBL4XMOoiaJgdQAm6cK61JxZcDqUliF5pcO+xG8BtbV2IG0qpQyJ6p/YspmRcxLTHI1+9kXSDV7o2gU4QCTRXvOTK74LDNNG2/JHGSMWkA/bNdYB0qf7eNN7LnOHWhkGEhfE6Zr2ua9hY11wmowOPGlJ7TBaYJWOmi3u65kt2aKjWnRqXNdoAk6zRVGDjOMskdE032v8AgltFfyPnhM02c2l/e35Pltcve4w6rXXgW3P2bpFBrNW1xBT6LdKiDS+aCWzt+ji0xXt7k3+IkNBaGu0XVcNE0wNcKYyVlzXspuub30MhdZG98L2CHxXRYHHU0VTWHMOysDgY3yh0e8gSSvk3uHA71HXxW1APqXbPLwUpeuDXbv8A37EerZFazotMM8T7RarNarIQ2K5+plE4d4jWPGiDUitSKVxUFNkKFsbXyC0RE2iOzhpFneKyAubIJGvLXAUIIG1XibNaztjkjLZZRIGtJlknkc1sf6trDXRu7DrQR5pwPieyQTyF72SGV0kzpb7K3HNefFpU6htKFLg/Z7/tp9e9lesokmT4d+juOe6lvbZJAWt0wBUvYATrV4yPukWcyRwNhkawvMEchfC4l7cAHRh2+NadV4ildqPZs2bOyl2N4u2gWoVfKTvwFA/E44bE+yXmlAyTfGCYVc99wSSNha9/jOEYIAJ9ieTJwThy8r0Tr3+RVL3GWTN0tk5iDLJMDPHO+EuMNJXwhznRjHXRo0jhU8qkMw84pLZYxNNGI3FzwC2gY8BxxYKkgDxdI1JaSlLFmVZ4t53thabOJRDV73XN+rvlQTpVrtTeKCDJVleS9zYGvvUcZJTGHuDQ1jaaLbx1cayyvhskXDBB8zarr1f1e6a/cEnu2R26Hkx9oDKNcAy8Q4Nc8GvEPF1LNpMjObUXm1/ebX2hbc3Kt4yhrXExEB1WPjBqKi65wo8U2tqmf6TmJ/VAjhLmitPwC4Upe39qzZUZDDkSR1GBhJLRiAaaubwrU8xbM+z2YRysLQDg4ilSeEHEewJ/aMoyXQQ5reEF49W3Uujtzz4zmE01AH1Ak0onyyetA1oTF5CmtjJppUqNjSTTlrjX4pwH8fL/AOllT9iAyZZWs5dHhsIPWO1PUBS6jKbMKcXXgo+1xMeCHXTjWhFRXhprB4wpnLubRldeOIrWlXt90qFdmZHtb/2l+K2sqyMdk5gqA6ooRS9whw2ioOm/btHAhZYGE6TyMam65ra43jjjtFU//wAGw/YHtkPalIsz4AcY2n7/AMyY7Q2hbZ4zo3BwUNacpJx7E4GUozqePbVLyZqWc+LE0fu//pDFmxE01a1rOaKE8SBWT2bdndpPLSAQAK4EjXWnApxViz2UtpR7vaU9jtTx+0Ty4qGS9SaKk7L4g5FXrPbideHarDZDoN5FmTREzSC87EaztHCk3TDh/EfgkZ9zmwSPc99mvOe4vcd8nF5ziSTg/hKIdzLJ3mv8W0fOndajoyTJWSXb/ZomM/VfTA+QwSwP76x4YZnvF1xBdSjS6imf8JyMsUEMbYC9r2umLg075dLsWvcx1HYjG7qV/wC5hk7zT+LafnXdy/Jvmg6W0/OvVyeLTyNOKqvy3/0lQSM6sOYcl6G/vcjGWmeVzdIhzJGsDW0IxILThgE5yfueWqNsBY6EvjbaY3XjJcDZy4hwoKkgGlMOVX0bmOThqstP+a1fOjjc2sHmx6a1f1EPxbiH7fbv+Q5EVLJWYtpiEVHQl0dgmsulee10kkhc0lpGLKFR43M7UWSgmFjpLG2z0aTdEjZ2SXtCJou3WHZUXgKmlVoA3O7D5uentX9RD3PbD5B3T2r+os14nnTbVW/p8i8tBskZMbBAyJjAwNa0ENFAXXRedxkmpqnTq8B9hTLufWHyDuntf9Rd3PLD5B3T2v8AqLzpNyfM92XQhlCKuz8FHscRw/ipQ7nNg83d09r/AKiL3NMn+bHp7X/UVKQxhZ2EnUVOQNoNSadzTJ4/0x6a1f1EbucWDzY9Nav6iTYD8LM88MyLRaJ7Y5sLJTMIDZ5XSsZ9GEZG+RBpNRe14YaOuqvw3O7D5uemtXzoO5xYPNj01p+ddHDcVPhpc8Kv8OxOKZTsqZqSvFu0aia0WeWMMmhjLmxtANb4LTQ/sOoDhjtVYt+R5I5bFHNBE+9NbS2FrrPDfYWRECW4TEx5ofFNMFqx3NMn+a/xbT86IdzHJx/0n8W0/OuvH4pOH+UU/j/XlJ5EZTPmpOIYA8MlaxkrTBv1ndvJe8llHSOumjaCorSmFVJ5IzcDbXFJM9kjI7NGwF00byJWPJFaUvXQcDSi0HuWZN8zHSWj513cryb5mOkn+dOfiuTJGqSu+nvf5BQSM3sORJmPkET4oQ6O0t32Seyve0yVLN7ljIkdU0rfGGxS+YNiFmlc+R8cHeWxFv0ixubNIHAmYtj1nR8ZxqQ7EK5jctyb5mOltHzru5hk3zMdJaPnWeXxHJki4uK1+n8goUK/puz+cxdLH8UH6es/nUPSx/FE7mGTvNB0lo+dCNzHJ3mg6S0fOvNLAdnDZvOoelj+KTdl+ynXaYOkZ8Uo7cvyb5oOktHzoO5dk3zMdJaPnQA2dl6xbbTB0jEk7OWwD/VQ/eBT3uW5N8zHSWj50Pcvyb5oOltHzp2BHf4syeMfpUXtd8EH+Msn7LTH6hIepqku5fk3zQdLafnXdy/JvmY6S0fOiwI7/GVh8u37kvyoHZ72Af6ho/cm+VSfcvyb5oOltHzoO5hk7zQdLaPnSAjDn/YB/qP4U3yq4ZGtzJoGSRuvMcKtNC2oqRqKgu5hk7zQdLafnVhsGTmQRNiibcYwUa2pNBrpU1O1AH//2Q==">
            <a:extLst>
              <a:ext uri="{FF2B5EF4-FFF2-40B4-BE49-F238E27FC236}">
                <a16:creationId xmlns:a16="http://schemas.microsoft.com/office/drawing/2014/main" id="{B0BB91C2-FAC5-4B38-A2B8-75240308E036}"/>
              </a:ext>
            </a:extLst>
          </p:cNvPr>
          <p:cNvSpPr>
            <a:spLocks noChangeAspect="1" noChangeArrowheads="1"/>
          </p:cNvSpPr>
          <p:nvPr/>
        </p:nvSpPr>
        <p:spPr bwMode="auto">
          <a:xfrm>
            <a:off x="9031068" y="132031"/>
            <a:ext cx="2552700" cy="17907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9" name="TextBox 8">
            <a:extLst>
              <a:ext uri="{FF2B5EF4-FFF2-40B4-BE49-F238E27FC236}">
                <a16:creationId xmlns:a16="http://schemas.microsoft.com/office/drawing/2014/main" id="{00D6AE94-87C4-4E87-8144-FB8B211F02EA}"/>
              </a:ext>
            </a:extLst>
          </p:cNvPr>
          <p:cNvSpPr txBox="1"/>
          <p:nvPr/>
        </p:nvSpPr>
        <p:spPr>
          <a:xfrm>
            <a:off x="277838" y="132031"/>
            <a:ext cx="11651566" cy="6836936"/>
          </a:xfrm>
          <a:prstGeom prst="rect">
            <a:avLst/>
          </a:prstGeom>
          <a:noFill/>
        </p:spPr>
        <p:txBody>
          <a:bodyPr wrap="square">
            <a:spAutoFit/>
          </a:bodyPr>
          <a:lstStyle/>
          <a:p>
            <a:pPr algn="l" rtl="0"/>
            <a:r>
              <a:rPr lang="en-US" sz="2800" dirty="0">
                <a:solidFill>
                  <a:srgbClr val="0070C0"/>
                </a:solidFill>
              </a:rPr>
              <a:t>Characteristics of settling method</a:t>
            </a:r>
          </a:p>
          <a:p>
            <a:pPr algn="l" rtl="0"/>
            <a:endParaRPr lang="en-US" sz="900" dirty="0">
              <a:solidFill>
                <a:srgbClr val="0070C0"/>
              </a:solidFill>
            </a:endParaRPr>
          </a:p>
          <a:p>
            <a:pPr marL="342900" indent="-342900" algn="just" rtl="0">
              <a:lnSpc>
                <a:spcPct val="150000"/>
              </a:lnSpc>
              <a:buFont typeface="Arial" panose="020B0604020202020204" pitchFamily="34" charset="0"/>
              <a:buChar char="•"/>
            </a:pPr>
            <a:r>
              <a:rPr lang="en-US" sz="2400" dirty="0"/>
              <a:t>Settling may be advantageous when the suspended particles are </a:t>
            </a:r>
            <a:r>
              <a:rPr lang="en-US" sz="2400" dirty="0">
                <a:solidFill>
                  <a:srgbClr val="FF0000"/>
                </a:solidFill>
              </a:rPr>
              <a:t>large</a:t>
            </a:r>
            <a:r>
              <a:rPr lang="en-US" sz="2400" dirty="0"/>
              <a:t> and settle rapidly, it is also may be used to remove fine particles, specially those which </a:t>
            </a:r>
            <a:r>
              <a:rPr lang="en-US" sz="2400" dirty="0">
                <a:solidFill>
                  <a:srgbClr val="FF0000"/>
                </a:solidFill>
              </a:rPr>
              <a:t>tend to flocculate</a:t>
            </a:r>
            <a:r>
              <a:rPr lang="en-US" sz="2400" dirty="0"/>
              <a:t>, (if a long waiting-period is feasible). </a:t>
            </a:r>
          </a:p>
          <a:p>
            <a:pPr marL="342900" indent="-342900" algn="just" rtl="0">
              <a:lnSpc>
                <a:spcPct val="150000"/>
              </a:lnSpc>
              <a:buFont typeface="Arial" panose="020B0604020202020204" pitchFamily="34" charset="0"/>
              <a:buChar char="•"/>
            </a:pPr>
            <a:r>
              <a:rPr lang="en-US" sz="2400" dirty="0"/>
              <a:t> If the </a:t>
            </a:r>
            <a:r>
              <a:rPr lang="en-US" sz="2400" dirty="0">
                <a:solidFill>
                  <a:srgbClr val="FF0000"/>
                </a:solidFill>
              </a:rPr>
              <a:t>viscosity</a:t>
            </a:r>
            <a:r>
              <a:rPr lang="en-US" sz="2400" dirty="0"/>
              <a:t> of the liquid is high, as is true of syrup, the </a:t>
            </a:r>
            <a:r>
              <a:rPr lang="en-US" sz="2400" dirty="0">
                <a:solidFill>
                  <a:srgbClr val="FF0000"/>
                </a:solidFill>
              </a:rPr>
              <a:t>waiting period may be excessive.</a:t>
            </a:r>
          </a:p>
          <a:p>
            <a:pPr marL="342900" indent="-342900" algn="just" rtl="0">
              <a:lnSpc>
                <a:spcPct val="150000"/>
              </a:lnSpc>
              <a:buFont typeface="Arial" panose="020B0604020202020204" pitchFamily="34" charset="0"/>
              <a:buChar char="•"/>
            </a:pPr>
            <a:r>
              <a:rPr lang="en-US" sz="2400" dirty="0"/>
              <a:t>The method fails when the suspended matter is </a:t>
            </a:r>
            <a:r>
              <a:rPr lang="en-US" sz="2400" dirty="0">
                <a:solidFill>
                  <a:srgbClr val="FF0000"/>
                </a:solidFill>
              </a:rPr>
              <a:t>colloidal</a:t>
            </a:r>
            <a:r>
              <a:rPr lang="en-US" sz="2400" dirty="0"/>
              <a:t> or when its </a:t>
            </a:r>
            <a:r>
              <a:rPr lang="en-US" sz="2400" dirty="0">
                <a:solidFill>
                  <a:srgbClr val="FF0000"/>
                </a:solidFill>
              </a:rPr>
              <a:t>density</a:t>
            </a:r>
            <a:r>
              <a:rPr lang="en-US" sz="2400" dirty="0"/>
              <a:t> is approximately equal to that of the liquid phase.</a:t>
            </a:r>
          </a:p>
          <a:p>
            <a:pPr marL="342900" indent="-342900" algn="just" rtl="0">
              <a:lnSpc>
                <a:spcPct val="150000"/>
              </a:lnSpc>
              <a:buFont typeface="Arial" panose="020B0604020202020204" pitchFamily="34" charset="0"/>
              <a:buChar char="•"/>
            </a:pPr>
            <a:r>
              <a:rPr lang="en-US" sz="2400" dirty="0"/>
              <a:t>Acceleration of settling process can be accomplished by </a:t>
            </a:r>
            <a:r>
              <a:rPr lang="en-US" sz="2400" dirty="0">
                <a:solidFill>
                  <a:srgbClr val="FF0000"/>
                </a:solidFill>
              </a:rPr>
              <a:t>centrifugation</a:t>
            </a:r>
            <a:r>
              <a:rPr lang="en-US" sz="2400" dirty="0"/>
              <a:t>. In this operation, the liquid is rotated in a special container at high speeds. The centrifugal forces developed in the rotating container drive the suspended particles to the bottom and the sides of the container. </a:t>
            </a:r>
          </a:p>
        </p:txBody>
      </p:sp>
    </p:spTree>
    <p:extLst>
      <p:ext uri="{BB962C8B-B14F-4D97-AF65-F5344CB8AC3E}">
        <p14:creationId xmlns:p14="http://schemas.microsoft.com/office/powerpoint/2010/main" val="317851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85086-6DB7-4405-86E7-2F922DD39D91}"/>
              </a:ext>
            </a:extLst>
          </p:cNvPr>
          <p:cNvSpPr txBox="1"/>
          <p:nvPr/>
        </p:nvSpPr>
        <p:spPr>
          <a:xfrm>
            <a:off x="235047" y="0"/>
            <a:ext cx="11721906" cy="4895571"/>
          </a:xfrm>
          <a:prstGeom prst="rect">
            <a:avLst/>
          </a:prstGeom>
          <a:noFill/>
        </p:spPr>
        <p:txBody>
          <a:bodyPr wrap="square">
            <a:spAutoFit/>
          </a:bodyPr>
          <a:lstStyle/>
          <a:p>
            <a:pPr algn="ctr" rtl="0"/>
            <a:r>
              <a:rPr lang="en-US" sz="3600" dirty="0">
                <a:solidFill>
                  <a:srgbClr val="FF0000"/>
                </a:solidFill>
                <a:latin typeface="Algerian" panose="04020705040A02060702" pitchFamily="82" charset="0"/>
              </a:rPr>
              <a:t>2- Filtration and collation</a:t>
            </a:r>
          </a:p>
          <a:p>
            <a:pPr algn="l" rtl="0"/>
            <a:endParaRPr lang="en-US" sz="2800" dirty="0">
              <a:solidFill>
                <a:srgbClr val="FF0000"/>
              </a:solidFill>
            </a:endParaRPr>
          </a:p>
          <a:p>
            <a:pPr algn="just" rtl="0">
              <a:lnSpc>
                <a:spcPct val="150000"/>
              </a:lnSpc>
            </a:pPr>
            <a:r>
              <a:rPr lang="en-US" sz="2400" dirty="0">
                <a:highlight>
                  <a:srgbClr val="FFFF00"/>
                </a:highlight>
              </a:rPr>
              <a:t>Filtration is the process of removing solid particles from a fluid by passing the suspension through a porous, fibrous or granular substance.</a:t>
            </a:r>
          </a:p>
          <a:p>
            <a:pPr algn="just" rtl="0">
              <a:lnSpc>
                <a:spcPct val="150000"/>
              </a:lnSpc>
            </a:pPr>
            <a:r>
              <a:rPr lang="en-US" sz="2400" dirty="0"/>
              <a:t>Collation or straining is crude filtration. The distinction between the two processes is based only on the degree of fineness of the straining or filtration medium involved.</a:t>
            </a:r>
          </a:p>
          <a:p>
            <a:pPr algn="just" rtl="0">
              <a:lnSpc>
                <a:spcPct val="150000"/>
              </a:lnSpc>
            </a:pPr>
            <a:r>
              <a:rPr lang="en-US" sz="2400" dirty="0"/>
              <a:t>A filter (or strainer) functions primarily by </a:t>
            </a:r>
            <a:r>
              <a:rPr lang="en-US" sz="2400" dirty="0">
                <a:solidFill>
                  <a:srgbClr val="FF0000"/>
                </a:solidFill>
              </a:rPr>
              <a:t>impeding the passage of suspended particles </a:t>
            </a:r>
            <a:r>
              <a:rPr lang="en-US" sz="2400" dirty="0"/>
              <a:t>with diameters greater than that of the pores, while </a:t>
            </a:r>
            <a:r>
              <a:rPr lang="en-US" sz="2400" dirty="0">
                <a:solidFill>
                  <a:srgbClr val="FF0000"/>
                </a:solidFill>
              </a:rPr>
              <a:t>allowing the liquid to pass</a:t>
            </a:r>
            <a:r>
              <a:rPr lang="en-US" sz="2400" dirty="0"/>
              <a:t>.</a:t>
            </a:r>
          </a:p>
          <a:p>
            <a:pPr algn="just" rtl="0">
              <a:lnSpc>
                <a:spcPct val="150000"/>
              </a:lnSpc>
            </a:pPr>
            <a:r>
              <a:rPr lang="en-US" sz="2400" dirty="0"/>
              <a:t>The retentiveness of filters varies over a wide range, </a:t>
            </a:r>
            <a:r>
              <a:rPr lang="en-US" sz="2400" dirty="0">
                <a:solidFill>
                  <a:srgbClr val="FF0000"/>
                </a:solidFill>
              </a:rPr>
              <a:t>depending on the average pore size</a:t>
            </a:r>
            <a:r>
              <a:rPr lang="en-US" sz="2400" dirty="0"/>
              <a:t>.</a:t>
            </a:r>
            <a:endParaRPr lang="ar-IQ" sz="2400" dirty="0"/>
          </a:p>
        </p:txBody>
      </p:sp>
      <p:pic>
        <p:nvPicPr>
          <p:cNvPr id="4" name="Picture 3">
            <a:extLst>
              <a:ext uri="{FF2B5EF4-FFF2-40B4-BE49-F238E27FC236}">
                <a16:creationId xmlns:a16="http://schemas.microsoft.com/office/drawing/2014/main" id="{DE485B9D-739C-42A5-A17E-CB696A00ED05}"/>
              </a:ext>
            </a:extLst>
          </p:cNvPr>
          <p:cNvPicPr>
            <a:picLocks noChangeAspect="1"/>
          </p:cNvPicPr>
          <p:nvPr/>
        </p:nvPicPr>
        <p:blipFill>
          <a:blip r:embed="rId2"/>
          <a:stretch>
            <a:fillRect/>
          </a:stretch>
        </p:blipFill>
        <p:spPr>
          <a:xfrm>
            <a:off x="3235569" y="4996431"/>
            <a:ext cx="5102468" cy="1862245"/>
          </a:xfrm>
          <a:prstGeom prst="rect">
            <a:avLst/>
          </a:prstGeom>
        </p:spPr>
      </p:pic>
    </p:spTree>
    <p:extLst>
      <p:ext uri="{BB962C8B-B14F-4D97-AF65-F5344CB8AC3E}">
        <p14:creationId xmlns:p14="http://schemas.microsoft.com/office/powerpoint/2010/main" val="4258318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604</TotalTime>
  <Words>1388</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Algerian</vt:lpstr>
      <vt:lpstr>Arial</vt:lpstr>
      <vt:lpstr>Bernard MT Condensed</vt:lpstr>
      <vt:lpstr>Calibri</vt:lpstr>
      <vt:lpstr>Calibri Light</vt:lpstr>
      <vt:lpstr>PalatinoLTStd-Italic</vt:lpstr>
      <vt:lpstr>PalatinoLTStd-Roman</vt:lpstr>
      <vt:lpstr>Office Theme</vt:lpstr>
      <vt:lpstr>lec 5 Pharmaceutical Technology clarification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Pharmaceutical Technology solutions</dc:title>
  <dc:creator>ameer</dc:creator>
  <cp:lastModifiedBy>ameer</cp:lastModifiedBy>
  <cp:revision>7</cp:revision>
  <dcterms:created xsi:type="dcterms:W3CDTF">2021-10-16T07:04:10Z</dcterms:created>
  <dcterms:modified xsi:type="dcterms:W3CDTF">2022-01-05T07:01:25Z</dcterms:modified>
</cp:coreProperties>
</file>