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92" r:id="rId5"/>
  </p:sldMasterIdLst>
  <p:sldIdLst>
    <p:sldId id="256" r:id="rId6"/>
    <p:sldId id="257" r:id="rId7"/>
    <p:sldId id="263" r:id="rId8"/>
    <p:sldId id="283" r:id="rId9"/>
    <p:sldId id="284" r:id="rId10"/>
    <p:sldId id="285" r:id="rId11"/>
    <p:sldId id="288" r:id="rId12"/>
    <p:sldId id="259" r:id="rId13"/>
    <p:sldId id="303" r:id="rId14"/>
    <p:sldId id="262" r:id="rId15"/>
    <p:sldId id="260" r:id="rId16"/>
    <p:sldId id="304" r:id="rId17"/>
    <p:sldId id="265" r:id="rId18"/>
    <p:sldId id="266" r:id="rId19"/>
    <p:sldId id="296" r:id="rId20"/>
    <p:sldId id="268" r:id="rId21"/>
    <p:sldId id="297" r:id="rId22"/>
    <p:sldId id="276" r:id="rId23"/>
    <p:sldId id="305"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er" initials="AS" lastIdx="1" clrIdx="0">
    <p:extLst>
      <p:ext uri="{19B8F6BF-5375-455C-9EA6-DF929625EA0E}">
        <p15:presenceInfo xmlns:p15="http://schemas.microsoft.com/office/powerpoint/2012/main" userId="ame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980" autoAdjust="0"/>
  </p:normalViewPr>
  <p:slideViewPr>
    <p:cSldViewPr>
      <p:cViewPr varScale="1">
        <p:scale>
          <a:sx n="69" d="100"/>
          <a:sy n="69" d="100"/>
        </p:scale>
        <p:origin x="78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9772B-E5DC-4424-96E8-484D1E781E4E}" type="doc">
      <dgm:prSet loTypeId="urn:microsoft.com/office/officeart/2011/layout/TabList" loCatId="list" qsTypeId="urn:microsoft.com/office/officeart/2005/8/quickstyle/3d1" qsCatId="3D" csTypeId="urn:microsoft.com/office/officeart/2005/8/colors/colorful2" csCatId="colorful" phldr="1"/>
      <dgm:spPr/>
      <dgm:t>
        <a:bodyPr/>
        <a:lstStyle/>
        <a:p>
          <a:pPr rtl="1"/>
          <a:endParaRPr lang="ar-IQ"/>
        </a:p>
      </dgm:t>
    </dgm:pt>
    <dgm:pt modelId="{80936F74-FCA5-4298-8C94-898E6BE9C924}">
      <dgm:prSet phldrT="[Text]"/>
      <dgm:spPr/>
      <dgm:t>
        <a:bodyPr/>
        <a:lstStyle/>
        <a:p>
          <a:pPr rtl="0"/>
          <a:r>
            <a:rPr lang="ar-IQ" dirty="0"/>
            <a:t> ↓</a:t>
          </a:r>
          <a:r>
            <a:rPr lang="en-US" dirty="0"/>
            <a:t> Temp   </a:t>
          </a:r>
          <a:endParaRPr lang="ar-IQ" dirty="0"/>
        </a:p>
      </dgm:t>
    </dgm:pt>
    <dgm:pt modelId="{F863B3A6-1D3A-49E3-923B-A15293B1BC7B}" type="parTrans" cxnId="{C597BC5D-F9BB-4761-805E-E9B09D3FA523}">
      <dgm:prSet/>
      <dgm:spPr/>
      <dgm:t>
        <a:bodyPr/>
        <a:lstStyle/>
        <a:p>
          <a:pPr rtl="1"/>
          <a:endParaRPr lang="ar-IQ"/>
        </a:p>
      </dgm:t>
    </dgm:pt>
    <dgm:pt modelId="{759A6AAB-EB25-41A7-9D80-5186F8FE2811}" type="sibTrans" cxnId="{C597BC5D-F9BB-4761-805E-E9B09D3FA523}">
      <dgm:prSet/>
      <dgm:spPr/>
      <dgm:t>
        <a:bodyPr/>
        <a:lstStyle/>
        <a:p>
          <a:pPr rtl="1"/>
          <a:endParaRPr lang="ar-IQ"/>
        </a:p>
      </dgm:t>
    </dgm:pt>
    <dgm:pt modelId="{025A02A2-8959-4BF6-BADD-9E64FD46B73C}">
      <dgm:prSet phldrT="[Text]"/>
      <dgm:spPr/>
      <dgm:t>
        <a:bodyPr/>
        <a:lstStyle/>
        <a:p>
          <a:pPr rtl="1"/>
          <a:r>
            <a:rPr lang="en-US" dirty="0"/>
            <a:t>Oil separation (cloudiness)</a:t>
          </a:r>
          <a:endParaRPr lang="ar-IQ" dirty="0"/>
        </a:p>
      </dgm:t>
    </dgm:pt>
    <dgm:pt modelId="{62739EF7-4E02-423B-BA13-1C9B0019CB9B}" type="parTrans" cxnId="{3A0D1C49-28C0-431A-8CBC-2072AAC865A4}">
      <dgm:prSet/>
      <dgm:spPr/>
      <dgm:t>
        <a:bodyPr/>
        <a:lstStyle/>
        <a:p>
          <a:pPr rtl="1"/>
          <a:endParaRPr lang="ar-IQ"/>
        </a:p>
      </dgm:t>
    </dgm:pt>
    <dgm:pt modelId="{025D2158-6BB1-4F86-8EDD-0037A6312E63}" type="sibTrans" cxnId="{3A0D1C49-28C0-431A-8CBC-2072AAC865A4}">
      <dgm:prSet/>
      <dgm:spPr/>
      <dgm:t>
        <a:bodyPr/>
        <a:lstStyle/>
        <a:p>
          <a:pPr rtl="1"/>
          <a:endParaRPr lang="ar-IQ"/>
        </a:p>
      </dgm:t>
    </dgm:pt>
    <dgm:pt modelId="{55AA0B02-69B1-457A-AEE3-08DCB6868EB1}">
      <dgm:prSet phldrT="[Text]" phldr="1"/>
      <dgm:spPr/>
      <dgm:t>
        <a:bodyPr/>
        <a:lstStyle/>
        <a:p>
          <a:pPr rtl="1"/>
          <a:endParaRPr lang="ar-IQ"/>
        </a:p>
      </dgm:t>
    </dgm:pt>
    <dgm:pt modelId="{43057023-A33C-4291-9647-778CD2C3629D}" type="parTrans" cxnId="{45B629C4-CDA0-4A20-94E3-ED35DDA90960}">
      <dgm:prSet/>
      <dgm:spPr/>
      <dgm:t>
        <a:bodyPr/>
        <a:lstStyle/>
        <a:p>
          <a:pPr rtl="1"/>
          <a:endParaRPr lang="ar-IQ"/>
        </a:p>
      </dgm:t>
    </dgm:pt>
    <dgm:pt modelId="{953D460B-0FEA-47C7-AE58-8E50A1EECCBA}" type="sibTrans" cxnId="{45B629C4-CDA0-4A20-94E3-ED35DDA90960}">
      <dgm:prSet/>
      <dgm:spPr/>
      <dgm:t>
        <a:bodyPr/>
        <a:lstStyle/>
        <a:p>
          <a:pPr rtl="1"/>
          <a:endParaRPr lang="ar-IQ"/>
        </a:p>
      </dgm:t>
    </dgm:pt>
    <dgm:pt modelId="{F53EF951-2824-44E3-9B6F-97D725FA0986}">
      <dgm:prSet phldrT="[Text]"/>
      <dgm:spPr/>
      <dgm:t>
        <a:bodyPr/>
        <a:lstStyle/>
        <a:p>
          <a:pPr rtl="0"/>
          <a:r>
            <a:rPr lang="ar-IQ"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Temp</a:t>
          </a:r>
          <a:endParaRPr lang="ar-IQ" dirty="0"/>
        </a:p>
      </dgm:t>
    </dgm:pt>
    <dgm:pt modelId="{C77C41C0-0FB7-403A-AA22-F18DE46731DE}" type="parTrans" cxnId="{583E5174-5B86-47F2-9713-AD9F03130125}">
      <dgm:prSet/>
      <dgm:spPr/>
      <dgm:t>
        <a:bodyPr/>
        <a:lstStyle/>
        <a:p>
          <a:pPr rtl="1"/>
          <a:endParaRPr lang="ar-IQ"/>
        </a:p>
      </dgm:t>
    </dgm:pt>
    <dgm:pt modelId="{C9083108-A808-4A26-A150-59397FF1E528}" type="sibTrans" cxnId="{583E5174-5B86-47F2-9713-AD9F03130125}">
      <dgm:prSet/>
      <dgm:spPr/>
      <dgm:t>
        <a:bodyPr/>
        <a:lstStyle/>
        <a:p>
          <a:pPr rtl="1"/>
          <a:endParaRPr lang="ar-IQ"/>
        </a:p>
      </dgm:t>
    </dgm:pt>
    <dgm:pt modelId="{97DC5545-ECA2-4F5F-A354-47FA9CDBE975}">
      <dgm:prSet phldrT="[Text]"/>
      <dgm:spPr/>
      <dgm:t>
        <a:bodyPr/>
        <a:lstStyle/>
        <a:p>
          <a:pPr rtl="1"/>
          <a:r>
            <a:rPr lang="en-US" dirty="0"/>
            <a:t>Loss of aroma</a:t>
          </a:r>
          <a:endParaRPr lang="ar-IQ" dirty="0"/>
        </a:p>
      </dgm:t>
    </dgm:pt>
    <dgm:pt modelId="{6D46FF30-8977-4D74-BF3D-C2D749F82CD8}" type="parTrans" cxnId="{F81A1715-28CF-465B-9E7C-BFC47F1F39A3}">
      <dgm:prSet/>
      <dgm:spPr/>
      <dgm:t>
        <a:bodyPr/>
        <a:lstStyle/>
        <a:p>
          <a:pPr rtl="1"/>
          <a:endParaRPr lang="ar-IQ"/>
        </a:p>
      </dgm:t>
    </dgm:pt>
    <dgm:pt modelId="{DFE3CBD5-172D-4FF3-B3CA-A0C70043E2E7}" type="sibTrans" cxnId="{F81A1715-28CF-465B-9E7C-BFC47F1F39A3}">
      <dgm:prSet/>
      <dgm:spPr/>
      <dgm:t>
        <a:bodyPr/>
        <a:lstStyle/>
        <a:p>
          <a:pPr rtl="1"/>
          <a:endParaRPr lang="ar-IQ"/>
        </a:p>
      </dgm:t>
    </dgm:pt>
    <dgm:pt modelId="{48053762-DB91-4FA9-97A8-98BB79F0F616}">
      <dgm:prSet phldrT="[Text]" phldr="1"/>
      <dgm:spPr/>
      <dgm:t>
        <a:bodyPr/>
        <a:lstStyle/>
        <a:p>
          <a:pPr rtl="1"/>
          <a:endParaRPr lang="ar-IQ"/>
        </a:p>
      </dgm:t>
    </dgm:pt>
    <dgm:pt modelId="{AF56A040-B690-4154-85FB-5C4564C7EADF}" type="parTrans" cxnId="{14B580EE-F82D-41F9-9812-10FC229B99F6}">
      <dgm:prSet/>
      <dgm:spPr/>
      <dgm:t>
        <a:bodyPr/>
        <a:lstStyle/>
        <a:p>
          <a:pPr rtl="1"/>
          <a:endParaRPr lang="ar-IQ"/>
        </a:p>
      </dgm:t>
    </dgm:pt>
    <dgm:pt modelId="{64DEB3DE-D1EF-4A30-8F0D-4F3D86CFA5AA}" type="sibTrans" cxnId="{14B580EE-F82D-41F9-9812-10FC229B99F6}">
      <dgm:prSet/>
      <dgm:spPr/>
      <dgm:t>
        <a:bodyPr/>
        <a:lstStyle/>
        <a:p>
          <a:pPr rtl="1"/>
          <a:endParaRPr lang="ar-IQ"/>
        </a:p>
      </dgm:t>
    </dgm:pt>
    <dgm:pt modelId="{51FF4555-6C84-4E34-97D2-6DF89486DE38}">
      <dgm:prSet phldrT="[Text]"/>
      <dgm:spPr/>
      <dgm:t>
        <a:bodyPr/>
        <a:lstStyle/>
        <a:p>
          <a:pPr rtl="1"/>
          <a:r>
            <a:rPr lang="en-US" dirty="0"/>
            <a:t>Oxygen + light	</a:t>
          </a:r>
          <a:endParaRPr lang="ar-IQ" dirty="0"/>
        </a:p>
      </dgm:t>
    </dgm:pt>
    <dgm:pt modelId="{C6458FFE-061F-42E8-9B3F-84A75A91C408}" type="parTrans" cxnId="{21464C17-14D9-43D1-9186-739FCA17CA45}">
      <dgm:prSet/>
      <dgm:spPr/>
      <dgm:t>
        <a:bodyPr/>
        <a:lstStyle/>
        <a:p>
          <a:pPr rtl="1"/>
          <a:endParaRPr lang="ar-IQ"/>
        </a:p>
      </dgm:t>
    </dgm:pt>
    <dgm:pt modelId="{C50B9ACB-9B1D-4150-857C-F9433CF9A7A7}" type="sibTrans" cxnId="{21464C17-14D9-43D1-9186-739FCA17CA45}">
      <dgm:prSet/>
      <dgm:spPr/>
      <dgm:t>
        <a:bodyPr/>
        <a:lstStyle/>
        <a:p>
          <a:pPr rtl="1"/>
          <a:endParaRPr lang="ar-IQ"/>
        </a:p>
      </dgm:t>
    </dgm:pt>
    <dgm:pt modelId="{FC9D9ADA-7399-43A6-B188-2BB85E42C997}">
      <dgm:prSet phldrT="[Text]"/>
      <dgm:spPr/>
      <dgm:t>
        <a:bodyPr/>
        <a:lstStyle/>
        <a:p>
          <a:pPr rtl="1"/>
          <a:r>
            <a:rPr lang="en-US" dirty="0"/>
            <a:t>Oil oxidative degradation</a:t>
          </a:r>
          <a:endParaRPr lang="ar-IQ" dirty="0"/>
        </a:p>
      </dgm:t>
    </dgm:pt>
    <dgm:pt modelId="{2D86DA8B-0B65-4164-B7AC-D0970E6F0D6F}" type="parTrans" cxnId="{CF04F423-0A80-4354-961C-0652718400E1}">
      <dgm:prSet/>
      <dgm:spPr/>
      <dgm:t>
        <a:bodyPr/>
        <a:lstStyle/>
        <a:p>
          <a:pPr rtl="1"/>
          <a:endParaRPr lang="ar-IQ"/>
        </a:p>
      </dgm:t>
    </dgm:pt>
    <dgm:pt modelId="{515CF153-043D-421E-9448-27ADEACF5000}" type="sibTrans" cxnId="{CF04F423-0A80-4354-961C-0652718400E1}">
      <dgm:prSet/>
      <dgm:spPr/>
      <dgm:t>
        <a:bodyPr/>
        <a:lstStyle/>
        <a:p>
          <a:pPr rtl="1"/>
          <a:endParaRPr lang="ar-IQ"/>
        </a:p>
      </dgm:t>
    </dgm:pt>
    <dgm:pt modelId="{074DF55B-B4CB-40CE-BD10-C835A023CFBB}">
      <dgm:prSet phldrT="[Text]" phldr="1"/>
      <dgm:spPr/>
      <dgm:t>
        <a:bodyPr/>
        <a:lstStyle/>
        <a:p>
          <a:pPr rtl="1"/>
          <a:endParaRPr lang="ar-IQ" dirty="0"/>
        </a:p>
      </dgm:t>
    </dgm:pt>
    <dgm:pt modelId="{947FECAA-EF7C-482E-9930-96314EEEAEB7}" type="parTrans" cxnId="{0B560A6A-9A06-40F7-847D-DC1EA1618927}">
      <dgm:prSet/>
      <dgm:spPr/>
      <dgm:t>
        <a:bodyPr/>
        <a:lstStyle/>
        <a:p>
          <a:pPr rtl="1"/>
          <a:endParaRPr lang="ar-IQ"/>
        </a:p>
      </dgm:t>
    </dgm:pt>
    <dgm:pt modelId="{6ED972B8-D73F-4289-B3EC-8018E491B411}" type="sibTrans" cxnId="{0B560A6A-9A06-40F7-847D-DC1EA1618927}">
      <dgm:prSet/>
      <dgm:spPr/>
      <dgm:t>
        <a:bodyPr/>
        <a:lstStyle/>
        <a:p>
          <a:pPr rtl="1"/>
          <a:endParaRPr lang="ar-IQ"/>
        </a:p>
      </dgm:t>
    </dgm:pt>
    <dgm:pt modelId="{F7D37CEB-F14C-484E-AD00-0E99697D65BD}" type="pres">
      <dgm:prSet presAssocID="{8F19772B-E5DC-4424-96E8-484D1E781E4E}" presName="Name0" presStyleCnt="0">
        <dgm:presLayoutVars>
          <dgm:chMax/>
          <dgm:chPref val="3"/>
          <dgm:dir/>
          <dgm:animOne val="branch"/>
          <dgm:animLvl val="lvl"/>
        </dgm:presLayoutVars>
      </dgm:prSet>
      <dgm:spPr/>
    </dgm:pt>
    <dgm:pt modelId="{4C592410-6355-4DF9-9E9C-6D9F42320945}" type="pres">
      <dgm:prSet presAssocID="{80936F74-FCA5-4298-8C94-898E6BE9C924}" presName="composite" presStyleCnt="0"/>
      <dgm:spPr/>
    </dgm:pt>
    <dgm:pt modelId="{790F65DB-56FD-48EF-AF4E-47A918DB647C}" type="pres">
      <dgm:prSet presAssocID="{80936F74-FCA5-4298-8C94-898E6BE9C924}" presName="FirstChild" presStyleLbl="revTx" presStyleIdx="0" presStyleCnt="6">
        <dgm:presLayoutVars>
          <dgm:chMax val="0"/>
          <dgm:chPref val="0"/>
          <dgm:bulletEnabled val="1"/>
        </dgm:presLayoutVars>
      </dgm:prSet>
      <dgm:spPr/>
    </dgm:pt>
    <dgm:pt modelId="{305BD1B0-D43F-42F5-8E5C-4DDCABED1B1D}" type="pres">
      <dgm:prSet presAssocID="{80936F74-FCA5-4298-8C94-898E6BE9C924}" presName="Parent" presStyleLbl="alignNode1" presStyleIdx="0" presStyleCnt="3">
        <dgm:presLayoutVars>
          <dgm:chMax val="3"/>
          <dgm:chPref val="3"/>
          <dgm:bulletEnabled val="1"/>
        </dgm:presLayoutVars>
      </dgm:prSet>
      <dgm:spPr/>
    </dgm:pt>
    <dgm:pt modelId="{0309221C-D4F9-47E4-B44F-DE4F16110C1A}" type="pres">
      <dgm:prSet presAssocID="{80936F74-FCA5-4298-8C94-898E6BE9C924}" presName="Accent" presStyleLbl="parChTrans1D1" presStyleIdx="0" presStyleCnt="3"/>
      <dgm:spPr/>
    </dgm:pt>
    <dgm:pt modelId="{944BDE24-2612-4D63-83A4-7490E3601CC8}" type="pres">
      <dgm:prSet presAssocID="{80936F74-FCA5-4298-8C94-898E6BE9C924}" presName="Child" presStyleLbl="revTx" presStyleIdx="1" presStyleCnt="6">
        <dgm:presLayoutVars>
          <dgm:chMax val="0"/>
          <dgm:chPref val="0"/>
          <dgm:bulletEnabled val="1"/>
        </dgm:presLayoutVars>
      </dgm:prSet>
      <dgm:spPr/>
    </dgm:pt>
    <dgm:pt modelId="{AE5E4C92-DBB5-4F4E-9E3A-B5F79701335A}" type="pres">
      <dgm:prSet presAssocID="{759A6AAB-EB25-41A7-9D80-5186F8FE2811}" presName="sibTrans" presStyleCnt="0"/>
      <dgm:spPr/>
    </dgm:pt>
    <dgm:pt modelId="{C8591DCF-E505-41BF-B20A-8772ED1814A6}" type="pres">
      <dgm:prSet presAssocID="{F53EF951-2824-44E3-9B6F-97D725FA0986}" presName="composite" presStyleCnt="0"/>
      <dgm:spPr/>
    </dgm:pt>
    <dgm:pt modelId="{47193C39-2265-4CE0-84B6-86BEFD4156F0}" type="pres">
      <dgm:prSet presAssocID="{F53EF951-2824-44E3-9B6F-97D725FA0986}" presName="FirstChild" presStyleLbl="revTx" presStyleIdx="2" presStyleCnt="6">
        <dgm:presLayoutVars>
          <dgm:chMax val="0"/>
          <dgm:chPref val="0"/>
          <dgm:bulletEnabled val="1"/>
        </dgm:presLayoutVars>
      </dgm:prSet>
      <dgm:spPr/>
    </dgm:pt>
    <dgm:pt modelId="{995ACF1E-A166-40EA-BB19-B613D397A1C1}" type="pres">
      <dgm:prSet presAssocID="{F53EF951-2824-44E3-9B6F-97D725FA0986}" presName="Parent" presStyleLbl="alignNode1" presStyleIdx="1" presStyleCnt="3">
        <dgm:presLayoutVars>
          <dgm:chMax val="3"/>
          <dgm:chPref val="3"/>
          <dgm:bulletEnabled val="1"/>
        </dgm:presLayoutVars>
      </dgm:prSet>
      <dgm:spPr/>
    </dgm:pt>
    <dgm:pt modelId="{1508B31D-7539-44AC-ADBF-E3AD2548255F}" type="pres">
      <dgm:prSet presAssocID="{F53EF951-2824-44E3-9B6F-97D725FA0986}" presName="Accent" presStyleLbl="parChTrans1D1" presStyleIdx="1" presStyleCnt="3"/>
      <dgm:spPr/>
    </dgm:pt>
    <dgm:pt modelId="{90859F64-95CA-4B63-993E-FD5C2E1493B9}" type="pres">
      <dgm:prSet presAssocID="{F53EF951-2824-44E3-9B6F-97D725FA0986}" presName="Child" presStyleLbl="revTx" presStyleIdx="3" presStyleCnt="6">
        <dgm:presLayoutVars>
          <dgm:chMax val="0"/>
          <dgm:chPref val="0"/>
          <dgm:bulletEnabled val="1"/>
        </dgm:presLayoutVars>
      </dgm:prSet>
      <dgm:spPr/>
    </dgm:pt>
    <dgm:pt modelId="{B134E30E-D0A6-4AF8-A944-FDE53B971EA9}" type="pres">
      <dgm:prSet presAssocID="{C9083108-A808-4A26-A150-59397FF1E528}" presName="sibTrans" presStyleCnt="0"/>
      <dgm:spPr/>
    </dgm:pt>
    <dgm:pt modelId="{07AF0731-2C64-4466-971D-D67AA72E0472}" type="pres">
      <dgm:prSet presAssocID="{51FF4555-6C84-4E34-97D2-6DF89486DE38}" presName="composite" presStyleCnt="0"/>
      <dgm:spPr/>
    </dgm:pt>
    <dgm:pt modelId="{F5D9EC9F-AB4D-4088-B637-F62F9BDB84A8}" type="pres">
      <dgm:prSet presAssocID="{51FF4555-6C84-4E34-97D2-6DF89486DE38}" presName="FirstChild" presStyleLbl="revTx" presStyleIdx="4" presStyleCnt="6">
        <dgm:presLayoutVars>
          <dgm:chMax val="0"/>
          <dgm:chPref val="0"/>
          <dgm:bulletEnabled val="1"/>
        </dgm:presLayoutVars>
      </dgm:prSet>
      <dgm:spPr/>
    </dgm:pt>
    <dgm:pt modelId="{1AF0D68E-53E1-4DBE-AD2D-5338428F67F2}" type="pres">
      <dgm:prSet presAssocID="{51FF4555-6C84-4E34-97D2-6DF89486DE38}" presName="Parent" presStyleLbl="alignNode1" presStyleIdx="2" presStyleCnt="3">
        <dgm:presLayoutVars>
          <dgm:chMax val="3"/>
          <dgm:chPref val="3"/>
          <dgm:bulletEnabled val="1"/>
        </dgm:presLayoutVars>
      </dgm:prSet>
      <dgm:spPr/>
    </dgm:pt>
    <dgm:pt modelId="{BE8D1C01-0AD0-4293-9CBC-DC88A799B45D}" type="pres">
      <dgm:prSet presAssocID="{51FF4555-6C84-4E34-97D2-6DF89486DE38}" presName="Accent" presStyleLbl="parChTrans1D1" presStyleIdx="2" presStyleCnt="3"/>
      <dgm:spPr/>
    </dgm:pt>
    <dgm:pt modelId="{681506C8-4618-4D93-9705-E15174370BA8}" type="pres">
      <dgm:prSet presAssocID="{51FF4555-6C84-4E34-97D2-6DF89486DE38}" presName="Child" presStyleLbl="revTx" presStyleIdx="5" presStyleCnt="6" custLinFactY="63" custLinFactNeighborY="100000">
        <dgm:presLayoutVars>
          <dgm:chMax val="0"/>
          <dgm:chPref val="0"/>
          <dgm:bulletEnabled val="1"/>
        </dgm:presLayoutVars>
      </dgm:prSet>
      <dgm:spPr/>
    </dgm:pt>
  </dgm:ptLst>
  <dgm:cxnLst>
    <dgm:cxn modelId="{319E310A-F4F3-4BB5-8DFA-5E7A5C4B7EC8}" type="presOf" srcId="{F53EF951-2824-44E3-9B6F-97D725FA0986}" destId="{995ACF1E-A166-40EA-BB19-B613D397A1C1}" srcOrd="0" destOrd="0" presId="urn:microsoft.com/office/officeart/2011/layout/TabList"/>
    <dgm:cxn modelId="{F81A1715-28CF-465B-9E7C-BFC47F1F39A3}" srcId="{F53EF951-2824-44E3-9B6F-97D725FA0986}" destId="{97DC5545-ECA2-4F5F-A354-47FA9CDBE975}" srcOrd="0" destOrd="0" parTransId="{6D46FF30-8977-4D74-BF3D-C2D749F82CD8}" sibTransId="{DFE3CBD5-172D-4FF3-B3CA-A0C70043E2E7}"/>
    <dgm:cxn modelId="{04262517-6319-4091-A662-C57EC63300DE}" type="presOf" srcId="{97DC5545-ECA2-4F5F-A354-47FA9CDBE975}" destId="{47193C39-2265-4CE0-84B6-86BEFD4156F0}" srcOrd="0" destOrd="0" presId="urn:microsoft.com/office/officeart/2011/layout/TabList"/>
    <dgm:cxn modelId="{21464C17-14D9-43D1-9186-739FCA17CA45}" srcId="{8F19772B-E5DC-4424-96E8-484D1E781E4E}" destId="{51FF4555-6C84-4E34-97D2-6DF89486DE38}" srcOrd="2" destOrd="0" parTransId="{C6458FFE-061F-42E8-9B3F-84A75A91C408}" sibTransId="{C50B9ACB-9B1D-4150-857C-F9433CF9A7A7}"/>
    <dgm:cxn modelId="{4A85CD23-F6C7-4699-B70E-5E18A267FEC8}" type="presOf" srcId="{80936F74-FCA5-4298-8C94-898E6BE9C924}" destId="{305BD1B0-D43F-42F5-8E5C-4DDCABED1B1D}" srcOrd="0" destOrd="0" presId="urn:microsoft.com/office/officeart/2011/layout/TabList"/>
    <dgm:cxn modelId="{CF04F423-0A80-4354-961C-0652718400E1}" srcId="{51FF4555-6C84-4E34-97D2-6DF89486DE38}" destId="{FC9D9ADA-7399-43A6-B188-2BB85E42C997}" srcOrd="0" destOrd="0" parTransId="{2D86DA8B-0B65-4164-B7AC-D0970E6F0D6F}" sibTransId="{515CF153-043D-421E-9448-27ADEACF5000}"/>
    <dgm:cxn modelId="{0006F235-5D41-41A7-AA9A-A60559A5A8F3}" type="presOf" srcId="{074DF55B-B4CB-40CE-BD10-C835A023CFBB}" destId="{681506C8-4618-4D93-9705-E15174370BA8}" srcOrd="0" destOrd="0" presId="urn:microsoft.com/office/officeart/2011/layout/TabList"/>
    <dgm:cxn modelId="{C597BC5D-F9BB-4761-805E-E9B09D3FA523}" srcId="{8F19772B-E5DC-4424-96E8-484D1E781E4E}" destId="{80936F74-FCA5-4298-8C94-898E6BE9C924}" srcOrd="0" destOrd="0" parTransId="{F863B3A6-1D3A-49E3-923B-A15293B1BC7B}" sibTransId="{759A6AAB-EB25-41A7-9D80-5186F8FE2811}"/>
    <dgm:cxn modelId="{3A0D1C49-28C0-431A-8CBC-2072AAC865A4}" srcId="{80936F74-FCA5-4298-8C94-898E6BE9C924}" destId="{025A02A2-8959-4BF6-BADD-9E64FD46B73C}" srcOrd="0" destOrd="0" parTransId="{62739EF7-4E02-423B-BA13-1C9B0019CB9B}" sibTransId="{025D2158-6BB1-4F86-8EDD-0037A6312E63}"/>
    <dgm:cxn modelId="{0B560A6A-9A06-40F7-847D-DC1EA1618927}" srcId="{51FF4555-6C84-4E34-97D2-6DF89486DE38}" destId="{074DF55B-B4CB-40CE-BD10-C835A023CFBB}" srcOrd="1" destOrd="0" parTransId="{947FECAA-EF7C-482E-9930-96314EEEAEB7}" sibTransId="{6ED972B8-D73F-4289-B3EC-8018E491B411}"/>
    <dgm:cxn modelId="{583E5174-5B86-47F2-9713-AD9F03130125}" srcId="{8F19772B-E5DC-4424-96E8-484D1E781E4E}" destId="{F53EF951-2824-44E3-9B6F-97D725FA0986}" srcOrd="1" destOrd="0" parTransId="{C77C41C0-0FB7-403A-AA22-F18DE46731DE}" sibTransId="{C9083108-A808-4A26-A150-59397FF1E528}"/>
    <dgm:cxn modelId="{F431B389-959B-46E7-992E-CAA2D35AE12E}" type="presOf" srcId="{FC9D9ADA-7399-43A6-B188-2BB85E42C997}" destId="{F5D9EC9F-AB4D-4088-B637-F62F9BDB84A8}" srcOrd="0" destOrd="0" presId="urn:microsoft.com/office/officeart/2011/layout/TabList"/>
    <dgm:cxn modelId="{45B629C4-CDA0-4A20-94E3-ED35DDA90960}" srcId="{80936F74-FCA5-4298-8C94-898E6BE9C924}" destId="{55AA0B02-69B1-457A-AEE3-08DCB6868EB1}" srcOrd="1" destOrd="0" parTransId="{43057023-A33C-4291-9647-778CD2C3629D}" sibTransId="{953D460B-0FEA-47C7-AE58-8E50A1EECCBA}"/>
    <dgm:cxn modelId="{637AAEC8-E299-4E43-A601-971861B527E1}" type="presOf" srcId="{51FF4555-6C84-4E34-97D2-6DF89486DE38}" destId="{1AF0D68E-53E1-4DBE-AD2D-5338428F67F2}" srcOrd="0" destOrd="0" presId="urn:microsoft.com/office/officeart/2011/layout/TabList"/>
    <dgm:cxn modelId="{2C9D84DD-9352-4C0C-9844-ABFE06F4153E}" type="presOf" srcId="{55AA0B02-69B1-457A-AEE3-08DCB6868EB1}" destId="{944BDE24-2612-4D63-83A4-7490E3601CC8}" srcOrd="0" destOrd="0" presId="urn:microsoft.com/office/officeart/2011/layout/TabList"/>
    <dgm:cxn modelId="{F98F87DF-7BE2-4223-9CC7-FD42AC91A51A}" type="presOf" srcId="{48053762-DB91-4FA9-97A8-98BB79F0F616}" destId="{90859F64-95CA-4B63-993E-FD5C2E1493B9}" srcOrd="0" destOrd="0" presId="urn:microsoft.com/office/officeart/2011/layout/TabList"/>
    <dgm:cxn modelId="{14B580EE-F82D-41F9-9812-10FC229B99F6}" srcId="{F53EF951-2824-44E3-9B6F-97D725FA0986}" destId="{48053762-DB91-4FA9-97A8-98BB79F0F616}" srcOrd="1" destOrd="0" parTransId="{AF56A040-B690-4154-85FB-5C4564C7EADF}" sibTransId="{64DEB3DE-D1EF-4A30-8F0D-4F3D86CFA5AA}"/>
    <dgm:cxn modelId="{A9C7B7EF-8584-403B-9732-302E6AEA53DB}" type="presOf" srcId="{8F19772B-E5DC-4424-96E8-484D1E781E4E}" destId="{F7D37CEB-F14C-484E-AD00-0E99697D65BD}" srcOrd="0" destOrd="0" presId="urn:microsoft.com/office/officeart/2011/layout/TabList"/>
    <dgm:cxn modelId="{478802FC-E68A-441B-9C99-4555BE9CA957}" type="presOf" srcId="{025A02A2-8959-4BF6-BADD-9E64FD46B73C}" destId="{790F65DB-56FD-48EF-AF4E-47A918DB647C}" srcOrd="0" destOrd="0" presId="urn:microsoft.com/office/officeart/2011/layout/TabList"/>
    <dgm:cxn modelId="{4C325D89-5610-4F3C-932E-9F7BBB60453F}" type="presParOf" srcId="{F7D37CEB-F14C-484E-AD00-0E99697D65BD}" destId="{4C592410-6355-4DF9-9E9C-6D9F42320945}" srcOrd="0" destOrd="0" presId="urn:microsoft.com/office/officeart/2011/layout/TabList"/>
    <dgm:cxn modelId="{CF35A8D5-4305-4073-B816-C0EEFC8849CE}" type="presParOf" srcId="{4C592410-6355-4DF9-9E9C-6D9F42320945}" destId="{790F65DB-56FD-48EF-AF4E-47A918DB647C}" srcOrd="0" destOrd="0" presId="urn:microsoft.com/office/officeart/2011/layout/TabList"/>
    <dgm:cxn modelId="{EA78A56B-EE57-41B7-9FEC-9BC776043B83}" type="presParOf" srcId="{4C592410-6355-4DF9-9E9C-6D9F42320945}" destId="{305BD1B0-D43F-42F5-8E5C-4DDCABED1B1D}" srcOrd="1" destOrd="0" presId="urn:microsoft.com/office/officeart/2011/layout/TabList"/>
    <dgm:cxn modelId="{942A2533-567F-49D3-9F31-C9CB5783B15A}" type="presParOf" srcId="{4C592410-6355-4DF9-9E9C-6D9F42320945}" destId="{0309221C-D4F9-47E4-B44F-DE4F16110C1A}" srcOrd="2" destOrd="0" presId="urn:microsoft.com/office/officeart/2011/layout/TabList"/>
    <dgm:cxn modelId="{C1E6020C-83A3-470A-B1C5-428E5BE0E62B}" type="presParOf" srcId="{F7D37CEB-F14C-484E-AD00-0E99697D65BD}" destId="{944BDE24-2612-4D63-83A4-7490E3601CC8}" srcOrd="1" destOrd="0" presId="urn:microsoft.com/office/officeart/2011/layout/TabList"/>
    <dgm:cxn modelId="{AE2784FE-0C96-41CC-AE5E-EDB786517AEE}" type="presParOf" srcId="{F7D37CEB-F14C-484E-AD00-0E99697D65BD}" destId="{AE5E4C92-DBB5-4F4E-9E3A-B5F79701335A}" srcOrd="2" destOrd="0" presId="urn:microsoft.com/office/officeart/2011/layout/TabList"/>
    <dgm:cxn modelId="{675E15F4-48B9-4000-8C7A-6157F80A930A}" type="presParOf" srcId="{F7D37CEB-F14C-484E-AD00-0E99697D65BD}" destId="{C8591DCF-E505-41BF-B20A-8772ED1814A6}" srcOrd="3" destOrd="0" presId="urn:microsoft.com/office/officeart/2011/layout/TabList"/>
    <dgm:cxn modelId="{9B17E587-E42C-4899-AFB2-4E071EBA1A15}" type="presParOf" srcId="{C8591DCF-E505-41BF-B20A-8772ED1814A6}" destId="{47193C39-2265-4CE0-84B6-86BEFD4156F0}" srcOrd="0" destOrd="0" presId="urn:microsoft.com/office/officeart/2011/layout/TabList"/>
    <dgm:cxn modelId="{15D6F222-BBA5-461D-A225-2B39EBC4C5B5}" type="presParOf" srcId="{C8591DCF-E505-41BF-B20A-8772ED1814A6}" destId="{995ACF1E-A166-40EA-BB19-B613D397A1C1}" srcOrd="1" destOrd="0" presId="urn:microsoft.com/office/officeart/2011/layout/TabList"/>
    <dgm:cxn modelId="{9A592C2E-EE67-475A-99C1-AF65517A71B4}" type="presParOf" srcId="{C8591DCF-E505-41BF-B20A-8772ED1814A6}" destId="{1508B31D-7539-44AC-ADBF-E3AD2548255F}" srcOrd="2" destOrd="0" presId="urn:microsoft.com/office/officeart/2011/layout/TabList"/>
    <dgm:cxn modelId="{B8D490E7-C3C8-435F-A7C0-063D2B0F252A}" type="presParOf" srcId="{F7D37CEB-F14C-484E-AD00-0E99697D65BD}" destId="{90859F64-95CA-4B63-993E-FD5C2E1493B9}" srcOrd="4" destOrd="0" presId="urn:microsoft.com/office/officeart/2011/layout/TabList"/>
    <dgm:cxn modelId="{FF242253-BEA0-46B1-BB49-A6B9CC2CFD41}" type="presParOf" srcId="{F7D37CEB-F14C-484E-AD00-0E99697D65BD}" destId="{B134E30E-D0A6-4AF8-A944-FDE53B971EA9}" srcOrd="5" destOrd="0" presId="urn:microsoft.com/office/officeart/2011/layout/TabList"/>
    <dgm:cxn modelId="{7E98D321-893D-40E6-932A-F1C7426C6F48}" type="presParOf" srcId="{F7D37CEB-F14C-484E-AD00-0E99697D65BD}" destId="{07AF0731-2C64-4466-971D-D67AA72E0472}" srcOrd="6" destOrd="0" presId="urn:microsoft.com/office/officeart/2011/layout/TabList"/>
    <dgm:cxn modelId="{E9468293-8A59-4461-925D-3C8204829ED6}" type="presParOf" srcId="{07AF0731-2C64-4466-971D-D67AA72E0472}" destId="{F5D9EC9F-AB4D-4088-B637-F62F9BDB84A8}" srcOrd="0" destOrd="0" presId="urn:microsoft.com/office/officeart/2011/layout/TabList"/>
    <dgm:cxn modelId="{BB0F85D6-644A-4B84-B4FD-0B14BB2C929C}" type="presParOf" srcId="{07AF0731-2C64-4466-971D-D67AA72E0472}" destId="{1AF0D68E-53E1-4DBE-AD2D-5338428F67F2}" srcOrd="1" destOrd="0" presId="urn:microsoft.com/office/officeart/2011/layout/TabList"/>
    <dgm:cxn modelId="{04FA76F3-1428-4793-8691-D41A352B55D5}" type="presParOf" srcId="{07AF0731-2C64-4466-971D-D67AA72E0472}" destId="{BE8D1C01-0AD0-4293-9CBC-DC88A799B45D}" srcOrd="2" destOrd="0" presId="urn:microsoft.com/office/officeart/2011/layout/TabList"/>
    <dgm:cxn modelId="{974BEBA2-5B94-4F96-A5F8-03CAF089346D}" type="presParOf" srcId="{F7D37CEB-F14C-484E-AD00-0E99697D65BD}" destId="{681506C8-4618-4D93-9705-E15174370BA8}"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39BF2-618C-434E-A850-B303E8FFAA9C}" type="doc">
      <dgm:prSet loTypeId="urn:microsoft.com/office/officeart/2011/layout/TabList" loCatId="list" qsTypeId="urn:microsoft.com/office/officeart/2005/8/quickstyle/3d3" qsCatId="3D" csTypeId="urn:microsoft.com/office/officeart/2005/8/colors/colorful5" csCatId="colorful" phldr="1"/>
      <dgm:spPr/>
      <dgm:t>
        <a:bodyPr/>
        <a:lstStyle/>
        <a:p>
          <a:pPr rtl="1"/>
          <a:endParaRPr lang="ar-IQ"/>
        </a:p>
      </dgm:t>
    </dgm:pt>
    <dgm:pt modelId="{91CBAFE4-7D56-4376-92BE-DF75413636D3}">
      <dgm:prSet phldrT="[Text]"/>
      <dgm:spPr/>
      <dgm:t>
        <a:bodyPr/>
        <a:lstStyle/>
        <a:p>
          <a:pPr rtl="1"/>
          <a:r>
            <a:rPr lang="en-US" dirty="0"/>
            <a:t>Electrolytes </a:t>
          </a:r>
          <a:endParaRPr lang="ar-IQ" dirty="0"/>
        </a:p>
      </dgm:t>
    </dgm:pt>
    <dgm:pt modelId="{A1BF95CD-3E4E-476A-BE5F-17F2325E000D}" type="parTrans" cxnId="{2DAA5933-219A-4430-9DD3-303FA9BCD203}">
      <dgm:prSet/>
      <dgm:spPr/>
      <dgm:t>
        <a:bodyPr/>
        <a:lstStyle/>
        <a:p>
          <a:pPr rtl="1"/>
          <a:endParaRPr lang="ar-IQ"/>
        </a:p>
      </dgm:t>
    </dgm:pt>
    <dgm:pt modelId="{012D0FDD-F57D-4187-9C06-85A16F6C3488}" type="sibTrans" cxnId="{2DAA5933-219A-4430-9DD3-303FA9BCD203}">
      <dgm:prSet/>
      <dgm:spPr/>
      <dgm:t>
        <a:bodyPr/>
        <a:lstStyle/>
        <a:p>
          <a:pPr rtl="1"/>
          <a:endParaRPr lang="ar-IQ"/>
        </a:p>
      </dgm:t>
    </dgm:pt>
    <dgm:pt modelId="{011BD83A-C8C9-4073-91D5-B0415C814714}">
      <dgm:prSet phldrT="[Text]"/>
      <dgm:spPr/>
      <dgm:t>
        <a:bodyPr/>
        <a:lstStyle/>
        <a:p>
          <a:pPr rtl="0"/>
          <a:r>
            <a:rPr lang="en-US" dirty="0"/>
            <a:t>Salting out</a:t>
          </a:r>
          <a:endParaRPr lang="ar-IQ" dirty="0"/>
        </a:p>
      </dgm:t>
    </dgm:pt>
    <dgm:pt modelId="{8D3E8E8D-E4DB-44D6-91EF-D83A347D0632}" type="parTrans" cxnId="{76A4E094-F4C0-44AF-A069-0FC9E649F574}">
      <dgm:prSet/>
      <dgm:spPr/>
      <dgm:t>
        <a:bodyPr/>
        <a:lstStyle/>
        <a:p>
          <a:pPr rtl="1"/>
          <a:endParaRPr lang="ar-IQ"/>
        </a:p>
      </dgm:t>
    </dgm:pt>
    <dgm:pt modelId="{D8AEBAD8-44CC-4AE5-B9A5-20E51B96728B}" type="sibTrans" cxnId="{76A4E094-F4C0-44AF-A069-0FC9E649F574}">
      <dgm:prSet/>
      <dgm:spPr/>
      <dgm:t>
        <a:bodyPr/>
        <a:lstStyle/>
        <a:p>
          <a:pPr rtl="1"/>
          <a:endParaRPr lang="ar-IQ"/>
        </a:p>
      </dgm:t>
    </dgm:pt>
    <dgm:pt modelId="{F8E4D6B2-3807-4B91-A6D2-613D07231BEA}" type="pres">
      <dgm:prSet presAssocID="{3E239BF2-618C-434E-A850-B303E8FFAA9C}" presName="Name0" presStyleCnt="0">
        <dgm:presLayoutVars>
          <dgm:chMax/>
          <dgm:chPref val="3"/>
          <dgm:dir/>
          <dgm:animOne val="branch"/>
          <dgm:animLvl val="lvl"/>
        </dgm:presLayoutVars>
      </dgm:prSet>
      <dgm:spPr/>
    </dgm:pt>
    <dgm:pt modelId="{1B776344-3A7F-4AA1-8380-224C6889AFE8}" type="pres">
      <dgm:prSet presAssocID="{91CBAFE4-7D56-4376-92BE-DF75413636D3}" presName="composite" presStyleCnt="0"/>
      <dgm:spPr/>
    </dgm:pt>
    <dgm:pt modelId="{008072CA-7604-439B-9C44-913A30D78CD0}" type="pres">
      <dgm:prSet presAssocID="{91CBAFE4-7D56-4376-92BE-DF75413636D3}" presName="FirstChild" presStyleLbl="revTx" presStyleIdx="0" presStyleCnt="1">
        <dgm:presLayoutVars>
          <dgm:chMax val="0"/>
          <dgm:chPref val="0"/>
          <dgm:bulletEnabled val="1"/>
        </dgm:presLayoutVars>
      </dgm:prSet>
      <dgm:spPr/>
    </dgm:pt>
    <dgm:pt modelId="{7EF393BD-8D23-4F8D-9535-F111FD287D2F}" type="pres">
      <dgm:prSet presAssocID="{91CBAFE4-7D56-4376-92BE-DF75413636D3}" presName="Parent" presStyleLbl="alignNode1" presStyleIdx="0" presStyleCnt="1">
        <dgm:presLayoutVars>
          <dgm:chMax val="3"/>
          <dgm:chPref val="3"/>
          <dgm:bulletEnabled val="1"/>
        </dgm:presLayoutVars>
      </dgm:prSet>
      <dgm:spPr/>
    </dgm:pt>
    <dgm:pt modelId="{347A7CA7-BBE3-4416-8C58-C30921DB8C18}" type="pres">
      <dgm:prSet presAssocID="{91CBAFE4-7D56-4376-92BE-DF75413636D3}" presName="Accent" presStyleLbl="parChTrans1D1" presStyleIdx="0" presStyleCnt="1"/>
      <dgm:spPr/>
    </dgm:pt>
  </dgm:ptLst>
  <dgm:cxnLst>
    <dgm:cxn modelId="{2DAA5933-219A-4430-9DD3-303FA9BCD203}" srcId="{3E239BF2-618C-434E-A850-B303E8FFAA9C}" destId="{91CBAFE4-7D56-4376-92BE-DF75413636D3}" srcOrd="0" destOrd="0" parTransId="{A1BF95CD-3E4E-476A-BE5F-17F2325E000D}" sibTransId="{012D0FDD-F57D-4187-9C06-85A16F6C3488}"/>
    <dgm:cxn modelId="{7237CC86-DB23-4E6D-A5F0-6C36C3340E31}" type="presOf" srcId="{3E239BF2-618C-434E-A850-B303E8FFAA9C}" destId="{F8E4D6B2-3807-4B91-A6D2-613D07231BEA}" srcOrd="0" destOrd="0" presId="urn:microsoft.com/office/officeart/2011/layout/TabList"/>
    <dgm:cxn modelId="{76A4E094-F4C0-44AF-A069-0FC9E649F574}" srcId="{91CBAFE4-7D56-4376-92BE-DF75413636D3}" destId="{011BD83A-C8C9-4073-91D5-B0415C814714}" srcOrd="0" destOrd="0" parTransId="{8D3E8E8D-E4DB-44D6-91EF-D83A347D0632}" sibTransId="{D8AEBAD8-44CC-4AE5-B9A5-20E51B96728B}"/>
    <dgm:cxn modelId="{1AA39298-C8C9-47D7-AB7D-3DBF9C957226}" type="presOf" srcId="{011BD83A-C8C9-4073-91D5-B0415C814714}" destId="{008072CA-7604-439B-9C44-913A30D78CD0}" srcOrd="0" destOrd="0" presId="urn:microsoft.com/office/officeart/2011/layout/TabList"/>
    <dgm:cxn modelId="{74F8159C-2A46-4B54-B4E7-718123A5DDAA}" type="presOf" srcId="{91CBAFE4-7D56-4376-92BE-DF75413636D3}" destId="{7EF393BD-8D23-4F8D-9535-F111FD287D2F}" srcOrd="0" destOrd="0" presId="urn:microsoft.com/office/officeart/2011/layout/TabList"/>
    <dgm:cxn modelId="{7CE9536F-83D7-4C4D-AE63-D8C3E4A5A268}" type="presParOf" srcId="{F8E4D6B2-3807-4B91-A6D2-613D07231BEA}" destId="{1B776344-3A7F-4AA1-8380-224C6889AFE8}" srcOrd="0" destOrd="0" presId="urn:microsoft.com/office/officeart/2011/layout/TabList"/>
    <dgm:cxn modelId="{76B94E61-5C0F-4044-9BD5-E01E992F9E9C}" type="presParOf" srcId="{1B776344-3A7F-4AA1-8380-224C6889AFE8}" destId="{008072CA-7604-439B-9C44-913A30D78CD0}" srcOrd="0" destOrd="0" presId="urn:microsoft.com/office/officeart/2011/layout/TabList"/>
    <dgm:cxn modelId="{252154A5-904A-4E52-81AA-3987D60B2D00}" type="presParOf" srcId="{1B776344-3A7F-4AA1-8380-224C6889AFE8}" destId="{7EF393BD-8D23-4F8D-9535-F111FD287D2F}" srcOrd="1" destOrd="0" presId="urn:microsoft.com/office/officeart/2011/layout/TabList"/>
    <dgm:cxn modelId="{6CCB8B59-1AAF-4AF9-9977-32132AAE35D9}" type="presParOf" srcId="{1B776344-3A7F-4AA1-8380-224C6889AFE8}" destId="{347A7CA7-BBE3-4416-8C58-C30921DB8C18}"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D1C01-0AD0-4293-9CBC-DC88A799B45D}">
      <dsp:nvSpPr>
        <dsp:cNvPr id="0" name=""/>
        <dsp:cNvSpPr/>
      </dsp:nvSpPr>
      <dsp:spPr>
        <a:xfrm>
          <a:off x="0" y="3685692"/>
          <a:ext cx="10515600"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08B31D-7539-44AC-ADBF-E3AD2548255F}">
      <dsp:nvSpPr>
        <dsp:cNvPr id="0" name=""/>
        <dsp:cNvSpPr/>
      </dsp:nvSpPr>
      <dsp:spPr>
        <a:xfrm>
          <a:off x="0" y="2102629"/>
          <a:ext cx="10515600"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09221C-D4F9-47E4-B44F-DE4F16110C1A}">
      <dsp:nvSpPr>
        <dsp:cNvPr id="0" name=""/>
        <dsp:cNvSpPr/>
      </dsp:nvSpPr>
      <dsp:spPr>
        <a:xfrm>
          <a:off x="0" y="519565"/>
          <a:ext cx="10515600" cy="0"/>
        </a:xfrm>
        <a:prstGeom prst="line">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0F65DB-56FD-48EF-AF4E-47A918DB647C}">
      <dsp:nvSpPr>
        <dsp:cNvPr id="0" name=""/>
        <dsp:cNvSpPr/>
      </dsp:nvSpPr>
      <dsp:spPr>
        <a:xfrm>
          <a:off x="2734055" y="579"/>
          <a:ext cx="7781544" cy="51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rtl="1">
            <a:lnSpc>
              <a:spcPct val="90000"/>
            </a:lnSpc>
            <a:spcBef>
              <a:spcPct val="0"/>
            </a:spcBef>
            <a:spcAft>
              <a:spcPct val="35000"/>
            </a:spcAft>
            <a:buNone/>
          </a:pPr>
          <a:r>
            <a:rPr lang="en-US" sz="2700" kern="1200" dirty="0"/>
            <a:t>Oil separation (cloudiness)</a:t>
          </a:r>
          <a:endParaRPr lang="ar-IQ" sz="2700" kern="1200" dirty="0"/>
        </a:p>
      </dsp:txBody>
      <dsp:txXfrm>
        <a:off x="2734055" y="579"/>
        <a:ext cx="7781544" cy="518986"/>
      </dsp:txXfrm>
    </dsp:sp>
    <dsp:sp modelId="{305BD1B0-D43F-42F5-8E5C-4DDCABED1B1D}">
      <dsp:nvSpPr>
        <dsp:cNvPr id="0" name=""/>
        <dsp:cNvSpPr/>
      </dsp:nvSpPr>
      <dsp:spPr>
        <a:xfrm>
          <a:off x="0" y="579"/>
          <a:ext cx="2734056" cy="518986"/>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ar-IQ" sz="2700" kern="1200" dirty="0"/>
            <a:t> ↓</a:t>
          </a:r>
          <a:r>
            <a:rPr lang="en-US" sz="2700" kern="1200" dirty="0"/>
            <a:t> Temp   </a:t>
          </a:r>
          <a:endParaRPr lang="ar-IQ" sz="2700" kern="1200" dirty="0"/>
        </a:p>
      </dsp:txBody>
      <dsp:txXfrm>
        <a:off x="25339" y="25918"/>
        <a:ext cx="2683378" cy="493647"/>
      </dsp:txXfrm>
    </dsp:sp>
    <dsp:sp modelId="{944BDE24-2612-4D63-83A4-7490E3601CC8}">
      <dsp:nvSpPr>
        <dsp:cNvPr id="0" name=""/>
        <dsp:cNvSpPr/>
      </dsp:nvSpPr>
      <dsp:spPr>
        <a:xfrm>
          <a:off x="0" y="519565"/>
          <a:ext cx="10515600" cy="103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r" defTabSz="933450" rtl="1">
            <a:lnSpc>
              <a:spcPct val="90000"/>
            </a:lnSpc>
            <a:spcBef>
              <a:spcPct val="0"/>
            </a:spcBef>
            <a:spcAft>
              <a:spcPct val="15000"/>
            </a:spcAft>
            <a:buChar char="•"/>
          </a:pPr>
          <a:endParaRPr lang="ar-IQ" sz="2100" kern="1200"/>
        </a:p>
      </dsp:txBody>
      <dsp:txXfrm>
        <a:off x="0" y="519565"/>
        <a:ext cx="10515600" cy="1038128"/>
      </dsp:txXfrm>
    </dsp:sp>
    <dsp:sp modelId="{47193C39-2265-4CE0-84B6-86BEFD4156F0}">
      <dsp:nvSpPr>
        <dsp:cNvPr id="0" name=""/>
        <dsp:cNvSpPr/>
      </dsp:nvSpPr>
      <dsp:spPr>
        <a:xfrm>
          <a:off x="2734055" y="1583642"/>
          <a:ext cx="7781544" cy="51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rtl="1">
            <a:lnSpc>
              <a:spcPct val="90000"/>
            </a:lnSpc>
            <a:spcBef>
              <a:spcPct val="0"/>
            </a:spcBef>
            <a:spcAft>
              <a:spcPct val="35000"/>
            </a:spcAft>
            <a:buNone/>
          </a:pPr>
          <a:r>
            <a:rPr lang="en-US" sz="2700" kern="1200" dirty="0"/>
            <a:t>Loss of aroma</a:t>
          </a:r>
          <a:endParaRPr lang="ar-IQ" sz="2700" kern="1200" dirty="0"/>
        </a:p>
      </dsp:txBody>
      <dsp:txXfrm>
        <a:off x="2734055" y="1583642"/>
        <a:ext cx="7781544" cy="518986"/>
      </dsp:txXfrm>
    </dsp:sp>
    <dsp:sp modelId="{995ACF1E-A166-40EA-BB19-B613D397A1C1}">
      <dsp:nvSpPr>
        <dsp:cNvPr id="0" name=""/>
        <dsp:cNvSpPr/>
      </dsp:nvSpPr>
      <dsp:spPr>
        <a:xfrm>
          <a:off x="0" y="1583642"/>
          <a:ext cx="2734056" cy="518986"/>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0">
            <a:lnSpc>
              <a:spcPct val="90000"/>
            </a:lnSpc>
            <a:spcBef>
              <a:spcPct val="0"/>
            </a:spcBef>
            <a:spcAft>
              <a:spcPct val="35000"/>
            </a:spcAft>
            <a:buNone/>
          </a:pPr>
          <a:r>
            <a:rPr lang="ar-IQ" sz="2700" kern="1200" dirty="0">
              <a:latin typeface="Tahoma" panose="020B0604030504040204" pitchFamily="34" charset="0"/>
              <a:ea typeface="Tahoma" panose="020B0604030504040204" pitchFamily="34" charset="0"/>
              <a:cs typeface="Tahoma" panose="020B0604030504040204" pitchFamily="34" charset="0"/>
            </a:rPr>
            <a:t>↑</a:t>
          </a:r>
          <a:r>
            <a:rPr lang="en-US" sz="2700" kern="1200" dirty="0">
              <a:latin typeface="Tahoma" panose="020B0604030504040204" pitchFamily="34" charset="0"/>
              <a:ea typeface="Tahoma" panose="020B0604030504040204" pitchFamily="34" charset="0"/>
              <a:cs typeface="Tahoma" panose="020B0604030504040204" pitchFamily="34" charset="0"/>
            </a:rPr>
            <a:t> Temp</a:t>
          </a:r>
          <a:endParaRPr lang="ar-IQ" sz="2700" kern="1200" dirty="0"/>
        </a:p>
      </dsp:txBody>
      <dsp:txXfrm>
        <a:off x="25339" y="1608981"/>
        <a:ext cx="2683378" cy="493647"/>
      </dsp:txXfrm>
    </dsp:sp>
    <dsp:sp modelId="{90859F64-95CA-4B63-993E-FD5C2E1493B9}">
      <dsp:nvSpPr>
        <dsp:cNvPr id="0" name=""/>
        <dsp:cNvSpPr/>
      </dsp:nvSpPr>
      <dsp:spPr>
        <a:xfrm>
          <a:off x="0" y="2102629"/>
          <a:ext cx="10515600" cy="103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r" defTabSz="933450" rtl="1">
            <a:lnSpc>
              <a:spcPct val="90000"/>
            </a:lnSpc>
            <a:spcBef>
              <a:spcPct val="0"/>
            </a:spcBef>
            <a:spcAft>
              <a:spcPct val="15000"/>
            </a:spcAft>
            <a:buChar char="•"/>
          </a:pPr>
          <a:endParaRPr lang="ar-IQ" sz="2100" kern="1200"/>
        </a:p>
      </dsp:txBody>
      <dsp:txXfrm>
        <a:off x="0" y="2102629"/>
        <a:ext cx="10515600" cy="1038128"/>
      </dsp:txXfrm>
    </dsp:sp>
    <dsp:sp modelId="{F5D9EC9F-AB4D-4088-B637-F62F9BDB84A8}">
      <dsp:nvSpPr>
        <dsp:cNvPr id="0" name=""/>
        <dsp:cNvSpPr/>
      </dsp:nvSpPr>
      <dsp:spPr>
        <a:xfrm>
          <a:off x="2734055" y="3166706"/>
          <a:ext cx="7781544" cy="518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rtl="1">
            <a:lnSpc>
              <a:spcPct val="90000"/>
            </a:lnSpc>
            <a:spcBef>
              <a:spcPct val="0"/>
            </a:spcBef>
            <a:spcAft>
              <a:spcPct val="35000"/>
            </a:spcAft>
            <a:buNone/>
          </a:pPr>
          <a:r>
            <a:rPr lang="en-US" sz="2700" kern="1200" dirty="0"/>
            <a:t>Oil oxidative degradation</a:t>
          </a:r>
          <a:endParaRPr lang="ar-IQ" sz="2700" kern="1200" dirty="0"/>
        </a:p>
      </dsp:txBody>
      <dsp:txXfrm>
        <a:off x="2734055" y="3166706"/>
        <a:ext cx="7781544" cy="518986"/>
      </dsp:txXfrm>
    </dsp:sp>
    <dsp:sp modelId="{1AF0D68E-53E1-4DBE-AD2D-5338428F67F2}">
      <dsp:nvSpPr>
        <dsp:cNvPr id="0" name=""/>
        <dsp:cNvSpPr/>
      </dsp:nvSpPr>
      <dsp:spPr>
        <a:xfrm>
          <a:off x="0" y="3166706"/>
          <a:ext cx="2734056" cy="518986"/>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rtl="1">
            <a:lnSpc>
              <a:spcPct val="90000"/>
            </a:lnSpc>
            <a:spcBef>
              <a:spcPct val="0"/>
            </a:spcBef>
            <a:spcAft>
              <a:spcPct val="35000"/>
            </a:spcAft>
            <a:buNone/>
          </a:pPr>
          <a:r>
            <a:rPr lang="en-US" sz="2700" kern="1200" dirty="0"/>
            <a:t>Oxygen + light	</a:t>
          </a:r>
          <a:endParaRPr lang="ar-IQ" sz="2700" kern="1200" dirty="0"/>
        </a:p>
      </dsp:txBody>
      <dsp:txXfrm>
        <a:off x="25339" y="3192045"/>
        <a:ext cx="2683378" cy="493647"/>
      </dsp:txXfrm>
    </dsp:sp>
    <dsp:sp modelId="{681506C8-4618-4D93-9705-E15174370BA8}">
      <dsp:nvSpPr>
        <dsp:cNvPr id="0" name=""/>
        <dsp:cNvSpPr/>
      </dsp:nvSpPr>
      <dsp:spPr>
        <a:xfrm>
          <a:off x="0" y="3686271"/>
          <a:ext cx="10515600" cy="103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r" defTabSz="933450" rtl="1">
            <a:lnSpc>
              <a:spcPct val="90000"/>
            </a:lnSpc>
            <a:spcBef>
              <a:spcPct val="0"/>
            </a:spcBef>
            <a:spcAft>
              <a:spcPct val="15000"/>
            </a:spcAft>
            <a:buChar char="•"/>
          </a:pPr>
          <a:endParaRPr lang="ar-IQ" sz="2100" kern="1200" dirty="0"/>
        </a:p>
      </dsp:txBody>
      <dsp:txXfrm>
        <a:off x="0" y="3686271"/>
        <a:ext cx="10515600" cy="1038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A7CA7-BBE3-4416-8C58-C30921DB8C18}">
      <dsp:nvSpPr>
        <dsp:cNvPr id="0" name=""/>
        <dsp:cNvSpPr/>
      </dsp:nvSpPr>
      <dsp:spPr>
        <a:xfrm>
          <a:off x="0" y="1066772"/>
          <a:ext cx="10515600" cy="0"/>
        </a:xfrm>
        <a:prstGeom prst="line">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072CA-7604-439B-9C44-913A30D78CD0}">
      <dsp:nvSpPr>
        <dsp:cNvPr id="0" name=""/>
        <dsp:cNvSpPr/>
      </dsp:nvSpPr>
      <dsp:spPr>
        <a:xfrm>
          <a:off x="2734055" y="533426"/>
          <a:ext cx="7781544" cy="53334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rtl="0">
            <a:lnSpc>
              <a:spcPct val="90000"/>
            </a:lnSpc>
            <a:spcBef>
              <a:spcPct val="0"/>
            </a:spcBef>
            <a:spcAft>
              <a:spcPct val="35000"/>
            </a:spcAft>
            <a:buNone/>
          </a:pPr>
          <a:r>
            <a:rPr lang="en-US" sz="2800" kern="1200" dirty="0"/>
            <a:t>Salting out</a:t>
          </a:r>
          <a:endParaRPr lang="ar-IQ" sz="2800" kern="1200" dirty="0"/>
        </a:p>
      </dsp:txBody>
      <dsp:txXfrm>
        <a:off x="2734055" y="533426"/>
        <a:ext cx="7781544" cy="533346"/>
      </dsp:txXfrm>
    </dsp:sp>
    <dsp:sp modelId="{7EF393BD-8D23-4F8D-9535-F111FD287D2F}">
      <dsp:nvSpPr>
        <dsp:cNvPr id="0" name=""/>
        <dsp:cNvSpPr/>
      </dsp:nvSpPr>
      <dsp:spPr>
        <a:xfrm>
          <a:off x="0" y="533426"/>
          <a:ext cx="2734056" cy="533346"/>
        </a:xfrm>
        <a:prstGeom prst="round2SameRect">
          <a:avLst>
            <a:gd name="adj1" fmla="val 16670"/>
            <a:gd name="adj2" fmla="val 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35000"/>
            </a:spcAft>
            <a:buNone/>
          </a:pPr>
          <a:r>
            <a:rPr lang="en-US" sz="2800" kern="1200" dirty="0"/>
            <a:t>Electrolytes </a:t>
          </a:r>
          <a:endParaRPr lang="ar-IQ" sz="2800" kern="1200" dirty="0"/>
        </a:p>
      </dsp:txBody>
      <dsp:txXfrm>
        <a:off x="26040" y="559466"/>
        <a:ext cx="2681976" cy="50730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46761817-6486-44BE-AD8A-FEFDE304FB4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04D0C9-1DD4-4FD4-9D62-1389F6C3778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12140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A1519D60-3E45-4533-B9B7-4464EB80EF40}"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D1D825-1F98-40BA-8ED9-567D9458DC6E}"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78337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E24025A7-9126-4461-8510-5EBB772D53C8}"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E02C80-8CC1-4972-A8BD-748DCD15991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14786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46761817-6486-44BE-AD8A-FEFDE304FB4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04D0C9-1DD4-4FD4-9D62-1389F6C3778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77081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CDCF8811-9A19-4526-A5E2-6BECD48F00C3}"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2E038F-6207-44FE-91D3-6D62AD34B9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033267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7626B7-BEC1-48E3-8B4A-14F311404BD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7F818-7556-4CBF-9291-5ED0B6FB33B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01013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p:cNvSpPr>
            <a:spLocks noGrp="1"/>
          </p:cNvSpPr>
          <p:nvPr>
            <p:ph type="dt" sz="half" idx="10"/>
          </p:nvPr>
        </p:nvSpPr>
        <p:spPr/>
        <p:txBody>
          <a:bodyPr/>
          <a:lstStyle>
            <a:lvl1pPr>
              <a:defRPr/>
            </a:lvl1pPr>
          </a:lstStyle>
          <a:p>
            <a:pPr>
              <a:defRPr/>
            </a:pPr>
            <a:fld id="{CF9B1D5C-6C4C-4F83-AA68-4FE5B57DE842}"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0355E3-2BEC-4388-9CB7-8DC7D4C3542A}"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99950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p:cNvSpPr>
            <a:spLocks noGrp="1"/>
          </p:cNvSpPr>
          <p:nvPr>
            <p:ph type="dt" sz="half" idx="10"/>
          </p:nvPr>
        </p:nvSpPr>
        <p:spPr/>
        <p:txBody>
          <a:bodyPr/>
          <a:lstStyle>
            <a:lvl1pPr>
              <a:defRPr/>
            </a:lvl1pPr>
          </a:lstStyle>
          <a:p>
            <a:pPr>
              <a:defRPr/>
            </a:pPr>
            <a:fld id="{8B92F2C2-66B4-4814-BAA3-B2D012C157FB}" type="datetimeFigureOut">
              <a:rPr lang="ar-IQ">
                <a:solidFill>
                  <a:prstClr val="black">
                    <a:tint val="75000"/>
                  </a:prstClr>
                </a:solidFill>
              </a:rPr>
              <a:pPr>
                <a:defRPr/>
              </a:pPr>
              <a:t>25/05/1443</a:t>
            </a:fld>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251EE1-90DE-4C4C-997B-97CFF1918C8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629155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D284AED3-ADE8-4FE1-964A-AA8F3AB40EE4}" type="datetimeFigureOut">
              <a:rPr lang="ar-IQ">
                <a:solidFill>
                  <a:prstClr val="black">
                    <a:tint val="75000"/>
                  </a:prstClr>
                </a:solidFill>
              </a:rPr>
              <a:pPr>
                <a:defRPr/>
              </a:pPr>
              <a:t>25/05/1443</a:t>
            </a:fld>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83CCC5-FD7A-4465-ABF9-F35C0854962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95153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340693-4E7C-4329-935E-3E86ADB8BB10}" type="datetimeFigureOut">
              <a:rPr lang="ar-IQ">
                <a:solidFill>
                  <a:prstClr val="black">
                    <a:tint val="75000"/>
                  </a:prstClr>
                </a:solidFill>
              </a:rPr>
              <a:pPr>
                <a:defRPr/>
              </a:pPr>
              <a:t>25/05/1443</a:t>
            </a:fld>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BDB804-A84D-4C8E-B11A-C730E2E416C7}"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72467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20070-C8E3-49D1-AD50-37861A295DDF}"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D023AC-8F31-4FCB-A739-9A8F72D638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64457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CDCF8811-9A19-4526-A5E2-6BECD48F00C3}"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2E038F-6207-44FE-91D3-6D62AD34B9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974160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9DC257-2F19-4F9B-895A-28FB888A26FB}"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7E476F-0A4E-4B5B-A16F-9BD2B05562A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71672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A1519D60-3E45-4533-B9B7-4464EB80EF40}"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D1D825-1F98-40BA-8ED9-567D9458DC6E}"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49529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E24025A7-9126-4461-8510-5EBB772D53C8}"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E02C80-8CC1-4972-A8BD-748DCD15991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9150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46761817-6486-44BE-AD8A-FEFDE304FB4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04D0C9-1DD4-4FD4-9D62-1389F6C3778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379685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CDCF8811-9A19-4526-A5E2-6BECD48F00C3}"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2E038F-6207-44FE-91D3-6D62AD34B9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11139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7626B7-BEC1-48E3-8B4A-14F311404BD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7F818-7556-4CBF-9291-5ED0B6FB33B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911397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p:cNvSpPr>
            <a:spLocks noGrp="1"/>
          </p:cNvSpPr>
          <p:nvPr>
            <p:ph type="dt" sz="half" idx="10"/>
          </p:nvPr>
        </p:nvSpPr>
        <p:spPr/>
        <p:txBody>
          <a:bodyPr/>
          <a:lstStyle>
            <a:lvl1pPr>
              <a:defRPr/>
            </a:lvl1pPr>
          </a:lstStyle>
          <a:p>
            <a:pPr>
              <a:defRPr/>
            </a:pPr>
            <a:fld id="{CF9B1D5C-6C4C-4F83-AA68-4FE5B57DE842}"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0355E3-2BEC-4388-9CB7-8DC7D4C3542A}"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3364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p:cNvSpPr>
            <a:spLocks noGrp="1"/>
          </p:cNvSpPr>
          <p:nvPr>
            <p:ph type="dt" sz="half" idx="10"/>
          </p:nvPr>
        </p:nvSpPr>
        <p:spPr/>
        <p:txBody>
          <a:bodyPr/>
          <a:lstStyle>
            <a:lvl1pPr>
              <a:defRPr/>
            </a:lvl1pPr>
          </a:lstStyle>
          <a:p>
            <a:pPr>
              <a:defRPr/>
            </a:pPr>
            <a:fld id="{8B92F2C2-66B4-4814-BAA3-B2D012C157FB}" type="datetimeFigureOut">
              <a:rPr lang="ar-IQ">
                <a:solidFill>
                  <a:prstClr val="black">
                    <a:tint val="75000"/>
                  </a:prstClr>
                </a:solidFill>
              </a:rPr>
              <a:pPr>
                <a:defRPr/>
              </a:pPr>
              <a:t>25/05/1443</a:t>
            </a:fld>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251EE1-90DE-4C4C-997B-97CFF1918C8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9141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D284AED3-ADE8-4FE1-964A-AA8F3AB40EE4}" type="datetimeFigureOut">
              <a:rPr lang="ar-IQ">
                <a:solidFill>
                  <a:prstClr val="black">
                    <a:tint val="75000"/>
                  </a:prstClr>
                </a:solidFill>
              </a:rPr>
              <a:pPr>
                <a:defRPr/>
              </a:pPr>
              <a:t>25/05/1443</a:t>
            </a:fld>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83CCC5-FD7A-4465-ABF9-F35C0854962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48608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340693-4E7C-4329-935E-3E86ADB8BB10}" type="datetimeFigureOut">
              <a:rPr lang="ar-IQ">
                <a:solidFill>
                  <a:prstClr val="black">
                    <a:tint val="75000"/>
                  </a:prstClr>
                </a:solidFill>
              </a:rPr>
              <a:pPr>
                <a:defRPr/>
              </a:pPr>
              <a:t>25/05/1443</a:t>
            </a:fld>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BDB804-A84D-4C8E-B11A-C730E2E416C7}"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36331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7626B7-BEC1-48E3-8B4A-14F311404BD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7F818-7556-4CBF-9291-5ED0B6FB33B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022247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20070-C8E3-49D1-AD50-37861A295DDF}"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D023AC-8F31-4FCB-A739-9A8F72D638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62947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9DC257-2F19-4F9B-895A-28FB888A26FB}"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7E476F-0A4E-4B5B-A16F-9BD2B05562A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65494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A1519D60-3E45-4533-B9B7-4464EB80EF40}"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D1D825-1F98-40BA-8ED9-567D9458DC6E}"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50862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E24025A7-9126-4461-8510-5EBB772D53C8}"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E02C80-8CC1-4972-A8BD-748DCD15991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405762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46761817-6486-44BE-AD8A-FEFDE304FB4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04D0C9-1DD4-4FD4-9D62-1389F6C3778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435640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CDCF8811-9A19-4526-A5E2-6BECD48F00C3}"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2E038F-6207-44FE-91D3-6D62AD34B9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694958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7626B7-BEC1-48E3-8B4A-14F311404BD1}"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67F818-7556-4CBF-9291-5ED0B6FB33B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57186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p:cNvSpPr>
            <a:spLocks noGrp="1"/>
          </p:cNvSpPr>
          <p:nvPr>
            <p:ph type="dt" sz="half" idx="10"/>
          </p:nvPr>
        </p:nvSpPr>
        <p:spPr/>
        <p:txBody>
          <a:bodyPr/>
          <a:lstStyle>
            <a:lvl1pPr>
              <a:defRPr/>
            </a:lvl1pPr>
          </a:lstStyle>
          <a:p>
            <a:pPr>
              <a:defRPr/>
            </a:pPr>
            <a:fld id="{CF9B1D5C-6C4C-4F83-AA68-4FE5B57DE842}"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0355E3-2BEC-4388-9CB7-8DC7D4C3542A}"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574167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p:cNvSpPr>
            <a:spLocks noGrp="1"/>
          </p:cNvSpPr>
          <p:nvPr>
            <p:ph type="dt" sz="half" idx="10"/>
          </p:nvPr>
        </p:nvSpPr>
        <p:spPr/>
        <p:txBody>
          <a:bodyPr/>
          <a:lstStyle>
            <a:lvl1pPr>
              <a:defRPr/>
            </a:lvl1pPr>
          </a:lstStyle>
          <a:p>
            <a:pPr>
              <a:defRPr/>
            </a:pPr>
            <a:fld id="{8B92F2C2-66B4-4814-BAA3-B2D012C157FB}" type="datetimeFigureOut">
              <a:rPr lang="ar-IQ">
                <a:solidFill>
                  <a:prstClr val="black">
                    <a:tint val="75000"/>
                  </a:prstClr>
                </a:solidFill>
              </a:rPr>
              <a:pPr>
                <a:defRPr/>
              </a:pPr>
              <a:t>25/05/1443</a:t>
            </a:fld>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251EE1-90DE-4C4C-997B-97CFF1918C8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619464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D284AED3-ADE8-4FE1-964A-AA8F3AB40EE4}" type="datetimeFigureOut">
              <a:rPr lang="ar-IQ">
                <a:solidFill>
                  <a:prstClr val="black">
                    <a:tint val="75000"/>
                  </a:prstClr>
                </a:solidFill>
              </a:rPr>
              <a:pPr>
                <a:defRPr/>
              </a:pPr>
              <a:t>25/05/1443</a:t>
            </a:fld>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83CCC5-FD7A-4465-ABF9-F35C0854962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1164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3"/>
          <p:cNvSpPr>
            <a:spLocks noGrp="1"/>
          </p:cNvSpPr>
          <p:nvPr>
            <p:ph type="dt" sz="half" idx="10"/>
          </p:nvPr>
        </p:nvSpPr>
        <p:spPr/>
        <p:txBody>
          <a:bodyPr/>
          <a:lstStyle>
            <a:lvl1pPr>
              <a:defRPr/>
            </a:lvl1pPr>
          </a:lstStyle>
          <a:p>
            <a:pPr>
              <a:defRPr/>
            </a:pPr>
            <a:fld id="{CF9B1D5C-6C4C-4F83-AA68-4FE5B57DE842}"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0355E3-2BEC-4388-9CB7-8DC7D4C3542A}"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740072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340693-4E7C-4329-935E-3E86ADB8BB10}" type="datetimeFigureOut">
              <a:rPr lang="ar-IQ">
                <a:solidFill>
                  <a:prstClr val="black">
                    <a:tint val="75000"/>
                  </a:prstClr>
                </a:solidFill>
              </a:rPr>
              <a:pPr>
                <a:defRPr/>
              </a:pPr>
              <a:t>25/05/1443</a:t>
            </a:fld>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BDB804-A84D-4C8E-B11A-C730E2E416C7}"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51112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20070-C8E3-49D1-AD50-37861A295DDF}"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D023AC-8F31-4FCB-A739-9A8F72D638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983714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9DC257-2F19-4F9B-895A-28FB888A26FB}"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7E476F-0A4E-4B5B-A16F-9BD2B05562A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09647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A1519D60-3E45-4533-B9B7-4464EB80EF40}"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D1D825-1F98-40BA-8ED9-567D9458DC6E}"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773680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pPr>
              <a:defRPr/>
            </a:pPr>
            <a:fld id="{E24025A7-9126-4461-8510-5EBB772D53C8}" type="datetimeFigureOut">
              <a:rPr lang="ar-IQ">
                <a:solidFill>
                  <a:prstClr val="black">
                    <a:tint val="75000"/>
                  </a:prstClr>
                </a:solidFill>
              </a:rPr>
              <a:pPr>
                <a:defRPr/>
              </a:pPr>
              <a:t>25/05/1443</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E02C80-8CC1-4972-A8BD-748DCD15991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863162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37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244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0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9449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876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3"/>
          <p:cNvSpPr>
            <a:spLocks noGrp="1"/>
          </p:cNvSpPr>
          <p:nvPr>
            <p:ph type="dt" sz="half" idx="10"/>
          </p:nvPr>
        </p:nvSpPr>
        <p:spPr/>
        <p:txBody>
          <a:bodyPr/>
          <a:lstStyle>
            <a:lvl1pPr>
              <a:defRPr/>
            </a:lvl1pPr>
          </a:lstStyle>
          <a:p>
            <a:pPr>
              <a:defRPr/>
            </a:pPr>
            <a:fld id="{8B92F2C2-66B4-4814-BAA3-B2D012C157FB}" type="datetimeFigureOut">
              <a:rPr lang="ar-IQ">
                <a:solidFill>
                  <a:prstClr val="black">
                    <a:tint val="75000"/>
                  </a:prstClr>
                </a:solidFill>
              </a:rPr>
              <a:pPr>
                <a:defRPr/>
              </a:pPr>
              <a:t>25/05/1443</a:t>
            </a:fld>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251EE1-90DE-4C4C-997B-97CFF1918C8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665668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318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8419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0572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476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4012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95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D284AED3-ADE8-4FE1-964A-AA8F3AB40EE4}" type="datetimeFigureOut">
              <a:rPr lang="ar-IQ">
                <a:solidFill>
                  <a:prstClr val="black">
                    <a:tint val="75000"/>
                  </a:prstClr>
                </a:solidFill>
              </a:rPr>
              <a:pPr>
                <a:defRPr/>
              </a:pPr>
              <a:t>25/05/1443</a:t>
            </a:fld>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683CCC5-FD7A-4465-ABF9-F35C0854962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12491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340693-4E7C-4329-935E-3E86ADB8BB10}" type="datetimeFigureOut">
              <a:rPr lang="ar-IQ">
                <a:solidFill>
                  <a:prstClr val="black">
                    <a:tint val="75000"/>
                  </a:prstClr>
                </a:solidFill>
              </a:rPr>
              <a:pPr>
                <a:defRPr/>
              </a:pPr>
              <a:t>25/05/1443</a:t>
            </a:fld>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DBDB804-A84D-4C8E-B11A-C730E2E416C7}"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05564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520070-C8E3-49D1-AD50-37861A295DDF}"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D023AC-8F31-4FCB-A739-9A8F72D6387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54668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9DC257-2F19-4F9B-895A-28FB888A26FB}" type="datetimeFigureOut">
              <a:rPr lang="ar-IQ">
                <a:solidFill>
                  <a:prstClr val="black">
                    <a:tint val="75000"/>
                  </a:prstClr>
                </a:solidFill>
              </a:rPr>
              <a:pPr>
                <a:defRPr/>
              </a:pPr>
              <a:t>25/05/1443</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07E476F-0A4E-4B5B-A16F-9BD2B05562A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76297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fld id="{B16889D5-2EF5-4178-9432-699E4577F2E0}" type="datetimeFigureOut">
              <a:rPr lang="ar-IQ">
                <a:solidFill>
                  <a:prstClr val="black">
                    <a:tint val="75000"/>
                  </a:prstClr>
                </a:solidFill>
              </a:rPr>
              <a:pPr rtl="1">
                <a:defRPr/>
              </a:pPr>
              <a:t>25/05/1443</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619E17FF-44D2-4943-B405-4D274B185E45}"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4478065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fld id="{B16889D5-2EF5-4178-9432-699E4577F2E0}" type="datetimeFigureOut">
              <a:rPr lang="ar-IQ">
                <a:solidFill>
                  <a:prstClr val="black">
                    <a:tint val="75000"/>
                  </a:prstClr>
                </a:solidFill>
              </a:rPr>
              <a:pPr rtl="1">
                <a:defRPr/>
              </a:pPr>
              <a:t>25/05/1443</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619E17FF-44D2-4943-B405-4D274B185E45}"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8825451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fld id="{B16889D5-2EF5-4178-9432-699E4577F2E0}" type="datetimeFigureOut">
              <a:rPr lang="ar-IQ">
                <a:solidFill>
                  <a:prstClr val="black">
                    <a:tint val="75000"/>
                  </a:prstClr>
                </a:solidFill>
              </a:rPr>
              <a:pPr rtl="1">
                <a:defRPr/>
              </a:pPr>
              <a:t>25/05/1443</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619E17FF-44D2-4943-B405-4D274B185E45}"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14062114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fld id="{B16889D5-2EF5-4178-9432-699E4577F2E0}" type="datetimeFigureOut">
              <a:rPr lang="ar-IQ">
                <a:solidFill>
                  <a:prstClr val="black">
                    <a:tint val="75000"/>
                  </a:prstClr>
                </a:solidFill>
              </a:rPr>
              <a:pPr rtl="1">
                <a:defRPr/>
              </a:pPr>
              <a:t>25/05/1443</a:t>
            </a:fld>
            <a:endParaRPr lang="ar-IQ">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619E17FF-44D2-4943-B405-4D274B185E45}"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2269605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defRPr/>
            </a:pPr>
            <a:fld id="{B16889D5-2EF5-4178-9432-699E4577F2E0}" type="datetimeFigureOut">
              <a:rPr lang="ar-IQ" smtClean="0">
                <a:solidFill>
                  <a:prstClr val="black">
                    <a:tint val="75000"/>
                  </a:prstClr>
                </a:solidFill>
              </a:rPr>
              <a:pPr rtl="1">
                <a:defRPr/>
              </a:pPr>
              <a:t>25/05/1443</a:t>
            </a:fld>
            <a:endParaRPr lang="ar-IQ">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defRPr/>
            </a:pPr>
            <a:fld id="{619E17FF-44D2-4943-B405-4D274B185E45}" type="slidenum">
              <a:rPr lang="ar-IQ" smtClean="0">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8502064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BB67E4-5A71-4F29-BD40-378DEE99E1B8}"/>
              </a:ext>
            </a:extLst>
          </p:cNvPr>
          <p:cNvSpPr>
            <a:spLocks noGrp="1"/>
          </p:cNvSpPr>
          <p:nvPr>
            <p:ph type="ctrTitle"/>
          </p:nvPr>
        </p:nvSpPr>
        <p:spPr>
          <a:xfrm>
            <a:off x="1523999" y="2168666"/>
            <a:ext cx="9144000" cy="2177779"/>
          </a:xfrm>
        </p:spPr>
        <p:txBody>
          <a:bodyPr>
            <a:normAutofit/>
          </a:bodyPr>
          <a:lstStyle/>
          <a:p>
            <a:r>
              <a:rPr lang="en-US" sz="4000" dirty="0" err="1">
                <a:latin typeface="Algerian" panose="04020705040A02060702" pitchFamily="82" charset="0"/>
              </a:rPr>
              <a:t>lec</a:t>
            </a:r>
            <a:r>
              <a:rPr lang="en-US" sz="4000" dirty="0">
                <a:latin typeface="Algerian" panose="04020705040A02060702" pitchFamily="82" charset="0"/>
              </a:rPr>
              <a:t> 8</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aromatic waters</a:t>
            </a:r>
            <a:endParaRPr lang="ar-IQ" sz="4000" dirty="0">
              <a:solidFill>
                <a:srgbClr val="FF0000"/>
              </a:solidFill>
              <a:latin typeface="Algerian" panose="04020705040A02060702" pitchFamily="82" charset="0"/>
            </a:endParaRPr>
          </a:p>
        </p:txBody>
      </p:sp>
      <p:sp>
        <p:nvSpPr>
          <p:cNvPr id="8" name="Subtitle 2">
            <a:extLst>
              <a:ext uri="{FF2B5EF4-FFF2-40B4-BE49-F238E27FC236}">
                <a16:creationId xmlns:a16="http://schemas.microsoft.com/office/drawing/2014/main" id="{FB6B7DB5-E939-4E87-9CEA-2A5EC8B23EDE}"/>
              </a:ext>
            </a:extLst>
          </p:cNvPr>
          <p:cNvSpPr>
            <a:spLocks noGrp="1"/>
          </p:cNvSpPr>
          <p:nvPr>
            <p:ph type="subTitle" idx="1"/>
          </p:nvPr>
        </p:nvSpPr>
        <p:spPr>
          <a:xfrm>
            <a:off x="1524000" y="4689334"/>
            <a:ext cx="9144000" cy="1655762"/>
          </a:xfrm>
        </p:spPr>
        <p:txBody>
          <a:bodyPr/>
          <a:lstStyle/>
          <a:p>
            <a:r>
              <a:rPr lang="en-US" dirty="0">
                <a:cs typeface="+mj-cs"/>
              </a:rPr>
              <a:t>Stage: 3/ 1st course</a:t>
            </a:r>
          </a:p>
          <a:p>
            <a:r>
              <a:rPr lang="en-US" dirty="0">
                <a:cs typeface="+mj-cs"/>
              </a:rPr>
              <a:t>Dr. Ameer S. Sahib</a:t>
            </a:r>
            <a:endParaRPr lang="ar-IQ" dirty="0">
              <a:cs typeface="+mj-cs"/>
            </a:endParaRPr>
          </a:p>
        </p:txBody>
      </p:sp>
      <p:pic>
        <p:nvPicPr>
          <p:cNvPr id="9" name="Picture 8">
            <a:extLst>
              <a:ext uri="{FF2B5EF4-FFF2-40B4-BE49-F238E27FC236}">
                <a16:creationId xmlns:a16="http://schemas.microsoft.com/office/drawing/2014/main" id="{3F680D2D-762E-4185-816F-7FA4BC769C6B}"/>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10" name="Picture 9">
            <a:extLst>
              <a:ext uri="{FF2B5EF4-FFF2-40B4-BE49-F238E27FC236}">
                <a16:creationId xmlns:a16="http://schemas.microsoft.com/office/drawing/2014/main" id="{41A0F9EB-42FD-4668-886C-80E53C5B4538}"/>
              </a:ext>
            </a:extLst>
          </p:cNvPr>
          <p:cNvPicPr>
            <a:picLocks noChangeAspect="1"/>
          </p:cNvPicPr>
          <p:nvPr/>
        </p:nvPicPr>
        <p:blipFill>
          <a:blip r:embed="rId3"/>
          <a:stretch>
            <a:fillRect/>
          </a:stretch>
        </p:blipFill>
        <p:spPr>
          <a:xfrm>
            <a:off x="9780156" y="485145"/>
            <a:ext cx="2027976" cy="1892174"/>
          </a:xfrm>
          <a:prstGeom prst="rect">
            <a:avLst/>
          </a:prstGeom>
        </p:spPr>
      </p:pic>
    </p:spTree>
    <p:extLst>
      <p:ext uri="{BB962C8B-B14F-4D97-AF65-F5344CB8AC3E}">
        <p14:creationId xmlns:p14="http://schemas.microsoft.com/office/powerpoint/2010/main" val="332412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6300" y="152400"/>
            <a:ext cx="10515600" cy="854075"/>
          </a:xfrm>
        </p:spPr>
        <p:txBody>
          <a:bodyPr/>
          <a:lstStyle/>
          <a:p>
            <a:r>
              <a:rPr lang="en-US" dirty="0">
                <a:solidFill>
                  <a:srgbClr val="FF0000"/>
                </a:solidFill>
                <a:latin typeface="Andalus" panose="02020603050405020304" pitchFamily="18" charset="-78"/>
                <a:cs typeface="Andalus" panose="02020603050405020304" pitchFamily="18" charset="-78"/>
              </a:rPr>
              <a:t>Preparation of aromatic water </a:t>
            </a:r>
          </a:p>
        </p:txBody>
      </p:sp>
      <p:sp>
        <p:nvSpPr>
          <p:cNvPr id="2" name="Content Placeholder 1"/>
          <p:cNvSpPr>
            <a:spLocks noGrp="1"/>
          </p:cNvSpPr>
          <p:nvPr>
            <p:ph idx="1"/>
          </p:nvPr>
        </p:nvSpPr>
        <p:spPr>
          <a:xfrm>
            <a:off x="800099" y="817418"/>
            <a:ext cx="10858501" cy="5867400"/>
          </a:xfrm>
        </p:spPr>
        <p:txBody>
          <a:bodyPr>
            <a:noAutofit/>
          </a:bodyPr>
          <a:lstStyle/>
          <a:p>
            <a:pPr algn="l" rtl="0">
              <a:lnSpc>
                <a:spcPct val="150000"/>
              </a:lnSpc>
              <a:buFont typeface="Wingdings" panose="05000000000000000000" pitchFamily="2" charset="2"/>
              <a:buChar char="Ø"/>
            </a:pPr>
            <a:r>
              <a:rPr lang="en-US" sz="2200" dirty="0"/>
              <a:t> Most of the aromatic substances in the preparation of aromatic waters have very low solubility in water, and even though the water may be saturated, its concentration of aromatic material is still rather small.</a:t>
            </a:r>
          </a:p>
          <a:p>
            <a:pPr algn="l" rtl="0">
              <a:lnSpc>
                <a:spcPct val="150000"/>
              </a:lnSpc>
              <a:buFont typeface="Wingdings" panose="05000000000000000000" pitchFamily="2" charset="2"/>
              <a:buChar char="Ø"/>
            </a:pPr>
            <a:r>
              <a:rPr lang="en-US" sz="2200" dirty="0"/>
              <a:t> The official method of preparation of aromatic water are:</a:t>
            </a:r>
          </a:p>
          <a:p>
            <a:pPr marL="0" indent="0" algn="l" rtl="0">
              <a:lnSpc>
                <a:spcPct val="150000"/>
              </a:lnSpc>
              <a:buNone/>
            </a:pPr>
            <a:r>
              <a:rPr lang="en-US" sz="2200" dirty="0"/>
              <a:t> </a:t>
            </a:r>
            <a:r>
              <a:rPr lang="en-US" sz="2200" dirty="0">
                <a:solidFill>
                  <a:srgbClr val="FF0000"/>
                </a:solidFill>
                <a:highlight>
                  <a:srgbClr val="FFFF00"/>
                </a:highlight>
              </a:rPr>
              <a:t>1. Distillation  2. Direct solution  3. Alternate solution</a:t>
            </a:r>
          </a:p>
          <a:p>
            <a:pPr marL="0" indent="0" algn="l" rtl="0">
              <a:lnSpc>
                <a:spcPct val="150000"/>
              </a:lnSpc>
              <a:buNone/>
            </a:pPr>
            <a:r>
              <a:rPr lang="en-US" sz="2200" dirty="0"/>
              <a:t>There are some modifications in the preparation methods:</a:t>
            </a:r>
          </a:p>
          <a:p>
            <a:pPr algn="l" rtl="0">
              <a:lnSpc>
                <a:spcPct val="150000"/>
              </a:lnSpc>
              <a:buFont typeface="Wingdings" panose="05000000000000000000" pitchFamily="2" charset="2"/>
              <a:buChar char="Ø"/>
            </a:pPr>
            <a:r>
              <a:rPr lang="en-US" sz="2200" dirty="0"/>
              <a:t> Formulas for concentrates of the aromatic principles containing either alcohol or solubilizing agent like surfactant have been developed, and manufactured as concentrated waters.</a:t>
            </a:r>
          </a:p>
          <a:p>
            <a:pPr algn="l" rtl="0">
              <a:lnSpc>
                <a:spcPct val="150000"/>
              </a:lnSpc>
              <a:buFont typeface="Wingdings" panose="05000000000000000000" pitchFamily="2" charset="2"/>
              <a:buChar char="Ø"/>
            </a:pPr>
            <a:r>
              <a:rPr lang="en-US" sz="2200" dirty="0"/>
              <a:t> To prepare an aromatic water the concentrates are diluted with water before use.</a:t>
            </a:r>
          </a:p>
        </p:txBody>
      </p:sp>
    </p:spTree>
    <p:extLst>
      <p:ext uri="{BB962C8B-B14F-4D97-AF65-F5344CB8AC3E}">
        <p14:creationId xmlns:p14="http://schemas.microsoft.com/office/powerpoint/2010/main" val="967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9067800" cy="719328"/>
          </a:xfrm>
        </p:spPr>
        <p:txBody>
          <a:bodyPr>
            <a:normAutofit/>
          </a:bodyPr>
          <a:lstStyle/>
          <a:p>
            <a:r>
              <a:rPr lang="en-US" sz="4400" dirty="0">
                <a:solidFill>
                  <a:srgbClr val="FF0000"/>
                </a:solidFill>
                <a:latin typeface="Andalus" panose="02020603050405020304" pitchFamily="18" charset="-78"/>
                <a:cs typeface="Andalus" panose="02020603050405020304" pitchFamily="18" charset="-78"/>
              </a:rPr>
              <a:t>1- Distillation  method  </a:t>
            </a:r>
          </a:p>
        </p:txBody>
      </p:sp>
      <p:sp>
        <p:nvSpPr>
          <p:cNvPr id="2" name="Content Placeholder 1"/>
          <p:cNvSpPr>
            <a:spLocks noGrp="1"/>
          </p:cNvSpPr>
          <p:nvPr>
            <p:ph idx="1"/>
          </p:nvPr>
        </p:nvSpPr>
        <p:spPr>
          <a:xfrm>
            <a:off x="304800" y="1295400"/>
            <a:ext cx="11734800" cy="5181600"/>
          </a:xfrm>
        </p:spPr>
        <p:txBody>
          <a:bodyPr>
            <a:noAutofit/>
          </a:bodyPr>
          <a:lstStyle/>
          <a:p>
            <a:pPr algn="just" rtl="0">
              <a:lnSpc>
                <a:spcPct val="170000"/>
              </a:lnSpc>
            </a:pPr>
            <a:r>
              <a:rPr lang="en-US" sz="2600" dirty="0"/>
              <a:t>The distillation method consists of placing the odoriferous portion of the plant in a suitable still with sufficient purified water and then distilling most of the water, avoiding charring or scorching (burning) of the substance. </a:t>
            </a:r>
          </a:p>
          <a:p>
            <a:pPr algn="just" rtl="0">
              <a:lnSpc>
                <a:spcPct val="170000"/>
              </a:lnSpc>
            </a:pPr>
            <a:r>
              <a:rPr lang="en-US" sz="2600" dirty="0"/>
              <a:t>The excess oil is separated from the distillate .</a:t>
            </a:r>
          </a:p>
          <a:p>
            <a:pPr algn="just" rtl="0">
              <a:lnSpc>
                <a:spcPct val="170000"/>
              </a:lnSpc>
            </a:pPr>
            <a:r>
              <a:rPr lang="en-US" sz="2600" dirty="0"/>
              <a:t>The label of commercial witch hazel  contain one or more symbol of (X) , each X represent  one distillation. This process is called re-distillation. This is done to get a saturated solution if it is not obtained from the 1st distillation.</a:t>
            </a:r>
          </a:p>
        </p:txBody>
      </p:sp>
    </p:spTree>
    <p:extLst>
      <p:ext uri="{BB962C8B-B14F-4D97-AF65-F5344CB8AC3E}">
        <p14:creationId xmlns:p14="http://schemas.microsoft.com/office/powerpoint/2010/main" val="154272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C2E15A-C922-4355-AB7C-A7929247DB6C}"/>
              </a:ext>
            </a:extLst>
          </p:cNvPr>
          <p:cNvPicPr>
            <a:picLocks noChangeAspect="1"/>
          </p:cNvPicPr>
          <p:nvPr/>
        </p:nvPicPr>
        <p:blipFill>
          <a:blip r:embed="rId2"/>
          <a:stretch>
            <a:fillRect/>
          </a:stretch>
        </p:blipFill>
        <p:spPr>
          <a:xfrm>
            <a:off x="171157" y="341986"/>
            <a:ext cx="7679140" cy="6174028"/>
          </a:xfrm>
          <a:prstGeom prst="rect">
            <a:avLst/>
          </a:prstGeom>
        </p:spPr>
      </p:pic>
      <p:sp>
        <p:nvSpPr>
          <p:cNvPr id="4" name="TextBox 3">
            <a:extLst>
              <a:ext uri="{FF2B5EF4-FFF2-40B4-BE49-F238E27FC236}">
                <a16:creationId xmlns:a16="http://schemas.microsoft.com/office/drawing/2014/main" id="{A319BD7F-B7D0-4D71-A37F-5E1DE86BFB64}"/>
              </a:ext>
            </a:extLst>
          </p:cNvPr>
          <p:cNvSpPr txBox="1"/>
          <p:nvPr/>
        </p:nvSpPr>
        <p:spPr>
          <a:xfrm>
            <a:off x="8153400" y="242598"/>
            <a:ext cx="3886200" cy="6370975"/>
          </a:xfrm>
          <a:prstGeom prst="rect">
            <a:avLst/>
          </a:prstGeom>
          <a:noFill/>
          <a:ln w="28575">
            <a:solidFill>
              <a:srgbClr val="00B0F0"/>
            </a:solidFill>
          </a:ln>
        </p:spPr>
        <p:txBody>
          <a:bodyPr wrap="square">
            <a:spAutoFit/>
          </a:bodyPr>
          <a:lstStyle/>
          <a:p>
            <a:pPr indent="-514350" algn="just" rtl="0">
              <a:buNone/>
            </a:pPr>
            <a:r>
              <a:rPr lang="en-US" sz="2400" dirty="0"/>
              <a:t>Most of aromatic waters can be prepared by distillation. However, it is </a:t>
            </a:r>
            <a:r>
              <a:rPr lang="en-US" sz="2400" dirty="0">
                <a:solidFill>
                  <a:srgbClr val="FF0000"/>
                </a:solidFill>
              </a:rPr>
              <a:t>not practical or economically feasible </a:t>
            </a:r>
            <a:r>
              <a:rPr lang="en-US" sz="2400" dirty="0"/>
              <a:t>to use this method in most cases, since other method is of low cost and with simple apparatus required.</a:t>
            </a:r>
          </a:p>
          <a:p>
            <a:pPr indent="-514350" algn="just" rtl="0">
              <a:buNone/>
            </a:pPr>
            <a:endParaRPr lang="en-US" sz="2400" dirty="0"/>
          </a:p>
          <a:p>
            <a:pPr indent="-514350" algn="just" rtl="0">
              <a:buNone/>
            </a:pPr>
            <a:r>
              <a:rPr lang="en-US" sz="2400" dirty="0">
                <a:solidFill>
                  <a:srgbClr val="FF0000"/>
                </a:solidFill>
              </a:rPr>
              <a:t>Note</a:t>
            </a:r>
            <a:r>
              <a:rPr lang="en-US" sz="2400" dirty="0"/>
              <a:t>: aromatic waters which are prepared directly from fresh plant material, e.g. stronger </a:t>
            </a:r>
            <a:r>
              <a:rPr lang="en-US" sz="2400" dirty="0">
                <a:solidFill>
                  <a:srgbClr val="FF0000"/>
                </a:solidFill>
              </a:rPr>
              <a:t>rose</a:t>
            </a:r>
            <a:r>
              <a:rPr lang="en-US" sz="2400" dirty="0"/>
              <a:t> water, </a:t>
            </a:r>
            <a:r>
              <a:rPr lang="en-US" sz="2400" dirty="0">
                <a:solidFill>
                  <a:srgbClr val="FF0000"/>
                </a:solidFill>
              </a:rPr>
              <a:t>orange</a:t>
            </a:r>
            <a:r>
              <a:rPr lang="en-US" sz="2400" dirty="0"/>
              <a:t> flower water, and  </a:t>
            </a:r>
            <a:r>
              <a:rPr lang="en-US" sz="2400" dirty="0">
                <a:solidFill>
                  <a:srgbClr val="FF0000"/>
                </a:solidFill>
              </a:rPr>
              <a:t>Hamamelis</a:t>
            </a:r>
            <a:r>
              <a:rPr lang="en-US" sz="2400" dirty="0"/>
              <a:t> water can not be prepared by any method other than distillation.</a:t>
            </a:r>
          </a:p>
        </p:txBody>
      </p:sp>
    </p:spTree>
    <p:extLst>
      <p:ext uri="{BB962C8B-B14F-4D97-AF65-F5344CB8AC3E}">
        <p14:creationId xmlns:p14="http://schemas.microsoft.com/office/powerpoint/2010/main" val="125555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52401"/>
            <a:ext cx="10515600" cy="838200"/>
          </a:xfrm>
        </p:spPr>
        <p:txBody>
          <a:bodyPr>
            <a:normAutofit/>
          </a:bodyPr>
          <a:lstStyle/>
          <a:p>
            <a:r>
              <a:rPr lang="en-US" sz="4000" dirty="0">
                <a:solidFill>
                  <a:srgbClr val="FF0000"/>
                </a:solidFill>
                <a:latin typeface="Andalus" panose="02020603050405020304" pitchFamily="18" charset="-78"/>
                <a:cs typeface="Andalus" panose="02020603050405020304" pitchFamily="18" charset="-78"/>
              </a:rPr>
              <a:t>2- Direct solution method </a:t>
            </a:r>
          </a:p>
        </p:txBody>
      </p:sp>
      <p:sp>
        <p:nvSpPr>
          <p:cNvPr id="8" name="Content Placeholder 7"/>
          <p:cNvSpPr>
            <a:spLocks noGrp="1"/>
          </p:cNvSpPr>
          <p:nvPr>
            <p:ph idx="1"/>
          </p:nvPr>
        </p:nvSpPr>
        <p:spPr>
          <a:xfrm>
            <a:off x="685800" y="1182858"/>
            <a:ext cx="11125200" cy="5486399"/>
          </a:xfrm>
        </p:spPr>
        <p:txBody>
          <a:bodyPr>
            <a:normAutofit/>
          </a:bodyPr>
          <a:lstStyle/>
          <a:p>
            <a:pPr marL="0" indent="0" algn="l" rtl="0">
              <a:buNone/>
            </a:pPr>
            <a:r>
              <a:rPr lang="en-US" dirty="0"/>
              <a:t>It is done by shaking </a:t>
            </a:r>
            <a:r>
              <a:rPr lang="en-US" dirty="0">
                <a:solidFill>
                  <a:srgbClr val="FF0000"/>
                </a:solidFill>
              </a:rPr>
              <a:t>2 grams or 2 ml</a:t>
            </a:r>
            <a:r>
              <a:rPr lang="en-US" dirty="0"/>
              <a:t> (if liquid) of the volatile oil substance (suitably comminuted if a solid) with </a:t>
            </a:r>
            <a:r>
              <a:rPr lang="en-US" dirty="0">
                <a:solidFill>
                  <a:srgbClr val="FF0000"/>
                </a:solidFill>
              </a:rPr>
              <a:t>1000 ml of purified water </a:t>
            </a:r>
            <a:r>
              <a:rPr lang="en-US" dirty="0"/>
              <a:t>in a container of sufficient capacity. </a:t>
            </a:r>
            <a:endParaRPr lang="en-US" dirty="0">
              <a:solidFill>
                <a:srgbClr val="FF0000"/>
              </a:solidFill>
            </a:endParaRPr>
          </a:p>
          <a:p>
            <a:pPr algn="l" rtl="0"/>
            <a:r>
              <a:rPr lang="en-US" dirty="0"/>
              <a:t>The volatile substance is </a:t>
            </a:r>
            <a:r>
              <a:rPr lang="en-US" dirty="0">
                <a:solidFill>
                  <a:srgbClr val="FF0000"/>
                </a:solidFill>
              </a:rPr>
              <a:t>agitated</a:t>
            </a:r>
            <a:r>
              <a:rPr lang="en-US" dirty="0"/>
              <a:t> with purified water for a period of </a:t>
            </a:r>
            <a:r>
              <a:rPr lang="en-US" dirty="0">
                <a:solidFill>
                  <a:srgbClr val="FF0000"/>
                </a:solidFill>
              </a:rPr>
              <a:t>15 minutes.</a:t>
            </a:r>
          </a:p>
          <a:p>
            <a:pPr algn="l" rtl="0"/>
            <a:r>
              <a:rPr lang="en-US" dirty="0"/>
              <a:t>The mixture is set aside for at least </a:t>
            </a:r>
            <a:r>
              <a:rPr lang="en-US" dirty="0">
                <a:solidFill>
                  <a:srgbClr val="FF0000"/>
                </a:solidFill>
              </a:rPr>
              <a:t>12 hours </a:t>
            </a:r>
            <a:r>
              <a:rPr lang="en-US" dirty="0"/>
              <a:t>to ensure saturation before it is filtered through wetted filter paper </a:t>
            </a:r>
          </a:p>
          <a:p>
            <a:pPr algn="l" rtl="0"/>
            <a:r>
              <a:rPr lang="en-US" dirty="0">
                <a:solidFill>
                  <a:srgbClr val="FF0000"/>
                </a:solidFill>
              </a:rPr>
              <a:t>The filter paper must be wet to prevent the passage of excess oil in to the filtrate and eliminate absorption of the dissolved aromatics by the filter. </a:t>
            </a:r>
          </a:p>
          <a:p>
            <a:pPr algn="l" rtl="0"/>
            <a:r>
              <a:rPr lang="en-US" dirty="0"/>
              <a:t>Not necessary to make up to volume through the filter , since a saturated solution is sought or obtained.  </a:t>
            </a:r>
          </a:p>
        </p:txBody>
      </p:sp>
    </p:spTree>
    <p:extLst>
      <p:ext uri="{BB962C8B-B14F-4D97-AF65-F5344CB8AC3E}">
        <p14:creationId xmlns:p14="http://schemas.microsoft.com/office/powerpoint/2010/main" val="277790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4052"/>
            <a:ext cx="10515600" cy="501748"/>
          </a:xfrm>
        </p:spPr>
        <p:txBody>
          <a:bodyPr>
            <a:normAutofit fontScale="90000"/>
          </a:bodyPr>
          <a:lstStyle/>
          <a:p>
            <a:r>
              <a:rPr lang="en-US" dirty="0"/>
              <a:t>Direct solution method </a:t>
            </a:r>
          </a:p>
        </p:txBody>
      </p:sp>
      <p:sp>
        <p:nvSpPr>
          <p:cNvPr id="6" name="Content Placeholder 5"/>
          <p:cNvSpPr>
            <a:spLocks noGrp="1"/>
          </p:cNvSpPr>
          <p:nvPr>
            <p:ph sz="half" idx="2"/>
          </p:nvPr>
        </p:nvSpPr>
        <p:spPr>
          <a:xfrm>
            <a:off x="323850" y="609600"/>
            <a:ext cx="11544300" cy="6016822"/>
          </a:xfrm>
        </p:spPr>
        <p:txBody>
          <a:bodyPr>
            <a:noAutofit/>
          </a:bodyPr>
          <a:lstStyle/>
          <a:p>
            <a:pPr algn="l" rtl="0">
              <a:lnSpc>
                <a:spcPct val="150000"/>
              </a:lnSpc>
            </a:pPr>
            <a:r>
              <a:rPr lang="en-US" dirty="0"/>
              <a:t>It is easy  method and performed with </a:t>
            </a:r>
            <a:r>
              <a:rPr lang="en-US" dirty="0">
                <a:solidFill>
                  <a:srgbClr val="FF0000"/>
                </a:solidFill>
              </a:rPr>
              <a:t>simple equipment</a:t>
            </a:r>
            <a:r>
              <a:rPr lang="en-US" dirty="0"/>
              <a:t>.</a:t>
            </a:r>
          </a:p>
          <a:p>
            <a:pPr algn="l" rtl="0">
              <a:lnSpc>
                <a:spcPct val="150000"/>
              </a:lnSpc>
            </a:pPr>
            <a:r>
              <a:rPr lang="en-US" dirty="0"/>
              <a:t> In spite of repeated filtration it is difficult to obtain a brilliantly clear preparation owing  to formation of extremely </a:t>
            </a:r>
            <a:r>
              <a:rPr lang="en-US" dirty="0">
                <a:solidFill>
                  <a:srgbClr val="FF0000"/>
                </a:solidFill>
              </a:rPr>
              <a:t>fine particles </a:t>
            </a:r>
            <a:r>
              <a:rPr lang="en-US" dirty="0"/>
              <a:t>(</a:t>
            </a:r>
            <a:r>
              <a:rPr lang="en-US" dirty="0">
                <a:highlight>
                  <a:srgbClr val="FFFF00"/>
                </a:highlight>
              </a:rPr>
              <a:t>clarification problem</a:t>
            </a:r>
            <a:r>
              <a:rPr lang="en-US" dirty="0"/>
              <a:t>). This can be obviated by using boiling  purified water.</a:t>
            </a:r>
          </a:p>
          <a:p>
            <a:pPr algn="l" rtl="0">
              <a:lnSpc>
                <a:spcPct val="150000"/>
              </a:lnSpc>
            </a:pPr>
            <a:r>
              <a:rPr lang="en-US" dirty="0"/>
              <a:t>It considered </a:t>
            </a:r>
            <a:r>
              <a:rPr lang="en-US" dirty="0">
                <a:solidFill>
                  <a:srgbClr val="FF0000"/>
                </a:solidFill>
              </a:rPr>
              <a:t>time consuming </a:t>
            </a:r>
            <a:r>
              <a:rPr lang="en-US" dirty="0"/>
              <a:t>method.</a:t>
            </a:r>
          </a:p>
          <a:p>
            <a:pPr algn="l" rtl="0">
              <a:lnSpc>
                <a:spcPct val="150000"/>
              </a:lnSpc>
            </a:pPr>
            <a:r>
              <a:rPr lang="en-US" dirty="0">
                <a:solidFill>
                  <a:srgbClr val="FF0000"/>
                </a:solidFill>
              </a:rPr>
              <a:t>Chloroform water </a:t>
            </a:r>
            <a:r>
              <a:rPr lang="en-US" dirty="0"/>
              <a:t>is prepared by solution without clarification problem exists in this case, since a slight excess of  chloroform must remain in the bottle, this is due to chloroform is heavier than water, so the excess will remain at the bottom of the container. </a:t>
            </a:r>
          </a:p>
        </p:txBody>
      </p:sp>
    </p:spTree>
    <p:extLst>
      <p:ext uri="{BB962C8B-B14F-4D97-AF65-F5344CB8AC3E}">
        <p14:creationId xmlns:p14="http://schemas.microsoft.com/office/powerpoint/2010/main" val="14616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676400"/>
            <a:ext cx="829346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5EDB2DE-265C-42AA-8749-A2133E6905F0}"/>
              </a:ext>
            </a:extLst>
          </p:cNvPr>
          <p:cNvPicPr>
            <a:picLocks noChangeAspect="1"/>
          </p:cNvPicPr>
          <p:nvPr/>
        </p:nvPicPr>
        <p:blipFill rotWithShape="1">
          <a:blip r:embed="rId3"/>
          <a:srcRect l="18165"/>
          <a:stretch/>
        </p:blipFill>
        <p:spPr>
          <a:xfrm>
            <a:off x="6248400" y="1828800"/>
            <a:ext cx="5690382" cy="3657600"/>
          </a:xfrm>
          <a:prstGeom prst="rect">
            <a:avLst/>
          </a:prstGeom>
        </p:spPr>
      </p:pic>
    </p:spTree>
    <p:extLst>
      <p:ext uri="{BB962C8B-B14F-4D97-AF65-F5344CB8AC3E}">
        <p14:creationId xmlns:p14="http://schemas.microsoft.com/office/powerpoint/2010/main" val="383147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037"/>
            <a:ext cx="10515600" cy="1020763"/>
          </a:xfrm>
        </p:spPr>
        <p:txBody>
          <a:bodyPr/>
          <a:lstStyle/>
          <a:p>
            <a:r>
              <a:rPr lang="en-US" sz="4000" dirty="0">
                <a:solidFill>
                  <a:srgbClr val="FF0000"/>
                </a:solidFill>
                <a:latin typeface="Andalus" panose="02020603050405020304" pitchFamily="18" charset="-78"/>
                <a:cs typeface="Andalus" panose="02020603050405020304" pitchFamily="18" charset="-78"/>
              </a:rPr>
              <a:t>3- Alternate solution method </a:t>
            </a:r>
          </a:p>
        </p:txBody>
      </p:sp>
      <p:sp>
        <p:nvSpPr>
          <p:cNvPr id="2" name="Content Placeholder 1"/>
          <p:cNvSpPr>
            <a:spLocks noGrp="1"/>
          </p:cNvSpPr>
          <p:nvPr>
            <p:ph idx="1"/>
          </p:nvPr>
        </p:nvSpPr>
        <p:spPr>
          <a:xfrm>
            <a:off x="685800" y="838200"/>
            <a:ext cx="11277600" cy="5791200"/>
          </a:xfrm>
        </p:spPr>
        <p:txBody>
          <a:bodyPr>
            <a:normAutofit fontScale="92500"/>
          </a:bodyPr>
          <a:lstStyle/>
          <a:p>
            <a:pPr marL="0" indent="0" algn="l" rtl="0">
              <a:buNone/>
            </a:pPr>
            <a:r>
              <a:rPr lang="en-US" dirty="0">
                <a:solidFill>
                  <a:prstClr val="black"/>
                </a:solidFill>
                <a:latin typeface="Calibri"/>
              </a:rPr>
              <a:t>This method has been developed to overcome difficulties in the simple solution method; </a:t>
            </a:r>
            <a:r>
              <a:rPr lang="en-US" i="1" dirty="0">
                <a:solidFill>
                  <a:srgbClr val="FF0000"/>
                </a:solidFill>
                <a:latin typeface="Calibri"/>
              </a:rPr>
              <a:t>clarification</a:t>
            </a:r>
            <a:r>
              <a:rPr lang="en-US" dirty="0">
                <a:solidFill>
                  <a:prstClr val="black"/>
                </a:solidFill>
                <a:latin typeface="Calibri"/>
              </a:rPr>
              <a:t> and </a:t>
            </a:r>
            <a:r>
              <a:rPr lang="en-US" i="1" dirty="0">
                <a:solidFill>
                  <a:srgbClr val="FF0000"/>
                </a:solidFill>
                <a:latin typeface="Calibri"/>
              </a:rPr>
              <a:t>time consuming</a:t>
            </a:r>
            <a:r>
              <a:rPr lang="en-US" dirty="0">
                <a:solidFill>
                  <a:prstClr val="black"/>
                </a:solidFill>
                <a:latin typeface="Calibri"/>
              </a:rPr>
              <a:t>.</a:t>
            </a:r>
            <a:endParaRPr lang="en-US" dirty="0"/>
          </a:p>
          <a:p>
            <a:pPr algn="l" rtl="0"/>
            <a:r>
              <a:rPr lang="en-US" dirty="0"/>
              <a:t>The volatile material </a:t>
            </a:r>
            <a:r>
              <a:rPr lang="en-US" dirty="0">
                <a:solidFill>
                  <a:srgbClr val="FF0000"/>
                </a:solidFill>
              </a:rPr>
              <a:t>2ml</a:t>
            </a:r>
            <a:r>
              <a:rPr lang="en-US" dirty="0"/>
              <a:t> is mixed with </a:t>
            </a:r>
            <a:r>
              <a:rPr lang="en-US" dirty="0">
                <a:solidFill>
                  <a:srgbClr val="FF0000"/>
                </a:solidFill>
              </a:rPr>
              <a:t>15g</a:t>
            </a:r>
            <a:r>
              <a:rPr lang="en-US" dirty="0"/>
              <a:t> purified </a:t>
            </a:r>
            <a:r>
              <a:rPr lang="en-US" u="sng" dirty="0">
                <a:solidFill>
                  <a:srgbClr val="FF0000"/>
                </a:solidFill>
              </a:rPr>
              <a:t>talc</a:t>
            </a:r>
            <a:r>
              <a:rPr lang="en-US" dirty="0"/>
              <a:t> or with sufficient quantity of purified </a:t>
            </a:r>
            <a:r>
              <a:rPr lang="en-US" u="sng" dirty="0">
                <a:solidFill>
                  <a:srgbClr val="FF0000"/>
                </a:solidFill>
              </a:rPr>
              <a:t>siliceous earth </a:t>
            </a:r>
            <a:r>
              <a:rPr lang="en-US" dirty="0">
                <a:solidFill>
                  <a:srgbClr val="FF0000"/>
                </a:solidFill>
              </a:rPr>
              <a:t>(silica</a:t>
            </a:r>
            <a:r>
              <a:rPr lang="en-US" dirty="0"/>
              <a:t>) or </a:t>
            </a:r>
            <a:r>
              <a:rPr lang="en-US" u="sng" dirty="0">
                <a:solidFill>
                  <a:srgbClr val="FF0000"/>
                </a:solidFill>
              </a:rPr>
              <a:t>pulped filter paper</a:t>
            </a:r>
            <a:r>
              <a:rPr lang="en-US" dirty="0"/>
              <a:t>.  ( an </a:t>
            </a:r>
            <a:r>
              <a:rPr lang="en-US" dirty="0">
                <a:highlight>
                  <a:srgbClr val="FFFF00"/>
                </a:highlight>
              </a:rPr>
              <a:t>adsorbent) </a:t>
            </a:r>
          </a:p>
          <a:p>
            <a:pPr algn="l" rtl="0"/>
            <a:r>
              <a:rPr lang="en-US" dirty="0"/>
              <a:t>The mixture is agitated with a </a:t>
            </a:r>
            <a:r>
              <a:rPr lang="en-US" dirty="0">
                <a:solidFill>
                  <a:srgbClr val="FF0000"/>
                </a:solidFill>
              </a:rPr>
              <a:t>1000ml of purified water for 10 minutes </a:t>
            </a:r>
            <a:r>
              <a:rPr lang="en-US" dirty="0"/>
              <a:t>prior to filtration. </a:t>
            </a:r>
          </a:p>
          <a:p>
            <a:pPr algn="l">
              <a:buNone/>
            </a:pPr>
            <a:r>
              <a:rPr lang="en-US" sz="2800" dirty="0">
                <a:solidFill>
                  <a:schemeClr val="tx1"/>
                </a:solidFill>
              </a:rPr>
              <a:t>The talc or other inert material functions as both </a:t>
            </a:r>
            <a:r>
              <a:rPr lang="en-US" sz="2800" dirty="0">
                <a:solidFill>
                  <a:srgbClr val="FF0000"/>
                </a:solidFill>
              </a:rPr>
              <a:t>a filter aid </a:t>
            </a:r>
            <a:r>
              <a:rPr lang="en-US" sz="2800" dirty="0">
                <a:solidFill>
                  <a:schemeClr val="tx1"/>
                </a:solidFill>
              </a:rPr>
              <a:t>and </a:t>
            </a:r>
            <a:r>
              <a:rPr lang="en-US" sz="2800" dirty="0">
                <a:solidFill>
                  <a:srgbClr val="FF0000"/>
                </a:solidFill>
              </a:rPr>
              <a:t>a distribution agent</a:t>
            </a:r>
            <a:r>
              <a:rPr lang="en-US" sz="2800" dirty="0">
                <a:solidFill>
                  <a:schemeClr val="tx1"/>
                </a:solidFill>
              </a:rPr>
              <a:t>.  </a:t>
            </a:r>
          </a:p>
          <a:p>
            <a:pPr algn="l" rtl="0">
              <a:buNone/>
            </a:pPr>
            <a:r>
              <a:rPr lang="en-US" sz="2800" dirty="0">
                <a:solidFill>
                  <a:schemeClr val="tx1"/>
                </a:solidFill>
                <a:highlight>
                  <a:srgbClr val="FFFF00"/>
                </a:highlight>
              </a:rPr>
              <a:t>It serves to accelerate the rate of solution by adsorbing and facilitating the breaking up of the aromatic substance into fine particles, thus increasing the surface area exposed to solvent action, and it facilitates the clarification of the solution.</a:t>
            </a:r>
          </a:p>
          <a:p>
            <a:pPr algn="l" rtl="0">
              <a:buNone/>
            </a:pPr>
            <a:r>
              <a:rPr lang="en-US" sz="2800" dirty="0">
                <a:solidFill>
                  <a:srgbClr val="FF0000"/>
                </a:solidFill>
              </a:rPr>
              <a:t>Disadvantage</a:t>
            </a:r>
            <a:r>
              <a:rPr lang="en-US" sz="2800" dirty="0"/>
              <a:t> of this method is that the purified </a:t>
            </a:r>
            <a:r>
              <a:rPr lang="en-US" sz="2800" dirty="0">
                <a:solidFill>
                  <a:srgbClr val="FF0000"/>
                </a:solidFill>
              </a:rPr>
              <a:t>talc pass through the filter paper </a:t>
            </a:r>
            <a:r>
              <a:rPr lang="en-US" sz="2800" dirty="0"/>
              <a:t>because it is subdivided too finely.</a:t>
            </a:r>
          </a:p>
        </p:txBody>
      </p:sp>
    </p:spTree>
    <p:extLst>
      <p:ext uri="{BB962C8B-B14F-4D97-AF65-F5344CB8AC3E}">
        <p14:creationId xmlns:p14="http://schemas.microsoft.com/office/powerpoint/2010/main" val="85049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7501"/>
            <a:ext cx="11638671" cy="903100"/>
          </a:xfrm>
        </p:spPr>
        <p:txBody>
          <a:bodyPr>
            <a:noAutofit/>
          </a:bodyPr>
          <a:lstStyle/>
          <a:p>
            <a:r>
              <a:rPr lang="en-US" sz="2800" dirty="0">
                <a:solidFill>
                  <a:schemeClr val="tx1">
                    <a:lumMod val="95000"/>
                    <a:lumOff val="5000"/>
                  </a:schemeClr>
                </a:solidFill>
              </a:rPr>
              <a:t>Other methods which have been suggested for the preparation of aromatic waters are: </a:t>
            </a:r>
          </a:p>
        </p:txBody>
      </p:sp>
      <p:sp>
        <p:nvSpPr>
          <p:cNvPr id="7" name="TextBox 6">
            <a:extLst>
              <a:ext uri="{FF2B5EF4-FFF2-40B4-BE49-F238E27FC236}">
                <a16:creationId xmlns:a16="http://schemas.microsoft.com/office/drawing/2014/main" id="{9692DAFA-32F0-415C-B125-B0F48FF52BFF}"/>
              </a:ext>
            </a:extLst>
          </p:cNvPr>
          <p:cNvSpPr txBox="1"/>
          <p:nvPr/>
        </p:nvSpPr>
        <p:spPr>
          <a:xfrm>
            <a:off x="228600" y="990601"/>
            <a:ext cx="11747695" cy="5636608"/>
          </a:xfrm>
          <a:prstGeom prst="rect">
            <a:avLst/>
          </a:prstGeom>
          <a:noFill/>
        </p:spPr>
        <p:txBody>
          <a:bodyPr wrap="square">
            <a:spAutoFit/>
          </a:bodyPr>
          <a:lstStyle/>
          <a:p>
            <a:pPr algn="l" rtl="0">
              <a:buNone/>
            </a:pPr>
            <a:r>
              <a:rPr lang="en-US" sz="4000" dirty="0">
                <a:solidFill>
                  <a:srgbClr val="FF0000"/>
                </a:solidFill>
                <a:latin typeface="Andalus" panose="02020603050405020304" pitchFamily="18" charset="-78"/>
                <a:ea typeface="+mj-ea"/>
                <a:cs typeface="Andalus" panose="02020603050405020304" pitchFamily="18" charset="-78"/>
              </a:rPr>
              <a:t>Dilution method</a:t>
            </a:r>
          </a:p>
          <a:p>
            <a:pPr marL="342900" indent="-342900" algn="l" rtl="0">
              <a:lnSpc>
                <a:spcPct val="150000"/>
              </a:lnSpc>
              <a:buFont typeface="Wingdings" panose="05000000000000000000" pitchFamily="2" charset="2"/>
              <a:buChar char="Ø"/>
            </a:pPr>
            <a:r>
              <a:rPr lang="en-US" sz="2400" dirty="0"/>
              <a:t>An </a:t>
            </a:r>
            <a:r>
              <a:rPr lang="en-US" sz="2400" dirty="0">
                <a:solidFill>
                  <a:srgbClr val="FF0000"/>
                </a:solidFill>
                <a:highlight>
                  <a:srgbClr val="FFFF00"/>
                </a:highlight>
              </a:rPr>
              <a:t>alcoholic</a:t>
            </a:r>
            <a:r>
              <a:rPr lang="en-US" sz="2400" dirty="0">
                <a:solidFill>
                  <a:srgbClr val="FF0000"/>
                </a:solidFill>
              </a:rPr>
              <a:t> solution of the essential oil is mixed with water and talc</a:t>
            </a:r>
            <a:r>
              <a:rPr lang="en-US" sz="2400" dirty="0"/>
              <a:t>. The mixture is </a:t>
            </a:r>
            <a:r>
              <a:rPr lang="en-US" sz="2400" dirty="0">
                <a:solidFill>
                  <a:srgbClr val="FF0000"/>
                </a:solidFill>
              </a:rPr>
              <a:t>agitated</a:t>
            </a:r>
            <a:r>
              <a:rPr lang="en-US" sz="2400" dirty="0"/>
              <a:t>; after several hours it is </a:t>
            </a:r>
            <a:r>
              <a:rPr lang="en-US" sz="2400" dirty="0">
                <a:solidFill>
                  <a:srgbClr val="FF0000"/>
                </a:solidFill>
              </a:rPr>
              <a:t>filtered</a:t>
            </a:r>
            <a:r>
              <a:rPr lang="en-US" sz="2400" dirty="0"/>
              <a:t>.</a:t>
            </a:r>
          </a:p>
          <a:p>
            <a:pPr marL="342900" indent="-342900" algn="l" rtl="0">
              <a:lnSpc>
                <a:spcPct val="150000"/>
              </a:lnSpc>
              <a:buFont typeface="Wingdings" panose="05000000000000000000" pitchFamily="2" charset="2"/>
              <a:buChar char="Ø"/>
            </a:pPr>
            <a:r>
              <a:rPr lang="en-US" sz="2400" dirty="0"/>
              <a:t>The concentrate (alcoholic solution of oil) contains 50-55% alcohol by volume.</a:t>
            </a:r>
          </a:p>
          <a:p>
            <a:pPr marL="342900" indent="-342900" algn="l" rtl="0">
              <a:lnSpc>
                <a:spcPct val="150000"/>
              </a:lnSpc>
              <a:buFont typeface="Wingdings" panose="05000000000000000000" pitchFamily="2" charset="2"/>
              <a:buChar char="Ø"/>
            </a:pPr>
            <a:r>
              <a:rPr lang="en-US" sz="2400" dirty="0">
                <a:solidFill>
                  <a:srgbClr val="FF0000"/>
                </a:solidFill>
              </a:rPr>
              <a:t>One</a:t>
            </a:r>
            <a:r>
              <a:rPr lang="en-US" sz="2400" dirty="0"/>
              <a:t> volume of concentrate is diluted with </a:t>
            </a:r>
            <a:r>
              <a:rPr lang="en-US" sz="2400" dirty="0">
                <a:solidFill>
                  <a:srgbClr val="FF0000"/>
                </a:solidFill>
              </a:rPr>
              <a:t>39</a:t>
            </a:r>
            <a:r>
              <a:rPr lang="en-US" sz="2400" dirty="0"/>
              <a:t> volume of water, producing an aromatic water contains </a:t>
            </a:r>
            <a:r>
              <a:rPr lang="en-US" sz="2400" dirty="0">
                <a:solidFill>
                  <a:srgbClr val="FF0000"/>
                </a:solidFill>
              </a:rPr>
              <a:t>less than 1.5 percent of alcohol</a:t>
            </a:r>
            <a:r>
              <a:rPr lang="en-US" sz="2400" dirty="0"/>
              <a:t>.</a:t>
            </a:r>
          </a:p>
          <a:p>
            <a:pPr marL="342900" indent="-342900" algn="l" rtl="0">
              <a:lnSpc>
                <a:spcPct val="150000"/>
              </a:lnSpc>
              <a:buFont typeface="Wingdings" panose="05000000000000000000" pitchFamily="2" charset="2"/>
              <a:buChar char="Ø"/>
            </a:pPr>
            <a:r>
              <a:rPr lang="en-US" sz="2400" dirty="0"/>
              <a:t>Disadvantage: aqueous preparation that contain small amounts of alcohol are prone to </a:t>
            </a:r>
            <a:r>
              <a:rPr lang="en-US" sz="2400" dirty="0">
                <a:solidFill>
                  <a:srgbClr val="FF0000"/>
                </a:solidFill>
              </a:rPr>
              <a:t>alterations in flavor and aroma</a:t>
            </a:r>
            <a:r>
              <a:rPr lang="en-US" sz="2400" dirty="0"/>
              <a:t>, as a consequence of oxidative degradation of the alcohol.</a:t>
            </a:r>
          </a:p>
          <a:p>
            <a:pPr marL="342900" indent="-342900" algn="l" rtl="0">
              <a:lnSpc>
                <a:spcPct val="150000"/>
              </a:lnSpc>
              <a:buFont typeface="Wingdings" panose="05000000000000000000" pitchFamily="2" charset="2"/>
              <a:buChar char="Ø"/>
            </a:pPr>
            <a:r>
              <a:rPr lang="en-US" sz="2400" dirty="0"/>
              <a:t>Other than alcohol  non ionic </a:t>
            </a:r>
            <a:r>
              <a:rPr lang="en-US" sz="2400" dirty="0">
                <a:solidFill>
                  <a:srgbClr val="FF0000"/>
                </a:solidFill>
              </a:rPr>
              <a:t>SAA</a:t>
            </a:r>
            <a:r>
              <a:rPr lang="en-US" sz="2400" dirty="0"/>
              <a:t>  may be used like Tween 80 (polysorbate 80) due to solubilization by micelles formation.</a:t>
            </a:r>
          </a:p>
        </p:txBody>
      </p:sp>
    </p:spTree>
    <p:extLst>
      <p:ext uri="{BB962C8B-B14F-4D97-AF65-F5344CB8AC3E}">
        <p14:creationId xmlns:p14="http://schemas.microsoft.com/office/powerpoint/2010/main" val="419481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0631"/>
            <a:ext cx="10515600" cy="1016170"/>
          </a:xfrm>
        </p:spPr>
        <p:txBody>
          <a:bodyPr/>
          <a:lstStyle/>
          <a:p>
            <a:r>
              <a:rPr lang="en-US" sz="4000" dirty="0">
                <a:solidFill>
                  <a:srgbClr val="FF0000"/>
                </a:solidFill>
                <a:latin typeface="Andalus" panose="02020603050405020304" pitchFamily="18" charset="-78"/>
                <a:cs typeface="Andalus" panose="02020603050405020304" pitchFamily="18" charset="-78"/>
              </a:rPr>
              <a:t>Stability of aromatic waters </a:t>
            </a:r>
          </a:p>
        </p:txBody>
      </p:sp>
      <p:sp>
        <p:nvSpPr>
          <p:cNvPr id="2" name="Content Placeholder 1"/>
          <p:cNvSpPr>
            <a:spLocks noGrp="1"/>
          </p:cNvSpPr>
          <p:nvPr>
            <p:ph idx="1"/>
          </p:nvPr>
        </p:nvSpPr>
        <p:spPr>
          <a:xfrm>
            <a:off x="571500" y="1066801"/>
            <a:ext cx="11049000" cy="5486400"/>
          </a:xfrm>
        </p:spPr>
        <p:txBody>
          <a:bodyPr>
            <a:normAutofit fontScale="92500" lnSpcReduction="20000"/>
          </a:bodyPr>
          <a:lstStyle/>
          <a:p>
            <a:pPr algn="l" rtl="0"/>
            <a:r>
              <a:rPr lang="en-US" dirty="0"/>
              <a:t>Aromatic waters are not very stable preparations.</a:t>
            </a:r>
          </a:p>
          <a:p>
            <a:pPr algn="l" rtl="0"/>
            <a:r>
              <a:rPr lang="en-US" dirty="0"/>
              <a:t>Improper storage cause instability, many waters support </a:t>
            </a:r>
            <a:r>
              <a:rPr lang="en-US" dirty="0">
                <a:solidFill>
                  <a:srgbClr val="FF0000"/>
                </a:solidFill>
              </a:rPr>
              <a:t>mold growth </a:t>
            </a:r>
          </a:p>
          <a:p>
            <a:pPr algn="l" rtl="0"/>
            <a:r>
              <a:rPr lang="en-US" dirty="0"/>
              <a:t>Excessive exposure to </a:t>
            </a:r>
            <a:r>
              <a:rPr lang="en-US" dirty="0">
                <a:solidFill>
                  <a:srgbClr val="FF0000"/>
                </a:solidFill>
              </a:rPr>
              <a:t>light</a:t>
            </a:r>
            <a:r>
              <a:rPr lang="en-US" dirty="0"/>
              <a:t> and change in </a:t>
            </a:r>
            <a:r>
              <a:rPr lang="en-US" dirty="0">
                <a:solidFill>
                  <a:srgbClr val="FF0000"/>
                </a:solidFill>
              </a:rPr>
              <a:t>temperature</a:t>
            </a:r>
            <a:r>
              <a:rPr lang="en-US" dirty="0"/>
              <a:t> cause aromatic waters to lose characteristics (loss of aroma).</a:t>
            </a:r>
          </a:p>
          <a:p>
            <a:pPr algn="l" rtl="0"/>
            <a:r>
              <a:rPr lang="en-US" dirty="0">
                <a:solidFill>
                  <a:srgbClr val="FF0000"/>
                </a:solidFill>
              </a:rPr>
              <a:t>Separation</a:t>
            </a:r>
            <a:r>
              <a:rPr lang="en-US" dirty="0"/>
              <a:t> of volatile material  when the </a:t>
            </a:r>
            <a:r>
              <a:rPr lang="en-US" dirty="0">
                <a:solidFill>
                  <a:srgbClr val="FF0000"/>
                </a:solidFill>
              </a:rPr>
              <a:t>temperature decrease </a:t>
            </a:r>
            <a:r>
              <a:rPr lang="en-US" dirty="0"/>
              <a:t>causing cloudiness.</a:t>
            </a:r>
          </a:p>
          <a:p>
            <a:pPr algn="l" rtl="0"/>
            <a:r>
              <a:rPr lang="en-US" dirty="0">
                <a:solidFill>
                  <a:srgbClr val="FF0000"/>
                </a:solidFill>
              </a:rPr>
              <a:t>Salting out</a:t>
            </a:r>
            <a:r>
              <a:rPr lang="en-US" dirty="0"/>
              <a:t> of volatile substance (leads to volatile oil separation) upon addition of  water solution of strong </a:t>
            </a:r>
            <a:r>
              <a:rPr lang="en-US" dirty="0">
                <a:solidFill>
                  <a:srgbClr val="FF0000"/>
                </a:solidFill>
              </a:rPr>
              <a:t>electrolytes</a:t>
            </a:r>
            <a:r>
              <a:rPr lang="en-US" dirty="0"/>
              <a:t> and may collect on surface of the liquid imparting a burning taste to the first dose.</a:t>
            </a:r>
          </a:p>
          <a:p>
            <a:pPr algn="l" rtl="0"/>
            <a:r>
              <a:rPr lang="en-US" dirty="0">
                <a:solidFill>
                  <a:srgbClr val="FF0000"/>
                </a:solidFill>
              </a:rPr>
              <a:t>Loss in flavor </a:t>
            </a:r>
            <a:r>
              <a:rPr lang="en-US" dirty="0"/>
              <a:t>may be observed if aromatic waters are used in the external phase of dispersions, owing to </a:t>
            </a:r>
            <a:r>
              <a:rPr lang="en-US" dirty="0">
                <a:solidFill>
                  <a:srgbClr val="FF0000"/>
                </a:solidFill>
              </a:rPr>
              <a:t>adsorption of aromatic  substances by suspended matter.  </a:t>
            </a:r>
          </a:p>
          <a:p>
            <a:pPr algn="l" rtl="0"/>
            <a:r>
              <a:rPr lang="en-US" dirty="0">
                <a:solidFill>
                  <a:srgbClr val="FF0000"/>
                </a:solidFill>
              </a:rPr>
              <a:t>Oxidative degradation </a:t>
            </a:r>
            <a:r>
              <a:rPr lang="en-US" dirty="0"/>
              <a:t>involving dissolved atmospheric oxygen with the aroma bearing solutes  which may be catalyzed by light and trace metals like iron and copper  </a:t>
            </a:r>
          </a:p>
        </p:txBody>
      </p:sp>
    </p:spTree>
    <p:extLst>
      <p:ext uri="{BB962C8B-B14F-4D97-AF65-F5344CB8AC3E}">
        <p14:creationId xmlns:p14="http://schemas.microsoft.com/office/powerpoint/2010/main" val="338639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00AF15-3E29-46F5-B723-D533E9090BEF}"/>
              </a:ext>
            </a:extLst>
          </p:cNvPr>
          <p:cNvGraphicFramePr>
            <a:graphicFrameLocks noGrp="1"/>
          </p:cNvGraphicFramePr>
          <p:nvPr>
            <p:ph idx="1"/>
            <p:extLst>
              <p:ext uri="{D42A27DB-BD31-4B8C-83A1-F6EECF244321}">
                <p14:modId xmlns:p14="http://schemas.microsoft.com/office/powerpoint/2010/main" val="3405017159"/>
              </p:ext>
            </p:extLst>
          </p:nvPr>
        </p:nvGraphicFramePr>
        <p:xfrm>
          <a:off x="838200" y="304800"/>
          <a:ext cx="10515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7F9398D-9839-4E93-94E6-CEC1044BA9AB}"/>
              </a:ext>
            </a:extLst>
          </p:cNvPr>
          <p:cNvGraphicFramePr/>
          <p:nvPr>
            <p:extLst>
              <p:ext uri="{D42A27DB-BD31-4B8C-83A1-F6EECF244321}">
                <p14:modId xmlns:p14="http://schemas.microsoft.com/office/powerpoint/2010/main" val="3869537819"/>
              </p:ext>
            </p:extLst>
          </p:nvPr>
        </p:nvGraphicFramePr>
        <p:xfrm>
          <a:off x="838200" y="4343400"/>
          <a:ext cx="10515600" cy="1600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0232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999"/>
            <a:ext cx="10515600" cy="854075"/>
          </a:xfrm>
        </p:spPr>
        <p:txBody>
          <a:bodyPr/>
          <a:lstStyle/>
          <a:p>
            <a:r>
              <a:rPr lang="en-US" dirty="0">
                <a:solidFill>
                  <a:srgbClr val="FF0000"/>
                </a:solidFill>
                <a:latin typeface="Andalus" panose="02020603050405020304" pitchFamily="18" charset="-78"/>
                <a:cs typeface="Andalus" panose="02020603050405020304" pitchFamily="18" charset="-78"/>
              </a:rPr>
              <a:t>Aromatic water</a:t>
            </a:r>
          </a:p>
        </p:txBody>
      </p:sp>
      <p:sp>
        <p:nvSpPr>
          <p:cNvPr id="3" name="Content Placeholder 2"/>
          <p:cNvSpPr>
            <a:spLocks noGrp="1"/>
          </p:cNvSpPr>
          <p:nvPr>
            <p:ph idx="1"/>
          </p:nvPr>
        </p:nvSpPr>
        <p:spPr>
          <a:xfrm>
            <a:off x="858129" y="1108073"/>
            <a:ext cx="8590671" cy="5495927"/>
          </a:xfrm>
        </p:spPr>
        <p:txBody>
          <a:bodyPr>
            <a:normAutofit/>
          </a:bodyPr>
          <a:lstStyle/>
          <a:p>
            <a:pPr algn="just" rtl="0">
              <a:lnSpc>
                <a:spcPct val="150000"/>
              </a:lnSpc>
            </a:pPr>
            <a:r>
              <a:rPr lang="en-US" dirty="0"/>
              <a:t>Aromatic waters are clear, </a:t>
            </a:r>
            <a:r>
              <a:rPr lang="en-US" dirty="0">
                <a:solidFill>
                  <a:srgbClr val="FF0000"/>
                </a:solidFill>
              </a:rPr>
              <a:t>aqueous solutions saturated with volatile oils</a:t>
            </a:r>
            <a:r>
              <a:rPr lang="en-US" dirty="0"/>
              <a:t> or other aromatic or volatile substances. </a:t>
            </a:r>
          </a:p>
          <a:p>
            <a:pPr algn="just" rtl="0">
              <a:lnSpc>
                <a:spcPct val="150000"/>
              </a:lnSpc>
            </a:pPr>
            <a:r>
              <a:rPr lang="en-US" dirty="0"/>
              <a:t> They are saturated solutions usually of volatile oils or similar substances in distilled water.</a:t>
            </a:r>
          </a:p>
          <a:p>
            <a:pPr algn="just" rtl="0">
              <a:lnSpc>
                <a:spcPct val="150000"/>
              </a:lnSpc>
            </a:pPr>
            <a:r>
              <a:rPr lang="en-US" dirty="0"/>
              <a:t>Aromatic waters are </a:t>
            </a:r>
            <a:r>
              <a:rPr lang="en-US" dirty="0">
                <a:solidFill>
                  <a:srgbClr val="FF0000"/>
                </a:solidFill>
              </a:rPr>
              <a:t>not therapeutically </a:t>
            </a:r>
            <a:r>
              <a:rPr lang="en-US" dirty="0"/>
              <a:t>potent because of the very small proportion of the active ingredient present in them.  </a:t>
            </a:r>
          </a:p>
        </p:txBody>
      </p:sp>
      <p:pic>
        <p:nvPicPr>
          <p:cNvPr id="4" name="Picture 3">
            <a:extLst>
              <a:ext uri="{FF2B5EF4-FFF2-40B4-BE49-F238E27FC236}">
                <a16:creationId xmlns:a16="http://schemas.microsoft.com/office/drawing/2014/main" id="{5C8FAB0E-53CF-4E53-B2D6-D6C36B7CA2DA}"/>
              </a:ext>
            </a:extLst>
          </p:cNvPr>
          <p:cNvPicPr>
            <a:picLocks noChangeAspect="1"/>
          </p:cNvPicPr>
          <p:nvPr/>
        </p:nvPicPr>
        <p:blipFill>
          <a:blip r:embed="rId2"/>
          <a:stretch>
            <a:fillRect/>
          </a:stretch>
        </p:blipFill>
        <p:spPr>
          <a:xfrm>
            <a:off x="9677400" y="2133600"/>
            <a:ext cx="2359322" cy="2971800"/>
          </a:xfrm>
          <a:prstGeom prst="rect">
            <a:avLst/>
          </a:prstGeom>
        </p:spPr>
      </p:pic>
    </p:spTree>
    <p:extLst>
      <p:ext uri="{BB962C8B-B14F-4D97-AF65-F5344CB8AC3E}">
        <p14:creationId xmlns:p14="http://schemas.microsoft.com/office/powerpoint/2010/main" val="164131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DD861-8A52-425F-885C-A61B618FAA81}"/>
              </a:ext>
            </a:extLst>
          </p:cNvPr>
          <p:cNvPicPr>
            <a:picLocks noChangeAspect="1"/>
          </p:cNvPicPr>
          <p:nvPr/>
        </p:nvPicPr>
        <p:blipFill rotWithShape="1">
          <a:blip r:embed="rId2"/>
          <a:srcRect b="10000"/>
          <a:stretch/>
        </p:blipFill>
        <p:spPr>
          <a:xfrm>
            <a:off x="1217246" y="14068"/>
            <a:ext cx="9757508" cy="6858000"/>
          </a:xfrm>
          <a:prstGeom prst="rect">
            <a:avLst/>
          </a:prstGeom>
        </p:spPr>
      </p:pic>
    </p:spTree>
    <p:extLst>
      <p:ext uri="{BB962C8B-B14F-4D97-AF65-F5344CB8AC3E}">
        <p14:creationId xmlns:p14="http://schemas.microsoft.com/office/powerpoint/2010/main" val="227063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006475"/>
          </a:xfrm>
        </p:spPr>
        <p:txBody>
          <a:bodyPr/>
          <a:lstStyle/>
          <a:p>
            <a:r>
              <a:rPr lang="en-US" dirty="0">
                <a:solidFill>
                  <a:srgbClr val="FF0000"/>
                </a:solidFill>
                <a:latin typeface="Andalus" panose="02020603050405020304" pitchFamily="18" charset="-78"/>
                <a:cs typeface="Andalus" panose="02020603050405020304" pitchFamily="18" charset="-78"/>
              </a:rPr>
              <a:t>Examples of Aromatic Waters</a:t>
            </a:r>
          </a:p>
        </p:txBody>
      </p:sp>
      <p:sp>
        <p:nvSpPr>
          <p:cNvPr id="2" name="Content Placeholder 1"/>
          <p:cNvSpPr>
            <a:spLocks noGrp="1"/>
          </p:cNvSpPr>
          <p:nvPr>
            <p:ph idx="1"/>
          </p:nvPr>
        </p:nvSpPr>
        <p:spPr>
          <a:xfrm>
            <a:off x="1143001" y="1600200"/>
            <a:ext cx="7238999" cy="4876800"/>
          </a:xfrm>
        </p:spPr>
        <p:txBody>
          <a:bodyPr>
            <a:normAutofit/>
          </a:bodyPr>
          <a:lstStyle/>
          <a:p>
            <a:pPr marL="0" indent="0" algn="l" rtl="0">
              <a:buNone/>
            </a:pPr>
            <a:r>
              <a:rPr lang="en-US" dirty="0"/>
              <a:t> Aromatic waters were prepared from a number of volatile substances, including:</a:t>
            </a:r>
          </a:p>
          <a:p>
            <a:pPr algn="l" rtl="0"/>
            <a:r>
              <a:rPr lang="en-US" dirty="0"/>
              <a:t> orange oil</a:t>
            </a:r>
          </a:p>
          <a:p>
            <a:pPr algn="l" rtl="0"/>
            <a:r>
              <a:rPr lang="en-US" dirty="0"/>
              <a:t> flower oil, </a:t>
            </a:r>
          </a:p>
          <a:p>
            <a:pPr algn="l" rtl="0"/>
            <a:r>
              <a:rPr lang="en-US" dirty="0"/>
              <a:t>Peppermint oil,</a:t>
            </a:r>
          </a:p>
          <a:p>
            <a:pPr algn="l" rtl="0"/>
            <a:r>
              <a:rPr lang="en-US" dirty="0"/>
              <a:t>anise oil,</a:t>
            </a:r>
          </a:p>
          <a:p>
            <a:pPr algn="l" rtl="0"/>
            <a:r>
              <a:rPr lang="en-US" dirty="0"/>
              <a:t>wintergreen oil,</a:t>
            </a:r>
          </a:p>
          <a:p>
            <a:pPr algn="l" rtl="0"/>
            <a:r>
              <a:rPr lang="en-US" dirty="0"/>
              <a:t> camphor,</a:t>
            </a:r>
          </a:p>
          <a:p>
            <a:pPr algn="l" rtl="0"/>
            <a:r>
              <a:rPr lang="en-US" dirty="0"/>
              <a:t>chloroform.</a:t>
            </a:r>
          </a:p>
        </p:txBody>
      </p:sp>
      <p:grpSp>
        <p:nvGrpSpPr>
          <p:cNvPr id="12" name="Group 11">
            <a:extLst>
              <a:ext uri="{FF2B5EF4-FFF2-40B4-BE49-F238E27FC236}">
                <a16:creationId xmlns:a16="http://schemas.microsoft.com/office/drawing/2014/main" id="{99223FC2-02A9-4CE9-A017-B67D7F1E99EA}"/>
              </a:ext>
            </a:extLst>
          </p:cNvPr>
          <p:cNvGrpSpPr/>
          <p:nvPr/>
        </p:nvGrpSpPr>
        <p:grpSpPr>
          <a:xfrm>
            <a:off x="8458200" y="2088629"/>
            <a:ext cx="3228039" cy="4159771"/>
            <a:chOff x="8811561" y="1371600"/>
            <a:chExt cx="3228039" cy="4159771"/>
          </a:xfrm>
        </p:grpSpPr>
        <p:pic>
          <p:nvPicPr>
            <p:cNvPr id="5" name="Picture 4">
              <a:extLst>
                <a:ext uri="{FF2B5EF4-FFF2-40B4-BE49-F238E27FC236}">
                  <a16:creationId xmlns:a16="http://schemas.microsoft.com/office/drawing/2014/main" id="{6B948B68-34B1-45E4-80C8-AF96A8383BFF}"/>
                </a:ext>
              </a:extLst>
            </p:cNvPr>
            <p:cNvPicPr>
              <a:picLocks noChangeAspect="1"/>
            </p:cNvPicPr>
            <p:nvPr/>
          </p:nvPicPr>
          <p:blipFill>
            <a:blip r:embed="rId2"/>
            <a:stretch>
              <a:fillRect/>
            </a:stretch>
          </p:blipFill>
          <p:spPr>
            <a:xfrm>
              <a:off x="10668000" y="1371600"/>
              <a:ext cx="1371600" cy="1371600"/>
            </a:xfrm>
            <a:prstGeom prst="rect">
              <a:avLst/>
            </a:prstGeom>
          </p:spPr>
        </p:pic>
        <p:pic>
          <p:nvPicPr>
            <p:cNvPr id="6" name="Picture 5">
              <a:extLst>
                <a:ext uri="{FF2B5EF4-FFF2-40B4-BE49-F238E27FC236}">
                  <a16:creationId xmlns:a16="http://schemas.microsoft.com/office/drawing/2014/main" id="{78A4C901-8427-49C1-9E11-16D2C3D84562}"/>
                </a:ext>
              </a:extLst>
            </p:cNvPr>
            <p:cNvPicPr>
              <a:picLocks noChangeAspect="1"/>
            </p:cNvPicPr>
            <p:nvPr/>
          </p:nvPicPr>
          <p:blipFill>
            <a:blip r:embed="rId3"/>
            <a:stretch>
              <a:fillRect/>
            </a:stretch>
          </p:blipFill>
          <p:spPr>
            <a:xfrm>
              <a:off x="8811562" y="1419223"/>
              <a:ext cx="1371601" cy="1371601"/>
            </a:xfrm>
            <a:prstGeom prst="rect">
              <a:avLst/>
            </a:prstGeom>
          </p:spPr>
        </p:pic>
        <p:pic>
          <p:nvPicPr>
            <p:cNvPr id="7" name="Picture 6">
              <a:extLst>
                <a:ext uri="{FF2B5EF4-FFF2-40B4-BE49-F238E27FC236}">
                  <a16:creationId xmlns:a16="http://schemas.microsoft.com/office/drawing/2014/main" id="{D77DC6C2-CA42-40CC-9B44-1FC70E05B948}"/>
                </a:ext>
              </a:extLst>
            </p:cNvPr>
            <p:cNvPicPr>
              <a:picLocks noChangeAspect="1"/>
            </p:cNvPicPr>
            <p:nvPr/>
          </p:nvPicPr>
          <p:blipFill>
            <a:blip r:embed="rId4"/>
            <a:stretch>
              <a:fillRect/>
            </a:stretch>
          </p:blipFill>
          <p:spPr>
            <a:xfrm>
              <a:off x="10668000" y="2765685"/>
              <a:ext cx="1371600" cy="1371600"/>
            </a:xfrm>
            <a:prstGeom prst="rect">
              <a:avLst/>
            </a:prstGeom>
          </p:spPr>
        </p:pic>
        <p:pic>
          <p:nvPicPr>
            <p:cNvPr id="8" name="Picture 7">
              <a:extLst>
                <a:ext uri="{FF2B5EF4-FFF2-40B4-BE49-F238E27FC236}">
                  <a16:creationId xmlns:a16="http://schemas.microsoft.com/office/drawing/2014/main" id="{E3C4860A-9B2F-40F4-A569-A3ED25E9103C}"/>
                </a:ext>
              </a:extLst>
            </p:cNvPr>
            <p:cNvPicPr>
              <a:picLocks noChangeAspect="1"/>
            </p:cNvPicPr>
            <p:nvPr/>
          </p:nvPicPr>
          <p:blipFill>
            <a:blip r:embed="rId5"/>
            <a:stretch>
              <a:fillRect/>
            </a:stretch>
          </p:blipFill>
          <p:spPr>
            <a:xfrm>
              <a:off x="8811562" y="2765684"/>
              <a:ext cx="1371601" cy="1371601"/>
            </a:xfrm>
            <a:prstGeom prst="rect">
              <a:avLst/>
            </a:prstGeom>
          </p:spPr>
        </p:pic>
        <p:pic>
          <p:nvPicPr>
            <p:cNvPr id="9" name="Picture 8">
              <a:extLst>
                <a:ext uri="{FF2B5EF4-FFF2-40B4-BE49-F238E27FC236}">
                  <a16:creationId xmlns:a16="http://schemas.microsoft.com/office/drawing/2014/main" id="{F552BCC0-3649-4B81-9A46-8068E2E87793}"/>
                </a:ext>
              </a:extLst>
            </p:cNvPr>
            <p:cNvPicPr>
              <a:picLocks noChangeAspect="1"/>
            </p:cNvPicPr>
            <p:nvPr/>
          </p:nvPicPr>
          <p:blipFill>
            <a:blip r:embed="rId6"/>
            <a:stretch>
              <a:fillRect/>
            </a:stretch>
          </p:blipFill>
          <p:spPr>
            <a:xfrm>
              <a:off x="10668000" y="4159770"/>
              <a:ext cx="1371600" cy="1326630"/>
            </a:xfrm>
            <a:prstGeom prst="rect">
              <a:avLst/>
            </a:prstGeom>
          </p:spPr>
        </p:pic>
        <p:pic>
          <p:nvPicPr>
            <p:cNvPr id="10" name="Picture 9">
              <a:extLst>
                <a:ext uri="{FF2B5EF4-FFF2-40B4-BE49-F238E27FC236}">
                  <a16:creationId xmlns:a16="http://schemas.microsoft.com/office/drawing/2014/main" id="{B4328A62-AB92-489F-AD87-37CE9129C2F1}"/>
                </a:ext>
              </a:extLst>
            </p:cNvPr>
            <p:cNvPicPr>
              <a:picLocks noChangeAspect="1"/>
            </p:cNvPicPr>
            <p:nvPr/>
          </p:nvPicPr>
          <p:blipFill>
            <a:blip r:embed="rId7"/>
            <a:stretch>
              <a:fillRect/>
            </a:stretch>
          </p:blipFill>
          <p:spPr>
            <a:xfrm>
              <a:off x="8811561" y="4159770"/>
              <a:ext cx="1371601" cy="1371601"/>
            </a:xfrm>
            <a:prstGeom prst="rect">
              <a:avLst/>
            </a:prstGeom>
          </p:spPr>
        </p:pic>
      </p:grpSp>
    </p:spTree>
    <p:extLst>
      <p:ext uri="{BB962C8B-B14F-4D97-AF65-F5344CB8AC3E}">
        <p14:creationId xmlns:p14="http://schemas.microsoft.com/office/powerpoint/2010/main" val="17541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1">
            <a:normAutofit/>
          </a:bodyPr>
          <a:lstStyle/>
          <a:p>
            <a:pPr algn="l" rtl="0" eaLnBrk="1" fontAlgn="auto" hangingPunct="1">
              <a:spcAft>
                <a:spcPts val="0"/>
              </a:spcAft>
              <a:buNone/>
              <a:defRPr/>
            </a:pPr>
            <a:endParaRPr lang="ar-IQ" dirty="0"/>
          </a:p>
        </p:txBody>
      </p:sp>
      <p:sp>
        <p:nvSpPr>
          <p:cNvPr id="4" name="Title 3"/>
          <p:cNvSpPr>
            <a:spLocks noGrp="1"/>
          </p:cNvSpPr>
          <p:nvPr>
            <p:ph type="title"/>
          </p:nvPr>
        </p:nvSpPr>
        <p:spPr>
          <a:xfrm>
            <a:off x="1981200" y="285750"/>
            <a:ext cx="8229600" cy="1143000"/>
          </a:xfrm>
        </p:spPr>
        <p:style>
          <a:lnRef idx="1">
            <a:schemeClr val="accent3"/>
          </a:lnRef>
          <a:fillRef idx="2">
            <a:schemeClr val="accent3"/>
          </a:fillRef>
          <a:effectRef idx="1">
            <a:schemeClr val="accent3"/>
          </a:effectRef>
          <a:fontRef idx="minor">
            <a:schemeClr val="dk1"/>
          </a:fontRef>
        </p:style>
        <p:txBody>
          <a:bodyPr rtlCol="1">
            <a:normAutofit/>
          </a:bodyPr>
          <a:lstStyle/>
          <a:p>
            <a:pPr eaLnBrk="1" fontAlgn="auto" hangingPunct="1">
              <a:spcAft>
                <a:spcPts val="0"/>
              </a:spcAft>
              <a:defRPr/>
            </a:pPr>
            <a:r>
              <a:rPr lang="en-US" dirty="0">
                <a:solidFill>
                  <a:srgbClr val="FF0000"/>
                </a:solidFill>
                <a:latin typeface="Andalus" panose="02020603050405020304" pitchFamily="18" charset="-78"/>
                <a:ea typeface="+mj-ea"/>
                <a:cs typeface="Andalus" panose="02020603050405020304" pitchFamily="18" charset="-78"/>
              </a:rPr>
              <a:t>Peppermint waters</a:t>
            </a:r>
            <a:endParaRPr lang="ar-IQ" dirty="0">
              <a:solidFill>
                <a:srgbClr val="FF0000"/>
              </a:solidFill>
              <a:latin typeface="Andalus" panose="02020603050405020304" pitchFamily="18" charset="-78"/>
              <a:ea typeface="+mj-ea"/>
              <a:cs typeface="Andalus" panose="02020603050405020304" pitchFamily="18" charset="-78"/>
            </a:endParaRPr>
          </a:p>
        </p:txBody>
      </p:sp>
      <p:pic>
        <p:nvPicPr>
          <p:cNvPr id="4100" name="Picture 2" descr="https://encrypted-tbn2.gstatic.com/images?q=tbn:ANd9GcTs7WyseUvYHV10G-BbRxslhIVtvJLp-bGK2KgYWpP0n5F_F7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099" y="38957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s://encrypted-tbn3.gstatic.com/images?q=tbn:ANd9GcRfsO-JvpaOeOjtTiDiX-SPkHtOPIv66l0CavWoA2Q6UzF3_7Qs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560" y="2114550"/>
            <a:ext cx="12858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https://encrypted-tbn1.gstatic.com/images?q=tbn:ANd9GcS74eD6QkoARTfKUwfessC8MnXrhhwOcbE753EZjw340alBzyAYGWZ5cy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661" y="1708151"/>
            <a:ext cx="3133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AutoShape 8" descr="https://encrypted-tbn1.gstatic.com/images?q=tbn:ANd9GcTisFH4_BziGEWobqfds7Z3fS08q6K0aen7UUylznrPlMVqagU0MXi8sw"/>
          <p:cNvSpPr>
            <a:spLocks noChangeAspect="1" noChangeArrowheads="1"/>
          </p:cNvSpPr>
          <p:nvPr/>
        </p:nvSpPr>
        <p:spPr bwMode="auto">
          <a:xfrm>
            <a:off x="1397001" y="-13652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ar-IQ">
              <a:solidFill>
                <a:prstClr val="black"/>
              </a:solidFill>
            </a:endParaRPr>
          </a:p>
        </p:txBody>
      </p:sp>
      <p:pic>
        <p:nvPicPr>
          <p:cNvPr id="4104" name="Picture 12" descr="https://encrypted-tbn2.gstatic.com/images?q=tbn:ANd9GcQv55fkWr5RbdLJLMtScOIY3g9qKzpyeTy4MVi6YxD83ExTnOK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76" y="3505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14" descr="https://encrypted-tbn1.gstatic.com/images?q=tbn:ANd9GcTHufRaCrBATlXL69bZ5C1rJkbnR-KVohr946yu1sRBBaQ8nUSxhw"/>
          <p:cNvSpPr>
            <a:spLocks noChangeAspect="1" noChangeArrowheads="1"/>
          </p:cNvSpPr>
          <p:nvPr/>
        </p:nvSpPr>
        <p:spPr bwMode="auto">
          <a:xfrm>
            <a:off x="1397001" y="-1365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ar-IQ">
              <a:solidFill>
                <a:prstClr val="black"/>
              </a:solidFill>
            </a:endParaRPr>
          </a:p>
        </p:txBody>
      </p:sp>
    </p:spTree>
    <p:extLst>
      <p:ext uri="{BB962C8B-B14F-4D97-AF65-F5344CB8AC3E}">
        <p14:creationId xmlns:p14="http://schemas.microsoft.com/office/powerpoint/2010/main" val="293433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rtlCol="1">
            <a:normAutofit/>
          </a:bodyPr>
          <a:lstStyle/>
          <a:p>
            <a:pPr eaLnBrk="1" fontAlgn="auto" hangingPunct="1">
              <a:spcAft>
                <a:spcPts val="0"/>
              </a:spcAft>
              <a:defRPr/>
            </a:pPr>
            <a:r>
              <a:rPr lang="en-US" dirty="0">
                <a:solidFill>
                  <a:srgbClr val="FF0000"/>
                </a:solidFill>
                <a:latin typeface="Andalus" panose="02020603050405020304" pitchFamily="18" charset="-78"/>
                <a:ea typeface="+mj-ea"/>
                <a:cs typeface="Andalus" panose="02020603050405020304" pitchFamily="18" charset="-78"/>
              </a:rPr>
              <a:t>Rose water</a:t>
            </a:r>
            <a:endParaRPr lang="ar-IQ" dirty="0">
              <a:solidFill>
                <a:srgbClr val="FF0000"/>
              </a:solidFill>
              <a:latin typeface="Andalus" panose="02020603050405020304" pitchFamily="18" charset="-78"/>
              <a:ea typeface="+mj-ea"/>
              <a:cs typeface="Andalus" panose="02020603050405020304" pitchFamily="18"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rtlCol="1">
            <a:normAutofit/>
          </a:bodyPr>
          <a:lstStyle/>
          <a:p>
            <a:pPr algn="ctr" rtl="0" eaLnBrk="1" fontAlgn="auto" hangingPunct="1">
              <a:spcAft>
                <a:spcPts val="0"/>
              </a:spcAft>
              <a:buNone/>
              <a:defRPr/>
            </a:pPr>
            <a:endParaRPr lang="ar-IQ" dirty="0"/>
          </a:p>
        </p:txBody>
      </p:sp>
      <p:pic>
        <p:nvPicPr>
          <p:cNvPr id="5126" name="Picture 6" descr="https://encrypted-tbn0.gstatic.com/images?q=tbn:ANd9GcSBJULtyEvcS06bG-QwNQDCYxk36KYQyq2reKbWso262DetHv8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422" y="3994151"/>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ttps://encrypted-tbn0.gstatic.com/images?q=tbn:ANd9GcQyqjWyA3WWa0_uMtckOjXudcUnsGlFM1L9nqWOFnlo5ypE1_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488" y="2909180"/>
            <a:ext cx="23907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descr="https://encrypted-tbn1.gstatic.com/images?q=tbn:ANd9GcS50I9I2goJYOs5_IA5euVIcPDPkuFwlCtd2EIXWbvTiBSWne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50" y="3605213"/>
            <a:ext cx="18573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0" descr="C:\Users\hp pavilion\Pictures\imagesCA1MPBH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747838"/>
            <a:ext cx="16081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1" descr="C:\Users\hp pavilion\Pictures\imagesCA21USI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551" y="1824037"/>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37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1">
            <a:normAutofit/>
          </a:bodyPr>
          <a:lstStyle/>
          <a:p>
            <a:pPr eaLnBrk="1" fontAlgn="auto" hangingPunct="1">
              <a:spcAft>
                <a:spcPts val="0"/>
              </a:spcAft>
              <a:defRPr/>
            </a:pPr>
            <a:r>
              <a:rPr lang="en-US" dirty="0">
                <a:solidFill>
                  <a:srgbClr val="FF0000"/>
                </a:solidFill>
                <a:latin typeface="Andalus" panose="02020603050405020304" pitchFamily="18" charset="-78"/>
                <a:ea typeface="+mj-ea"/>
                <a:cs typeface="Andalus" panose="02020603050405020304" pitchFamily="18" charset="-78"/>
              </a:rPr>
              <a:t>Camphor water</a:t>
            </a:r>
            <a:endParaRPr lang="ar-IQ" dirty="0">
              <a:solidFill>
                <a:srgbClr val="FF0000"/>
              </a:solidFill>
              <a:latin typeface="Andalus" panose="02020603050405020304" pitchFamily="18" charset="-78"/>
              <a:ea typeface="+mj-ea"/>
              <a:cs typeface="Andalus" panose="02020603050405020304" pitchFamily="18"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1">
            <a:normAutofit/>
          </a:bodyPr>
          <a:lstStyle/>
          <a:p>
            <a:pPr algn="ctr" rtl="0" eaLnBrk="1" fontAlgn="auto" hangingPunct="1">
              <a:spcAft>
                <a:spcPts val="0"/>
              </a:spcAft>
              <a:buNone/>
              <a:defRPr/>
            </a:pPr>
            <a:r>
              <a:rPr lang="en-US" sz="2400" dirty="0"/>
              <a:t>Reduce itching, Rubefacient, </a:t>
            </a:r>
          </a:p>
          <a:p>
            <a:pPr algn="ctr" rtl="0" eaLnBrk="1" fontAlgn="auto" hangingPunct="1">
              <a:spcAft>
                <a:spcPts val="0"/>
              </a:spcAft>
              <a:buNone/>
              <a:defRPr/>
            </a:pPr>
            <a:r>
              <a:rPr lang="en-US" sz="2400" dirty="0"/>
              <a:t>Soothing eye, soothing cough </a:t>
            </a:r>
            <a:endParaRPr lang="ar-IQ" sz="2400" dirty="0"/>
          </a:p>
        </p:txBody>
      </p:sp>
      <p:pic>
        <p:nvPicPr>
          <p:cNvPr id="6148" name="Picture 2" descr="https://encrypted-tbn1.gstatic.com/images?q=tbn:ANd9GcQeT7_iADP5fPIBz7BaX3Vq1PwHvoS0wPK_f6b8hZsn7WM9wv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510" y="2671762"/>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s://encrypted-tbn1.gstatic.com/images?q=tbn:ANd9GcRKuELn-2iZMSY2fD4xuBUFjhzxYnjhPXcS2jW2atllauVztQD2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732" y="1638300"/>
            <a:ext cx="1047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ttps://encrypted-tbn0.gstatic.com/images?q=tbn:ANd9GcQ_tVkt_1BWr3avCcOueWu92MZupBNLx19n34kM8XekCCmILP5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994" y="2393194"/>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s://encrypted-tbn1.gstatic.com/images?q=tbn:ANd9GcTHV9Qh6aj9N-md8O3Lyp-MLHZZluX5LlyA4xFVJ90LzAxt4u5JX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1" y="4857750"/>
            <a:ext cx="3876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02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1">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Hamamelis water 12.5% v/v and naphazoline 0.01% w/v Temporary relief of eye redness due to minor eye irritations</a:t>
            </a:r>
            <a:endParaRPr kumimoji="0" lang="ar-IQ"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algn="ctr" eaLnBrk="1" fontAlgn="auto" hangingPunct="1">
              <a:spcAft>
                <a:spcPts val="0"/>
              </a:spcAft>
              <a:buNone/>
              <a:defRPr/>
            </a:pPr>
            <a:endParaRPr lang="ar-IQ" sz="2400" dirty="0"/>
          </a:p>
        </p:txBody>
      </p:sp>
      <p:pic>
        <p:nvPicPr>
          <p:cNvPr id="7171" name="Picture 2" descr="https://encrypted-tbn1.gstatic.com/images?q=tbn:ANd9GcSCIrEQkD1p2Jsoo9KJp5V12X8cYBYon6PgmEoPavIYTuAd6P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482" y="397729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1">
            <a:normAutofit fontScale="90000"/>
          </a:bodyPr>
          <a:lstStyle/>
          <a:p>
            <a:pPr rtl="0" eaLnBrk="1" fontAlgn="auto" hangingPunct="1">
              <a:spcAft>
                <a:spcPts val="0"/>
              </a:spcAft>
              <a:defRPr/>
            </a:pPr>
            <a:r>
              <a:rPr lang="en-US" dirty="0">
                <a:solidFill>
                  <a:srgbClr val="FF0000"/>
                </a:solidFill>
                <a:latin typeface="Andalus" panose="02020603050405020304" pitchFamily="18" charset="-78"/>
                <a:ea typeface="+mj-ea"/>
                <a:cs typeface="Andalus" panose="02020603050405020304" pitchFamily="18" charset="-78"/>
              </a:rPr>
              <a:t>Hamamelis waters</a:t>
            </a:r>
            <a:br>
              <a:rPr lang="en-US" dirty="0">
                <a:solidFill>
                  <a:srgbClr val="FF0000"/>
                </a:solidFill>
                <a:latin typeface="Andalus" panose="02020603050405020304" pitchFamily="18" charset="-78"/>
                <a:ea typeface="+mj-ea"/>
                <a:cs typeface="Andalus" panose="02020603050405020304" pitchFamily="18" charset="-78"/>
              </a:rPr>
            </a:br>
            <a:r>
              <a:rPr lang="en-US" sz="2700" dirty="0">
                <a:solidFill>
                  <a:srgbClr val="FF0000"/>
                </a:solidFill>
                <a:latin typeface="Andalus" panose="02020603050405020304" pitchFamily="18" charset="-78"/>
                <a:ea typeface="+mj-ea"/>
                <a:cs typeface="Andalus" panose="02020603050405020304" pitchFamily="18" charset="-78"/>
              </a:rPr>
              <a:t>(WITCH HAZEL)</a:t>
            </a:r>
            <a:endParaRPr lang="ar-IQ" dirty="0">
              <a:solidFill>
                <a:srgbClr val="FF0000"/>
              </a:solidFill>
              <a:latin typeface="Andalus" panose="02020603050405020304" pitchFamily="18" charset="-78"/>
              <a:ea typeface="+mj-ea"/>
              <a:cs typeface="Andalus" panose="02020603050405020304" pitchFamily="18" charset="-78"/>
            </a:endParaRPr>
          </a:p>
        </p:txBody>
      </p:sp>
      <p:pic>
        <p:nvPicPr>
          <p:cNvPr id="7173" name="Picture 6" descr="https://encrypted-tbn2.gstatic.com/images?q=tbn:ANd9GcRebJTGS3CLBHjEOquGHsUVUlrpwVKe7Jh7iDMP_9qU1Mb5mZC_bm3GO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7729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C25C069-D966-4262-AD3E-86E0985E014C}"/>
              </a:ext>
            </a:extLst>
          </p:cNvPr>
          <p:cNvPicPr>
            <a:picLocks noChangeAspect="1"/>
          </p:cNvPicPr>
          <p:nvPr/>
        </p:nvPicPr>
        <p:blipFill>
          <a:blip r:embed="rId4"/>
          <a:stretch>
            <a:fillRect/>
          </a:stretch>
        </p:blipFill>
        <p:spPr>
          <a:xfrm>
            <a:off x="9432370" y="3416508"/>
            <a:ext cx="1152772" cy="2387157"/>
          </a:xfrm>
          <a:prstGeom prst="rect">
            <a:avLst/>
          </a:prstGeom>
        </p:spPr>
      </p:pic>
    </p:spTree>
    <p:extLst>
      <p:ext uri="{BB962C8B-B14F-4D97-AF65-F5344CB8AC3E}">
        <p14:creationId xmlns:p14="http://schemas.microsoft.com/office/powerpoint/2010/main" val="118780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440" y="136525"/>
            <a:ext cx="10515600" cy="1006475"/>
          </a:xfrm>
        </p:spPr>
        <p:txBody>
          <a:bodyPr/>
          <a:lstStyle/>
          <a:p>
            <a:pPr algn="ctr">
              <a:defRPr/>
            </a:pPr>
            <a:r>
              <a:rPr lang="en-US" dirty="0">
                <a:solidFill>
                  <a:srgbClr val="FF0000"/>
                </a:solidFill>
                <a:latin typeface="Andalus" panose="02020603050405020304" pitchFamily="18" charset="-78"/>
                <a:cs typeface="Andalus" panose="02020603050405020304" pitchFamily="18" charset="-78"/>
              </a:rPr>
              <a:t>Aromatic water uses  </a:t>
            </a:r>
          </a:p>
        </p:txBody>
      </p:sp>
      <p:sp>
        <p:nvSpPr>
          <p:cNvPr id="2" name="Content Placeholder 1"/>
          <p:cNvSpPr>
            <a:spLocks noGrp="1"/>
          </p:cNvSpPr>
          <p:nvPr>
            <p:ph idx="1"/>
          </p:nvPr>
        </p:nvSpPr>
        <p:spPr>
          <a:xfrm>
            <a:off x="838200" y="1143000"/>
            <a:ext cx="10744200" cy="5334000"/>
          </a:xfrm>
        </p:spPr>
        <p:txBody>
          <a:bodyPr>
            <a:normAutofit/>
          </a:bodyPr>
          <a:lstStyle/>
          <a:p>
            <a:pPr marL="457200" indent="-457200" algn="just" rtl="0">
              <a:lnSpc>
                <a:spcPct val="170000"/>
              </a:lnSpc>
              <a:buFont typeface="+mj-lt"/>
              <a:buAutoNum type="arabicPeriod"/>
            </a:pPr>
            <a:r>
              <a:rPr lang="en-US" sz="2400" dirty="0"/>
              <a:t>Aromatic Waters are used as Intermediate solutions  for </a:t>
            </a:r>
            <a:r>
              <a:rPr lang="en-US" sz="2400" dirty="0">
                <a:solidFill>
                  <a:srgbClr val="FF0000"/>
                </a:solidFill>
              </a:rPr>
              <a:t>manufacturing</a:t>
            </a:r>
            <a:r>
              <a:rPr lang="en-US" sz="2400" dirty="0"/>
              <a:t> of  other preparations and also used as the liquid phase of emulsions and suspensions. </a:t>
            </a:r>
          </a:p>
          <a:p>
            <a:pPr marL="457200" indent="-457200" algn="just" rtl="0">
              <a:lnSpc>
                <a:spcPct val="170000"/>
              </a:lnSpc>
              <a:buFont typeface="+mj-lt"/>
              <a:buAutoNum type="arabicPeriod"/>
            </a:pPr>
            <a:r>
              <a:rPr lang="en-US" sz="2400" dirty="0"/>
              <a:t>Aromatic water is used as a </a:t>
            </a:r>
            <a:r>
              <a:rPr lang="en-US" sz="2400" dirty="0">
                <a:solidFill>
                  <a:srgbClr val="FF0000"/>
                </a:solidFill>
              </a:rPr>
              <a:t>flavoring</a:t>
            </a:r>
            <a:r>
              <a:rPr lang="en-US" sz="2400" dirty="0"/>
              <a:t> agent. Aromatic waters provide a pleasantly flavored medium for administration of water – soluble drugs when taste masking of undesirable taste is a problem. The odors and tastes of aromatic waters are of the volatile substances from which they are prepared.</a:t>
            </a:r>
          </a:p>
          <a:p>
            <a:pPr marL="457200" indent="-457200" algn="just" rtl="0">
              <a:lnSpc>
                <a:spcPct val="170000"/>
              </a:lnSpc>
              <a:buFont typeface="+mj-lt"/>
              <a:buAutoNum type="arabicPeriod"/>
            </a:pPr>
            <a:r>
              <a:rPr lang="en-US" sz="2400" dirty="0"/>
              <a:t>Aromatic water prepared from essential oils like  peppermint and anise waters have some </a:t>
            </a:r>
            <a:r>
              <a:rPr lang="en-US" sz="2400" dirty="0">
                <a:solidFill>
                  <a:srgbClr val="FF0000"/>
                </a:solidFill>
              </a:rPr>
              <a:t>carminative</a:t>
            </a:r>
            <a:r>
              <a:rPr lang="en-US" sz="2400" dirty="0"/>
              <a:t> properties.        </a:t>
            </a:r>
          </a:p>
        </p:txBody>
      </p:sp>
    </p:spTree>
    <p:extLst>
      <p:ext uri="{BB962C8B-B14F-4D97-AF65-F5344CB8AC3E}">
        <p14:creationId xmlns:p14="http://schemas.microsoft.com/office/powerpoint/2010/main" val="186601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22C90-34E0-4CBE-BE9B-94710D740478}"/>
              </a:ext>
            </a:extLst>
          </p:cNvPr>
          <p:cNvSpPr txBox="1"/>
          <p:nvPr/>
        </p:nvSpPr>
        <p:spPr>
          <a:xfrm>
            <a:off x="304800" y="152400"/>
            <a:ext cx="11734800" cy="6486071"/>
          </a:xfrm>
          <a:prstGeom prst="rect">
            <a:avLst/>
          </a:prstGeom>
          <a:noFill/>
        </p:spPr>
        <p:txBody>
          <a:bodyPr wrap="square">
            <a:spAutoFit/>
          </a:bodyPr>
          <a:lstStyle/>
          <a:p>
            <a:pPr marL="514350" indent="-514350" algn="l" rtl="0">
              <a:lnSpc>
                <a:spcPct val="150000"/>
              </a:lnSpc>
              <a:buFont typeface="+mj-lt"/>
              <a:buAutoNum type="arabicPeriod" startAt="4"/>
            </a:pPr>
            <a:r>
              <a:rPr lang="en-US" sz="2800" dirty="0"/>
              <a:t>Chloroform water: was used in </a:t>
            </a:r>
            <a:r>
              <a:rPr lang="en-US" sz="2800" dirty="0">
                <a:solidFill>
                  <a:srgbClr val="FF0000"/>
                </a:solidFill>
              </a:rPr>
              <a:t>expectorant</a:t>
            </a:r>
            <a:r>
              <a:rPr lang="en-US" sz="2800" dirty="0"/>
              <a:t> preparations (dose 5-15ml).</a:t>
            </a:r>
          </a:p>
          <a:p>
            <a:pPr marL="514350" indent="-514350" algn="l" rtl="0">
              <a:lnSpc>
                <a:spcPct val="150000"/>
              </a:lnSpc>
              <a:buFont typeface="+mj-lt"/>
              <a:buAutoNum type="arabicPeriod" startAt="4"/>
            </a:pPr>
            <a:r>
              <a:rPr lang="en-US" sz="2800" dirty="0"/>
              <a:t>Several aromatic waters are not used as vehicles for oral medication, but can be used topically. These include: Rose water, Hamamelis water and camphor water.</a:t>
            </a:r>
          </a:p>
          <a:p>
            <a:pPr marL="514350" indent="-514350" algn="l" rtl="0">
              <a:lnSpc>
                <a:spcPct val="150000"/>
              </a:lnSpc>
              <a:buFont typeface="Wingdings" pitchFamily="2" charset="2"/>
              <a:buChar char="v"/>
            </a:pPr>
            <a:r>
              <a:rPr lang="en-US" sz="2800" dirty="0"/>
              <a:t>Rose water used as </a:t>
            </a:r>
            <a:r>
              <a:rPr lang="en-US" sz="2800" dirty="0">
                <a:solidFill>
                  <a:srgbClr val="FF0000"/>
                </a:solidFill>
              </a:rPr>
              <a:t>perfume</a:t>
            </a:r>
            <a:r>
              <a:rPr lang="en-US" sz="2800" dirty="0"/>
              <a:t>, </a:t>
            </a:r>
          </a:p>
          <a:p>
            <a:pPr marL="514350" indent="-514350" algn="l" rtl="0">
              <a:lnSpc>
                <a:spcPct val="150000"/>
              </a:lnSpc>
              <a:buFont typeface="Wingdings" pitchFamily="2" charset="2"/>
              <a:buChar char="v"/>
            </a:pPr>
            <a:r>
              <a:rPr lang="en-US" sz="2800" dirty="0"/>
              <a:t>Hamamelis water or witch Hazel, is employed commonly as a </a:t>
            </a:r>
            <a:r>
              <a:rPr lang="en-US" sz="2800" dirty="0">
                <a:solidFill>
                  <a:srgbClr val="FF0000"/>
                </a:solidFill>
              </a:rPr>
              <a:t>rub</a:t>
            </a:r>
            <a:r>
              <a:rPr lang="en-US" sz="2800" dirty="0"/>
              <a:t> and also is used as an </a:t>
            </a:r>
            <a:r>
              <a:rPr lang="en-US" sz="2800" dirty="0">
                <a:solidFill>
                  <a:srgbClr val="FF0000"/>
                </a:solidFill>
              </a:rPr>
              <a:t>astringent</a:t>
            </a:r>
            <a:r>
              <a:rPr lang="en-US" sz="2800" dirty="0"/>
              <a:t> and </a:t>
            </a:r>
            <a:r>
              <a:rPr lang="en-US" sz="2800" dirty="0">
                <a:solidFill>
                  <a:srgbClr val="FF0000"/>
                </a:solidFill>
              </a:rPr>
              <a:t>perfume</a:t>
            </a:r>
            <a:r>
              <a:rPr lang="en-US" sz="2800" dirty="0"/>
              <a:t> in aftershave lotion and other cosmetic products.</a:t>
            </a:r>
          </a:p>
          <a:p>
            <a:pPr marL="514350" indent="-514350" algn="l" rtl="0">
              <a:lnSpc>
                <a:spcPct val="150000"/>
              </a:lnSpc>
              <a:buFont typeface="Wingdings" pitchFamily="2" charset="2"/>
              <a:buChar char="v"/>
            </a:pPr>
            <a:r>
              <a:rPr lang="en-US" sz="2800" dirty="0"/>
              <a:t>  Camphor water is frequently prescribed in </a:t>
            </a:r>
            <a:r>
              <a:rPr lang="en-US" sz="2800" dirty="0">
                <a:solidFill>
                  <a:srgbClr val="FF0000"/>
                </a:solidFill>
              </a:rPr>
              <a:t>eyedrops</a:t>
            </a:r>
            <a:r>
              <a:rPr lang="en-US" sz="2800" dirty="0"/>
              <a:t> and eye washes for its slight refreshing effect.</a:t>
            </a:r>
            <a:endParaRPr lang="ar-IQ" sz="2800" dirty="0"/>
          </a:p>
        </p:txBody>
      </p:sp>
    </p:spTree>
    <p:extLst>
      <p:ext uri="{BB962C8B-B14F-4D97-AF65-F5344CB8AC3E}">
        <p14:creationId xmlns:p14="http://schemas.microsoft.com/office/powerpoint/2010/main" val="104465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5401</TotalTime>
  <Words>1318</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20</vt:i4>
      </vt:variant>
    </vt:vector>
  </HeadingPairs>
  <TitlesOfParts>
    <vt:vector size="32" baseType="lpstr">
      <vt:lpstr>Algerian</vt:lpstr>
      <vt:lpstr>Andalus</vt:lpstr>
      <vt:lpstr>Arial</vt:lpstr>
      <vt:lpstr>Calibri</vt:lpstr>
      <vt:lpstr>Calibri Light</vt:lpstr>
      <vt:lpstr>Tahoma</vt:lpstr>
      <vt:lpstr>Wingdings</vt:lpstr>
      <vt:lpstr>Office Theme</vt:lpstr>
      <vt:lpstr>1_Office Theme</vt:lpstr>
      <vt:lpstr>2_Office Theme</vt:lpstr>
      <vt:lpstr>3_Office Theme</vt:lpstr>
      <vt:lpstr>5_Office Theme</vt:lpstr>
      <vt:lpstr>lec 8 Pharmaceutical Technology aromatic waters</vt:lpstr>
      <vt:lpstr>Aromatic water</vt:lpstr>
      <vt:lpstr>Examples of Aromatic Waters</vt:lpstr>
      <vt:lpstr>Peppermint waters</vt:lpstr>
      <vt:lpstr>Rose water</vt:lpstr>
      <vt:lpstr>Camphor water</vt:lpstr>
      <vt:lpstr>Hamamelis waters (WITCH HAZEL)</vt:lpstr>
      <vt:lpstr>Aromatic water uses  </vt:lpstr>
      <vt:lpstr>PowerPoint Presentation</vt:lpstr>
      <vt:lpstr>Preparation of aromatic water </vt:lpstr>
      <vt:lpstr>1- Distillation  method  </vt:lpstr>
      <vt:lpstr>PowerPoint Presentation</vt:lpstr>
      <vt:lpstr>2- Direct solution method </vt:lpstr>
      <vt:lpstr>Direct solution method </vt:lpstr>
      <vt:lpstr>PowerPoint Presentation</vt:lpstr>
      <vt:lpstr>3- Alternate solution method </vt:lpstr>
      <vt:lpstr>Other methods which have been suggested for the preparation of aromatic waters are: </vt:lpstr>
      <vt:lpstr>Stability of aromatic waters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Aromatic water</dc:title>
  <dc:creator>Hanan</dc:creator>
  <cp:lastModifiedBy>ameer</cp:lastModifiedBy>
  <cp:revision>69</cp:revision>
  <dcterms:created xsi:type="dcterms:W3CDTF">2006-08-16T00:00:00Z</dcterms:created>
  <dcterms:modified xsi:type="dcterms:W3CDTF">2021-12-29T18:56:36Z</dcterms:modified>
</cp:coreProperties>
</file>