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5" r:id="rId3"/>
    <p:sldId id="286" r:id="rId4"/>
    <p:sldId id="287" r:id="rId5"/>
    <p:sldId id="308" r:id="rId6"/>
    <p:sldId id="310" r:id="rId7"/>
    <p:sldId id="306" r:id="rId8"/>
    <p:sldId id="307" r:id="rId9"/>
    <p:sldId id="288" r:id="rId10"/>
    <p:sldId id="289" r:id="rId11"/>
    <p:sldId id="290" r:id="rId12"/>
    <p:sldId id="291" r:id="rId13"/>
    <p:sldId id="292" r:id="rId14"/>
    <p:sldId id="293" r:id="rId15"/>
    <p:sldId id="299" r:id="rId16"/>
    <p:sldId id="295" r:id="rId17"/>
    <p:sldId id="296" r:id="rId18"/>
    <p:sldId id="298" r:id="rId19"/>
    <p:sldId id="300" r:id="rId20"/>
    <p:sldId id="305" r:id="rId21"/>
    <p:sldId id="301" r:id="rId22"/>
    <p:sldId id="302" r:id="rId23"/>
    <p:sldId id="303" r:id="rId24"/>
    <p:sldId id="304" r:id="rId25"/>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E2726291-87B5-4586-A1A3-A111C1BDEC5F}" type="datetimeFigureOut">
              <a:rPr lang="ar-IQ" smtClean="0"/>
              <a:t>02/06/1443</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72E1FEA3-F5D8-4EAF-82C1-876BF1F2DA38}" type="slidenum">
              <a:rPr lang="ar-IQ" smtClean="0"/>
              <a:t>‹#›</a:t>
            </a:fld>
            <a:endParaRPr lang="ar-IQ"/>
          </a:p>
        </p:txBody>
      </p:sp>
    </p:spTree>
    <p:extLst>
      <p:ext uri="{BB962C8B-B14F-4D97-AF65-F5344CB8AC3E}">
        <p14:creationId xmlns:p14="http://schemas.microsoft.com/office/powerpoint/2010/main" val="342842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4407-ED1C-4C00-A26C-9EC0D59C0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CDE8B20E-9287-46BA-B9B4-20C4D61341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B9B0B38C-8EA3-455A-89EE-A3D149318835}"/>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580E759C-5694-4138-ACF0-55EA76773315}"/>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1765BD25-54CB-44F5-99DA-F977B740EF29}"/>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334345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714F-7061-44EF-AB8A-529A734EE2AF}"/>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0DFB4FEE-535E-4916-9B21-81D0056499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A51BF8D1-E0F5-4C1D-9356-98275294335F}"/>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B183C5C5-FC0A-4863-B005-9350F7BB8FA2}"/>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9EBEE74C-FEE1-45CB-A729-EEC6D9166CC4}"/>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88325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5DA3B9-9F0C-433D-B80D-93465C966F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9186DF65-DF70-4A0E-B1A5-4759E362C6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B3830EC6-B8A5-4A12-8694-58DB88BDF50E}"/>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7869E3AC-9EF9-47C0-8D33-219792D8F558}"/>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1DE1F96C-15D3-4E61-BC2D-2952544BD98A}"/>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77347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2D47-596B-473B-9E39-5FE5AB238A51}"/>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FACB5C6D-066E-4DD0-B184-57B34DBB9D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AB3F8666-7EFF-472C-8648-CBEEC5605164}"/>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39CCEEEE-A1A5-4575-8BEB-8ED3C08F521F}"/>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DBB726DA-955B-4F28-B0BF-882F49690B73}"/>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71231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8257-9872-4FC7-A5B0-57A3EAD620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02D13BEA-E545-4B64-80EA-70A45C964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28793-D44C-4C88-B00E-50E6B4324589}"/>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2429EDD0-7727-43AB-ABED-0DA1B440D9E1}"/>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B8780982-5B1E-4C0D-80BE-EFAB9724DF70}"/>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252248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C7103-9FD2-4257-934A-0E7724596237}"/>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12E89302-77DD-4CEA-9BF0-7B85D536D8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74EAD837-EB86-4227-8E71-9E67580244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FBD68D97-A34B-4A8B-B508-634B78CBA84C}"/>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6" name="Footer Placeholder 5">
            <a:extLst>
              <a:ext uri="{FF2B5EF4-FFF2-40B4-BE49-F238E27FC236}">
                <a16:creationId xmlns:a16="http://schemas.microsoft.com/office/drawing/2014/main" id="{B8BDD073-D273-4E49-A5F5-59A7E2408D7D}"/>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B98D63DE-C4D7-4750-86EE-D0D51DBBDA9A}"/>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2604093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2A36-93CE-48D7-B278-449BCFC8334C}"/>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D4F7691E-A4AC-4E9C-9846-A7A2A620AA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56726-D703-4224-AE4D-9664BB3915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C28A5241-7E9C-40A1-B69E-DCDB6768A9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4E991E-854B-4997-9097-D60003F1EB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3DB253E6-8B2C-4CEE-8C34-375D2D81F58A}"/>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8" name="Footer Placeholder 7">
            <a:extLst>
              <a:ext uri="{FF2B5EF4-FFF2-40B4-BE49-F238E27FC236}">
                <a16:creationId xmlns:a16="http://schemas.microsoft.com/office/drawing/2014/main" id="{89B1D95A-66EC-4EA7-B9BD-1F8DB6DEF8E4}"/>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A30DE89C-E9FE-4527-814B-9140333EA63B}"/>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91449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0B16-2FEE-478D-8CFD-C1493D267EFC}"/>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F7991E29-A805-4A42-8B75-7E404F8565A2}"/>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4" name="Footer Placeholder 3">
            <a:extLst>
              <a:ext uri="{FF2B5EF4-FFF2-40B4-BE49-F238E27FC236}">
                <a16:creationId xmlns:a16="http://schemas.microsoft.com/office/drawing/2014/main" id="{60692A58-1AAA-4E90-B0A3-4449FECB4668}"/>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4B3E454D-E12A-467F-BD81-02F20D324820}"/>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33146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24A24C-C6D0-4F61-A4BC-716248DD3DFF}"/>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3" name="Footer Placeholder 2">
            <a:extLst>
              <a:ext uri="{FF2B5EF4-FFF2-40B4-BE49-F238E27FC236}">
                <a16:creationId xmlns:a16="http://schemas.microsoft.com/office/drawing/2014/main" id="{CE464823-19EF-4844-979C-B0EE4C98C1B4}"/>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59CE8052-6ACF-4A5D-9D1C-A2167D8D9865}"/>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3156074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246F-EBFD-4708-A0C1-062470D737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A56E602E-3781-45C6-B349-99BD5FB80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4C77CFDB-5692-457D-AC24-BDBAD4F12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D04322-846F-4BFF-9B4E-51F8D6C7BDFF}"/>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6" name="Footer Placeholder 5">
            <a:extLst>
              <a:ext uri="{FF2B5EF4-FFF2-40B4-BE49-F238E27FC236}">
                <a16:creationId xmlns:a16="http://schemas.microsoft.com/office/drawing/2014/main" id="{7120C705-0824-4488-8476-EFE8E04638F8}"/>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B3F94170-CADE-4F7E-A7A3-EBC36228D632}"/>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17508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EB90-D8A2-4EBA-986C-3B773BFFE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78A6D76A-0A19-43C7-ABD0-5EF965FCA5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BB634FD4-FD19-4B4C-AFF0-FF3BDB073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4F9C5-82DF-489C-BD19-0FC08499D3FF}"/>
              </a:ext>
            </a:extLst>
          </p:cNvPr>
          <p:cNvSpPr>
            <a:spLocks noGrp="1"/>
          </p:cNvSpPr>
          <p:nvPr>
            <p:ph type="dt" sz="half" idx="10"/>
          </p:nvPr>
        </p:nvSpPr>
        <p:spPr/>
        <p:txBody>
          <a:bodyPr/>
          <a:lstStyle/>
          <a:p>
            <a:fld id="{889F31B9-5405-48C5-BBB6-43ADA918F5DA}" type="datetimeFigureOut">
              <a:rPr lang="ar-IQ" smtClean="0"/>
              <a:t>02/06/1443</a:t>
            </a:fld>
            <a:endParaRPr lang="ar-IQ"/>
          </a:p>
        </p:txBody>
      </p:sp>
      <p:sp>
        <p:nvSpPr>
          <p:cNvPr id="6" name="Footer Placeholder 5">
            <a:extLst>
              <a:ext uri="{FF2B5EF4-FFF2-40B4-BE49-F238E27FC236}">
                <a16:creationId xmlns:a16="http://schemas.microsoft.com/office/drawing/2014/main" id="{9335453D-BD9C-4D72-BC86-A564B3158493}"/>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8D35A452-3D21-4819-93E6-3B87275769D4}"/>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03796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2BA0E-59BD-41F2-9A4A-7CEFCD826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43F61EA8-68CE-498B-B907-9188715A4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7793F643-CA40-4565-9EDF-A3D08FB76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F31B9-5405-48C5-BBB6-43ADA918F5DA}" type="datetimeFigureOut">
              <a:rPr lang="ar-IQ" smtClean="0"/>
              <a:t>02/06/1443</a:t>
            </a:fld>
            <a:endParaRPr lang="ar-IQ"/>
          </a:p>
        </p:txBody>
      </p:sp>
      <p:sp>
        <p:nvSpPr>
          <p:cNvPr id="5" name="Footer Placeholder 4">
            <a:extLst>
              <a:ext uri="{FF2B5EF4-FFF2-40B4-BE49-F238E27FC236}">
                <a16:creationId xmlns:a16="http://schemas.microsoft.com/office/drawing/2014/main" id="{7BC43063-F266-4609-9CE7-D0A30C75C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C88883A9-A79C-45F0-BFDA-0CAC48C58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058E7-413F-4BF7-95AE-1943B5CE3ABA}" type="slidenum">
              <a:rPr lang="ar-IQ" smtClean="0"/>
              <a:t>‹#›</a:t>
            </a:fld>
            <a:endParaRPr lang="ar-IQ"/>
          </a:p>
        </p:txBody>
      </p:sp>
    </p:spTree>
    <p:extLst>
      <p:ext uri="{BB962C8B-B14F-4D97-AF65-F5344CB8AC3E}">
        <p14:creationId xmlns:p14="http://schemas.microsoft.com/office/powerpoint/2010/main" val="1220431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0D6E72-FB6B-4E35-AF8C-74B7C83619DB}"/>
              </a:ext>
            </a:extLst>
          </p:cNvPr>
          <p:cNvSpPr>
            <a:spLocks noGrp="1"/>
          </p:cNvSpPr>
          <p:nvPr>
            <p:ph type="ctrTitle"/>
          </p:nvPr>
        </p:nvSpPr>
        <p:spPr>
          <a:xfrm>
            <a:off x="1523999" y="2168666"/>
            <a:ext cx="9144000" cy="2177779"/>
          </a:xfrm>
        </p:spPr>
        <p:txBody>
          <a:bodyPr>
            <a:normAutofit/>
          </a:bodyPr>
          <a:lstStyle/>
          <a:p>
            <a:r>
              <a:rPr lang="en-US" sz="4000" dirty="0" err="1">
                <a:latin typeface="Algerian" panose="04020705040A02060702" pitchFamily="82" charset="0"/>
              </a:rPr>
              <a:t>lec</a:t>
            </a:r>
            <a:r>
              <a:rPr lang="en-US" sz="4000" dirty="0">
                <a:latin typeface="Algerian" panose="04020705040A02060702" pitchFamily="82" charset="0"/>
              </a:rPr>
              <a:t> 6</a:t>
            </a:r>
            <a:br>
              <a:rPr lang="en-US" sz="4000" dirty="0">
                <a:latin typeface="Algerian" panose="04020705040A02060702" pitchFamily="82" charset="0"/>
              </a:rPr>
            </a:br>
            <a:r>
              <a:rPr lang="en-US" sz="4000" dirty="0">
                <a:latin typeface="Algerian" panose="04020705040A02060702" pitchFamily="82" charset="0"/>
              </a:rPr>
              <a:t>Pharmaceutical Technology</a:t>
            </a:r>
            <a:br>
              <a:rPr lang="en-US" sz="4000" dirty="0">
                <a:latin typeface="Algerian" panose="04020705040A02060702" pitchFamily="82" charset="0"/>
              </a:rPr>
            </a:br>
            <a:r>
              <a:rPr lang="en-US" sz="4000" dirty="0">
                <a:solidFill>
                  <a:srgbClr val="FF0000"/>
                </a:solidFill>
                <a:latin typeface="Algerian" panose="04020705040A02060702" pitchFamily="82" charset="0"/>
              </a:rPr>
              <a:t>extractions </a:t>
            </a:r>
            <a:endParaRPr lang="ar-IQ" sz="4000" dirty="0">
              <a:solidFill>
                <a:srgbClr val="FF0000"/>
              </a:solidFill>
              <a:latin typeface="Algerian" panose="04020705040A02060702" pitchFamily="82" charset="0"/>
            </a:endParaRPr>
          </a:p>
        </p:txBody>
      </p:sp>
      <p:sp>
        <p:nvSpPr>
          <p:cNvPr id="5" name="Subtitle 2">
            <a:extLst>
              <a:ext uri="{FF2B5EF4-FFF2-40B4-BE49-F238E27FC236}">
                <a16:creationId xmlns:a16="http://schemas.microsoft.com/office/drawing/2014/main" id="{64CA708F-B224-4733-BC9E-CE833FC97043}"/>
              </a:ext>
            </a:extLst>
          </p:cNvPr>
          <p:cNvSpPr>
            <a:spLocks noGrp="1"/>
          </p:cNvSpPr>
          <p:nvPr>
            <p:ph type="subTitle" idx="1"/>
          </p:nvPr>
        </p:nvSpPr>
        <p:spPr>
          <a:xfrm>
            <a:off x="1524000" y="4689334"/>
            <a:ext cx="9144000" cy="1655762"/>
          </a:xfrm>
        </p:spPr>
        <p:txBody>
          <a:bodyPr/>
          <a:lstStyle/>
          <a:p>
            <a:r>
              <a:rPr lang="en-US" dirty="0">
                <a:cs typeface="+mj-cs"/>
              </a:rPr>
              <a:t>Stage: 3/ 1st course</a:t>
            </a:r>
          </a:p>
          <a:p>
            <a:r>
              <a:rPr lang="en-US" dirty="0">
                <a:cs typeface="+mj-cs"/>
              </a:rPr>
              <a:t>Dr. Ameer S. Sahib</a:t>
            </a:r>
            <a:endParaRPr lang="ar-IQ" dirty="0">
              <a:cs typeface="+mj-cs"/>
            </a:endParaRPr>
          </a:p>
        </p:txBody>
      </p:sp>
      <p:pic>
        <p:nvPicPr>
          <p:cNvPr id="6" name="Picture 5">
            <a:extLst>
              <a:ext uri="{FF2B5EF4-FFF2-40B4-BE49-F238E27FC236}">
                <a16:creationId xmlns:a16="http://schemas.microsoft.com/office/drawing/2014/main" id="{D4F971A0-C54B-4932-BD42-FB41FD9D7C84}"/>
              </a:ext>
            </a:extLst>
          </p:cNvPr>
          <p:cNvPicPr>
            <a:picLocks noChangeAspect="1"/>
          </p:cNvPicPr>
          <p:nvPr/>
        </p:nvPicPr>
        <p:blipFill>
          <a:blip r:embed="rId2"/>
          <a:stretch>
            <a:fillRect/>
          </a:stretch>
        </p:blipFill>
        <p:spPr>
          <a:xfrm>
            <a:off x="618653" y="700863"/>
            <a:ext cx="1810693" cy="1810693"/>
          </a:xfrm>
          <a:prstGeom prst="rect">
            <a:avLst/>
          </a:prstGeom>
        </p:spPr>
      </p:pic>
      <p:pic>
        <p:nvPicPr>
          <p:cNvPr id="7" name="Picture 6">
            <a:extLst>
              <a:ext uri="{FF2B5EF4-FFF2-40B4-BE49-F238E27FC236}">
                <a16:creationId xmlns:a16="http://schemas.microsoft.com/office/drawing/2014/main" id="{87446EFE-E5AD-4FA3-9D17-2EE0D5B2BB49}"/>
              </a:ext>
            </a:extLst>
          </p:cNvPr>
          <p:cNvPicPr>
            <a:picLocks noChangeAspect="1"/>
          </p:cNvPicPr>
          <p:nvPr/>
        </p:nvPicPr>
        <p:blipFill>
          <a:blip r:embed="rId3"/>
          <a:stretch>
            <a:fillRect/>
          </a:stretch>
        </p:blipFill>
        <p:spPr>
          <a:xfrm>
            <a:off x="9780156" y="485145"/>
            <a:ext cx="2027976" cy="1892174"/>
          </a:xfrm>
          <a:prstGeom prst="rect">
            <a:avLst/>
          </a:prstGeom>
        </p:spPr>
      </p:pic>
    </p:spTree>
    <p:extLst>
      <p:ext uri="{BB962C8B-B14F-4D97-AF65-F5344CB8AC3E}">
        <p14:creationId xmlns:p14="http://schemas.microsoft.com/office/powerpoint/2010/main" val="142033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D476D-055C-4BE1-93B2-F3E171C4A844}"/>
              </a:ext>
            </a:extLst>
          </p:cNvPr>
          <p:cNvSpPr>
            <a:spLocks noGrp="1"/>
          </p:cNvSpPr>
          <p:nvPr>
            <p:ph type="title"/>
          </p:nvPr>
        </p:nvSpPr>
        <p:spPr/>
        <p:txBody>
          <a:bodyPr>
            <a:normAutofit/>
          </a:bodyPr>
          <a:lstStyle/>
          <a:p>
            <a:r>
              <a:rPr lang="en-GB" sz="6000" dirty="0">
                <a:solidFill>
                  <a:srgbClr val="FF0000"/>
                </a:solidFill>
                <a:latin typeface="+mn-lt"/>
              </a:rPr>
              <a:t>Extraction process</a:t>
            </a:r>
            <a:endParaRPr lang="ar-IQ" sz="6000" dirty="0">
              <a:solidFill>
                <a:srgbClr val="FF0000"/>
              </a:solidFill>
              <a:latin typeface="+mn-lt"/>
            </a:endParaRPr>
          </a:p>
        </p:txBody>
      </p:sp>
      <p:sp>
        <p:nvSpPr>
          <p:cNvPr id="3" name="Content Placeholder 2">
            <a:extLst>
              <a:ext uri="{FF2B5EF4-FFF2-40B4-BE49-F238E27FC236}">
                <a16:creationId xmlns:a16="http://schemas.microsoft.com/office/drawing/2014/main" id="{6A93BA8C-9FFF-476F-AEB8-C2A439E2BA61}"/>
              </a:ext>
            </a:extLst>
          </p:cNvPr>
          <p:cNvSpPr>
            <a:spLocks noGrp="1"/>
          </p:cNvSpPr>
          <p:nvPr>
            <p:ph idx="1"/>
          </p:nvPr>
        </p:nvSpPr>
        <p:spPr>
          <a:xfrm>
            <a:off x="548640" y="1874251"/>
            <a:ext cx="11422966" cy="4351338"/>
          </a:xfrm>
        </p:spPr>
        <p:txBody>
          <a:bodyPr>
            <a:normAutofit/>
          </a:bodyPr>
          <a:lstStyle/>
          <a:p>
            <a:pPr algn="l" rtl="0"/>
            <a:r>
              <a:rPr lang="en-GB" sz="3200" dirty="0"/>
              <a:t>Basically, the process of extraction requires that a solvent system penetrate into cellular material and dissolve the desired constituents with a minimum of undesired material.</a:t>
            </a:r>
          </a:p>
          <a:p>
            <a:pPr algn="l" rtl="0"/>
            <a:r>
              <a:rPr lang="en-GB" sz="3200" dirty="0">
                <a:solidFill>
                  <a:srgbClr val="FF0000"/>
                </a:solidFill>
              </a:rPr>
              <a:t>The rate of solvent penetration is effected by many factors:</a:t>
            </a:r>
          </a:p>
          <a:p>
            <a:pPr algn="l" rtl="0"/>
            <a:r>
              <a:rPr lang="en-GB" sz="3200" dirty="0"/>
              <a:t>1. It is enhanced by an increased amount of exposed </a:t>
            </a:r>
            <a:r>
              <a:rPr lang="en-GB" sz="3200" dirty="0">
                <a:solidFill>
                  <a:srgbClr val="FF0000"/>
                </a:solidFill>
              </a:rPr>
              <a:t>surface area</a:t>
            </a:r>
            <a:r>
              <a:rPr lang="en-GB" sz="3200" dirty="0"/>
              <a:t>.</a:t>
            </a:r>
          </a:p>
          <a:p>
            <a:pPr algn="l" rtl="0"/>
            <a:r>
              <a:rPr lang="en-GB" sz="3200" dirty="0"/>
              <a:t>2. </a:t>
            </a:r>
            <a:r>
              <a:rPr lang="en-GB" sz="3200" dirty="0">
                <a:solidFill>
                  <a:srgbClr val="FF0000"/>
                </a:solidFill>
              </a:rPr>
              <a:t>pre-extractive soaking </a:t>
            </a:r>
            <a:r>
              <a:rPr lang="en-GB" sz="3200" dirty="0"/>
              <a:t>of the crude drug with solvent, will increase the rate of solvent penetration.</a:t>
            </a:r>
          </a:p>
          <a:p>
            <a:pPr algn="l" rtl="0"/>
            <a:endParaRPr lang="ar-IQ" sz="3200" dirty="0"/>
          </a:p>
        </p:txBody>
      </p:sp>
    </p:spTree>
    <p:extLst>
      <p:ext uri="{BB962C8B-B14F-4D97-AF65-F5344CB8AC3E}">
        <p14:creationId xmlns:p14="http://schemas.microsoft.com/office/powerpoint/2010/main" val="1993628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0EB3AD-EA4C-45A5-B866-7C4C7DE8B1E6}"/>
              </a:ext>
            </a:extLst>
          </p:cNvPr>
          <p:cNvSpPr txBox="1"/>
          <p:nvPr/>
        </p:nvSpPr>
        <p:spPr>
          <a:xfrm>
            <a:off x="488265" y="229412"/>
            <a:ext cx="11215469" cy="4013406"/>
          </a:xfrm>
          <a:prstGeom prst="rect">
            <a:avLst/>
          </a:prstGeom>
          <a:noFill/>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3. </a:t>
            </a:r>
            <a:r>
              <a:rPr kumimoji="0" lang="en-GB" sz="2600" b="0" i="0" u="none" strike="noStrike" kern="1200" cap="none" spc="0" normalizeH="0" baseline="0" noProof="0" dirty="0">
                <a:ln>
                  <a:noFill/>
                </a:ln>
                <a:solidFill>
                  <a:srgbClr val="FF0000"/>
                </a:solidFill>
                <a:effectLst/>
                <a:uLnTx/>
                <a:uFillTx/>
                <a:latin typeface="Constantia"/>
                <a:ea typeface="+mn-ea"/>
                <a:cs typeface="+mn-cs"/>
              </a:rPr>
              <a:t>surface tension </a:t>
            </a:r>
            <a:r>
              <a:rPr kumimoji="0" lang="en-GB" sz="2600" b="0" i="0" u="none" strike="noStrike" kern="1200" cap="none" spc="0" normalizeH="0" baseline="0" noProof="0" dirty="0">
                <a:ln>
                  <a:noFill/>
                </a:ln>
                <a:solidFill>
                  <a:prstClr val="black"/>
                </a:solidFill>
                <a:effectLst/>
                <a:uLnTx/>
                <a:uFillTx/>
                <a:latin typeface="Constantia"/>
                <a:ea typeface="+mn-ea"/>
                <a:cs typeface="+mn-cs"/>
              </a:rPr>
              <a:t>of the liquid and its wetting properties, effect the movement of liquid through the </a:t>
            </a:r>
            <a:r>
              <a:rPr kumimoji="0" lang="en-GB" sz="2600" b="0" i="0" u="none" strike="noStrike" kern="1200" cap="none" spc="0" normalizeH="0" baseline="0" noProof="0" dirty="0">
                <a:ln>
                  <a:noFill/>
                </a:ln>
                <a:solidFill>
                  <a:srgbClr val="C00000"/>
                </a:solidFill>
                <a:effectLst/>
                <a:uLnTx/>
                <a:uFillTx/>
                <a:latin typeface="Constantia"/>
                <a:ea typeface="+mn-ea"/>
                <a:cs typeface="+mn-cs"/>
              </a:rPr>
              <a:t>pores and capillaries</a:t>
            </a:r>
            <a:r>
              <a:rPr kumimoji="0" lang="en-GB" sz="2600" b="0" i="0" u="none" strike="noStrike" kern="1200" cap="none" spc="0" normalizeH="0" baseline="0" noProof="0" dirty="0">
                <a:ln>
                  <a:noFill/>
                </a:ln>
                <a:solidFill>
                  <a:prstClr val="black"/>
                </a:solidFill>
                <a:effectLst/>
                <a:uLnTx/>
                <a:uFillTx/>
                <a:latin typeface="Constantia"/>
                <a:ea typeface="+mn-ea"/>
                <a:cs typeface="+mn-cs"/>
              </a:rPr>
              <a:t>.</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4. </a:t>
            </a:r>
            <a:r>
              <a:rPr kumimoji="0" lang="en-GB" sz="2600" b="0" i="0" u="none" strike="noStrike" kern="1200" cap="none" spc="0" normalizeH="0" baseline="0" noProof="0" dirty="0">
                <a:ln>
                  <a:noFill/>
                </a:ln>
                <a:solidFill>
                  <a:srgbClr val="FF0000"/>
                </a:solidFill>
                <a:effectLst/>
                <a:uLnTx/>
                <a:uFillTx/>
                <a:latin typeface="Constantia"/>
                <a:ea typeface="+mn-ea"/>
                <a:cs typeface="+mn-cs"/>
              </a:rPr>
              <a:t>air bubbles </a:t>
            </a:r>
            <a:r>
              <a:rPr kumimoji="0" lang="en-GB" sz="2600" b="0" i="0" u="none" strike="noStrike" kern="1200" cap="none" spc="0" normalizeH="0" baseline="0" noProof="0" dirty="0">
                <a:ln>
                  <a:noFill/>
                </a:ln>
                <a:solidFill>
                  <a:prstClr val="black"/>
                </a:solidFill>
                <a:effectLst/>
                <a:uLnTx/>
                <a:uFillTx/>
                <a:latin typeface="Constantia"/>
                <a:ea typeface="+mn-ea"/>
                <a:cs typeface="+mn-cs"/>
              </a:rPr>
              <a:t>entrapped in capillaries will retard the flow.</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5. </a:t>
            </a:r>
            <a:r>
              <a:rPr kumimoji="0" lang="en-GB" sz="2600" b="0" i="0" u="none" strike="noStrike" kern="1200" cap="none" spc="0" normalizeH="0" baseline="0" noProof="0" dirty="0">
                <a:ln>
                  <a:noFill/>
                </a:ln>
                <a:solidFill>
                  <a:srgbClr val="FF0000"/>
                </a:solidFill>
                <a:effectLst/>
                <a:uLnTx/>
                <a:uFillTx/>
                <a:latin typeface="Constantia"/>
                <a:ea typeface="+mn-ea"/>
                <a:cs typeface="+mn-cs"/>
              </a:rPr>
              <a:t>agitation and replacement of fresh solvent</a:t>
            </a:r>
            <a:r>
              <a:rPr kumimoji="0" lang="en-GB" sz="2600" b="0" i="0" u="none" strike="noStrike" kern="1200" cap="none" spc="0" normalizeH="0" baseline="0" noProof="0" dirty="0">
                <a:ln>
                  <a:noFill/>
                </a:ln>
                <a:solidFill>
                  <a:prstClr val="black"/>
                </a:solidFill>
                <a:effectLst/>
                <a:uLnTx/>
                <a:uFillTx/>
                <a:latin typeface="Constantia"/>
                <a:ea typeface="+mn-ea"/>
                <a:cs typeface="+mn-cs"/>
              </a:rPr>
              <a:t>.</a:t>
            </a:r>
            <a:endParaRPr kumimoji="0" lang="ar-IQ" sz="2600" b="0" i="0" u="none" strike="noStrike" kern="1200" cap="none" spc="0" normalizeH="0" baseline="0" noProof="0" dirty="0">
              <a:ln>
                <a:noFill/>
              </a:ln>
              <a:solidFill>
                <a:prstClr val="black"/>
              </a:solidFill>
              <a:effectLst/>
              <a:uLnTx/>
              <a:uFillTx/>
              <a:latin typeface="Constantia"/>
              <a:ea typeface="+mn-ea"/>
            </a:endParaRP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This affects the rate at which active constituents are dissolved and diffuse away from the site of dissolution.</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 </a:t>
            </a:r>
            <a:r>
              <a:rPr kumimoji="0" lang="en-GB" sz="2600" b="0" i="0" u="none" strike="noStrike" kern="1200" cap="none" spc="0" normalizeH="0" baseline="0" noProof="0" dirty="0">
                <a:ln>
                  <a:noFill/>
                </a:ln>
                <a:solidFill>
                  <a:srgbClr val="C00000"/>
                </a:solidFill>
                <a:effectLst/>
                <a:uLnTx/>
                <a:uFillTx/>
                <a:latin typeface="Constantia"/>
                <a:ea typeface="+mn-ea"/>
                <a:cs typeface="+mn-cs"/>
              </a:rPr>
              <a:t>In absence of agitation </a:t>
            </a:r>
            <a:r>
              <a:rPr kumimoji="0" lang="en-GB" sz="2600" b="0" i="0" u="none" strike="noStrike" kern="1200" cap="none" spc="0" normalizeH="0" baseline="0" noProof="0" dirty="0">
                <a:ln>
                  <a:noFill/>
                </a:ln>
                <a:solidFill>
                  <a:prstClr val="black"/>
                </a:solidFill>
                <a:effectLst/>
                <a:uLnTx/>
                <a:uFillTx/>
                <a:latin typeface="Constantia"/>
                <a:ea typeface="+mn-ea"/>
                <a:cs typeface="+mn-cs"/>
              </a:rPr>
              <a:t>a significant stagnant diffusion layer exists. This layer, which contains a saturated solution of principles, acts as a barrier to diffusion away from the site.</a:t>
            </a:r>
            <a:endParaRPr kumimoji="0" lang="ar-IQ" sz="2600" b="0" i="0" u="none" strike="noStrike" kern="1200" cap="none" spc="0" normalizeH="0" baseline="0" noProof="0" dirty="0">
              <a:ln>
                <a:noFill/>
              </a:ln>
              <a:solidFill>
                <a:prstClr val="black"/>
              </a:solidFill>
              <a:effectLst/>
              <a:uLnTx/>
              <a:uFillTx/>
              <a:latin typeface="Constantia"/>
              <a:ea typeface="+mn-ea"/>
            </a:endParaRPr>
          </a:p>
        </p:txBody>
      </p:sp>
      <p:pic>
        <p:nvPicPr>
          <p:cNvPr id="2" name="Picture 1">
            <a:extLst>
              <a:ext uri="{FF2B5EF4-FFF2-40B4-BE49-F238E27FC236}">
                <a16:creationId xmlns:a16="http://schemas.microsoft.com/office/drawing/2014/main" id="{A3903F8B-D97C-4215-8151-BFB9395F3EED}"/>
              </a:ext>
            </a:extLst>
          </p:cNvPr>
          <p:cNvPicPr>
            <a:picLocks noChangeAspect="1"/>
          </p:cNvPicPr>
          <p:nvPr/>
        </p:nvPicPr>
        <p:blipFill>
          <a:blip r:embed="rId2"/>
          <a:stretch>
            <a:fillRect/>
          </a:stretch>
        </p:blipFill>
        <p:spPr>
          <a:xfrm>
            <a:off x="5081197" y="3784209"/>
            <a:ext cx="6421564" cy="2844379"/>
          </a:xfrm>
          <a:prstGeom prst="rect">
            <a:avLst/>
          </a:prstGeom>
        </p:spPr>
      </p:pic>
    </p:spTree>
    <p:extLst>
      <p:ext uri="{BB962C8B-B14F-4D97-AF65-F5344CB8AC3E}">
        <p14:creationId xmlns:p14="http://schemas.microsoft.com/office/powerpoint/2010/main" val="2689076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F87840-17E2-4A88-884E-77F9BB9C676F}"/>
              </a:ext>
            </a:extLst>
          </p:cNvPr>
          <p:cNvSpPr txBox="1"/>
          <p:nvPr/>
        </p:nvSpPr>
        <p:spPr>
          <a:xfrm>
            <a:off x="516987" y="2142494"/>
            <a:ext cx="6098344" cy="2573012"/>
          </a:xfrm>
          <a:prstGeom prst="rect">
            <a:avLst/>
          </a:prstGeom>
          <a:noFill/>
        </p:spPr>
        <p:txBody>
          <a:bodyPr wrap="square">
            <a:spAutoFit/>
          </a:bodyPr>
          <a:lstStyle/>
          <a:p>
            <a:pPr marL="274320" marR="0" lvl="0" indent="-274320" algn="ctr"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Why pre-extractive soaking is required?</a:t>
            </a:r>
            <a:endParaRPr kumimoji="0" lang="ar-IQ" sz="2600" b="0" i="0" u="none" strike="noStrike" kern="1200" cap="none" spc="0" normalizeH="0" baseline="0" noProof="0" dirty="0">
              <a:ln>
                <a:noFill/>
              </a:ln>
              <a:solidFill>
                <a:prstClr val="black"/>
              </a:solidFill>
              <a:effectLst/>
              <a:uLnTx/>
              <a:uFillTx/>
              <a:latin typeface="Constantia"/>
              <a:ea typeface="+mn-ea"/>
            </a:endParaRP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This process is done since crude drugs undergo a drying process in the initial steps of </a:t>
            </a:r>
            <a:r>
              <a:rPr kumimoji="0" lang="en-GB" sz="2600" b="0" i="0" u="none" strike="noStrike" kern="1200" cap="none" spc="0" normalizeH="0" baseline="0" noProof="0" dirty="0">
                <a:ln>
                  <a:noFill/>
                </a:ln>
                <a:solidFill>
                  <a:srgbClr val="FF0000"/>
                </a:solidFill>
                <a:effectLst/>
                <a:uLnTx/>
                <a:uFillTx/>
                <a:latin typeface="Constantia"/>
                <a:ea typeface="+mn-ea"/>
                <a:cs typeface="+mn-cs"/>
              </a:rPr>
              <a:t>collection</a:t>
            </a:r>
            <a:r>
              <a:rPr kumimoji="0" lang="en-GB" sz="2600" b="0" i="0" u="none" strike="noStrike" kern="1200" cap="none" spc="0" normalizeH="0" baseline="0" noProof="0" dirty="0">
                <a:ln>
                  <a:noFill/>
                </a:ln>
                <a:solidFill>
                  <a:prstClr val="black"/>
                </a:solidFill>
                <a:effectLst/>
                <a:uLnTx/>
                <a:uFillTx/>
                <a:latin typeface="Constantia"/>
                <a:ea typeface="+mn-ea"/>
                <a:cs typeface="+mn-cs"/>
              </a:rPr>
              <a:t>, </a:t>
            </a:r>
            <a:r>
              <a:rPr kumimoji="0" lang="en-GB" sz="2600" b="0" i="0" u="none" strike="noStrike" kern="1200" cap="none" spc="0" normalizeH="0" baseline="0" noProof="0" dirty="0">
                <a:ln>
                  <a:noFill/>
                </a:ln>
                <a:solidFill>
                  <a:srgbClr val="FF0000"/>
                </a:solidFill>
                <a:effectLst/>
                <a:uLnTx/>
                <a:uFillTx/>
                <a:latin typeface="Constantia"/>
                <a:ea typeface="+mn-ea"/>
                <a:cs typeface="+mn-cs"/>
              </a:rPr>
              <a:t>storage</a:t>
            </a:r>
            <a:r>
              <a:rPr kumimoji="0" lang="en-GB" sz="2600" b="0" i="0" u="none" strike="noStrike" kern="1200" cap="none" spc="0" normalizeH="0" baseline="0" noProof="0" dirty="0">
                <a:ln>
                  <a:noFill/>
                </a:ln>
                <a:solidFill>
                  <a:prstClr val="black"/>
                </a:solidFill>
                <a:effectLst/>
                <a:uLnTx/>
                <a:uFillTx/>
                <a:latin typeface="Constantia"/>
                <a:ea typeface="+mn-ea"/>
                <a:cs typeface="+mn-cs"/>
              </a:rPr>
              <a:t>, and </a:t>
            </a:r>
            <a:r>
              <a:rPr kumimoji="0" lang="en-GB" sz="2600" b="0" i="0" u="none" strike="noStrike" kern="1200" cap="none" spc="0" normalizeH="0" baseline="0" noProof="0" dirty="0">
                <a:ln>
                  <a:noFill/>
                </a:ln>
                <a:solidFill>
                  <a:srgbClr val="FF0000"/>
                </a:solidFill>
                <a:effectLst/>
                <a:uLnTx/>
                <a:uFillTx/>
                <a:latin typeface="Constantia"/>
                <a:ea typeface="+mn-ea"/>
                <a:cs typeface="+mn-cs"/>
              </a:rPr>
              <a:t>shipment</a:t>
            </a:r>
            <a:r>
              <a:rPr kumimoji="0" lang="en-GB" sz="2600" b="0" i="0" u="none" strike="noStrike" kern="1200" cap="none" spc="0" normalizeH="0" baseline="0" noProof="0" dirty="0">
                <a:ln>
                  <a:noFill/>
                </a:ln>
                <a:solidFill>
                  <a:prstClr val="black"/>
                </a:solidFill>
                <a:effectLst/>
                <a:uLnTx/>
                <a:uFillTx/>
                <a:latin typeface="Constantia"/>
                <a:ea typeface="+mn-ea"/>
                <a:cs typeface="+mn-cs"/>
              </a:rPr>
              <a:t>; all these result in slow penetration rate.</a:t>
            </a:r>
          </a:p>
        </p:txBody>
      </p:sp>
      <p:sp>
        <p:nvSpPr>
          <p:cNvPr id="5" name="TextBox 4">
            <a:extLst>
              <a:ext uri="{FF2B5EF4-FFF2-40B4-BE49-F238E27FC236}">
                <a16:creationId xmlns:a16="http://schemas.microsoft.com/office/drawing/2014/main" id="{3FFEAFAF-9B31-4AB1-8B1A-1E1A1B4FB161}"/>
              </a:ext>
            </a:extLst>
          </p:cNvPr>
          <p:cNvSpPr txBox="1"/>
          <p:nvPr/>
        </p:nvSpPr>
        <p:spPr>
          <a:xfrm>
            <a:off x="516987" y="0"/>
            <a:ext cx="6098344" cy="1631216"/>
          </a:xfrm>
          <a:prstGeom prst="rect">
            <a:avLst/>
          </a:prstGeom>
          <a:noFill/>
        </p:spPr>
        <p:txBody>
          <a:bodyPr wrap="square">
            <a:spAutoFit/>
          </a:bodyPr>
          <a:lstStyle/>
          <a:p>
            <a:r>
              <a:rPr kumimoji="0" lang="en-GB" sz="5000" b="0" i="0" u="none" strike="noStrike" kern="1200" cap="none" spc="0" normalizeH="0" baseline="0" noProof="0" dirty="0">
                <a:ln>
                  <a:noFill/>
                </a:ln>
                <a:solidFill>
                  <a:srgbClr val="464653"/>
                </a:solidFill>
                <a:effectLst/>
                <a:uLnTx/>
                <a:uFillTx/>
                <a:latin typeface="Calibri"/>
                <a:ea typeface="+mj-ea"/>
                <a:cs typeface="+mj-cs"/>
              </a:rPr>
              <a:t>Why pre-extractive soaking is required?</a:t>
            </a:r>
            <a:endParaRPr lang="ar-IQ" dirty="0"/>
          </a:p>
        </p:txBody>
      </p:sp>
      <p:pic>
        <p:nvPicPr>
          <p:cNvPr id="6" name="Picture 5">
            <a:extLst>
              <a:ext uri="{FF2B5EF4-FFF2-40B4-BE49-F238E27FC236}">
                <a16:creationId xmlns:a16="http://schemas.microsoft.com/office/drawing/2014/main" id="{2F7519A8-BE55-464F-B3D5-49FC3C473E94}"/>
              </a:ext>
            </a:extLst>
          </p:cNvPr>
          <p:cNvPicPr>
            <a:picLocks noChangeAspect="1"/>
          </p:cNvPicPr>
          <p:nvPr/>
        </p:nvPicPr>
        <p:blipFill>
          <a:blip r:embed="rId2"/>
          <a:stretch>
            <a:fillRect/>
          </a:stretch>
        </p:blipFill>
        <p:spPr>
          <a:xfrm>
            <a:off x="7478406" y="1916402"/>
            <a:ext cx="4196607" cy="2799104"/>
          </a:xfrm>
          <a:prstGeom prst="rect">
            <a:avLst/>
          </a:prstGeom>
        </p:spPr>
      </p:pic>
    </p:spTree>
    <p:extLst>
      <p:ext uri="{BB962C8B-B14F-4D97-AF65-F5344CB8AC3E}">
        <p14:creationId xmlns:p14="http://schemas.microsoft.com/office/powerpoint/2010/main" val="1678302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739A-A7AF-4463-AC6C-24B851901E38}"/>
              </a:ext>
            </a:extLst>
          </p:cNvPr>
          <p:cNvSpPr>
            <a:spLocks noGrp="1"/>
          </p:cNvSpPr>
          <p:nvPr>
            <p:ph type="title"/>
          </p:nvPr>
        </p:nvSpPr>
        <p:spPr/>
        <p:txBody>
          <a:bodyPr/>
          <a:lstStyle/>
          <a:p>
            <a:r>
              <a:rPr kumimoji="0" lang="en-GB" sz="5000" b="0" i="0" u="none" strike="noStrike" kern="1200" cap="none" spc="0" normalizeH="0" baseline="0" noProof="0" dirty="0">
                <a:ln>
                  <a:noFill/>
                </a:ln>
                <a:solidFill>
                  <a:srgbClr val="464653"/>
                </a:solidFill>
                <a:effectLst/>
                <a:uLnTx/>
                <a:uFillTx/>
                <a:latin typeface="Calibri"/>
                <a:ea typeface="+mj-ea"/>
                <a:cs typeface="+mj-cs"/>
              </a:rPr>
              <a:t>Major extracted process</a:t>
            </a:r>
            <a:endParaRPr lang="ar-IQ" dirty="0"/>
          </a:p>
        </p:txBody>
      </p:sp>
      <p:sp>
        <p:nvSpPr>
          <p:cNvPr id="3" name="Content Placeholder 2">
            <a:extLst>
              <a:ext uri="{FF2B5EF4-FFF2-40B4-BE49-F238E27FC236}">
                <a16:creationId xmlns:a16="http://schemas.microsoft.com/office/drawing/2014/main" id="{D9FFBFF0-0CF3-403A-8722-E337395957F1}"/>
              </a:ext>
            </a:extLst>
          </p:cNvPr>
          <p:cNvSpPr>
            <a:spLocks noGrp="1"/>
          </p:cNvSpPr>
          <p:nvPr>
            <p:ph idx="1"/>
          </p:nvPr>
        </p:nvSpPr>
        <p:spPr>
          <a:xfrm>
            <a:off x="669388" y="1641584"/>
            <a:ext cx="10515600" cy="3014822"/>
          </a:xfrm>
        </p:spPr>
        <p:txBody>
          <a:bodyPr>
            <a:normAutofit/>
          </a:bodyPr>
          <a:lstStyle/>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200" b="0" i="0" u="none" strike="noStrike" kern="1200" cap="none" spc="0" normalizeH="0" baseline="0" noProof="0" dirty="0">
                <a:ln>
                  <a:noFill/>
                </a:ln>
                <a:solidFill>
                  <a:prstClr val="black"/>
                </a:solidFill>
                <a:effectLst/>
                <a:uLnTx/>
                <a:uFillTx/>
                <a:latin typeface="Constantia"/>
                <a:ea typeface="+mn-ea"/>
                <a:cs typeface="+mn-cs"/>
              </a:rPr>
              <a:t>Two major process are officially recognized for the extraction of pharmaceuticals, these are:</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lang="en-GB" sz="3200" dirty="0">
                <a:solidFill>
                  <a:prstClr val="black"/>
                </a:solidFill>
                <a:latin typeface="Constantia"/>
              </a:rPr>
              <a:t>1- </a:t>
            </a:r>
            <a:r>
              <a:rPr kumimoji="0" lang="en-GB" sz="3200" b="0" i="0" u="none" strike="noStrike" kern="1200" cap="none" spc="0" normalizeH="0" baseline="0" noProof="0" dirty="0">
                <a:ln>
                  <a:noFill/>
                </a:ln>
                <a:solidFill>
                  <a:prstClr val="black"/>
                </a:solidFill>
                <a:effectLst/>
                <a:uLnTx/>
                <a:uFillTx/>
                <a:latin typeface="Constantia"/>
                <a:ea typeface="+mn-ea"/>
                <a:cs typeface="+mn-cs"/>
              </a:rPr>
              <a:t>maceration </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lang="en-GB" sz="3200" dirty="0">
                <a:solidFill>
                  <a:prstClr val="black"/>
                </a:solidFill>
                <a:latin typeface="Constantia"/>
              </a:rPr>
              <a:t>2- </a:t>
            </a:r>
            <a:r>
              <a:rPr kumimoji="0" lang="en-GB" sz="3200" b="0" i="0" u="none" strike="noStrike" kern="1200" cap="none" spc="0" normalizeH="0" baseline="0" noProof="0" dirty="0">
                <a:ln>
                  <a:noFill/>
                </a:ln>
                <a:solidFill>
                  <a:prstClr val="black"/>
                </a:solidFill>
                <a:effectLst/>
                <a:uLnTx/>
                <a:uFillTx/>
                <a:latin typeface="Constantia"/>
                <a:ea typeface="+mn-ea"/>
                <a:cs typeface="+mn-cs"/>
              </a:rPr>
              <a:t>percolation </a:t>
            </a:r>
          </a:p>
          <a:p>
            <a:endParaRPr lang="ar-IQ" sz="3600" dirty="0"/>
          </a:p>
        </p:txBody>
      </p:sp>
      <p:pic>
        <p:nvPicPr>
          <p:cNvPr id="4" name="Picture 3">
            <a:extLst>
              <a:ext uri="{FF2B5EF4-FFF2-40B4-BE49-F238E27FC236}">
                <a16:creationId xmlns:a16="http://schemas.microsoft.com/office/drawing/2014/main" id="{FF2E2895-AF62-4F2C-A2E2-864A6B50D7B8}"/>
              </a:ext>
            </a:extLst>
          </p:cNvPr>
          <p:cNvPicPr>
            <a:picLocks noChangeAspect="1"/>
          </p:cNvPicPr>
          <p:nvPr/>
        </p:nvPicPr>
        <p:blipFill>
          <a:blip r:embed="rId2"/>
          <a:stretch>
            <a:fillRect/>
          </a:stretch>
        </p:blipFill>
        <p:spPr>
          <a:xfrm>
            <a:off x="7784122" y="3428999"/>
            <a:ext cx="4048125" cy="2781300"/>
          </a:xfrm>
          <a:prstGeom prst="rect">
            <a:avLst/>
          </a:prstGeom>
        </p:spPr>
      </p:pic>
      <p:pic>
        <p:nvPicPr>
          <p:cNvPr id="5" name="Picture 4">
            <a:extLst>
              <a:ext uri="{FF2B5EF4-FFF2-40B4-BE49-F238E27FC236}">
                <a16:creationId xmlns:a16="http://schemas.microsoft.com/office/drawing/2014/main" id="{D651EEAF-4741-4857-9205-A603B1D4A904}"/>
              </a:ext>
            </a:extLst>
          </p:cNvPr>
          <p:cNvPicPr>
            <a:picLocks noChangeAspect="1"/>
          </p:cNvPicPr>
          <p:nvPr/>
        </p:nvPicPr>
        <p:blipFill>
          <a:blip r:embed="rId3"/>
          <a:stretch>
            <a:fillRect/>
          </a:stretch>
        </p:blipFill>
        <p:spPr>
          <a:xfrm>
            <a:off x="3634044" y="3148995"/>
            <a:ext cx="4586287" cy="3435288"/>
          </a:xfrm>
          <a:prstGeom prst="rect">
            <a:avLst/>
          </a:prstGeom>
        </p:spPr>
      </p:pic>
    </p:spTree>
    <p:extLst>
      <p:ext uri="{BB962C8B-B14F-4D97-AF65-F5344CB8AC3E}">
        <p14:creationId xmlns:p14="http://schemas.microsoft.com/office/powerpoint/2010/main" val="3689994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34DD-4150-4A25-ACF7-D8382327CC9E}"/>
              </a:ext>
            </a:extLst>
          </p:cNvPr>
          <p:cNvSpPr>
            <a:spLocks noGrp="1"/>
          </p:cNvSpPr>
          <p:nvPr>
            <p:ph type="title"/>
          </p:nvPr>
        </p:nvSpPr>
        <p:spPr>
          <a:xfrm>
            <a:off x="542779" y="125974"/>
            <a:ext cx="10515600" cy="1325563"/>
          </a:xfrm>
        </p:spPr>
        <p:txBody>
          <a:bodyPr/>
          <a:lstStyle/>
          <a:p>
            <a:r>
              <a:rPr lang="en-GB" sz="6000" dirty="0">
                <a:solidFill>
                  <a:srgbClr val="FF0000"/>
                </a:solidFill>
                <a:latin typeface="+mn-lt"/>
              </a:rPr>
              <a:t>Maceration</a:t>
            </a:r>
            <a:r>
              <a:rPr kumimoji="0" lang="en-GB" sz="5000" b="0" i="0" u="none" strike="noStrike" kern="1200" cap="none" spc="0" normalizeH="0" baseline="0" noProof="0" dirty="0">
                <a:ln>
                  <a:noFill/>
                </a:ln>
                <a:solidFill>
                  <a:srgbClr val="464653"/>
                </a:solidFill>
                <a:effectLst/>
                <a:uLnTx/>
                <a:uFillTx/>
                <a:latin typeface="Calibri"/>
                <a:ea typeface="+mj-ea"/>
                <a:cs typeface="+mj-cs"/>
              </a:rPr>
              <a:t> </a:t>
            </a:r>
            <a:endParaRPr lang="ar-IQ" dirty="0"/>
          </a:p>
        </p:txBody>
      </p:sp>
      <p:sp>
        <p:nvSpPr>
          <p:cNvPr id="3" name="Content Placeholder 2">
            <a:extLst>
              <a:ext uri="{FF2B5EF4-FFF2-40B4-BE49-F238E27FC236}">
                <a16:creationId xmlns:a16="http://schemas.microsoft.com/office/drawing/2014/main" id="{FE352AAB-61A3-4FFD-B713-B55445CA9C90}"/>
              </a:ext>
            </a:extLst>
          </p:cNvPr>
          <p:cNvSpPr>
            <a:spLocks noGrp="1"/>
          </p:cNvSpPr>
          <p:nvPr>
            <p:ph idx="1"/>
          </p:nvPr>
        </p:nvSpPr>
        <p:spPr>
          <a:xfrm>
            <a:off x="838200" y="1237957"/>
            <a:ext cx="10515600" cy="5190977"/>
          </a:xfrm>
        </p:spPr>
        <p:txBody>
          <a:bodyPr>
            <a:normAutofit/>
          </a:bodyPr>
          <a:lstStyle/>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b="0" i="0" u="none" strike="noStrike" kern="1200" cap="none" spc="0" normalizeH="0" baseline="0" noProof="0" dirty="0">
                <a:ln>
                  <a:noFill/>
                </a:ln>
                <a:solidFill>
                  <a:prstClr val="black"/>
                </a:solidFill>
                <a:effectLst/>
                <a:uLnTx/>
                <a:uFillTx/>
                <a:latin typeface="Constantia"/>
                <a:ea typeface="+mn-ea"/>
                <a:cs typeface="+mn-cs"/>
              </a:rPr>
              <a:t>With maceration, the crude drug is generally placed into a solvent system, with or without the application of heat, and the mixture </a:t>
            </a:r>
            <a:r>
              <a:rPr kumimoji="0" lang="en-GB" b="0" i="0" u="none" strike="noStrike" kern="1200" cap="none" spc="0" normalizeH="0" baseline="0" noProof="0" dirty="0">
                <a:ln>
                  <a:noFill/>
                </a:ln>
                <a:solidFill>
                  <a:srgbClr val="FF0000"/>
                </a:solidFill>
                <a:effectLst/>
                <a:uLnTx/>
                <a:uFillTx/>
                <a:latin typeface="Constantia"/>
                <a:ea typeface="+mn-ea"/>
                <a:cs typeface="+mn-cs"/>
              </a:rPr>
              <a:t>allowed to stand with occasional agitation for an extended period</a:t>
            </a:r>
            <a:r>
              <a:rPr kumimoji="0" lang="en-GB" b="0" i="0" u="none" strike="noStrike" kern="1200" cap="none" spc="0" normalizeH="0" baseline="0" noProof="0" dirty="0">
                <a:ln>
                  <a:noFill/>
                </a:ln>
                <a:solidFill>
                  <a:prstClr val="black"/>
                </a:solidFill>
                <a:effectLst/>
                <a:uLnTx/>
                <a:uFillTx/>
                <a:latin typeface="Constantia"/>
                <a:ea typeface="+mn-ea"/>
                <a:cs typeface="+mn-cs"/>
              </a:rPr>
              <a:t>, then the system is filtered to remove undissolved material, and a sufficient quantity of solvent is added to the filtrate to bring the product to a desired volume. </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endParaRPr kumimoji="0" lang="en-GB" b="0" i="0" u="none" strike="noStrike" kern="1200" cap="none" spc="0" normalizeH="0" baseline="0" noProof="0" dirty="0">
              <a:ln>
                <a:noFill/>
              </a:ln>
              <a:solidFill>
                <a:prstClr val="black"/>
              </a:solidFill>
              <a:effectLst/>
              <a:uLnTx/>
              <a:uFillTx/>
              <a:latin typeface="Constant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b="0" i="0" u="none" strike="noStrike" kern="1200" cap="none" spc="0" normalizeH="0" baseline="0" noProof="0" dirty="0">
                <a:ln>
                  <a:noFill/>
                </a:ln>
                <a:solidFill>
                  <a:prstClr val="black"/>
                </a:solidFill>
                <a:effectLst/>
                <a:uLnTx/>
                <a:uFillTx/>
                <a:latin typeface="Constantia"/>
                <a:ea typeface="+mn-ea"/>
                <a:cs typeface="+mn-cs"/>
              </a:rPr>
              <a:t>The solvent used is called </a:t>
            </a:r>
            <a:r>
              <a:rPr kumimoji="0" lang="en-GB" b="0" i="0" u="none" strike="noStrike" kern="1200" cap="none" spc="0" normalizeH="0" baseline="0" noProof="0" dirty="0">
                <a:ln>
                  <a:noFill/>
                </a:ln>
                <a:solidFill>
                  <a:srgbClr val="FF0000"/>
                </a:solidFill>
                <a:effectLst/>
                <a:uLnTx/>
                <a:uFillTx/>
                <a:latin typeface="Constantia"/>
                <a:ea typeface="+mn-ea"/>
                <a:cs typeface="+mn-cs"/>
              </a:rPr>
              <a:t>menstruum</a:t>
            </a:r>
            <a:r>
              <a:rPr kumimoji="0" lang="en-GB" b="0" i="0" u="none" strike="noStrike" kern="1200" cap="none" spc="0" normalizeH="0" baseline="0" noProof="0" dirty="0">
                <a:ln>
                  <a:noFill/>
                </a:ln>
                <a:solidFill>
                  <a:prstClr val="black"/>
                </a:solidFill>
                <a:effectLst/>
                <a:uLnTx/>
                <a:uFillTx/>
                <a:latin typeface="Constantia"/>
                <a:ea typeface="+mn-ea"/>
                <a:cs typeface="+mn-cs"/>
              </a:rPr>
              <a:t> and the undissolved portion is called </a:t>
            </a:r>
            <a:r>
              <a:rPr kumimoji="0" lang="en-GB" b="0" i="0" u="none" strike="noStrike" kern="1200" cap="none" spc="0" normalizeH="0" baseline="0" noProof="0" dirty="0">
                <a:ln>
                  <a:noFill/>
                </a:ln>
                <a:solidFill>
                  <a:srgbClr val="FF0000"/>
                </a:solidFill>
                <a:effectLst/>
                <a:uLnTx/>
                <a:uFillTx/>
                <a:latin typeface="Constantia"/>
                <a:ea typeface="+mn-ea"/>
                <a:cs typeface="+mn-cs"/>
              </a:rPr>
              <a:t>marc</a:t>
            </a:r>
            <a:r>
              <a:rPr kumimoji="0" lang="en-GB" b="0" i="0" u="none" strike="noStrike" kern="1200" cap="none" spc="0" normalizeH="0" baseline="0" noProof="0" dirty="0">
                <a:ln>
                  <a:noFill/>
                </a:ln>
                <a:solidFill>
                  <a:prstClr val="black"/>
                </a:solidFill>
                <a:effectLst/>
                <a:uLnTx/>
                <a:uFillTx/>
                <a:latin typeface="Constantia"/>
                <a:ea typeface="+mn-ea"/>
                <a:cs typeface="+mn-cs"/>
              </a:rPr>
              <a:t>.</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b="0" i="0" u="none" strike="noStrike" kern="1200" cap="none" spc="0" normalizeH="0" baseline="0" noProof="0" dirty="0">
                <a:ln>
                  <a:noFill/>
                </a:ln>
                <a:solidFill>
                  <a:prstClr val="black"/>
                </a:solidFill>
                <a:effectLst/>
                <a:uLnTx/>
                <a:uFillTx/>
                <a:latin typeface="Constantia"/>
                <a:ea typeface="+mn-ea"/>
                <a:cs typeface="+mn-cs"/>
              </a:rPr>
              <a:t>Marc  is the remaining portion which exhausted its active principle</a:t>
            </a:r>
            <a:endParaRPr kumimoji="0" lang="ar-IQ" b="0" i="0" u="none" strike="noStrike" kern="1200" cap="none" spc="0" normalizeH="0" baseline="0" noProof="0" dirty="0">
              <a:ln>
                <a:noFill/>
              </a:ln>
              <a:solidFill>
                <a:prstClr val="black"/>
              </a:solidFill>
              <a:effectLst/>
              <a:uLnTx/>
              <a:uFillTx/>
              <a:latin typeface="Constantia"/>
              <a:ea typeface="+mn-ea"/>
            </a:endParaRPr>
          </a:p>
        </p:txBody>
      </p:sp>
    </p:spTree>
    <p:extLst>
      <p:ext uri="{BB962C8B-B14F-4D97-AF65-F5344CB8AC3E}">
        <p14:creationId xmlns:p14="http://schemas.microsoft.com/office/powerpoint/2010/main" val="1732600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971AB4-66F8-46BE-932B-0323F7EC4CB2}"/>
              </a:ext>
            </a:extLst>
          </p:cNvPr>
          <p:cNvSpPr txBox="1"/>
          <p:nvPr/>
        </p:nvSpPr>
        <p:spPr>
          <a:xfrm>
            <a:off x="1017563" y="1662362"/>
            <a:ext cx="7479323" cy="4333494"/>
          </a:xfrm>
          <a:prstGeom prst="rect">
            <a:avLst/>
          </a:prstGeom>
          <a:noFill/>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The process of percolation is the most popular means of extraction in U.S.A. for the preparation of tincture, fluidextract, and extracts.</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In general, the procedure involves </a:t>
            </a:r>
            <a:r>
              <a:rPr kumimoji="0" lang="en-GB" sz="2600" b="0" i="0" u="none" strike="noStrike" kern="1200" cap="none" spc="0" normalizeH="0" baseline="0" noProof="0" dirty="0">
                <a:ln>
                  <a:noFill/>
                </a:ln>
                <a:solidFill>
                  <a:prstClr val="black"/>
                </a:solidFill>
                <a:effectLst/>
                <a:highlight>
                  <a:srgbClr val="FFFF00"/>
                </a:highlight>
                <a:uLnTx/>
                <a:uFillTx/>
                <a:latin typeface="Constantia"/>
                <a:ea typeface="+mn-ea"/>
                <a:cs typeface="+mn-cs"/>
              </a:rPr>
              <a:t>packing the drug into a column, known as a </a:t>
            </a:r>
            <a:r>
              <a:rPr kumimoji="0" lang="en-GB" sz="2600" b="0" i="0" u="none" strike="noStrike" kern="1200" cap="none" spc="0" normalizeH="0" baseline="0" noProof="0" dirty="0">
                <a:ln>
                  <a:noFill/>
                </a:ln>
                <a:solidFill>
                  <a:srgbClr val="FF0000"/>
                </a:solidFill>
                <a:effectLst/>
                <a:highlight>
                  <a:srgbClr val="FFFF00"/>
                </a:highlight>
                <a:uLnTx/>
                <a:uFillTx/>
                <a:latin typeface="Constantia"/>
                <a:ea typeface="+mn-ea"/>
                <a:cs typeface="+mn-cs"/>
              </a:rPr>
              <a:t>percolator</a:t>
            </a:r>
            <a:r>
              <a:rPr kumimoji="0" lang="en-GB" sz="2600" b="0" i="0" u="none" strike="noStrike" kern="1200" cap="none" spc="0" normalizeH="0" baseline="0" noProof="0" dirty="0">
                <a:ln>
                  <a:noFill/>
                </a:ln>
                <a:solidFill>
                  <a:prstClr val="black"/>
                </a:solidFill>
                <a:effectLst/>
                <a:uLnTx/>
                <a:uFillTx/>
                <a:latin typeface="Constantia"/>
                <a:ea typeface="+mn-ea"/>
                <a:cs typeface="+mn-cs"/>
              </a:rPr>
              <a:t>. </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Slow passing solvent through the column, and then collecting the extracted material dissolved in the solvent.</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srgbClr val="FF0000"/>
                </a:solidFill>
                <a:effectLst/>
                <a:uLnTx/>
                <a:uFillTx/>
                <a:latin typeface="Constantia"/>
                <a:ea typeface="+mn-ea"/>
                <a:cs typeface="+mn-cs"/>
              </a:rPr>
              <a:t>Percolation offers the opportunity to extract principles exhaustively with minimum of solvent. </a:t>
            </a:r>
            <a:endParaRPr kumimoji="0" lang="ar-IQ" sz="2600" b="0" i="0" u="none" strike="noStrike" kern="1200" cap="none" spc="0" normalizeH="0" baseline="0" noProof="0" dirty="0">
              <a:ln>
                <a:noFill/>
              </a:ln>
              <a:solidFill>
                <a:srgbClr val="FF0000"/>
              </a:solidFill>
              <a:effectLst/>
              <a:uLnTx/>
              <a:uFillTx/>
              <a:latin typeface="Constantia"/>
              <a:ea typeface="+mn-ea"/>
            </a:endParaRPr>
          </a:p>
        </p:txBody>
      </p:sp>
      <p:sp>
        <p:nvSpPr>
          <p:cNvPr id="5" name="TextBox 4">
            <a:extLst>
              <a:ext uri="{FF2B5EF4-FFF2-40B4-BE49-F238E27FC236}">
                <a16:creationId xmlns:a16="http://schemas.microsoft.com/office/drawing/2014/main" id="{024EC104-4665-4DDF-887E-7D024713C3F7}"/>
              </a:ext>
            </a:extLst>
          </p:cNvPr>
          <p:cNvSpPr txBox="1"/>
          <p:nvPr/>
        </p:nvSpPr>
        <p:spPr>
          <a:xfrm>
            <a:off x="3046828" y="406141"/>
            <a:ext cx="6098344" cy="1015663"/>
          </a:xfrm>
          <a:prstGeom prst="rect">
            <a:avLst/>
          </a:prstGeom>
          <a:noFill/>
        </p:spPr>
        <p:txBody>
          <a:bodyPr wrap="square">
            <a:spAutoFit/>
          </a:bodyPr>
          <a:lstStyle/>
          <a:p>
            <a:pPr algn="ctr"/>
            <a:r>
              <a:rPr lang="en-GB" sz="6000" dirty="0">
                <a:solidFill>
                  <a:srgbClr val="FF0000"/>
                </a:solidFill>
                <a:ea typeface="+mj-ea"/>
                <a:cs typeface="+mj-cs"/>
              </a:rPr>
              <a:t>Percolation</a:t>
            </a:r>
            <a:endParaRPr lang="ar-IQ" sz="6000" dirty="0">
              <a:solidFill>
                <a:srgbClr val="FF0000"/>
              </a:solidFill>
              <a:ea typeface="+mj-ea"/>
              <a:cs typeface="+mj-cs"/>
            </a:endParaRPr>
          </a:p>
        </p:txBody>
      </p:sp>
      <p:pic>
        <p:nvPicPr>
          <p:cNvPr id="6" name="Picture 5">
            <a:extLst>
              <a:ext uri="{FF2B5EF4-FFF2-40B4-BE49-F238E27FC236}">
                <a16:creationId xmlns:a16="http://schemas.microsoft.com/office/drawing/2014/main" id="{234868EF-AC4D-4441-85AE-FE8F10FB2F9B}"/>
              </a:ext>
            </a:extLst>
          </p:cNvPr>
          <p:cNvPicPr>
            <a:picLocks noChangeAspect="1"/>
          </p:cNvPicPr>
          <p:nvPr/>
        </p:nvPicPr>
        <p:blipFill>
          <a:blip r:embed="rId2"/>
          <a:stretch>
            <a:fillRect/>
          </a:stretch>
        </p:blipFill>
        <p:spPr>
          <a:xfrm>
            <a:off x="8794817" y="2021716"/>
            <a:ext cx="2965701" cy="4083662"/>
          </a:xfrm>
          <a:prstGeom prst="rect">
            <a:avLst/>
          </a:prstGeom>
        </p:spPr>
      </p:pic>
    </p:spTree>
    <p:extLst>
      <p:ext uri="{BB962C8B-B14F-4D97-AF65-F5344CB8AC3E}">
        <p14:creationId xmlns:p14="http://schemas.microsoft.com/office/powerpoint/2010/main" val="216325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54EA-E1CB-4767-9F23-FD54130721F9}"/>
              </a:ext>
            </a:extLst>
          </p:cNvPr>
          <p:cNvSpPr>
            <a:spLocks noGrp="1"/>
          </p:cNvSpPr>
          <p:nvPr>
            <p:ph type="title"/>
          </p:nvPr>
        </p:nvSpPr>
        <p:spPr/>
        <p:txBody>
          <a:bodyPr/>
          <a:lstStyle/>
          <a:p>
            <a:r>
              <a:rPr kumimoji="0" lang="en-GB" sz="5000" b="0" i="0" u="none" strike="noStrike" kern="1200" cap="none" spc="0" normalizeH="0" baseline="0" noProof="0" dirty="0">
                <a:ln>
                  <a:noFill/>
                </a:ln>
                <a:solidFill>
                  <a:srgbClr val="464653"/>
                </a:solidFill>
                <a:effectLst/>
                <a:uLnTx/>
                <a:uFillTx/>
                <a:latin typeface="Calibri"/>
                <a:ea typeface="+mj-ea"/>
                <a:cs typeface="+mj-cs"/>
              </a:rPr>
              <a:t>Percolation </a:t>
            </a:r>
            <a:endParaRPr lang="ar-IQ" dirty="0"/>
          </a:p>
        </p:txBody>
      </p:sp>
      <p:sp>
        <p:nvSpPr>
          <p:cNvPr id="3" name="Content Placeholder 2">
            <a:extLst>
              <a:ext uri="{FF2B5EF4-FFF2-40B4-BE49-F238E27FC236}">
                <a16:creationId xmlns:a16="http://schemas.microsoft.com/office/drawing/2014/main" id="{C1ED16AB-8999-448C-B5BD-C602443181AA}"/>
              </a:ext>
            </a:extLst>
          </p:cNvPr>
          <p:cNvSpPr>
            <a:spLocks noGrp="1"/>
          </p:cNvSpPr>
          <p:nvPr>
            <p:ph idx="1"/>
          </p:nvPr>
        </p:nvSpPr>
        <p:spPr>
          <a:xfrm>
            <a:off x="683456" y="1421349"/>
            <a:ext cx="6226563" cy="5071525"/>
          </a:xfrm>
        </p:spPr>
        <p:txBody>
          <a:bodyPr/>
          <a:lstStyle/>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This is important, because it is easier to bring a product to proper volume by adding solvent than by removing excess solvent.</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The shape and size of percolator will effect on percolating process, so we can use either </a:t>
            </a:r>
            <a:r>
              <a:rPr kumimoji="0" lang="en-GB" sz="2600" b="0" i="0" u="none" strike="noStrike" kern="1200" cap="none" spc="0" normalizeH="0" baseline="0" noProof="0" dirty="0">
                <a:ln>
                  <a:noFill/>
                </a:ln>
                <a:solidFill>
                  <a:prstClr val="black"/>
                </a:solidFill>
                <a:effectLst/>
                <a:highlight>
                  <a:srgbClr val="FFFF00"/>
                </a:highlight>
                <a:uLnTx/>
                <a:uFillTx/>
                <a:latin typeface="Constantia"/>
                <a:ea typeface="+mn-ea"/>
                <a:cs typeface="+mn-cs"/>
              </a:rPr>
              <a:t>long-narrow percolator </a:t>
            </a:r>
            <a:r>
              <a:rPr kumimoji="0" lang="en-GB" sz="2600" b="0" i="0" u="none" strike="noStrike" kern="1200" cap="none" spc="0" normalizeH="0" baseline="0" noProof="0" dirty="0">
                <a:ln>
                  <a:noFill/>
                </a:ln>
                <a:solidFill>
                  <a:prstClr val="black"/>
                </a:solidFill>
                <a:effectLst/>
                <a:uLnTx/>
                <a:uFillTx/>
                <a:latin typeface="Constantia"/>
                <a:ea typeface="+mn-ea"/>
                <a:cs typeface="+mn-cs"/>
              </a:rPr>
              <a:t>or use </a:t>
            </a:r>
            <a:r>
              <a:rPr kumimoji="0" lang="en-GB" sz="2600" b="0" i="0" u="none" strike="noStrike" kern="1200" cap="none" spc="0" normalizeH="0" baseline="0" noProof="0" dirty="0">
                <a:ln>
                  <a:noFill/>
                </a:ln>
                <a:solidFill>
                  <a:prstClr val="black"/>
                </a:solidFill>
                <a:effectLst/>
                <a:highlight>
                  <a:srgbClr val="FFFF00"/>
                </a:highlight>
                <a:uLnTx/>
                <a:uFillTx/>
                <a:latin typeface="Constantia"/>
                <a:ea typeface="+mn-ea"/>
                <a:cs typeface="+mn-cs"/>
              </a:rPr>
              <a:t>short-wide percolator</a:t>
            </a:r>
            <a:r>
              <a:rPr kumimoji="0" lang="en-GB" sz="2600" b="0" i="0" u="none" strike="noStrike" kern="1200" cap="none" spc="0" normalizeH="0" baseline="0" noProof="0" dirty="0">
                <a:ln>
                  <a:noFill/>
                </a:ln>
                <a:solidFill>
                  <a:prstClr val="black"/>
                </a:solidFill>
                <a:effectLst/>
                <a:uLnTx/>
                <a:uFillTx/>
                <a:latin typeface="Constantia"/>
                <a:ea typeface="+mn-ea"/>
                <a:cs typeface="+mn-cs"/>
              </a:rPr>
              <a:t>, depending on the </a:t>
            </a:r>
            <a:r>
              <a:rPr kumimoji="0" lang="en-GB" sz="2600" b="0" i="0" u="none" strike="noStrike" kern="1200" cap="none" spc="0" normalizeH="0" baseline="0" noProof="0" dirty="0">
                <a:ln>
                  <a:noFill/>
                </a:ln>
                <a:solidFill>
                  <a:srgbClr val="FF0000"/>
                </a:solidFill>
                <a:effectLst/>
                <a:uLnTx/>
                <a:uFillTx/>
                <a:latin typeface="Constantia"/>
                <a:ea typeface="+mn-ea"/>
                <a:cs typeface="+mn-cs"/>
              </a:rPr>
              <a:t>nature of the crude drug </a:t>
            </a:r>
            <a:r>
              <a:rPr kumimoji="0" lang="en-GB" sz="2600" b="0" i="0" u="none" strike="noStrike" kern="1200" cap="none" spc="0" normalizeH="0" baseline="0" noProof="0" dirty="0">
                <a:ln>
                  <a:noFill/>
                </a:ln>
                <a:solidFill>
                  <a:prstClr val="black"/>
                </a:solidFill>
                <a:effectLst/>
                <a:uLnTx/>
                <a:uFillTx/>
                <a:latin typeface="Constantia"/>
                <a:ea typeface="+mn-ea"/>
                <a:cs typeface="+mn-cs"/>
              </a:rPr>
              <a:t>and the </a:t>
            </a:r>
            <a:r>
              <a:rPr kumimoji="0" lang="en-GB" sz="2600" b="0" i="0" u="none" strike="noStrike" kern="1200" cap="none" spc="0" normalizeH="0" baseline="0" noProof="0" dirty="0">
                <a:ln>
                  <a:noFill/>
                </a:ln>
                <a:solidFill>
                  <a:srgbClr val="FF0000"/>
                </a:solidFill>
                <a:effectLst/>
                <a:uLnTx/>
                <a:uFillTx/>
                <a:latin typeface="Constantia"/>
                <a:ea typeface="+mn-ea"/>
                <a:cs typeface="+mn-cs"/>
              </a:rPr>
              <a:t>viscosity of the menstruum</a:t>
            </a:r>
            <a:r>
              <a:rPr kumimoji="0" lang="en-GB" sz="2600" b="0" i="0" u="none" strike="noStrike" kern="1200" cap="none" spc="0" normalizeH="0" baseline="0" noProof="0" dirty="0">
                <a:ln>
                  <a:noFill/>
                </a:ln>
                <a:solidFill>
                  <a:prstClr val="black"/>
                </a:solidFill>
                <a:effectLst/>
                <a:uLnTx/>
                <a:uFillTx/>
                <a:latin typeface="Constantia"/>
                <a:ea typeface="+mn-ea"/>
                <a:cs typeface="+mn-cs"/>
              </a:rPr>
              <a:t>.</a:t>
            </a:r>
            <a:endParaRPr kumimoji="0" lang="ar-IQ" sz="2600" b="0" i="0" u="none" strike="noStrike" kern="1200" cap="none" spc="0" normalizeH="0" baseline="0" noProof="0" dirty="0">
              <a:ln>
                <a:noFill/>
              </a:ln>
              <a:solidFill>
                <a:prstClr val="black"/>
              </a:solidFill>
              <a:effectLst/>
              <a:uLnTx/>
              <a:uFillTx/>
              <a:latin typeface="Constantia"/>
              <a:ea typeface="+mn-ea"/>
            </a:endParaRPr>
          </a:p>
          <a:p>
            <a:endParaRPr lang="ar-IQ" dirty="0"/>
          </a:p>
        </p:txBody>
      </p:sp>
      <p:pic>
        <p:nvPicPr>
          <p:cNvPr id="4" name="Picture 3">
            <a:extLst>
              <a:ext uri="{FF2B5EF4-FFF2-40B4-BE49-F238E27FC236}">
                <a16:creationId xmlns:a16="http://schemas.microsoft.com/office/drawing/2014/main" id="{2EFA9A6B-E92F-4910-B136-EAD483818DF8}"/>
              </a:ext>
            </a:extLst>
          </p:cNvPr>
          <p:cNvPicPr>
            <a:picLocks noChangeAspect="1"/>
          </p:cNvPicPr>
          <p:nvPr/>
        </p:nvPicPr>
        <p:blipFill>
          <a:blip r:embed="rId2"/>
          <a:stretch>
            <a:fillRect/>
          </a:stretch>
        </p:blipFill>
        <p:spPr>
          <a:xfrm>
            <a:off x="6775729" y="858128"/>
            <a:ext cx="5042307" cy="5634745"/>
          </a:xfrm>
          <a:prstGeom prst="rect">
            <a:avLst/>
          </a:prstGeom>
        </p:spPr>
      </p:pic>
    </p:spTree>
    <p:extLst>
      <p:ext uri="{BB962C8B-B14F-4D97-AF65-F5344CB8AC3E}">
        <p14:creationId xmlns:p14="http://schemas.microsoft.com/office/powerpoint/2010/main" val="2420043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976A1E-E84E-454C-90C9-3CBC70719B02}"/>
              </a:ext>
            </a:extLst>
          </p:cNvPr>
          <p:cNvSpPr txBox="1"/>
          <p:nvPr/>
        </p:nvSpPr>
        <p:spPr>
          <a:xfrm>
            <a:off x="636175" y="1102209"/>
            <a:ext cx="6868553" cy="4653582"/>
          </a:xfrm>
          <a:prstGeom prst="rect">
            <a:avLst/>
          </a:prstGeom>
          <a:noFill/>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For </a:t>
            </a:r>
            <a:r>
              <a:rPr kumimoji="0" lang="en-GB" sz="2600" b="0" i="0" u="none" strike="noStrike" kern="1200" cap="none" spc="0" normalizeH="0" baseline="0" noProof="0" dirty="0">
                <a:ln>
                  <a:noFill/>
                </a:ln>
                <a:solidFill>
                  <a:srgbClr val="FF0000"/>
                </a:solidFill>
                <a:effectLst/>
                <a:uLnTx/>
                <a:uFillTx/>
                <a:latin typeface="Constantia"/>
                <a:ea typeface="+mn-ea"/>
                <a:cs typeface="+mn-cs"/>
              </a:rPr>
              <a:t>viscous solvent </a:t>
            </a:r>
            <a:r>
              <a:rPr kumimoji="0" lang="en-GB" sz="2600" b="0" i="0" u="none" strike="noStrike" kern="1200" cap="none" spc="0" normalizeH="0" baseline="0" noProof="0" dirty="0">
                <a:ln>
                  <a:noFill/>
                </a:ln>
                <a:solidFill>
                  <a:prstClr val="black"/>
                </a:solidFill>
                <a:effectLst/>
                <a:uLnTx/>
                <a:uFillTx/>
                <a:latin typeface="Constantia"/>
                <a:ea typeface="+mn-ea"/>
                <a:cs typeface="+mn-cs"/>
              </a:rPr>
              <a:t>and </a:t>
            </a:r>
            <a:r>
              <a:rPr kumimoji="0" lang="en-GB" sz="2600" b="0" i="0" u="none" strike="noStrike" kern="1200" cap="none" spc="0" normalizeH="0" baseline="0" noProof="0" dirty="0">
                <a:ln>
                  <a:noFill/>
                </a:ln>
                <a:solidFill>
                  <a:srgbClr val="FF0000"/>
                </a:solidFill>
                <a:effectLst/>
                <a:uLnTx/>
                <a:uFillTx/>
                <a:latin typeface="Constantia"/>
                <a:ea typeface="+mn-ea"/>
                <a:cs typeface="+mn-cs"/>
              </a:rPr>
              <a:t>hard packed material,</a:t>
            </a:r>
            <a:r>
              <a:rPr kumimoji="0" lang="en-GB" sz="2600" b="0" i="0" u="none" strike="noStrike" kern="1200" cap="none" spc="0" normalizeH="0" baseline="0" noProof="0" dirty="0">
                <a:ln>
                  <a:noFill/>
                </a:ln>
                <a:solidFill>
                  <a:prstClr val="black"/>
                </a:solidFill>
                <a:effectLst/>
                <a:uLnTx/>
                <a:uFillTx/>
                <a:latin typeface="Constantia"/>
                <a:ea typeface="+mn-ea"/>
                <a:cs typeface="+mn-cs"/>
              </a:rPr>
              <a:t> the short-wide percolator is preferred because of greater column cross-sectional area.</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The amount of crude drug in the percolator determines the size of percolator, as do the </a:t>
            </a:r>
            <a:r>
              <a:rPr kumimoji="0" lang="en-GB" sz="2600" b="0" i="0" u="none" strike="noStrike" kern="1200" cap="none" spc="0" normalizeH="0" baseline="0" noProof="0" dirty="0">
                <a:ln>
                  <a:noFill/>
                </a:ln>
                <a:solidFill>
                  <a:srgbClr val="C00000"/>
                </a:solidFill>
                <a:effectLst/>
                <a:uLnTx/>
                <a:uFillTx/>
                <a:latin typeface="Constantia"/>
                <a:ea typeface="+mn-ea"/>
                <a:cs typeface="+mn-cs"/>
              </a:rPr>
              <a:t>possible changes of column because of cellular swelling</a:t>
            </a:r>
            <a:r>
              <a:rPr kumimoji="0" lang="en-GB" sz="2600" b="0" i="0" u="none" strike="noStrike" kern="1200" cap="none" spc="0" normalizeH="0" baseline="0" noProof="0" dirty="0">
                <a:ln>
                  <a:noFill/>
                </a:ln>
                <a:solidFill>
                  <a:prstClr val="black"/>
                </a:solidFill>
                <a:effectLst/>
                <a:uLnTx/>
                <a:uFillTx/>
                <a:latin typeface="Constantia"/>
                <a:ea typeface="+mn-ea"/>
                <a:cs typeface="+mn-cs"/>
              </a:rPr>
              <a:t>.</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The goal of percolator is to extract all of the active principles of a crude drug with a minimum of solvent.</a:t>
            </a:r>
          </a:p>
        </p:txBody>
      </p:sp>
      <p:pic>
        <p:nvPicPr>
          <p:cNvPr id="4" name="Picture 3">
            <a:extLst>
              <a:ext uri="{FF2B5EF4-FFF2-40B4-BE49-F238E27FC236}">
                <a16:creationId xmlns:a16="http://schemas.microsoft.com/office/drawing/2014/main" id="{ADADD826-9A8F-4040-AE84-2F80A35668CC}"/>
              </a:ext>
            </a:extLst>
          </p:cNvPr>
          <p:cNvPicPr>
            <a:picLocks noChangeAspect="1"/>
          </p:cNvPicPr>
          <p:nvPr/>
        </p:nvPicPr>
        <p:blipFill>
          <a:blip r:embed="rId2"/>
          <a:stretch>
            <a:fillRect/>
          </a:stretch>
        </p:blipFill>
        <p:spPr>
          <a:xfrm>
            <a:off x="8007644" y="1913206"/>
            <a:ext cx="3783801" cy="3224682"/>
          </a:xfrm>
          <a:prstGeom prst="rect">
            <a:avLst/>
          </a:prstGeom>
        </p:spPr>
      </p:pic>
    </p:spTree>
    <p:extLst>
      <p:ext uri="{BB962C8B-B14F-4D97-AF65-F5344CB8AC3E}">
        <p14:creationId xmlns:p14="http://schemas.microsoft.com/office/powerpoint/2010/main" val="3574092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B7F58D-F7DB-4112-9955-7A4625D57E9E}"/>
              </a:ext>
            </a:extLst>
          </p:cNvPr>
          <p:cNvSpPr txBox="1"/>
          <p:nvPr/>
        </p:nvSpPr>
        <p:spPr>
          <a:xfrm>
            <a:off x="225082" y="1102209"/>
            <a:ext cx="9340949" cy="5213735"/>
          </a:xfrm>
          <a:prstGeom prst="rect">
            <a:avLst/>
          </a:prstGeom>
          <a:noFill/>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Maceration is less efficient  than percolation because, there is </a:t>
            </a:r>
            <a:r>
              <a:rPr kumimoji="0" lang="en-GB" sz="2600" b="0" i="0" u="none" strike="noStrike" kern="1200" cap="none" spc="0" normalizeH="0" baseline="0" noProof="0" dirty="0">
                <a:ln>
                  <a:noFill/>
                </a:ln>
                <a:solidFill>
                  <a:srgbClr val="FF0000"/>
                </a:solidFill>
                <a:effectLst/>
                <a:uLnTx/>
                <a:uFillTx/>
                <a:latin typeface="Constantia"/>
                <a:ea typeface="+mn-ea"/>
                <a:cs typeface="+mn-cs"/>
              </a:rPr>
              <a:t>no enough agitation </a:t>
            </a:r>
            <a:r>
              <a:rPr kumimoji="0" lang="en-GB" sz="2600" b="0" i="0" u="none" strike="noStrike" kern="1200" cap="none" spc="0" normalizeH="0" baseline="0" noProof="0" dirty="0">
                <a:ln>
                  <a:noFill/>
                </a:ln>
                <a:solidFill>
                  <a:prstClr val="black"/>
                </a:solidFill>
                <a:effectLst/>
                <a:uLnTx/>
                <a:uFillTx/>
                <a:latin typeface="Constantia"/>
                <a:ea typeface="+mn-ea"/>
                <a:cs typeface="+mn-cs"/>
              </a:rPr>
              <a:t>and </a:t>
            </a:r>
            <a:r>
              <a:rPr kumimoji="0" lang="en-GB" sz="2600" b="0" i="0" u="none" strike="noStrike" kern="1200" cap="none" spc="0" normalizeH="0" baseline="0" noProof="0" dirty="0">
                <a:ln>
                  <a:noFill/>
                </a:ln>
                <a:solidFill>
                  <a:srgbClr val="FF0000"/>
                </a:solidFill>
                <a:effectLst/>
                <a:uLnTx/>
                <a:uFillTx/>
                <a:latin typeface="Constantia"/>
                <a:ea typeface="+mn-ea"/>
                <a:cs typeface="+mn-cs"/>
              </a:rPr>
              <a:t>replacement of  fresh solvent</a:t>
            </a:r>
            <a:r>
              <a:rPr kumimoji="0" lang="en-GB" sz="2600" b="0" i="0" u="none" strike="noStrike" kern="1200" cap="none" spc="0" normalizeH="0" baseline="0" noProof="0" dirty="0">
                <a:ln>
                  <a:noFill/>
                </a:ln>
                <a:solidFill>
                  <a:prstClr val="black"/>
                </a:solidFill>
                <a:effectLst/>
                <a:uLnTx/>
                <a:uFillTx/>
                <a:latin typeface="Constantia"/>
                <a:ea typeface="+mn-ea"/>
                <a:cs typeface="+mn-cs"/>
              </a:rPr>
              <a:t>. So it is not possible to obtain complete exhaustion of active principles. </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endParaRPr kumimoji="0" lang="en-GB" sz="2600" b="0" i="0" u="none" strike="noStrike" kern="1200" cap="none" spc="0" normalizeH="0" baseline="0" noProof="0" dirty="0">
              <a:ln>
                <a:noFill/>
              </a:ln>
              <a:solidFill>
                <a:prstClr val="black"/>
              </a:solidFill>
              <a:effectLst/>
              <a:uLnTx/>
              <a:uFillTx/>
              <a:latin typeface="Constant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One approach suggested to overcome this difficulty is to enclose the crude drug in a permeable membrane or sack </a:t>
            </a:r>
            <a:r>
              <a:rPr kumimoji="0" lang="en-GB" sz="2600" b="0" i="0" u="none" strike="noStrike" kern="1200" cap="none" spc="0" normalizeH="0" baseline="0" noProof="0" dirty="0">
                <a:ln>
                  <a:noFill/>
                </a:ln>
                <a:solidFill>
                  <a:srgbClr val="FF0000"/>
                </a:solidFill>
                <a:effectLst/>
                <a:uLnTx/>
                <a:uFillTx/>
                <a:latin typeface="Constantia"/>
                <a:ea typeface="+mn-ea"/>
                <a:cs typeface="+mn-cs"/>
              </a:rPr>
              <a:t>as in tea bag.</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endParaRPr kumimoji="0" lang="en-GB" sz="2600" b="0" i="0" u="none" strike="noStrike" kern="1200" cap="none" spc="0" normalizeH="0" baseline="0" noProof="0" dirty="0">
              <a:ln>
                <a:noFill/>
              </a:ln>
              <a:solidFill>
                <a:prstClr val="black"/>
              </a:solidFill>
              <a:effectLst/>
              <a:uLnTx/>
              <a:uFillTx/>
              <a:latin typeface="Constant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When the sack is suspended in the solvent, dissolved material falls away from the region near the crude drug because of its greater specific gravity, and fresh solvent take its place.</a:t>
            </a:r>
            <a:endParaRPr kumimoji="0" lang="ar-IQ" sz="2600" b="0" i="0" u="none" strike="noStrike" kern="1200" cap="none" spc="0" normalizeH="0" baseline="0" noProof="0" dirty="0">
              <a:ln>
                <a:noFill/>
              </a:ln>
              <a:solidFill>
                <a:prstClr val="black"/>
              </a:solidFill>
              <a:effectLst/>
              <a:uLnTx/>
              <a:uFillTx/>
              <a:latin typeface="Constantia"/>
              <a:ea typeface="+mn-ea"/>
            </a:endParaRPr>
          </a:p>
        </p:txBody>
      </p:sp>
      <p:pic>
        <p:nvPicPr>
          <p:cNvPr id="4" name="Picture 3">
            <a:extLst>
              <a:ext uri="{FF2B5EF4-FFF2-40B4-BE49-F238E27FC236}">
                <a16:creationId xmlns:a16="http://schemas.microsoft.com/office/drawing/2014/main" id="{37385315-4F54-417B-A4CB-EEF65DDE8750}"/>
              </a:ext>
            </a:extLst>
          </p:cNvPr>
          <p:cNvPicPr>
            <a:picLocks noChangeAspect="1"/>
          </p:cNvPicPr>
          <p:nvPr/>
        </p:nvPicPr>
        <p:blipFill>
          <a:blip r:embed="rId2"/>
          <a:stretch>
            <a:fillRect/>
          </a:stretch>
        </p:blipFill>
        <p:spPr>
          <a:xfrm>
            <a:off x="9459352" y="2124222"/>
            <a:ext cx="2732648" cy="2732648"/>
          </a:xfrm>
          <a:prstGeom prst="rect">
            <a:avLst/>
          </a:prstGeom>
        </p:spPr>
      </p:pic>
    </p:spTree>
    <p:extLst>
      <p:ext uri="{BB962C8B-B14F-4D97-AF65-F5344CB8AC3E}">
        <p14:creationId xmlns:p14="http://schemas.microsoft.com/office/powerpoint/2010/main" val="235317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6E9B7-6E29-4906-A96A-8907D20C0B5B}"/>
              </a:ext>
            </a:extLst>
          </p:cNvPr>
          <p:cNvSpPr>
            <a:spLocks noGrp="1"/>
          </p:cNvSpPr>
          <p:nvPr>
            <p:ph type="title"/>
          </p:nvPr>
        </p:nvSpPr>
        <p:spPr/>
        <p:txBody>
          <a:bodyPr>
            <a:normAutofit fontScale="90000"/>
          </a:bodyPr>
          <a:lstStyle/>
          <a:p>
            <a:r>
              <a:rPr lang="en-GB" sz="6000" dirty="0">
                <a:solidFill>
                  <a:srgbClr val="FF0000"/>
                </a:solidFill>
                <a:latin typeface="+mn-lt"/>
              </a:rPr>
              <a:t>Exhaustive extraction can be monitored by:</a:t>
            </a:r>
            <a:endParaRPr lang="ar-IQ" sz="6000" dirty="0">
              <a:solidFill>
                <a:srgbClr val="FF0000"/>
              </a:solidFill>
              <a:latin typeface="+mn-lt"/>
            </a:endParaRPr>
          </a:p>
        </p:txBody>
      </p:sp>
      <p:sp>
        <p:nvSpPr>
          <p:cNvPr id="3" name="Content Placeholder 2">
            <a:extLst>
              <a:ext uri="{FF2B5EF4-FFF2-40B4-BE49-F238E27FC236}">
                <a16:creationId xmlns:a16="http://schemas.microsoft.com/office/drawing/2014/main" id="{CBA546EA-5DAE-4013-B02D-2F8648704E78}"/>
              </a:ext>
            </a:extLst>
          </p:cNvPr>
          <p:cNvSpPr>
            <a:spLocks noGrp="1"/>
          </p:cNvSpPr>
          <p:nvPr>
            <p:ph idx="1"/>
          </p:nvPr>
        </p:nvSpPr>
        <p:spPr>
          <a:xfrm>
            <a:off x="289560" y="1904731"/>
            <a:ext cx="9473418" cy="4351338"/>
          </a:xfrm>
        </p:spPr>
        <p:txBody>
          <a:bodyPr>
            <a:normAutofit/>
          </a:bodyPr>
          <a:lstStyle/>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200" b="0" i="0" u="none" strike="noStrike" kern="1200" cap="none" spc="0" normalizeH="0" baseline="0" noProof="0" dirty="0">
                <a:ln>
                  <a:noFill/>
                </a:ln>
                <a:solidFill>
                  <a:prstClr val="black"/>
                </a:solidFill>
                <a:effectLst/>
                <a:uLnTx/>
                <a:uFillTx/>
                <a:latin typeface="Constantia"/>
                <a:ea typeface="+mn-ea"/>
                <a:cs typeface="+mn-cs"/>
              </a:rPr>
              <a:t>1. the </a:t>
            </a:r>
            <a:r>
              <a:rPr kumimoji="0" lang="en-GB" sz="3200" b="0" i="0" u="none" strike="noStrike" kern="1200" cap="none" spc="0" normalizeH="0" baseline="0" noProof="0" dirty="0">
                <a:ln>
                  <a:noFill/>
                </a:ln>
                <a:solidFill>
                  <a:srgbClr val="FF0000"/>
                </a:solidFill>
                <a:effectLst/>
                <a:uLnTx/>
                <a:uFillTx/>
                <a:latin typeface="Constantia"/>
                <a:ea typeface="+mn-ea"/>
                <a:cs typeface="+mn-cs"/>
              </a:rPr>
              <a:t>loss of colour </a:t>
            </a:r>
            <a:r>
              <a:rPr kumimoji="0" lang="en-GB" sz="3200" b="0" i="0" u="none" strike="noStrike" kern="1200" cap="none" spc="0" normalizeH="0" baseline="0" noProof="0" dirty="0">
                <a:ln>
                  <a:noFill/>
                </a:ln>
                <a:solidFill>
                  <a:prstClr val="black"/>
                </a:solidFill>
                <a:effectLst/>
                <a:uLnTx/>
                <a:uFillTx/>
                <a:latin typeface="Constantia"/>
                <a:ea typeface="+mn-ea"/>
                <a:cs typeface="+mn-cs"/>
              </a:rPr>
              <a:t>in the extracted solvent system.</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200" b="0" i="0" u="none" strike="noStrike" kern="1200" cap="none" spc="0" normalizeH="0" baseline="0" noProof="0" dirty="0">
                <a:ln>
                  <a:noFill/>
                </a:ln>
                <a:solidFill>
                  <a:prstClr val="black"/>
                </a:solidFill>
                <a:effectLst/>
                <a:uLnTx/>
                <a:uFillTx/>
                <a:latin typeface="Constantia"/>
                <a:ea typeface="+mn-ea"/>
                <a:cs typeface="+mn-cs"/>
              </a:rPr>
              <a:t>2. the </a:t>
            </a:r>
            <a:r>
              <a:rPr kumimoji="0" lang="en-GB" sz="3200" b="0" i="0" u="none" strike="noStrike" kern="1200" cap="none" spc="0" normalizeH="0" baseline="0" noProof="0" dirty="0">
                <a:ln>
                  <a:noFill/>
                </a:ln>
                <a:solidFill>
                  <a:srgbClr val="FF0000"/>
                </a:solidFill>
                <a:effectLst/>
                <a:uLnTx/>
                <a:uFillTx/>
                <a:latin typeface="Constantia"/>
                <a:ea typeface="+mn-ea"/>
                <a:cs typeface="+mn-cs"/>
              </a:rPr>
              <a:t>loss of bitter taste</a:t>
            </a:r>
            <a:r>
              <a:rPr kumimoji="0" lang="en-GB" sz="3200" b="0" i="0" u="none" strike="noStrike" kern="1200" cap="none" spc="0" normalizeH="0" baseline="0" noProof="0" dirty="0">
                <a:ln>
                  <a:noFill/>
                </a:ln>
                <a:solidFill>
                  <a:prstClr val="black"/>
                </a:solidFill>
                <a:effectLst/>
                <a:uLnTx/>
                <a:uFillTx/>
                <a:latin typeface="Constantia"/>
                <a:ea typeface="+mn-ea"/>
                <a:cs typeface="+mn-cs"/>
              </a:rPr>
              <a:t>.</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200" b="0" i="0" u="none" strike="noStrike" kern="1200" cap="none" spc="0" normalizeH="0" baseline="0" noProof="0" dirty="0">
                <a:ln>
                  <a:noFill/>
                </a:ln>
                <a:solidFill>
                  <a:prstClr val="black"/>
                </a:solidFill>
                <a:effectLst/>
                <a:uLnTx/>
                <a:uFillTx/>
                <a:latin typeface="Constantia"/>
                <a:ea typeface="+mn-ea"/>
                <a:cs typeface="+mn-cs"/>
              </a:rPr>
              <a:t>3. the absence of principles as determined by </a:t>
            </a:r>
            <a:r>
              <a:rPr kumimoji="0" lang="en-GB" sz="3200" b="0" i="0" u="none" strike="noStrike" kern="1200" cap="none" spc="0" normalizeH="0" baseline="0" noProof="0" dirty="0">
                <a:ln>
                  <a:noFill/>
                </a:ln>
                <a:solidFill>
                  <a:srgbClr val="FF0000"/>
                </a:solidFill>
                <a:effectLst/>
                <a:uLnTx/>
                <a:uFillTx/>
                <a:latin typeface="Constantia"/>
                <a:ea typeface="+mn-ea"/>
                <a:cs typeface="+mn-cs"/>
              </a:rPr>
              <a:t>spot tests </a:t>
            </a:r>
            <a:r>
              <a:rPr kumimoji="0" lang="en-GB" sz="3200" b="0" i="0" u="none" strike="noStrike" kern="1200" cap="none" spc="0" normalizeH="0" baseline="0" noProof="0" dirty="0">
                <a:ln>
                  <a:noFill/>
                </a:ln>
                <a:solidFill>
                  <a:prstClr val="black"/>
                </a:solidFill>
                <a:effectLst/>
                <a:uLnTx/>
                <a:uFillTx/>
                <a:latin typeface="Constantia"/>
                <a:ea typeface="+mn-ea"/>
                <a:cs typeface="+mn-cs"/>
              </a:rPr>
              <a:t>with specific reagents.</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200" b="0" i="0" u="none" strike="noStrike" kern="1200" cap="none" spc="0" normalizeH="0" baseline="0" noProof="0" dirty="0">
                <a:ln>
                  <a:noFill/>
                </a:ln>
                <a:solidFill>
                  <a:prstClr val="black"/>
                </a:solidFill>
                <a:effectLst/>
                <a:uLnTx/>
                <a:uFillTx/>
                <a:latin typeface="Constantia"/>
                <a:ea typeface="+mn-ea"/>
                <a:cs typeface="+mn-cs"/>
              </a:rPr>
              <a:t>For most extractions of potent medication, the extract is quantitatively assayed so that the final adjustment of concentration may be made as exactly as possible. </a:t>
            </a:r>
            <a:endParaRPr kumimoji="0" lang="ar-IQ" sz="3200" b="0" i="0" u="none" strike="noStrike" kern="1200" cap="none" spc="0" normalizeH="0" baseline="0" noProof="0" dirty="0">
              <a:ln>
                <a:noFill/>
              </a:ln>
              <a:solidFill>
                <a:prstClr val="black"/>
              </a:solidFill>
              <a:effectLst/>
              <a:uLnTx/>
              <a:uFillTx/>
              <a:latin typeface="Constantia"/>
              <a:ea typeface="+mn-ea"/>
            </a:endParaRPr>
          </a:p>
        </p:txBody>
      </p:sp>
      <p:pic>
        <p:nvPicPr>
          <p:cNvPr id="4" name="Picture 3">
            <a:extLst>
              <a:ext uri="{FF2B5EF4-FFF2-40B4-BE49-F238E27FC236}">
                <a16:creationId xmlns:a16="http://schemas.microsoft.com/office/drawing/2014/main" id="{D3E403A2-D37C-426E-8965-231F47D4FB25}"/>
              </a:ext>
            </a:extLst>
          </p:cNvPr>
          <p:cNvPicPr>
            <a:picLocks noChangeAspect="1"/>
          </p:cNvPicPr>
          <p:nvPr/>
        </p:nvPicPr>
        <p:blipFill>
          <a:blip r:embed="rId2"/>
          <a:stretch>
            <a:fillRect/>
          </a:stretch>
        </p:blipFill>
        <p:spPr>
          <a:xfrm>
            <a:off x="9298745" y="1446650"/>
            <a:ext cx="2893255" cy="4351338"/>
          </a:xfrm>
          <a:prstGeom prst="rect">
            <a:avLst/>
          </a:prstGeom>
        </p:spPr>
      </p:pic>
    </p:spTree>
    <p:extLst>
      <p:ext uri="{BB962C8B-B14F-4D97-AF65-F5344CB8AC3E}">
        <p14:creationId xmlns:p14="http://schemas.microsoft.com/office/powerpoint/2010/main" val="276859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6B0-4C18-40C5-9287-8D79941136B5}"/>
              </a:ext>
            </a:extLst>
          </p:cNvPr>
          <p:cNvSpPr>
            <a:spLocks noGrp="1"/>
          </p:cNvSpPr>
          <p:nvPr>
            <p:ph type="title"/>
          </p:nvPr>
        </p:nvSpPr>
        <p:spPr>
          <a:xfrm>
            <a:off x="444305" y="224448"/>
            <a:ext cx="10515600" cy="1325563"/>
          </a:xfrm>
        </p:spPr>
        <p:txBody>
          <a:bodyPr>
            <a:normAutofit/>
          </a:bodyPr>
          <a:lstStyle/>
          <a:p>
            <a:r>
              <a:rPr lang="en-US" sz="4800" dirty="0">
                <a:solidFill>
                  <a:srgbClr val="FF0000"/>
                </a:solidFill>
                <a:latin typeface="+mn-lt"/>
              </a:rPr>
              <a:t>Extraction defined as:</a:t>
            </a:r>
            <a:endParaRPr lang="ar-IQ" sz="4800" dirty="0">
              <a:solidFill>
                <a:srgbClr val="FF0000"/>
              </a:solidFill>
              <a:latin typeface="+mn-lt"/>
            </a:endParaRPr>
          </a:p>
        </p:txBody>
      </p:sp>
      <p:sp>
        <p:nvSpPr>
          <p:cNvPr id="3" name="Content Placeholder 2">
            <a:extLst>
              <a:ext uri="{FF2B5EF4-FFF2-40B4-BE49-F238E27FC236}">
                <a16:creationId xmlns:a16="http://schemas.microsoft.com/office/drawing/2014/main" id="{728E401C-49A5-4B85-B83E-B67F1C552589}"/>
              </a:ext>
            </a:extLst>
          </p:cNvPr>
          <p:cNvSpPr>
            <a:spLocks noGrp="1"/>
          </p:cNvSpPr>
          <p:nvPr>
            <p:ph idx="1"/>
          </p:nvPr>
        </p:nvSpPr>
        <p:spPr>
          <a:xfrm>
            <a:off x="444306" y="2050708"/>
            <a:ext cx="8298750" cy="4351338"/>
          </a:xfrm>
        </p:spPr>
        <p:txBody>
          <a:bodyPr>
            <a:normAutofit/>
          </a:bodyPr>
          <a:lstStyle/>
          <a:p>
            <a:pPr>
              <a:lnSpc>
                <a:spcPct val="100000"/>
              </a:lnSpc>
            </a:pPr>
            <a:r>
              <a:rPr lang="en-US" sz="3200" dirty="0"/>
              <a:t>Extraction (as the term used in pharmaceutical sciences) is the </a:t>
            </a:r>
            <a:r>
              <a:rPr lang="en-US" sz="3200" dirty="0">
                <a:solidFill>
                  <a:srgbClr val="FF0000"/>
                </a:solidFill>
              </a:rPr>
              <a:t>separation of medicinally active portions </a:t>
            </a:r>
            <a:r>
              <a:rPr lang="en-US" sz="3200" dirty="0"/>
              <a:t>of plant (and animal) tissues using selective solvents (</a:t>
            </a:r>
            <a:r>
              <a:rPr lang="en-US" sz="3200" dirty="0">
                <a:solidFill>
                  <a:srgbClr val="FF0000"/>
                </a:solidFill>
              </a:rPr>
              <a:t>menstruum</a:t>
            </a:r>
            <a:r>
              <a:rPr lang="en-US" sz="3200" dirty="0"/>
              <a:t>) through standard procedures.</a:t>
            </a:r>
          </a:p>
          <a:p>
            <a:pPr>
              <a:lnSpc>
                <a:spcPct val="100000"/>
              </a:lnSpc>
            </a:pPr>
            <a:r>
              <a:rPr lang="en-US" sz="3200" dirty="0"/>
              <a:t>Such extraction techniques separate the </a:t>
            </a:r>
            <a:r>
              <a:rPr lang="en-US" sz="3200" dirty="0">
                <a:solidFill>
                  <a:srgbClr val="FF0000"/>
                </a:solidFill>
              </a:rPr>
              <a:t>soluble plant metabolites </a:t>
            </a:r>
            <a:r>
              <a:rPr lang="en-US" sz="3200" dirty="0"/>
              <a:t>and leave behind the insoluble cellular </a:t>
            </a:r>
            <a:r>
              <a:rPr lang="en-US" sz="3200" dirty="0">
                <a:solidFill>
                  <a:srgbClr val="FF0000"/>
                </a:solidFill>
              </a:rPr>
              <a:t>marc</a:t>
            </a:r>
            <a:r>
              <a:rPr lang="en-US" sz="3200" dirty="0"/>
              <a:t>.</a:t>
            </a:r>
            <a:endParaRPr lang="ar-IQ" sz="3200" dirty="0"/>
          </a:p>
        </p:txBody>
      </p:sp>
      <p:pic>
        <p:nvPicPr>
          <p:cNvPr id="4" name="Picture 3">
            <a:extLst>
              <a:ext uri="{FF2B5EF4-FFF2-40B4-BE49-F238E27FC236}">
                <a16:creationId xmlns:a16="http://schemas.microsoft.com/office/drawing/2014/main" id="{A26A44AF-B484-4C89-AD26-8A9459D442C4}"/>
              </a:ext>
            </a:extLst>
          </p:cNvPr>
          <p:cNvPicPr>
            <a:picLocks noChangeAspect="1"/>
          </p:cNvPicPr>
          <p:nvPr/>
        </p:nvPicPr>
        <p:blipFill>
          <a:blip r:embed="rId2"/>
          <a:stretch>
            <a:fillRect/>
          </a:stretch>
        </p:blipFill>
        <p:spPr>
          <a:xfrm>
            <a:off x="9038476" y="1253331"/>
            <a:ext cx="2900892" cy="4351338"/>
          </a:xfrm>
          <a:prstGeom prst="rect">
            <a:avLst/>
          </a:prstGeom>
        </p:spPr>
      </p:pic>
    </p:spTree>
    <p:extLst>
      <p:ext uri="{BB962C8B-B14F-4D97-AF65-F5344CB8AC3E}">
        <p14:creationId xmlns:p14="http://schemas.microsoft.com/office/powerpoint/2010/main" val="55844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B19766-C2D4-4FE6-ACAA-C064C7718803}"/>
              </a:ext>
            </a:extLst>
          </p:cNvPr>
          <p:cNvSpPr txBox="1"/>
          <p:nvPr/>
        </p:nvSpPr>
        <p:spPr>
          <a:xfrm>
            <a:off x="1437835" y="1014334"/>
            <a:ext cx="9316330" cy="4444294"/>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
                <a:srgbClr val="D2DA7A"/>
              </a:buClr>
              <a:buSzPct val="95000"/>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 </a:t>
            </a:r>
            <a:r>
              <a:rPr lang="en-GB" sz="5400" dirty="0">
                <a:solidFill>
                  <a:srgbClr val="FF0000"/>
                </a:solidFill>
                <a:ea typeface="+mj-ea"/>
                <a:cs typeface="+mj-cs"/>
              </a:rPr>
              <a:t>Mixed techniques</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Is used to prepare </a:t>
            </a:r>
            <a:r>
              <a:rPr kumimoji="0" lang="en-GB" sz="2600" b="0" i="0" u="none" strike="noStrike" kern="1200" cap="none" spc="0" normalizeH="0" baseline="0" noProof="0" dirty="0">
                <a:ln>
                  <a:noFill/>
                </a:ln>
                <a:solidFill>
                  <a:srgbClr val="FF0000"/>
                </a:solidFill>
                <a:effectLst/>
                <a:uLnTx/>
                <a:uFillTx/>
                <a:latin typeface="Constantia"/>
                <a:ea typeface="+mn-ea"/>
                <a:cs typeface="+mn-cs"/>
              </a:rPr>
              <a:t>Vanilla Tincture</a:t>
            </a:r>
            <a:r>
              <a:rPr kumimoji="0" lang="en-GB" sz="2600" b="0" i="0" u="none" strike="noStrike" kern="1200" cap="none" spc="0" normalizeH="0" baseline="0" noProof="0" dirty="0">
                <a:ln>
                  <a:noFill/>
                </a:ln>
                <a:solidFill>
                  <a:prstClr val="black"/>
                </a:solidFill>
                <a:effectLst/>
                <a:uLnTx/>
                <a:uFillTx/>
                <a:latin typeface="Constantia"/>
                <a:ea typeface="+mn-ea"/>
                <a:cs typeface="+mn-cs"/>
              </a:rPr>
              <a:t>, NF, which is used as a </a:t>
            </a:r>
            <a:r>
              <a:rPr kumimoji="0" lang="en-GB" sz="2600" b="0" i="0" u="none" strike="noStrike" kern="1200" cap="none" spc="0" normalizeH="0" baseline="0" noProof="0" dirty="0" err="1">
                <a:ln>
                  <a:noFill/>
                </a:ln>
                <a:solidFill>
                  <a:prstClr val="black"/>
                </a:solidFill>
                <a:effectLst/>
                <a:uLnTx/>
                <a:uFillTx/>
                <a:latin typeface="Constantia"/>
                <a:ea typeface="+mn-ea"/>
                <a:cs typeface="+mn-cs"/>
              </a:rPr>
              <a:t>flavor</a:t>
            </a:r>
            <a:r>
              <a:rPr kumimoji="0" lang="en-GB" sz="2600" b="0" i="0" u="none" strike="noStrike" kern="1200" cap="none" spc="0" normalizeH="0" baseline="0" noProof="0" dirty="0">
                <a:ln>
                  <a:noFill/>
                </a:ln>
                <a:solidFill>
                  <a:prstClr val="black"/>
                </a:solidFill>
                <a:effectLst/>
                <a:uLnTx/>
                <a:uFillTx/>
                <a:latin typeface="Constantia"/>
                <a:ea typeface="+mn-ea"/>
                <a:cs typeface="+mn-cs"/>
              </a:rPr>
              <a:t>.</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 </a:t>
            </a:r>
            <a:r>
              <a:rPr kumimoji="0" lang="en-GB" sz="2600" b="0" i="0" u="none" strike="noStrike" kern="1200" cap="none" spc="0" normalizeH="0" baseline="0" noProof="0" dirty="0">
                <a:ln>
                  <a:noFill/>
                </a:ln>
                <a:solidFill>
                  <a:srgbClr val="FF0000"/>
                </a:solidFill>
                <a:effectLst/>
                <a:uLnTx/>
                <a:uFillTx/>
                <a:latin typeface="Constantia"/>
                <a:ea typeface="+mn-ea"/>
                <a:cs typeface="+mn-cs"/>
              </a:rPr>
              <a:t>First macerating </a:t>
            </a:r>
            <a:r>
              <a:rPr kumimoji="0" lang="en-GB" sz="2600" b="0" i="0" u="none" strike="noStrike" kern="1200" cap="none" spc="0" normalizeH="0" baseline="0" noProof="0" dirty="0">
                <a:ln>
                  <a:noFill/>
                </a:ln>
                <a:solidFill>
                  <a:prstClr val="black"/>
                </a:solidFill>
                <a:effectLst/>
                <a:uLnTx/>
                <a:uFillTx/>
                <a:latin typeface="Constantia"/>
                <a:ea typeface="+mn-ea"/>
                <a:cs typeface="+mn-cs"/>
              </a:rPr>
              <a:t>the vanilla bean </a:t>
            </a:r>
            <a:r>
              <a:rPr kumimoji="0" lang="en-GB" sz="2600" b="0" i="0" u="none" strike="noStrike" kern="1200" cap="none" spc="0" normalizeH="0" baseline="0" noProof="0" dirty="0">
                <a:ln>
                  <a:noFill/>
                </a:ln>
                <a:solidFill>
                  <a:prstClr val="black"/>
                </a:solidFill>
                <a:effectLst/>
                <a:highlight>
                  <a:srgbClr val="FFFF00"/>
                </a:highlight>
                <a:uLnTx/>
                <a:uFillTx/>
                <a:latin typeface="Constantia"/>
                <a:ea typeface="+mn-ea"/>
                <a:cs typeface="+mn-cs"/>
              </a:rPr>
              <a:t>in water </a:t>
            </a:r>
            <a:r>
              <a:rPr kumimoji="0" lang="en-GB" sz="2600" b="0" i="0" u="none" strike="noStrike" kern="1200" cap="none" spc="0" normalizeH="0" baseline="0" noProof="0" dirty="0">
                <a:ln>
                  <a:noFill/>
                </a:ln>
                <a:solidFill>
                  <a:prstClr val="black"/>
                </a:solidFill>
                <a:effectLst/>
                <a:uLnTx/>
                <a:uFillTx/>
                <a:latin typeface="Constantia"/>
                <a:ea typeface="+mn-ea"/>
                <a:cs typeface="+mn-cs"/>
              </a:rPr>
              <a:t>for </a:t>
            </a:r>
            <a:r>
              <a:rPr kumimoji="0" lang="en-GB" sz="2600" b="0" i="0" u="none" strike="noStrike" kern="1200" cap="none" spc="0" normalizeH="0" baseline="0" noProof="0" dirty="0">
                <a:ln>
                  <a:noFill/>
                </a:ln>
                <a:solidFill>
                  <a:srgbClr val="FF0000"/>
                </a:solidFill>
                <a:effectLst/>
                <a:uLnTx/>
                <a:uFillTx/>
                <a:latin typeface="Constantia"/>
                <a:ea typeface="+mn-ea"/>
                <a:cs typeface="+mn-cs"/>
              </a:rPr>
              <a:t>12 hrs </a:t>
            </a:r>
            <a:r>
              <a:rPr kumimoji="0" lang="en-GB" sz="2600" b="0" i="0" u="none" strike="noStrike" kern="1200" cap="none" spc="0" normalizeH="0" baseline="0" noProof="0" dirty="0">
                <a:ln>
                  <a:noFill/>
                </a:ln>
                <a:solidFill>
                  <a:prstClr val="black"/>
                </a:solidFill>
                <a:effectLst/>
                <a:uLnTx/>
                <a:uFillTx/>
                <a:latin typeface="Constantia"/>
                <a:ea typeface="+mn-ea"/>
                <a:cs typeface="+mn-cs"/>
              </a:rPr>
              <a:t>followed by </a:t>
            </a:r>
            <a:r>
              <a:rPr kumimoji="0" lang="en-GB" sz="2600" b="0" i="0" u="none" strike="noStrike" kern="1200" cap="none" spc="0" normalizeH="0" baseline="0" noProof="0" dirty="0">
                <a:ln>
                  <a:noFill/>
                </a:ln>
                <a:solidFill>
                  <a:srgbClr val="FF0000"/>
                </a:solidFill>
                <a:effectLst/>
                <a:uLnTx/>
                <a:uFillTx/>
                <a:latin typeface="Constantia"/>
                <a:ea typeface="+mn-ea"/>
                <a:cs typeface="+mn-cs"/>
              </a:rPr>
              <a:t>three days </a:t>
            </a:r>
            <a:r>
              <a:rPr kumimoji="0" lang="en-GB" sz="2600" b="0" i="0" u="none" strike="noStrike" kern="1200" cap="none" spc="0" normalizeH="0" baseline="0" noProof="0" dirty="0">
                <a:ln>
                  <a:noFill/>
                </a:ln>
                <a:solidFill>
                  <a:prstClr val="black"/>
                </a:solidFill>
                <a:effectLst/>
                <a:uLnTx/>
                <a:uFillTx/>
                <a:latin typeface="Constantia"/>
                <a:ea typeface="+mn-ea"/>
                <a:cs typeface="+mn-cs"/>
              </a:rPr>
              <a:t>of maceration with an additional equal volume of </a:t>
            </a:r>
            <a:r>
              <a:rPr kumimoji="0" lang="en-GB" sz="2600" b="0" i="0" u="none" strike="noStrike" kern="1200" cap="none" spc="0" normalizeH="0" baseline="0" noProof="0" dirty="0">
                <a:ln>
                  <a:noFill/>
                </a:ln>
                <a:solidFill>
                  <a:srgbClr val="FF0000"/>
                </a:solidFill>
                <a:effectLst/>
                <a:uLnTx/>
                <a:uFillTx/>
                <a:latin typeface="Constantia"/>
                <a:ea typeface="+mn-ea"/>
                <a:cs typeface="+mn-cs"/>
              </a:rPr>
              <a:t>alcohol</a:t>
            </a:r>
            <a:r>
              <a:rPr kumimoji="0" lang="en-GB" sz="2600" b="0" i="0" u="none" strike="noStrike" kern="1200" cap="none" spc="0" normalizeH="0" baseline="0" noProof="0" dirty="0">
                <a:ln>
                  <a:noFill/>
                </a:ln>
                <a:solidFill>
                  <a:prstClr val="black"/>
                </a:solidFill>
                <a:effectLst/>
                <a:uLnTx/>
                <a:uFillTx/>
                <a:latin typeface="Constantia"/>
                <a:ea typeface="+mn-ea"/>
                <a:cs typeface="+mn-cs"/>
              </a:rPr>
              <a:t>.</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 the mixture is then added to </a:t>
            </a:r>
            <a:r>
              <a:rPr kumimoji="0" lang="en-GB" sz="2600" b="0" i="0" u="none" strike="noStrike" kern="1200" cap="none" spc="0" normalizeH="0" baseline="0" noProof="0" dirty="0">
                <a:ln>
                  <a:noFill/>
                </a:ln>
                <a:solidFill>
                  <a:srgbClr val="FF0000"/>
                </a:solidFill>
                <a:effectLst/>
                <a:uLnTx/>
                <a:uFillTx/>
                <a:latin typeface="Constantia"/>
                <a:ea typeface="+mn-ea"/>
                <a:cs typeface="+mn-cs"/>
              </a:rPr>
              <a:t>percolator</a:t>
            </a:r>
            <a:r>
              <a:rPr kumimoji="0" lang="en-GB" sz="2600" b="0" i="0" u="none" strike="noStrike" kern="1200" cap="none" spc="0" normalizeH="0" baseline="0" noProof="0" dirty="0">
                <a:ln>
                  <a:noFill/>
                </a:ln>
                <a:solidFill>
                  <a:prstClr val="black"/>
                </a:solidFill>
                <a:effectLst/>
                <a:uLnTx/>
                <a:uFillTx/>
                <a:latin typeface="Constantia"/>
                <a:ea typeface="+mn-ea"/>
                <a:cs typeface="+mn-cs"/>
              </a:rPr>
              <a:t> which already contains a specified amount of sucrose.</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2600" b="0" i="0" u="none" strike="noStrike" kern="1200" cap="none" spc="0" normalizeH="0" baseline="0" noProof="0" dirty="0">
                <a:ln>
                  <a:noFill/>
                </a:ln>
                <a:solidFill>
                  <a:prstClr val="black"/>
                </a:solidFill>
                <a:effectLst/>
                <a:uLnTx/>
                <a:uFillTx/>
                <a:latin typeface="Constantia"/>
                <a:ea typeface="+mn-ea"/>
                <a:cs typeface="+mn-cs"/>
              </a:rPr>
              <a:t>Percolation is then carried out with </a:t>
            </a:r>
            <a:r>
              <a:rPr kumimoji="0" lang="en-GB" sz="2600" b="0" i="0" u="none" strike="noStrike" kern="1200" cap="none" spc="0" normalizeH="0" baseline="0" noProof="0" dirty="0">
                <a:ln>
                  <a:noFill/>
                </a:ln>
                <a:solidFill>
                  <a:srgbClr val="FF0000"/>
                </a:solidFill>
                <a:effectLst/>
                <a:uLnTx/>
                <a:uFillTx/>
                <a:latin typeface="Constantia"/>
                <a:ea typeface="+mn-ea"/>
                <a:cs typeface="+mn-cs"/>
              </a:rPr>
              <a:t>diluted alcohol</a:t>
            </a:r>
            <a:r>
              <a:rPr kumimoji="0" lang="en-GB" sz="2600" b="0" i="0" u="none" strike="noStrike" kern="1200" cap="none" spc="0" normalizeH="0" baseline="0" noProof="0" dirty="0">
                <a:ln>
                  <a:noFill/>
                </a:ln>
                <a:solidFill>
                  <a:prstClr val="black"/>
                </a:solidFill>
                <a:effectLst/>
                <a:uLnTx/>
                <a:uFillTx/>
                <a:latin typeface="Constantia"/>
                <a:ea typeface="+mn-ea"/>
                <a:cs typeface="+mn-cs"/>
              </a:rPr>
              <a:t>.</a:t>
            </a:r>
            <a:endParaRPr kumimoji="0" lang="ar-IQ" sz="2600" b="0" i="0" u="none" strike="noStrike" kern="1200" cap="none" spc="0" normalizeH="0" baseline="0" noProof="0" dirty="0">
              <a:ln>
                <a:noFill/>
              </a:ln>
              <a:solidFill>
                <a:prstClr val="black"/>
              </a:solidFill>
              <a:effectLst/>
              <a:uLnTx/>
              <a:uFillTx/>
              <a:latin typeface="Constantia"/>
              <a:ea typeface="+mn-ea"/>
            </a:endParaRPr>
          </a:p>
        </p:txBody>
      </p:sp>
    </p:spTree>
    <p:extLst>
      <p:ext uri="{BB962C8B-B14F-4D97-AF65-F5344CB8AC3E}">
        <p14:creationId xmlns:p14="http://schemas.microsoft.com/office/powerpoint/2010/main" val="251543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6706-E7DB-4E6C-B50A-967814A920C6}"/>
              </a:ext>
            </a:extLst>
          </p:cNvPr>
          <p:cNvSpPr>
            <a:spLocks noGrp="1"/>
          </p:cNvSpPr>
          <p:nvPr>
            <p:ph type="title"/>
          </p:nvPr>
        </p:nvSpPr>
        <p:spPr/>
        <p:txBody>
          <a:bodyPr/>
          <a:lstStyle/>
          <a:p>
            <a:r>
              <a:rPr kumimoji="0" lang="en-GB" sz="5000" b="0" i="0" u="none" strike="noStrike" kern="1200" cap="none" spc="0" normalizeH="0" baseline="0" noProof="0" dirty="0">
                <a:ln>
                  <a:noFill/>
                </a:ln>
                <a:solidFill>
                  <a:srgbClr val="464653"/>
                </a:solidFill>
                <a:effectLst/>
                <a:uLnTx/>
                <a:uFillTx/>
                <a:latin typeface="Calibri"/>
                <a:ea typeface="+mj-ea"/>
                <a:cs typeface="+mj-cs"/>
              </a:rPr>
              <a:t>Minor procedures for extraction</a:t>
            </a:r>
            <a:endParaRPr lang="ar-IQ" dirty="0"/>
          </a:p>
        </p:txBody>
      </p:sp>
      <p:sp>
        <p:nvSpPr>
          <p:cNvPr id="3" name="Content Placeholder 2">
            <a:extLst>
              <a:ext uri="{FF2B5EF4-FFF2-40B4-BE49-F238E27FC236}">
                <a16:creationId xmlns:a16="http://schemas.microsoft.com/office/drawing/2014/main" id="{3E356AC9-1F10-467D-9BE1-CEE6D5967C5E}"/>
              </a:ext>
            </a:extLst>
          </p:cNvPr>
          <p:cNvSpPr>
            <a:spLocks noGrp="1"/>
          </p:cNvSpPr>
          <p:nvPr>
            <p:ph idx="1"/>
          </p:nvPr>
        </p:nvSpPr>
        <p:spPr>
          <a:xfrm>
            <a:off x="838200" y="1470416"/>
            <a:ext cx="3072618" cy="2834298"/>
          </a:xfrm>
        </p:spPr>
        <p:txBody>
          <a:bodyPr>
            <a:normAutofit fontScale="92500"/>
          </a:bodyPr>
          <a:lstStyle/>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4000" b="0" i="0" u="none" strike="noStrike" kern="1200" cap="none" spc="0" normalizeH="0" baseline="0" noProof="0" dirty="0">
                <a:ln>
                  <a:noFill/>
                </a:ln>
                <a:solidFill>
                  <a:prstClr val="black"/>
                </a:solidFill>
                <a:effectLst/>
                <a:uLnTx/>
                <a:uFillTx/>
                <a:latin typeface="Constantia"/>
                <a:ea typeface="+mn-ea"/>
                <a:cs typeface="+mn-cs"/>
              </a:rPr>
              <a:t>1. Decoction</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4000" b="0" i="0" u="none" strike="noStrike" kern="1200" cap="none" spc="0" normalizeH="0" baseline="0" noProof="0" dirty="0">
                <a:ln>
                  <a:noFill/>
                </a:ln>
                <a:solidFill>
                  <a:prstClr val="black"/>
                </a:solidFill>
                <a:effectLst/>
                <a:uLnTx/>
                <a:uFillTx/>
                <a:latin typeface="Constantia"/>
                <a:ea typeface="+mn-ea"/>
                <a:cs typeface="+mn-cs"/>
              </a:rPr>
              <a:t>2. Digestion</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4000" b="0" i="0" u="none" strike="noStrike" kern="1200" cap="none" spc="0" normalizeH="0" baseline="0" noProof="0" dirty="0">
                <a:ln>
                  <a:noFill/>
                </a:ln>
                <a:solidFill>
                  <a:prstClr val="black"/>
                </a:solidFill>
                <a:effectLst/>
                <a:uLnTx/>
                <a:uFillTx/>
                <a:latin typeface="Constantia"/>
                <a:ea typeface="+mn-ea"/>
                <a:cs typeface="+mn-cs"/>
              </a:rPr>
              <a:t>3. Infusion</a:t>
            </a:r>
          </a:p>
        </p:txBody>
      </p:sp>
      <p:pic>
        <p:nvPicPr>
          <p:cNvPr id="5" name="Picture 4">
            <a:extLst>
              <a:ext uri="{FF2B5EF4-FFF2-40B4-BE49-F238E27FC236}">
                <a16:creationId xmlns:a16="http://schemas.microsoft.com/office/drawing/2014/main" id="{7D6A6486-D282-4E21-BE4E-D51D557A4641}"/>
              </a:ext>
            </a:extLst>
          </p:cNvPr>
          <p:cNvPicPr>
            <a:picLocks noChangeAspect="1"/>
          </p:cNvPicPr>
          <p:nvPr/>
        </p:nvPicPr>
        <p:blipFill rotWithShape="1">
          <a:blip r:embed="rId2"/>
          <a:srcRect t="48000" r="7128"/>
          <a:stretch/>
        </p:blipFill>
        <p:spPr>
          <a:xfrm>
            <a:off x="3460652" y="3250238"/>
            <a:ext cx="8173330" cy="3432257"/>
          </a:xfrm>
          <a:prstGeom prst="rect">
            <a:avLst/>
          </a:prstGeom>
        </p:spPr>
      </p:pic>
    </p:spTree>
    <p:extLst>
      <p:ext uri="{BB962C8B-B14F-4D97-AF65-F5344CB8AC3E}">
        <p14:creationId xmlns:p14="http://schemas.microsoft.com/office/powerpoint/2010/main" val="109519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E999A8-9747-458A-BD51-9F8207831DEA}"/>
              </a:ext>
            </a:extLst>
          </p:cNvPr>
          <p:cNvSpPr txBox="1"/>
          <p:nvPr/>
        </p:nvSpPr>
        <p:spPr>
          <a:xfrm>
            <a:off x="404446" y="124600"/>
            <a:ext cx="6455700" cy="6044732"/>
          </a:xfrm>
          <a:prstGeom prst="rect">
            <a:avLst/>
          </a:prstGeom>
          <a:noFill/>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5400" b="1" i="0" u="none" strike="noStrike" kern="1200" cap="none" spc="0" normalizeH="0" baseline="0" noProof="0" dirty="0">
                <a:ln>
                  <a:noFill/>
                </a:ln>
                <a:solidFill>
                  <a:srgbClr val="FF0000"/>
                </a:solidFill>
                <a:effectLst/>
                <a:uLnTx/>
                <a:uFillTx/>
                <a:latin typeface="Constantia"/>
                <a:ea typeface="+mn-ea"/>
                <a:cs typeface="+mn-cs"/>
              </a:rPr>
              <a:t>Decoction</a:t>
            </a:r>
            <a:r>
              <a:rPr kumimoji="0" lang="en-GB" sz="3200" b="0" i="0" u="none" strike="noStrike" kern="1200" cap="none" spc="0" normalizeH="0" baseline="0" noProof="0" dirty="0">
                <a:ln>
                  <a:noFill/>
                </a:ln>
                <a:solidFill>
                  <a:prstClr val="black"/>
                </a:solidFill>
                <a:effectLst/>
                <a:uLnTx/>
                <a:uFillTx/>
                <a:latin typeface="Constantia"/>
                <a:ea typeface="+mn-ea"/>
                <a:cs typeface="+mn-cs"/>
              </a:rPr>
              <a:t> involves placing plant material in water, bringing the water to </a:t>
            </a:r>
            <a:r>
              <a:rPr kumimoji="0" lang="en-GB" sz="3200" b="0" i="0" u="none" strike="noStrike" kern="1200" cap="none" spc="0" normalizeH="0" baseline="0" noProof="0" dirty="0">
                <a:ln>
                  <a:noFill/>
                </a:ln>
                <a:solidFill>
                  <a:srgbClr val="FF0000"/>
                </a:solidFill>
                <a:effectLst/>
                <a:uLnTx/>
                <a:uFillTx/>
                <a:latin typeface="Constantia"/>
                <a:ea typeface="+mn-ea"/>
                <a:cs typeface="+mn-cs"/>
              </a:rPr>
              <a:t>boil for about 15 minutes</a:t>
            </a:r>
            <a:r>
              <a:rPr kumimoji="0" lang="en-GB" sz="3200" b="0" i="0" u="none" strike="noStrike" kern="1200" cap="none" spc="0" normalizeH="0" baseline="0" noProof="0" dirty="0">
                <a:ln>
                  <a:noFill/>
                </a:ln>
                <a:solidFill>
                  <a:prstClr val="black"/>
                </a:solidFill>
                <a:effectLst/>
                <a:uLnTx/>
                <a:uFillTx/>
                <a:latin typeface="Constantia"/>
                <a:ea typeface="+mn-ea"/>
                <a:cs typeface="+mn-cs"/>
              </a:rPr>
              <a:t>, and expressing and straining the remaining marc to obtain a maximum amount of water-soluble principles. </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endParaRPr kumimoji="0" lang="en-GB" sz="3200" b="0" i="0" u="none" strike="noStrike" kern="1200" cap="none" spc="0" normalizeH="0" baseline="0" noProof="0" dirty="0">
              <a:ln>
                <a:noFill/>
              </a:ln>
              <a:solidFill>
                <a:prstClr val="black"/>
              </a:solidFill>
              <a:effectLst/>
              <a:uLnTx/>
              <a:uFillTx/>
              <a:latin typeface="Constant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200" b="0" i="0" u="none" strike="noStrike" kern="1200" cap="none" spc="0" normalizeH="0" baseline="0" noProof="0" dirty="0">
                <a:ln>
                  <a:noFill/>
                </a:ln>
                <a:solidFill>
                  <a:prstClr val="black"/>
                </a:solidFill>
                <a:effectLst/>
                <a:uLnTx/>
                <a:uFillTx/>
                <a:latin typeface="Constantia"/>
                <a:ea typeface="+mn-ea"/>
                <a:cs typeface="+mn-cs"/>
              </a:rPr>
              <a:t>At one time this was a widely used procedure for brewing </a:t>
            </a:r>
            <a:r>
              <a:rPr kumimoji="0" lang="en-GB" sz="3200" b="0" i="0" u="none" strike="noStrike" kern="1200" cap="none" spc="0" normalizeH="0" baseline="0" noProof="0" dirty="0">
                <a:ln>
                  <a:noFill/>
                </a:ln>
                <a:solidFill>
                  <a:srgbClr val="FF0000"/>
                </a:solidFill>
                <a:effectLst/>
                <a:uLnTx/>
                <a:uFillTx/>
                <a:latin typeface="Constantia"/>
                <a:ea typeface="+mn-ea"/>
                <a:cs typeface="+mn-cs"/>
              </a:rPr>
              <a:t>tea and coffee</a:t>
            </a:r>
            <a:r>
              <a:rPr kumimoji="0" lang="en-GB" sz="3200" b="0" i="0" u="none" strike="noStrike" kern="1200" cap="none" spc="0" normalizeH="0" baseline="0" noProof="0" dirty="0">
                <a:ln>
                  <a:noFill/>
                </a:ln>
                <a:solidFill>
                  <a:prstClr val="black"/>
                </a:solidFill>
                <a:effectLst/>
                <a:uLnTx/>
                <a:uFillTx/>
                <a:latin typeface="Constantia"/>
                <a:ea typeface="+mn-ea"/>
                <a:cs typeface="+mn-cs"/>
              </a:rPr>
              <a:t>. </a:t>
            </a:r>
          </a:p>
        </p:txBody>
      </p:sp>
      <p:pic>
        <p:nvPicPr>
          <p:cNvPr id="5" name="Picture 4">
            <a:extLst>
              <a:ext uri="{FF2B5EF4-FFF2-40B4-BE49-F238E27FC236}">
                <a16:creationId xmlns:a16="http://schemas.microsoft.com/office/drawing/2014/main" id="{A063ED66-152E-424A-BCD6-B415AD448688}"/>
              </a:ext>
            </a:extLst>
          </p:cNvPr>
          <p:cNvPicPr>
            <a:picLocks noChangeAspect="1"/>
          </p:cNvPicPr>
          <p:nvPr/>
        </p:nvPicPr>
        <p:blipFill>
          <a:blip r:embed="rId2"/>
          <a:stretch>
            <a:fillRect/>
          </a:stretch>
        </p:blipFill>
        <p:spPr>
          <a:xfrm>
            <a:off x="6860146" y="1897964"/>
            <a:ext cx="5098345" cy="3062069"/>
          </a:xfrm>
          <a:prstGeom prst="rect">
            <a:avLst/>
          </a:prstGeom>
        </p:spPr>
      </p:pic>
    </p:spTree>
    <p:extLst>
      <p:ext uri="{BB962C8B-B14F-4D97-AF65-F5344CB8AC3E}">
        <p14:creationId xmlns:p14="http://schemas.microsoft.com/office/powerpoint/2010/main" val="3494942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F68250-888D-4D29-8D97-3011C825B0F8}"/>
              </a:ext>
            </a:extLst>
          </p:cNvPr>
          <p:cNvPicPr>
            <a:picLocks noChangeAspect="1"/>
          </p:cNvPicPr>
          <p:nvPr/>
        </p:nvPicPr>
        <p:blipFill>
          <a:blip r:embed="rId2"/>
          <a:stretch>
            <a:fillRect/>
          </a:stretch>
        </p:blipFill>
        <p:spPr>
          <a:xfrm>
            <a:off x="604910" y="-17666"/>
            <a:ext cx="11099409" cy="6949661"/>
          </a:xfrm>
          <a:prstGeom prst="rect">
            <a:avLst/>
          </a:prstGeom>
        </p:spPr>
      </p:pic>
    </p:spTree>
    <p:extLst>
      <p:ext uri="{BB962C8B-B14F-4D97-AF65-F5344CB8AC3E}">
        <p14:creationId xmlns:p14="http://schemas.microsoft.com/office/powerpoint/2010/main" val="3155173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EEBE5C-D096-4826-9A46-1CF0B4F1A01B}"/>
              </a:ext>
            </a:extLst>
          </p:cNvPr>
          <p:cNvSpPr txBox="1"/>
          <p:nvPr/>
        </p:nvSpPr>
        <p:spPr>
          <a:xfrm>
            <a:off x="532521" y="287681"/>
            <a:ext cx="11659479" cy="1569660"/>
          </a:xfrm>
          <a:prstGeom prst="rect">
            <a:avLst/>
          </a:prstGeom>
          <a:noFill/>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lang="en-GB" sz="4400" b="1" dirty="0">
                <a:solidFill>
                  <a:srgbClr val="FF0000"/>
                </a:solidFill>
                <a:latin typeface="Constantia"/>
              </a:rPr>
              <a:t>Infusion</a:t>
            </a:r>
            <a:r>
              <a:rPr kumimoji="0" lang="en-GB" sz="2600" b="0" i="0" u="none" strike="noStrike" kern="1200" cap="none" spc="0" normalizeH="0" baseline="0" noProof="0" dirty="0">
                <a:ln>
                  <a:noFill/>
                </a:ln>
                <a:solidFill>
                  <a:prstClr val="black"/>
                </a:solidFill>
                <a:effectLst/>
                <a:uLnTx/>
                <a:uFillTx/>
                <a:latin typeface="Constantia"/>
                <a:ea typeface="+mn-ea"/>
                <a:cs typeface="+mn-cs"/>
              </a:rPr>
              <a:t> involves first macerating the drug with cold water followed by the addition of boiling water in an amount equal to 90 percent of the desired volume.</a:t>
            </a:r>
          </a:p>
        </p:txBody>
      </p:sp>
      <p:pic>
        <p:nvPicPr>
          <p:cNvPr id="4" name="Picture 3">
            <a:extLst>
              <a:ext uri="{FF2B5EF4-FFF2-40B4-BE49-F238E27FC236}">
                <a16:creationId xmlns:a16="http://schemas.microsoft.com/office/drawing/2014/main" id="{37A540A3-01D8-4539-8008-E91B79BC54FA}"/>
              </a:ext>
            </a:extLst>
          </p:cNvPr>
          <p:cNvPicPr>
            <a:picLocks noChangeAspect="1"/>
          </p:cNvPicPr>
          <p:nvPr/>
        </p:nvPicPr>
        <p:blipFill>
          <a:blip r:embed="rId2"/>
          <a:stretch>
            <a:fillRect/>
          </a:stretch>
        </p:blipFill>
        <p:spPr>
          <a:xfrm>
            <a:off x="2687002" y="1739160"/>
            <a:ext cx="6817995" cy="5118840"/>
          </a:xfrm>
          <a:prstGeom prst="rect">
            <a:avLst/>
          </a:prstGeom>
        </p:spPr>
      </p:pic>
    </p:spTree>
    <p:extLst>
      <p:ext uri="{BB962C8B-B14F-4D97-AF65-F5344CB8AC3E}">
        <p14:creationId xmlns:p14="http://schemas.microsoft.com/office/powerpoint/2010/main" val="381650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769A-0610-4801-8871-25ED530D7FE3}"/>
              </a:ext>
            </a:extLst>
          </p:cNvPr>
          <p:cNvSpPr>
            <a:spLocks noGrp="1"/>
          </p:cNvSpPr>
          <p:nvPr>
            <p:ph type="title"/>
          </p:nvPr>
        </p:nvSpPr>
        <p:spPr/>
        <p:txBody>
          <a:bodyPr/>
          <a:lstStyle/>
          <a:p>
            <a:r>
              <a:rPr lang="en-US" sz="4800" dirty="0">
                <a:solidFill>
                  <a:srgbClr val="FF0000"/>
                </a:solidFill>
                <a:latin typeface="+mn-lt"/>
              </a:rPr>
              <a:t>Specifics of extraction</a:t>
            </a:r>
            <a:endParaRPr lang="ar-IQ" sz="4800" dirty="0">
              <a:solidFill>
                <a:srgbClr val="FF0000"/>
              </a:solidFill>
              <a:latin typeface="+mn-lt"/>
            </a:endParaRPr>
          </a:p>
        </p:txBody>
      </p:sp>
      <p:sp>
        <p:nvSpPr>
          <p:cNvPr id="3" name="Content Placeholder 2">
            <a:extLst>
              <a:ext uri="{FF2B5EF4-FFF2-40B4-BE49-F238E27FC236}">
                <a16:creationId xmlns:a16="http://schemas.microsoft.com/office/drawing/2014/main" id="{8D4B2022-A2FB-4D02-B175-1FCCC98CFF73}"/>
              </a:ext>
            </a:extLst>
          </p:cNvPr>
          <p:cNvSpPr>
            <a:spLocks noGrp="1"/>
          </p:cNvSpPr>
          <p:nvPr>
            <p:ph idx="1"/>
          </p:nvPr>
        </p:nvSpPr>
        <p:spPr/>
        <p:txBody>
          <a:bodyPr>
            <a:normAutofit fontScale="92500" lnSpcReduction="10000"/>
          </a:bodyPr>
          <a:lstStyle/>
          <a:p>
            <a:pPr marL="0" marR="0" lvl="0" indent="0" algn="l" defTabSz="914400" rtl="0" eaLnBrk="1" fontAlgn="auto" latinLnBrk="0" hangingPunct="1">
              <a:lnSpc>
                <a:spcPct val="100000"/>
              </a:lnSpc>
              <a:spcBef>
                <a:spcPct val="20000"/>
              </a:spcBef>
              <a:spcAft>
                <a:spcPts val="0"/>
              </a:spcAft>
              <a:buClr>
                <a:srgbClr val="D2DA7A"/>
              </a:buClr>
              <a:buSzPct val="95000"/>
              <a:buNone/>
              <a:tabLst/>
              <a:defRPr/>
            </a:pPr>
            <a:r>
              <a:rPr lang="en-GB" sz="3200" dirty="0"/>
              <a:t>Extraction is an </a:t>
            </a:r>
            <a:r>
              <a:rPr lang="en-GB" sz="3200" dirty="0">
                <a:highlight>
                  <a:srgbClr val="FFFF00"/>
                </a:highlight>
              </a:rPr>
              <a:t>old process </a:t>
            </a:r>
            <a:r>
              <a:rPr lang="en-GB" sz="3200" dirty="0"/>
              <a:t>which derived because:</a:t>
            </a:r>
          </a:p>
          <a:p>
            <a:pPr marL="514350" marR="0" lvl="0" indent="-514350" algn="l" defTabSz="914400" rtl="0" eaLnBrk="1" fontAlgn="auto" latinLnBrk="0" hangingPunct="1">
              <a:lnSpc>
                <a:spcPct val="100000"/>
              </a:lnSpc>
              <a:spcBef>
                <a:spcPct val="20000"/>
              </a:spcBef>
              <a:spcAft>
                <a:spcPts val="0"/>
              </a:spcAft>
              <a:buClr>
                <a:srgbClr val="D2DA7A"/>
              </a:buClr>
              <a:buSzPct val="95000"/>
              <a:buFont typeface="+mj-lt"/>
              <a:buAutoNum type="arabicPeriod"/>
              <a:tabLst/>
              <a:defRPr/>
            </a:pPr>
            <a:r>
              <a:rPr lang="en-GB" sz="3200" dirty="0"/>
              <a:t>Plant and animal tissues </a:t>
            </a:r>
            <a:r>
              <a:rPr lang="en-GB" sz="3200" dirty="0">
                <a:solidFill>
                  <a:srgbClr val="FF0000"/>
                </a:solidFill>
              </a:rPr>
              <a:t>contain chemical substances </a:t>
            </a:r>
            <a:r>
              <a:rPr lang="en-GB" sz="3200" dirty="0"/>
              <a:t>which provide treatment for a variety of disease states.</a:t>
            </a:r>
          </a:p>
          <a:p>
            <a:pPr marL="514350" marR="0" lvl="0" indent="-514350" algn="l" defTabSz="914400" rtl="0" eaLnBrk="1" fontAlgn="auto" latinLnBrk="0" hangingPunct="1">
              <a:lnSpc>
                <a:spcPct val="100000"/>
              </a:lnSpc>
              <a:spcBef>
                <a:spcPct val="20000"/>
              </a:spcBef>
              <a:spcAft>
                <a:spcPts val="0"/>
              </a:spcAft>
              <a:buClr>
                <a:srgbClr val="D2DA7A"/>
              </a:buClr>
              <a:buSzPct val="95000"/>
              <a:buFont typeface="+mj-lt"/>
              <a:buAutoNum type="arabicPeriod"/>
              <a:tabLst/>
              <a:defRPr/>
            </a:pPr>
            <a:r>
              <a:rPr lang="en-GB" sz="3200" dirty="0"/>
              <a:t>It was found that extracted products are </a:t>
            </a:r>
            <a:r>
              <a:rPr lang="en-GB" sz="3200" dirty="0">
                <a:solidFill>
                  <a:srgbClr val="FF0000"/>
                </a:solidFill>
              </a:rPr>
              <a:t>superior</a:t>
            </a:r>
            <a:r>
              <a:rPr lang="en-GB" sz="3200" dirty="0"/>
              <a:t> to crude tissue.</a:t>
            </a:r>
          </a:p>
          <a:p>
            <a:pPr marL="0" marR="0" lvl="0" indent="0" algn="l" defTabSz="914400" rtl="0" eaLnBrk="1" fontAlgn="auto" latinLnBrk="0" hangingPunct="1">
              <a:lnSpc>
                <a:spcPct val="100000"/>
              </a:lnSpc>
              <a:spcBef>
                <a:spcPct val="20000"/>
              </a:spcBef>
              <a:spcAft>
                <a:spcPts val="0"/>
              </a:spcAft>
              <a:buClr>
                <a:srgbClr val="D2DA7A"/>
              </a:buClr>
              <a:buSzPct val="95000"/>
              <a:buNone/>
              <a:tabLst/>
              <a:defRPr/>
            </a:pPr>
            <a:r>
              <a:rPr lang="en-GB" sz="3200" dirty="0"/>
              <a:t>By means of efficient extraction:</a:t>
            </a:r>
          </a:p>
          <a:p>
            <a:pPr marL="514350" marR="0" lvl="0" indent="-514350" algn="l" defTabSz="914400" rtl="0" eaLnBrk="1" fontAlgn="auto" latinLnBrk="0" hangingPunct="1">
              <a:lnSpc>
                <a:spcPct val="100000"/>
              </a:lnSpc>
              <a:spcBef>
                <a:spcPct val="20000"/>
              </a:spcBef>
              <a:spcAft>
                <a:spcPts val="0"/>
              </a:spcAft>
              <a:buClr>
                <a:srgbClr val="D2DA7A"/>
              </a:buClr>
              <a:buSzPct val="95000"/>
              <a:buFont typeface="+mj-lt"/>
              <a:buAutoNum type="arabicPeriod"/>
              <a:tabLst/>
              <a:defRPr/>
            </a:pPr>
            <a:r>
              <a:rPr lang="en-GB" sz="3200" dirty="0"/>
              <a:t>It could eliminate a variety of inert materials</a:t>
            </a:r>
          </a:p>
          <a:p>
            <a:pPr marL="514350" marR="0" lvl="0" indent="-514350" algn="l" defTabSz="914400" rtl="0" eaLnBrk="1" fontAlgn="auto" latinLnBrk="0" hangingPunct="1">
              <a:lnSpc>
                <a:spcPct val="100000"/>
              </a:lnSpc>
              <a:spcBef>
                <a:spcPct val="20000"/>
              </a:spcBef>
              <a:spcAft>
                <a:spcPts val="0"/>
              </a:spcAft>
              <a:buClr>
                <a:srgbClr val="D2DA7A"/>
              </a:buClr>
              <a:buSzPct val="95000"/>
              <a:buFont typeface="+mj-lt"/>
              <a:buAutoNum type="arabicPeriod"/>
              <a:tabLst/>
              <a:defRPr/>
            </a:pPr>
            <a:r>
              <a:rPr lang="en-GB" sz="3200" dirty="0"/>
              <a:t>Obtain a more potent and more conveniently administered dosage form.</a:t>
            </a:r>
          </a:p>
          <a:p>
            <a:endParaRPr lang="ar-IQ" dirty="0"/>
          </a:p>
        </p:txBody>
      </p:sp>
    </p:spTree>
    <p:extLst>
      <p:ext uri="{BB962C8B-B14F-4D97-AF65-F5344CB8AC3E}">
        <p14:creationId xmlns:p14="http://schemas.microsoft.com/office/powerpoint/2010/main" val="3257069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6B4A-3A20-4303-8922-01BBB46BA8FE}"/>
              </a:ext>
            </a:extLst>
          </p:cNvPr>
          <p:cNvSpPr>
            <a:spLocks noGrp="1"/>
          </p:cNvSpPr>
          <p:nvPr>
            <p:ph type="title"/>
          </p:nvPr>
        </p:nvSpPr>
        <p:spPr>
          <a:xfrm>
            <a:off x="275493" y="414679"/>
            <a:ext cx="10515600" cy="647749"/>
          </a:xfrm>
        </p:spPr>
        <p:txBody>
          <a:bodyPr>
            <a:normAutofit fontScale="90000"/>
          </a:bodyPr>
          <a:lstStyle/>
          <a:p>
            <a:r>
              <a:rPr lang="en-US" sz="4800" dirty="0">
                <a:solidFill>
                  <a:srgbClr val="FF0000"/>
                </a:solidFill>
                <a:latin typeface="+mn-lt"/>
              </a:rPr>
              <a:t>Extracted products</a:t>
            </a:r>
            <a:endParaRPr lang="ar-IQ" sz="4800" dirty="0">
              <a:solidFill>
                <a:srgbClr val="FF0000"/>
              </a:solidFill>
              <a:latin typeface="+mn-lt"/>
            </a:endParaRPr>
          </a:p>
        </p:txBody>
      </p:sp>
      <p:sp>
        <p:nvSpPr>
          <p:cNvPr id="3" name="Content Placeholder 2">
            <a:extLst>
              <a:ext uri="{FF2B5EF4-FFF2-40B4-BE49-F238E27FC236}">
                <a16:creationId xmlns:a16="http://schemas.microsoft.com/office/drawing/2014/main" id="{FFCF4818-0405-4463-8ED4-611AE86F2FEC}"/>
              </a:ext>
            </a:extLst>
          </p:cNvPr>
          <p:cNvSpPr>
            <a:spLocks noGrp="1"/>
          </p:cNvSpPr>
          <p:nvPr>
            <p:ph idx="1"/>
          </p:nvPr>
        </p:nvSpPr>
        <p:spPr>
          <a:xfrm>
            <a:off x="402101" y="1378634"/>
            <a:ext cx="10781714" cy="4783015"/>
          </a:xfrm>
        </p:spPr>
        <p:txBody>
          <a:bodyPr>
            <a:normAutofit/>
          </a:bodyPr>
          <a:lstStyle/>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lang="en-GB" sz="3000" dirty="0"/>
              <a:t>Extracted products are those products prepared by extraction process.</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None/>
              <a:tabLst/>
              <a:defRPr/>
            </a:pPr>
            <a:endParaRPr lang="en-GB" sz="3000" dirty="0"/>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lang="en-GB" sz="3000" dirty="0"/>
              <a:t>Extracted products include many products which are: </a:t>
            </a:r>
            <a:r>
              <a:rPr lang="en-GB" sz="3000" dirty="0">
                <a:solidFill>
                  <a:srgbClr val="FF0000"/>
                </a:solidFill>
              </a:rPr>
              <a:t>Tinctures</a:t>
            </a:r>
            <a:r>
              <a:rPr lang="en-GB" sz="3000" dirty="0"/>
              <a:t>, </a:t>
            </a:r>
            <a:r>
              <a:rPr lang="en-GB" sz="3000" dirty="0">
                <a:solidFill>
                  <a:srgbClr val="FF0000"/>
                </a:solidFill>
              </a:rPr>
              <a:t>Fluid extracts</a:t>
            </a:r>
            <a:r>
              <a:rPr lang="en-GB" sz="3000" dirty="0"/>
              <a:t>, </a:t>
            </a:r>
            <a:r>
              <a:rPr lang="en-GB" sz="3000" dirty="0">
                <a:solidFill>
                  <a:srgbClr val="FF0000"/>
                </a:solidFill>
              </a:rPr>
              <a:t>Extracts</a:t>
            </a:r>
            <a:r>
              <a:rPr lang="en-GB" sz="3000" dirty="0"/>
              <a:t>, </a:t>
            </a:r>
            <a:r>
              <a:rPr lang="en-GB" sz="3000" dirty="0">
                <a:solidFill>
                  <a:srgbClr val="FF0000"/>
                </a:solidFill>
              </a:rPr>
              <a:t>Resins</a:t>
            </a:r>
            <a:r>
              <a:rPr lang="en-GB" sz="3000" dirty="0"/>
              <a:t> and </a:t>
            </a:r>
            <a:r>
              <a:rPr lang="en-GB" sz="3000" dirty="0">
                <a:solidFill>
                  <a:srgbClr val="FF0000"/>
                </a:solidFill>
              </a:rPr>
              <a:t>Oleoresins</a:t>
            </a:r>
            <a:r>
              <a:rPr lang="en-GB" sz="3000" dirty="0"/>
              <a:t>.</a:t>
            </a:r>
          </a:p>
          <a:p>
            <a:pPr algn="l"/>
            <a:r>
              <a:rPr lang="en-US" sz="3000" dirty="0"/>
              <a:t>A </a:t>
            </a:r>
            <a:r>
              <a:rPr lang="en-US" sz="3000" dirty="0">
                <a:solidFill>
                  <a:srgbClr val="FF0000"/>
                </a:solidFill>
                <a:highlight>
                  <a:srgbClr val="FFFF00"/>
                </a:highlight>
              </a:rPr>
              <a:t>tincture</a:t>
            </a:r>
            <a:r>
              <a:rPr lang="en-US" sz="3000" dirty="0"/>
              <a:t> is a liquid herbal preparation in which the solvent system is an </a:t>
            </a:r>
            <a:r>
              <a:rPr lang="en-US" sz="3000" dirty="0">
                <a:solidFill>
                  <a:srgbClr val="FF0000"/>
                </a:solidFill>
              </a:rPr>
              <a:t>alcohol/water mixture </a:t>
            </a:r>
            <a:r>
              <a:rPr lang="en-US" sz="3000" dirty="0"/>
              <a:t>and the volume of menstruum exceeds the weight of herb extracted in it. Whereas </a:t>
            </a:r>
            <a:r>
              <a:rPr lang="en-US" sz="3000" dirty="0">
                <a:solidFill>
                  <a:srgbClr val="FF0000"/>
                </a:solidFill>
                <a:highlight>
                  <a:srgbClr val="FFFF00"/>
                </a:highlight>
              </a:rPr>
              <a:t>fluid extract </a:t>
            </a:r>
            <a:r>
              <a:rPr lang="en-US" sz="3000" dirty="0"/>
              <a:t>is a liquid herbal preparation extracted in a water/alcohol mixture whose </a:t>
            </a:r>
            <a:r>
              <a:rPr lang="en-US" sz="3000" dirty="0" err="1"/>
              <a:t>herb:menstruum</a:t>
            </a:r>
            <a:r>
              <a:rPr lang="en-US" sz="3000" dirty="0"/>
              <a:t> ratio is equal to or exceeds 1:1.</a:t>
            </a:r>
          </a:p>
        </p:txBody>
      </p:sp>
    </p:spTree>
    <p:extLst>
      <p:ext uri="{BB962C8B-B14F-4D97-AF65-F5344CB8AC3E}">
        <p14:creationId xmlns:p14="http://schemas.microsoft.com/office/powerpoint/2010/main" val="3915038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5828A3-6BCD-4306-9107-3E6655A0F98B}"/>
              </a:ext>
            </a:extLst>
          </p:cNvPr>
          <p:cNvSpPr txBox="1"/>
          <p:nvPr/>
        </p:nvSpPr>
        <p:spPr>
          <a:xfrm>
            <a:off x="769619" y="140680"/>
            <a:ext cx="10371407" cy="6463308"/>
          </a:xfrm>
          <a:prstGeom prst="rect">
            <a:avLst/>
          </a:prstGeom>
          <a:noFill/>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lang="en-GB" sz="3000" dirty="0">
                <a:solidFill>
                  <a:srgbClr val="FF0000"/>
                </a:solidFill>
                <a:highlight>
                  <a:srgbClr val="FFFF00"/>
                </a:highlight>
              </a:rPr>
              <a:t>Extracts</a:t>
            </a:r>
            <a:r>
              <a:rPr lang="en-GB" sz="3000" dirty="0"/>
              <a:t> are concentrated preparations of animal or vegetable drugs which first have been extracted with suitable menstrua, </a:t>
            </a:r>
            <a:r>
              <a:rPr lang="en-GB" sz="3000" dirty="0">
                <a:solidFill>
                  <a:srgbClr val="FF0000"/>
                </a:solidFill>
              </a:rPr>
              <a:t>evaporation of all or nearly all of the solvent</a:t>
            </a:r>
            <a:r>
              <a:rPr lang="en-GB" sz="3000" dirty="0"/>
              <a:t>, and adjustment of the residual masses.</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lang="en-GB" sz="3000" dirty="0"/>
              <a:t>Three types of extracts have been prepared on the basis of consistency these are:</a:t>
            </a:r>
          </a:p>
          <a:p>
            <a:pPr marL="514350" marR="0" lvl="0" indent="-514350" algn="l" defTabSz="914400" rtl="0" eaLnBrk="1" fontAlgn="auto" latinLnBrk="0" hangingPunct="1">
              <a:lnSpc>
                <a:spcPct val="100000"/>
              </a:lnSpc>
              <a:spcBef>
                <a:spcPct val="20000"/>
              </a:spcBef>
              <a:spcAft>
                <a:spcPts val="0"/>
              </a:spcAft>
              <a:buClr>
                <a:srgbClr val="D2DA7A"/>
              </a:buClr>
              <a:buSzPct val="95000"/>
              <a:buFont typeface="+mj-lt"/>
              <a:buAutoNum type="arabicPeriod"/>
              <a:tabLst/>
              <a:defRPr/>
            </a:pPr>
            <a:r>
              <a:rPr lang="en-GB" sz="3000" dirty="0">
                <a:solidFill>
                  <a:srgbClr val="FF0000"/>
                </a:solidFill>
              </a:rPr>
              <a:t>Semiliquid extracts </a:t>
            </a:r>
            <a:r>
              <a:rPr lang="en-GB" sz="3000" dirty="0"/>
              <a:t>or those of a </a:t>
            </a:r>
            <a:r>
              <a:rPr lang="en-GB" sz="3000" dirty="0">
                <a:solidFill>
                  <a:srgbClr val="FF0000"/>
                </a:solidFill>
              </a:rPr>
              <a:t>syrupy</a:t>
            </a:r>
            <a:r>
              <a:rPr lang="en-GB" sz="3000" dirty="0"/>
              <a:t> consistency prepared without the intent of removing all or even most of the menstruum.</a:t>
            </a:r>
          </a:p>
          <a:p>
            <a:pPr marL="514350" marR="0" lvl="0" indent="-514350" algn="l" defTabSz="914400" rtl="0" eaLnBrk="1" fontAlgn="auto" latinLnBrk="0" hangingPunct="1">
              <a:lnSpc>
                <a:spcPct val="100000"/>
              </a:lnSpc>
              <a:spcBef>
                <a:spcPct val="20000"/>
              </a:spcBef>
              <a:spcAft>
                <a:spcPts val="0"/>
              </a:spcAft>
              <a:buClr>
                <a:srgbClr val="D2DA7A"/>
              </a:buClr>
              <a:buSzPct val="95000"/>
              <a:buFont typeface="+mj-lt"/>
              <a:buAutoNum type="arabicPeriod"/>
              <a:tabLst/>
              <a:defRPr/>
            </a:pPr>
            <a:r>
              <a:rPr lang="en-GB" sz="3000" dirty="0" err="1">
                <a:solidFill>
                  <a:srgbClr val="FF0000"/>
                </a:solidFill>
              </a:rPr>
              <a:t>Pilular</a:t>
            </a:r>
            <a:r>
              <a:rPr lang="en-GB" sz="3000" dirty="0"/>
              <a:t> or solid extracts of  a </a:t>
            </a:r>
            <a:r>
              <a:rPr lang="en-GB" sz="3000" dirty="0">
                <a:solidFill>
                  <a:srgbClr val="FF0000"/>
                </a:solidFill>
              </a:rPr>
              <a:t>plastic</a:t>
            </a:r>
            <a:r>
              <a:rPr lang="en-GB" sz="3000" dirty="0"/>
              <a:t> consistency prepared with nearly all of the menstruum removed.</a:t>
            </a:r>
          </a:p>
          <a:p>
            <a:pPr marL="514350" marR="0" lvl="0" indent="-514350" algn="l" defTabSz="914400" rtl="0" eaLnBrk="1" fontAlgn="auto" latinLnBrk="0" hangingPunct="1">
              <a:lnSpc>
                <a:spcPct val="100000"/>
              </a:lnSpc>
              <a:spcBef>
                <a:spcPct val="20000"/>
              </a:spcBef>
              <a:spcAft>
                <a:spcPts val="0"/>
              </a:spcAft>
              <a:buClr>
                <a:srgbClr val="D2DA7A"/>
              </a:buClr>
              <a:buSzPct val="95000"/>
              <a:buFont typeface="+mj-lt"/>
              <a:buAutoNum type="arabicPeriod"/>
              <a:tabLst/>
              <a:defRPr/>
            </a:pPr>
            <a:r>
              <a:rPr lang="en-GB" sz="3000" dirty="0">
                <a:solidFill>
                  <a:srgbClr val="FF0000"/>
                </a:solidFill>
              </a:rPr>
              <a:t>Powdered</a:t>
            </a:r>
            <a:r>
              <a:rPr lang="en-GB" sz="3000" dirty="0"/>
              <a:t> extracts prepared to be </a:t>
            </a:r>
            <a:r>
              <a:rPr lang="en-GB" sz="3000" dirty="0">
                <a:solidFill>
                  <a:srgbClr val="FF0000"/>
                </a:solidFill>
              </a:rPr>
              <a:t>dry</a:t>
            </a:r>
            <a:r>
              <a:rPr lang="en-GB" sz="3000" dirty="0"/>
              <a:t> by the removal of all of the menstruum.</a:t>
            </a:r>
            <a:endParaRPr lang="ar-IQ" sz="3000" dirty="0"/>
          </a:p>
        </p:txBody>
      </p:sp>
    </p:spTree>
    <p:extLst>
      <p:ext uri="{BB962C8B-B14F-4D97-AF65-F5344CB8AC3E}">
        <p14:creationId xmlns:p14="http://schemas.microsoft.com/office/powerpoint/2010/main" val="261919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3A491C-E0F8-4910-9D37-091CCF4F6DF8}"/>
              </a:ext>
            </a:extLst>
          </p:cNvPr>
          <p:cNvSpPr txBox="1"/>
          <p:nvPr/>
        </p:nvSpPr>
        <p:spPr>
          <a:xfrm>
            <a:off x="356381" y="428178"/>
            <a:ext cx="11479237" cy="6001643"/>
          </a:xfrm>
          <a:prstGeom prst="rect">
            <a:avLst/>
          </a:prstGeom>
          <a:noFill/>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000" b="0" i="0" u="none" strike="noStrike" kern="1200" cap="none" spc="0" normalizeH="0" baseline="0" noProof="0" dirty="0" err="1">
                <a:ln>
                  <a:noFill/>
                </a:ln>
                <a:solidFill>
                  <a:srgbClr val="FF0000"/>
                </a:solidFill>
                <a:effectLst/>
                <a:uLnTx/>
                <a:uFillTx/>
                <a:latin typeface="Constantia"/>
                <a:ea typeface="+mn-ea"/>
                <a:cs typeface="+mn-cs"/>
              </a:rPr>
              <a:t>Pilular</a:t>
            </a:r>
            <a:r>
              <a:rPr kumimoji="0" lang="en-GB" sz="3000" b="0" i="0" u="none" strike="noStrike" kern="1200" cap="none" spc="0" normalizeH="0" baseline="0" noProof="0" dirty="0">
                <a:ln>
                  <a:noFill/>
                </a:ln>
                <a:solidFill>
                  <a:srgbClr val="FF0000"/>
                </a:solidFill>
                <a:effectLst/>
                <a:uLnTx/>
                <a:uFillTx/>
                <a:latin typeface="Constantia"/>
                <a:ea typeface="+mn-ea"/>
                <a:cs typeface="+mn-cs"/>
              </a:rPr>
              <a:t> and powdered extracts </a:t>
            </a:r>
            <a:r>
              <a:rPr kumimoji="0" lang="en-GB" sz="3000" b="0" i="0" u="none" strike="noStrike" kern="1200" cap="none" spc="0" normalizeH="0" baseline="0" noProof="0" dirty="0">
                <a:ln>
                  <a:noFill/>
                </a:ln>
                <a:solidFill>
                  <a:prstClr val="black"/>
                </a:solidFill>
                <a:effectLst/>
                <a:uLnTx/>
                <a:uFillTx/>
                <a:latin typeface="Constantia"/>
                <a:ea typeface="+mn-ea"/>
                <a:cs typeface="+mn-cs"/>
              </a:rPr>
              <a:t>differ only by the slight amount of remaining solvent in the former preparation, but each has its pharmaceutical advantage because of its physical form.</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000" b="0" i="0" u="none" strike="noStrike" kern="1200" cap="none" spc="0" normalizeH="0" baseline="0" noProof="0" dirty="0">
                <a:ln>
                  <a:noFill/>
                </a:ln>
                <a:solidFill>
                  <a:prstClr val="black"/>
                </a:solidFill>
                <a:effectLst/>
                <a:uLnTx/>
                <a:uFillTx/>
                <a:latin typeface="Constantia"/>
                <a:ea typeface="+mn-ea"/>
                <a:cs typeface="+mn-cs"/>
              </a:rPr>
              <a:t>For instance, the </a:t>
            </a:r>
            <a:r>
              <a:rPr kumimoji="0" lang="en-GB" sz="3000" b="0" i="0" u="none" strike="noStrike" kern="1200" cap="none" spc="0" normalizeH="0" baseline="0" noProof="0" dirty="0" err="1">
                <a:ln>
                  <a:noFill/>
                </a:ln>
                <a:solidFill>
                  <a:srgbClr val="FF0000"/>
                </a:solidFill>
                <a:effectLst/>
                <a:uLnTx/>
                <a:uFillTx/>
                <a:latin typeface="Constantia"/>
                <a:ea typeface="+mn-ea"/>
                <a:cs typeface="+mn-cs"/>
              </a:rPr>
              <a:t>pilular</a:t>
            </a:r>
            <a:r>
              <a:rPr kumimoji="0" lang="en-GB" sz="3000" b="0" i="0" u="none" strike="noStrike" kern="1200" cap="none" spc="0" normalizeH="0" baseline="0" noProof="0" dirty="0">
                <a:ln>
                  <a:noFill/>
                </a:ln>
                <a:solidFill>
                  <a:srgbClr val="FF0000"/>
                </a:solidFill>
                <a:effectLst/>
                <a:uLnTx/>
                <a:uFillTx/>
                <a:latin typeface="Constantia"/>
                <a:ea typeface="+mn-ea"/>
                <a:cs typeface="+mn-cs"/>
              </a:rPr>
              <a:t> extract is preferred in compounding a semisolid dosage forms </a:t>
            </a:r>
            <a:r>
              <a:rPr kumimoji="0" lang="en-GB" sz="3000" b="0" i="0" u="none" strike="noStrike" kern="1200" cap="none" spc="0" normalizeH="0" baseline="0" noProof="0" dirty="0">
                <a:ln>
                  <a:noFill/>
                </a:ln>
                <a:solidFill>
                  <a:prstClr val="black"/>
                </a:solidFill>
                <a:effectLst/>
                <a:uLnTx/>
                <a:uFillTx/>
                <a:latin typeface="Constantia"/>
                <a:ea typeface="+mn-ea"/>
                <a:cs typeface="+mn-cs"/>
              </a:rPr>
              <a:t>such as an ointment or paste, suppository, and in formation of pills.</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000" b="0" i="0" u="none" strike="noStrike" kern="1200" cap="none" spc="0" normalizeH="0" baseline="0" noProof="0" dirty="0">
                <a:ln>
                  <a:noFill/>
                </a:ln>
                <a:solidFill>
                  <a:prstClr val="black"/>
                </a:solidFill>
                <a:effectLst/>
                <a:uLnTx/>
                <a:uFillTx/>
                <a:latin typeface="Constantia"/>
                <a:ea typeface="+mn-ea"/>
                <a:cs typeface="+mn-cs"/>
              </a:rPr>
              <a:t>Whereas the </a:t>
            </a:r>
            <a:r>
              <a:rPr kumimoji="0" lang="en-GB" sz="3000" b="0" i="0" u="none" strike="noStrike" kern="1200" cap="none" spc="0" normalizeH="0" baseline="0" noProof="0" dirty="0">
                <a:ln>
                  <a:noFill/>
                </a:ln>
                <a:solidFill>
                  <a:srgbClr val="FF0000"/>
                </a:solidFill>
                <a:effectLst/>
                <a:uLnTx/>
                <a:uFillTx/>
                <a:latin typeface="Constantia"/>
                <a:ea typeface="+mn-ea"/>
                <a:cs typeface="+mn-cs"/>
              </a:rPr>
              <a:t>powdered form is preferred in the compounding of such dosage forms as powders, capsules, and tablets</a:t>
            </a:r>
            <a:r>
              <a:rPr kumimoji="0" lang="en-GB" sz="3000" b="0" i="0" u="none" strike="noStrike" kern="1200" cap="none" spc="0" normalizeH="0" baseline="0" noProof="0" dirty="0">
                <a:ln>
                  <a:noFill/>
                </a:ln>
                <a:solidFill>
                  <a:prstClr val="black"/>
                </a:solidFill>
                <a:effectLst/>
                <a:uLnTx/>
                <a:uFillTx/>
                <a:latin typeface="Constantia"/>
                <a:ea typeface="+mn-ea"/>
                <a:cs typeface="+mn-cs"/>
              </a:rPr>
              <a:t>.</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endParaRPr kumimoji="0" lang="en-GB" sz="3000" b="0" i="0" u="none" strike="noStrike" kern="1200" cap="none" spc="0" normalizeH="0" baseline="0" noProof="0" dirty="0">
              <a:ln>
                <a:noFill/>
              </a:ln>
              <a:solidFill>
                <a:prstClr val="black"/>
              </a:solidFill>
              <a:effectLst/>
              <a:uLnTx/>
              <a:uFillTx/>
              <a:latin typeface="Constant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000" b="0" i="0" u="none" strike="noStrike" kern="1200" cap="none" spc="0" normalizeH="0" baseline="0" noProof="0" dirty="0">
                <a:ln>
                  <a:noFill/>
                </a:ln>
                <a:solidFill>
                  <a:prstClr val="black"/>
                </a:solidFill>
                <a:effectLst/>
                <a:uLnTx/>
                <a:uFillTx/>
                <a:latin typeface="Constantia"/>
                <a:ea typeface="+mn-ea"/>
                <a:cs typeface="+mn-cs"/>
              </a:rPr>
              <a:t>For potent products, adjustment of potency is accomplished by the addition of inert diluents. </a:t>
            </a:r>
            <a:r>
              <a:rPr kumimoji="0" lang="en-GB" sz="3000" b="0" i="0" u="none" strike="noStrike" kern="1200" cap="none" spc="0" normalizeH="0" baseline="0" noProof="0" dirty="0">
                <a:ln>
                  <a:noFill/>
                </a:ln>
                <a:solidFill>
                  <a:srgbClr val="FF0000"/>
                </a:solidFill>
                <a:effectLst/>
                <a:uLnTx/>
                <a:uFillTx/>
                <a:latin typeface="Constantia"/>
                <a:ea typeface="+mn-ea"/>
                <a:cs typeface="+mn-cs"/>
              </a:rPr>
              <a:t>Liquid glucose is often used for </a:t>
            </a:r>
            <a:r>
              <a:rPr kumimoji="0" lang="en-GB" sz="3000" b="0" i="0" u="none" strike="noStrike" kern="1200" cap="none" spc="0" normalizeH="0" baseline="0" noProof="0" dirty="0" err="1">
                <a:ln>
                  <a:noFill/>
                </a:ln>
                <a:solidFill>
                  <a:srgbClr val="FF0000"/>
                </a:solidFill>
                <a:effectLst/>
                <a:uLnTx/>
                <a:uFillTx/>
                <a:latin typeface="Constantia"/>
                <a:ea typeface="+mn-ea"/>
                <a:cs typeface="+mn-cs"/>
              </a:rPr>
              <a:t>pilular</a:t>
            </a:r>
            <a:r>
              <a:rPr kumimoji="0" lang="en-GB" sz="3000" b="0" i="0" u="none" strike="noStrike" kern="1200" cap="none" spc="0" normalizeH="0" baseline="0" noProof="0" dirty="0">
                <a:ln>
                  <a:noFill/>
                </a:ln>
                <a:solidFill>
                  <a:srgbClr val="FF0000"/>
                </a:solidFill>
                <a:effectLst/>
                <a:uLnTx/>
                <a:uFillTx/>
                <a:latin typeface="Constantia"/>
                <a:ea typeface="+mn-ea"/>
                <a:cs typeface="+mn-cs"/>
              </a:rPr>
              <a:t> </a:t>
            </a:r>
            <a:r>
              <a:rPr kumimoji="0" lang="en-GB" sz="3000" b="0" i="0" u="none" strike="noStrike" kern="1200" cap="none" spc="0" normalizeH="0" baseline="0" noProof="0" dirty="0">
                <a:ln>
                  <a:noFill/>
                </a:ln>
                <a:solidFill>
                  <a:prstClr val="black"/>
                </a:solidFill>
                <a:effectLst/>
                <a:uLnTx/>
                <a:uFillTx/>
                <a:latin typeface="Constantia"/>
                <a:ea typeface="+mn-ea"/>
                <a:cs typeface="+mn-cs"/>
              </a:rPr>
              <a:t>extracts; </a:t>
            </a:r>
            <a:r>
              <a:rPr kumimoji="0" lang="en-GB" sz="3000" b="0" i="0" u="none" strike="noStrike" kern="1200" cap="none" spc="0" normalizeH="0" baseline="0" noProof="0" dirty="0">
                <a:ln>
                  <a:noFill/>
                </a:ln>
                <a:solidFill>
                  <a:srgbClr val="FF0000"/>
                </a:solidFill>
                <a:effectLst/>
                <a:uLnTx/>
                <a:uFillTx/>
                <a:latin typeface="Constantia"/>
                <a:ea typeface="+mn-ea"/>
                <a:cs typeface="+mn-cs"/>
              </a:rPr>
              <a:t>starch is added to powdered extracts</a:t>
            </a:r>
            <a:r>
              <a:rPr kumimoji="0" lang="en-GB" sz="3000" b="0" i="0" u="none" strike="noStrike" kern="1200" cap="none" spc="0" normalizeH="0" baseline="0" noProof="0" dirty="0">
                <a:ln>
                  <a:noFill/>
                </a:ln>
                <a:solidFill>
                  <a:prstClr val="black"/>
                </a:solidFill>
                <a:effectLst/>
                <a:uLnTx/>
                <a:uFillTx/>
                <a:latin typeface="Constantia"/>
                <a:ea typeface="+mn-ea"/>
                <a:cs typeface="+mn-cs"/>
              </a:rPr>
              <a:t>.</a:t>
            </a:r>
            <a:endParaRPr kumimoji="0" lang="ar-IQ" sz="3000" b="0" i="0" u="none" strike="noStrike" kern="1200" cap="none" spc="0" normalizeH="0" baseline="0" noProof="0" dirty="0">
              <a:ln>
                <a:noFill/>
              </a:ln>
              <a:solidFill>
                <a:prstClr val="black"/>
              </a:solidFill>
              <a:effectLst/>
              <a:uLnTx/>
              <a:uFillTx/>
              <a:latin typeface="Constantia"/>
              <a:ea typeface="+mn-ea"/>
            </a:endParaRPr>
          </a:p>
        </p:txBody>
      </p:sp>
    </p:spTree>
    <p:extLst>
      <p:ext uri="{BB962C8B-B14F-4D97-AF65-F5344CB8AC3E}">
        <p14:creationId xmlns:p14="http://schemas.microsoft.com/office/powerpoint/2010/main" val="27880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6B506-0AA9-48CE-8C39-C1A12BD21BE3}"/>
              </a:ext>
            </a:extLst>
          </p:cNvPr>
          <p:cNvSpPr txBox="1"/>
          <p:nvPr/>
        </p:nvSpPr>
        <p:spPr>
          <a:xfrm>
            <a:off x="418513" y="330053"/>
            <a:ext cx="6098344" cy="707886"/>
          </a:xfrm>
          <a:prstGeom prst="rect">
            <a:avLst/>
          </a:prstGeom>
          <a:noFill/>
        </p:spPr>
        <p:txBody>
          <a:bodyPr wrap="square">
            <a:spAutoFit/>
          </a:bodyPr>
          <a:lstStyle/>
          <a:p>
            <a:r>
              <a:rPr kumimoji="0" lang="en-GB" sz="4000" b="0" i="0" u="none" strike="noStrike" kern="1200" cap="none" spc="0" normalizeH="0" baseline="0" noProof="0" dirty="0">
                <a:ln>
                  <a:noFill/>
                </a:ln>
                <a:solidFill>
                  <a:srgbClr val="464653"/>
                </a:solidFill>
                <a:effectLst/>
                <a:uLnTx/>
                <a:uFillTx/>
                <a:latin typeface="Calibri"/>
                <a:ea typeface="+mj-ea"/>
                <a:cs typeface="+mj-cs"/>
              </a:rPr>
              <a:t>Some Official tinctures are: </a:t>
            </a:r>
            <a:endParaRPr lang="ar-IQ" dirty="0"/>
          </a:p>
        </p:txBody>
      </p:sp>
      <p:sp>
        <p:nvSpPr>
          <p:cNvPr id="5" name="TextBox 4">
            <a:extLst>
              <a:ext uri="{FF2B5EF4-FFF2-40B4-BE49-F238E27FC236}">
                <a16:creationId xmlns:a16="http://schemas.microsoft.com/office/drawing/2014/main" id="{0417FCDB-A7B8-42A0-B639-D0ED61038C11}"/>
              </a:ext>
            </a:extLst>
          </p:cNvPr>
          <p:cNvSpPr txBox="1"/>
          <p:nvPr/>
        </p:nvSpPr>
        <p:spPr>
          <a:xfrm>
            <a:off x="270216" y="1475965"/>
            <a:ext cx="11651567" cy="4431983"/>
          </a:xfrm>
          <a:prstGeom prst="rect">
            <a:avLst/>
          </a:prstGeom>
          <a:noFill/>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000" b="0" i="0" u="none" strike="noStrike" kern="1200" cap="none" spc="0" normalizeH="0" baseline="0" noProof="0" dirty="0">
                <a:ln>
                  <a:noFill/>
                </a:ln>
                <a:solidFill>
                  <a:prstClr val="black"/>
                </a:solidFill>
                <a:effectLst/>
                <a:uLnTx/>
                <a:uFillTx/>
                <a:latin typeface="Constantia"/>
                <a:ea typeface="+mn-ea"/>
                <a:cs typeface="+mn-cs"/>
              </a:rPr>
              <a:t>Compound Benzoin Tincture, USP (used as topical protective agent)</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000" b="0" i="0" u="none" strike="noStrike" kern="1200" cap="none" spc="0" normalizeH="0" baseline="0" noProof="0" dirty="0">
                <a:ln>
                  <a:noFill/>
                </a:ln>
                <a:solidFill>
                  <a:prstClr val="black"/>
                </a:solidFill>
                <a:effectLst/>
                <a:uLnTx/>
                <a:uFillTx/>
                <a:latin typeface="Constantia"/>
                <a:ea typeface="+mn-ea"/>
                <a:cs typeface="+mn-cs"/>
              </a:rPr>
              <a:t>Sweet Orange Peel Tincture, USP (used as flavouring agent).</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000" b="0" i="0" u="none" strike="noStrike" kern="1200" cap="none" spc="0" normalizeH="0" baseline="0" noProof="0" dirty="0">
                <a:ln>
                  <a:noFill/>
                </a:ln>
                <a:solidFill>
                  <a:prstClr val="black"/>
                </a:solidFill>
                <a:effectLst/>
                <a:uLnTx/>
                <a:uFillTx/>
                <a:latin typeface="Constantia"/>
                <a:ea typeface="+mn-ea"/>
                <a:cs typeface="+mn-cs"/>
              </a:rPr>
              <a:t>Lemon Tincture, USP (used as flavouring agent).</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000" b="0" i="0" u="none" strike="noStrike" kern="1200" cap="none" spc="0" normalizeH="0" baseline="0" noProof="0" dirty="0">
                <a:ln>
                  <a:noFill/>
                </a:ln>
                <a:solidFill>
                  <a:prstClr val="black"/>
                </a:solidFill>
                <a:effectLst/>
                <a:uLnTx/>
                <a:uFillTx/>
                <a:latin typeface="Constantia"/>
                <a:ea typeface="+mn-ea"/>
                <a:cs typeface="+mn-cs"/>
              </a:rPr>
              <a:t>Compound Cardamom Tincture, NF (used as flavouring agent). </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000" b="0" i="0" u="none" strike="noStrike" kern="1200" cap="none" spc="0" normalizeH="0" baseline="0" noProof="0" dirty="0">
                <a:ln>
                  <a:noFill/>
                </a:ln>
                <a:solidFill>
                  <a:prstClr val="black"/>
                </a:solidFill>
                <a:effectLst/>
                <a:uLnTx/>
                <a:uFillTx/>
                <a:latin typeface="Constantia"/>
                <a:ea typeface="+mn-ea"/>
                <a:cs typeface="+mn-cs"/>
              </a:rPr>
              <a:t>Tolu balsam Tincture, NF (used as expectorant and flavour).</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000" b="0" i="0" u="none" strike="noStrike" kern="1200" cap="none" spc="0" normalizeH="0" baseline="0" noProof="0" dirty="0">
                <a:ln>
                  <a:noFill/>
                </a:ln>
                <a:solidFill>
                  <a:prstClr val="black"/>
                </a:solidFill>
                <a:effectLst/>
                <a:uLnTx/>
                <a:uFillTx/>
                <a:latin typeface="Constantia"/>
                <a:ea typeface="+mn-ea"/>
                <a:cs typeface="+mn-cs"/>
              </a:rPr>
              <a:t>Green soap Tincture. (used as topical protective agent)</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000" b="0" i="0" u="none" strike="noStrike" kern="1200" cap="none" spc="0" normalizeH="0" baseline="0" noProof="0" dirty="0">
                <a:ln>
                  <a:noFill/>
                </a:ln>
                <a:solidFill>
                  <a:prstClr val="black"/>
                </a:solidFill>
                <a:effectLst/>
                <a:uLnTx/>
                <a:uFillTx/>
                <a:latin typeface="Constantia"/>
                <a:ea typeface="+mn-ea"/>
                <a:cs typeface="+mn-cs"/>
              </a:rPr>
              <a:t>Vanilla Tincture. (used as flavour and carminative)</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000" b="0" i="0" u="none" strike="noStrike" kern="1200" cap="none" spc="0" normalizeH="0" baseline="0" noProof="0" dirty="0">
                <a:ln>
                  <a:noFill/>
                </a:ln>
                <a:solidFill>
                  <a:prstClr val="black"/>
                </a:solidFill>
                <a:effectLst/>
                <a:uLnTx/>
                <a:uFillTx/>
                <a:latin typeface="Constantia"/>
                <a:ea typeface="+mn-ea"/>
                <a:cs typeface="+mn-cs"/>
              </a:rPr>
              <a:t>Iodine tincture, USP. (Used as disinfectant).</a:t>
            </a:r>
          </a:p>
        </p:txBody>
      </p:sp>
    </p:spTree>
    <p:extLst>
      <p:ext uri="{BB962C8B-B14F-4D97-AF65-F5344CB8AC3E}">
        <p14:creationId xmlns:p14="http://schemas.microsoft.com/office/powerpoint/2010/main" val="77234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D7A41B-0FCA-4033-BF66-6DFB1AE01BDF}"/>
              </a:ext>
            </a:extLst>
          </p:cNvPr>
          <p:cNvSpPr txBox="1"/>
          <p:nvPr/>
        </p:nvSpPr>
        <p:spPr>
          <a:xfrm>
            <a:off x="545122" y="387180"/>
            <a:ext cx="10863775" cy="861774"/>
          </a:xfrm>
          <a:prstGeom prst="rect">
            <a:avLst/>
          </a:prstGeom>
          <a:noFill/>
        </p:spPr>
        <p:txBody>
          <a:bodyPr wrap="square">
            <a:spAutoFit/>
          </a:bodyPr>
          <a:lstStyle/>
          <a:p>
            <a:r>
              <a:rPr kumimoji="0" lang="en-GB" sz="5000" b="0" i="0" u="none" strike="noStrike" kern="1200" cap="none" spc="0" normalizeH="0" baseline="0" noProof="0" dirty="0">
                <a:ln>
                  <a:noFill/>
                </a:ln>
                <a:solidFill>
                  <a:srgbClr val="464653"/>
                </a:solidFill>
                <a:effectLst/>
                <a:uLnTx/>
                <a:uFillTx/>
                <a:latin typeface="Calibri"/>
                <a:ea typeface="+mj-ea"/>
                <a:cs typeface="+mj-cs"/>
              </a:rPr>
              <a:t>Some Official Fluid extracts (USP and NF) </a:t>
            </a:r>
            <a:endParaRPr lang="ar-IQ" dirty="0"/>
          </a:p>
        </p:txBody>
      </p:sp>
      <p:sp>
        <p:nvSpPr>
          <p:cNvPr id="5" name="TextBox 4">
            <a:extLst>
              <a:ext uri="{FF2B5EF4-FFF2-40B4-BE49-F238E27FC236}">
                <a16:creationId xmlns:a16="http://schemas.microsoft.com/office/drawing/2014/main" id="{5C03CBFF-C078-45DE-B04E-8AC389BD0CCE}"/>
              </a:ext>
            </a:extLst>
          </p:cNvPr>
          <p:cNvSpPr txBox="1"/>
          <p:nvPr/>
        </p:nvSpPr>
        <p:spPr>
          <a:xfrm>
            <a:off x="545122" y="1893644"/>
            <a:ext cx="11328010" cy="3637919"/>
          </a:xfrm>
          <a:prstGeom prst="rect">
            <a:avLst/>
          </a:prstGeom>
          <a:noFill/>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600" b="0" i="0" u="none" strike="noStrike" kern="1200" cap="none" spc="0" normalizeH="0" baseline="0" noProof="0" dirty="0">
                <a:ln>
                  <a:noFill/>
                </a:ln>
                <a:solidFill>
                  <a:prstClr val="black"/>
                </a:solidFill>
                <a:effectLst/>
                <a:uLnTx/>
                <a:uFillTx/>
                <a:latin typeface="Constantia"/>
                <a:ea typeface="+mn-ea"/>
                <a:cs typeface="+mn-cs"/>
              </a:rPr>
              <a:t>Senna Fluid extract, NF, used as cathartic.</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600" b="0" i="0" u="none" strike="noStrike" kern="1200" cap="none" spc="0" normalizeH="0" baseline="0" noProof="0" dirty="0">
                <a:ln>
                  <a:noFill/>
                </a:ln>
                <a:solidFill>
                  <a:prstClr val="black"/>
                </a:solidFill>
                <a:effectLst/>
                <a:uLnTx/>
                <a:uFillTx/>
                <a:latin typeface="Constantia"/>
                <a:ea typeface="+mn-ea"/>
                <a:cs typeface="+mn-cs"/>
              </a:rPr>
              <a:t>Belladonna Leaf fluid extract, NF, used as anticholinergic agent</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200" b="0" i="0" u="none" strike="noStrike" kern="1200" cap="none" spc="0" normalizeH="0" baseline="0" noProof="0" dirty="0">
                <a:ln>
                  <a:noFill/>
                </a:ln>
                <a:solidFill>
                  <a:prstClr val="black"/>
                </a:solidFill>
                <a:effectLst/>
                <a:uLnTx/>
                <a:uFillTx/>
                <a:latin typeface="Constantia"/>
                <a:ea typeface="+mn-ea"/>
                <a:cs typeface="+mn-cs"/>
              </a:rPr>
              <a:t>Glycyrrhiza Fluid extract, USP, used as a </a:t>
            </a:r>
            <a:r>
              <a:rPr kumimoji="0" lang="en-GB" sz="3200" b="0" i="0" u="none" strike="noStrike" kern="1200" cap="none" spc="0" normalizeH="0" baseline="0" noProof="0" dirty="0" err="1">
                <a:ln>
                  <a:noFill/>
                </a:ln>
                <a:solidFill>
                  <a:prstClr val="black"/>
                </a:solidFill>
                <a:effectLst/>
                <a:uLnTx/>
                <a:uFillTx/>
                <a:latin typeface="Constantia"/>
                <a:ea typeface="+mn-ea"/>
                <a:cs typeface="+mn-cs"/>
              </a:rPr>
              <a:t>flavor</a:t>
            </a:r>
            <a:endParaRPr kumimoji="0" lang="en-GB" sz="3200" b="0" i="0" u="none" strike="noStrike" kern="1200" cap="none" spc="0" normalizeH="0" baseline="0" noProof="0" dirty="0">
              <a:ln>
                <a:noFill/>
              </a:ln>
              <a:solidFill>
                <a:prstClr val="black"/>
              </a:solidFill>
              <a:effectLst/>
              <a:uLnTx/>
              <a:uFillTx/>
              <a:latin typeface="Constantia"/>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200" b="0" i="0" u="none" strike="noStrike" kern="1200" cap="none" spc="0" normalizeH="0" baseline="0" noProof="0" dirty="0">
                <a:ln>
                  <a:noFill/>
                </a:ln>
                <a:solidFill>
                  <a:prstClr val="black"/>
                </a:solidFill>
                <a:effectLst/>
                <a:uLnTx/>
                <a:uFillTx/>
                <a:latin typeface="Constantia"/>
                <a:ea typeface="+mn-ea"/>
                <a:cs typeface="+mn-cs"/>
              </a:rPr>
              <a:t>Cascara sagrada Fluid extract, NF used as cathartics</a:t>
            </a:r>
          </a:p>
          <a:p>
            <a:pPr marL="274320" marR="0" lvl="0" indent="-274320" algn="l" defTabSz="914400" rtl="0" eaLnBrk="1" fontAlgn="auto" latinLnBrk="0" hangingPunct="1">
              <a:lnSpc>
                <a:spcPct val="100000"/>
              </a:lnSpc>
              <a:spcBef>
                <a:spcPct val="20000"/>
              </a:spcBef>
              <a:spcAft>
                <a:spcPts val="0"/>
              </a:spcAft>
              <a:buClr>
                <a:srgbClr val="D2DA7A"/>
              </a:buClr>
              <a:buSzPct val="95000"/>
              <a:buFont typeface="Wingdings 2"/>
              <a:buChar char=""/>
              <a:tabLst/>
              <a:defRPr/>
            </a:pPr>
            <a:r>
              <a:rPr kumimoji="0" lang="en-GB" sz="3200" b="0" i="0" u="none" strike="noStrike" kern="1200" cap="none" spc="0" normalizeH="0" baseline="0" noProof="0" dirty="0">
                <a:ln>
                  <a:noFill/>
                </a:ln>
                <a:solidFill>
                  <a:prstClr val="black"/>
                </a:solidFill>
                <a:effectLst/>
                <a:uLnTx/>
                <a:uFillTx/>
                <a:latin typeface="Constantia"/>
                <a:ea typeface="+mn-ea"/>
                <a:cs typeface="+mn-cs"/>
              </a:rPr>
              <a:t>Aromatic cascara sagrada fluid extract, USP, used as cathartics</a:t>
            </a:r>
          </a:p>
        </p:txBody>
      </p:sp>
    </p:spTree>
    <p:extLst>
      <p:ext uri="{BB962C8B-B14F-4D97-AF65-F5344CB8AC3E}">
        <p14:creationId xmlns:p14="http://schemas.microsoft.com/office/powerpoint/2010/main" val="310441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CC87D3-5A9A-44FE-ABA5-33FFC3B13831}"/>
              </a:ext>
            </a:extLst>
          </p:cNvPr>
          <p:cNvSpPr txBox="1"/>
          <p:nvPr/>
        </p:nvSpPr>
        <p:spPr>
          <a:xfrm>
            <a:off x="277837" y="68837"/>
            <a:ext cx="11285806" cy="4401205"/>
          </a:xfrm>
          <a:prstGeom prst="rect">
            <a:avLst/>
          </a:prstGeom>
          <a:noFill/>
        </p:spPr>
        <p:txBody>
          <a:bodyPr wrap="square">
            <a:spAutoFit/>
          </a:bodyPr>
          <a:lstStyle/>
          <a:p>
            <a:pPr marL="457200" indent="-457200">
              <a:buFont typeface="Arial" panose="020B0604020202020204" pitchFamily="34" charset="0"/>
              <a:buChar char="•"/>
            </a:pPr>
            <a:r>
              <a:rPr lang="en-US" sz="2800" dirty="0"/>
              <a:t>The extract thus obtained, after standardization, </a:t>
            </a:r>
            <a:r>
              <a:rPr lang="en-US" sz="2800" dirty="0">
                <a:solidFill>
                  <a:srgbClr val="FF0000"/>
                </a:solidFill>
              </a:rPr>
              <a:t>may be used as medicinal agent </a:t>
            </a:r>
            <a:r>
              <a:rPr lang="en-US" sz="2800" dirty="0"/>
              <a:t>as such in the form of tinctures or fluid extracts or further processed to be incorporated in any dosage form such as tablets and capsules. </a:t>
            </a:r>
          </a:p>
          <a:p>
            <a:pPr marL="457200" indent="-457200">
              <a:buFont typeface="Arial" panose="020B0604020202020204" pitchFamily="34" charset="0"/>
              <a:buChar char="•"/>
            </a:pPr>
            <a:r>
              <a:rPr lang="en-US" sz="2800" dirty="0"/>
              <a:t>These products all contain </a:t>
            </a:r>
            <a:r>
              <a:rPr lang="en-US" sz="2800" dirty="0">
                <a:solidFill>
                  <a:srgbClr val="FF0000"/>
                </a:solidFill>
              </a:rPr>
              <a:t>complex mixture </a:t>
            </a:r>
            <a:r>
              <a:rPr lang="en-US" sz="2800" dirty="0"/>
              <a:t>of many medicinal plant metabolites, such as </a:t>
            </a:r>
            <a:r>
              <a:rPr lang="en-US" sz="2800" dirty="0">
                <a:solidFill>
                  <a:srgbClr val="FF0000"/>
                </a:solidFill>
              </a:rPr>
              <a:t>alkaloids</a:t>
            </a:r>
            <a:r>
              <a:rPr lang="en-US" sz="2800" dirty="0"/>
              <a:t>, </a:t>
            </a:r>
            <a:r>
              <a:rPr lang="en-US" sz="2800" dirty="0">
                <a:solidFill>
                  <a:srgbClr val="FF0000"/>
                </a:solidFill>
              </a:rPr>
              <a:t>glycosides</a:t>
            </a:r>
            <a:r>
              <a:rPr lang="en-US" sz="2800" dirty="0"/>
              <a:t>, </a:t>
            </a:r>
            <a:r>
              <a:rPr lang="en-US" sz="2800" dirty="0">
                <a:solidFill>
                  <a:srgbClr val="FF0000"/>
                </a:solidFill>
              </a:rPr>
              <a:t>terpenoids</a:t>
            </a:r>
            <a:r>
              <a:rPr lang="en-US" sz="2800" dirty="0"/>
              <a:t>, </a:t>
            </a:r>
            <a:r>
              <a:rPr lang="en-US" sz="2800" dirty="0">
                <a:solidFill>
                  <a:srgbClr val="FF0000"/>
                </a:solidFill>
              </a:rPr>
              <a:t>flavonoids</a:t>
            </a:r>
            <a:r>
              <a:rPr lang="en-US" sz="2800" dirty="0"/>
              <a:t> and </a:t>
            </a:r>
            <a:r>
              <a:rPr lang="en-US" sz="2800" dirty="0">
                <a:solidFill>
                  <a:srgbClr val="FF0000"/>
                </a:solidFill>
              </a:rPr>
              <a:t>lignans</a:t>
            </a:r>
            <a:r>
              <a:rPr lang="en-US" sz="2800" dirty="0"/>
              <a:t>. </a:t>
            </a:r>
            <a:r>
              <a:rPr lang="en-US" sz="2800" dirty="0">
                <a:highlight>
                  <a:srgbClr val="FFFF00"/>
                </a:highlight>
              </a:rPr>
              <a:t>In order to be used as a modern drug</a:t>
            </a:r>
            <a:r>
              <a:rPr lang="en-US" sz="2800" dirty="0"/>
              <a:t>, an extract may be further processed through various techniques of fractionation to isolate individual chemical entities such as </a:t>
            </a:r>
            <a:r>
              <a:rPr lang="en-US" sz="2800" dirty="0">
                <a:solidFill>
                  <a:srgbClr val="FF0000"/>
                </a:solidFill>
              </a:rPr>
              <a:t>vincristine</a:t>
            </a:r>
            <a:r>
              <a:rPr lang="en-US" sz="2800" dirty="0"/>
              <a:t>, </a:t>
            </a:r>
            <a:r>
              <a:rPr lang="en-US" sz="2800" dirty="0">
                <a:solidFill>
                  <a:srgbClr val="FF0000"/>
                </a:solidFill>
              </a:rPr>
              <a:t>vinblastine</a:t>
            </a:r>
            <a:r>
              <a:rPr lang="en-US" sz="2800" dirty="0"/>
              <a:t>, </a:t>
            </a:r>
            <a:r>
              <a:rPr lang="en-US" sz="2800" dirty="0">
                <a:solidFill>
                  <a:srgbClr val="FF0000"/>
                </a:solidFill>
              </a:rPr>
              <a:t>hyoscyamine</a:t>
            </a:r>
            <a:r>
              <a:rPr lang="en-US" sz="2800" dirty="0"/>
              <a:t>, </a:t>
            </a:r>
            <a:r>
              <a:rPr lang="en-US" sz="2800" dirty="0">
                <a:solidFill>
                  <a:srgbClr val="FF0000"/>
                </a:solidFill>
              </a:rPr>
              <a:t>hyoscine</a:t>
            </a:r>
            <a:r>
              <a:rPr lang="en-US" sz="2800" dirty="0"/>
              <a:t>, </a:t>
            </a:r>
            <a:r>
              <a:rPr lang="en-US" sz="2800" dirty="0">
                <a:solidFill>
                  <a:srgbClr val="FF0000"/>
                </a:solidFill>
              </a:rPr>
              <a:t>pilocarpine, </a:t>
            </a:r>
            <a:r>
              <a:rPr lang="en-US" sz="2800" dirty="0"/>
              <a:t>and </a:t>
            </a:r>
            <a:r>
              <a:rPr lang="en-US" sz="2800" dirty="0">
                <a:solidFill>
                  <a:srgbClr val="FF0000"/>
                </a:solidFill>
              </a:rPr>
              <a:t>codeine</a:t>
            </a:r>
            <a:r>
              <a:rPr lang="en-US" sz="2800" dirty="0"/>
              <a:t>.</a:t>
            </a:r>
            <a:endParaRPr lang="ar-IQ" sz="2800" dirty="0"/>
          </a:p>
        </p:txBody>
      </p:sp>
      <p:pic>
        <p:nvPicPr>
          <p:cNvPr id="4" name="Picture 3">
            <a:extLst>
              <a:ext uri="{FF2B5EF4-FFF2-40B4-BE49-F238E27FC236}">
                <a16:creationId xmlns:a16="http://schemas.microsoft.com/office/drawing/2014/main" id="{B9C9DE6B-394C-4162-AF08-92BDD6B8333E}"/>
              </a:ext>
            </a:extLst>
          </p:cNvPr>
          <p:cNvPicPr>
            <a:picLocks noChangeAspect="1"/>
          </p:cNvPicPr>
          <p:nvPr/>
        </p:nvPicPr>
        <p:blipFill>
          <a:blip r:embed="rId2"/>
          <a:stretch>
            <a:fillRect/>
          </a:stretch>
        </p:blipFill>
        <p:spPr>
          <a:xfrm>
            <a:off x="9994128" y="4314032"/>
            <a:ext cx="1569515" cy="2362200"/>
          </a:xfrm>
          <a:prstGeom prst="rect">
            <a:avLst/>
          </a:prstGeom>
        </p:spPr>
      </p:pic>
      <p:pic>
        <p:nvPicPr>
          <p:cNvPr id="5" name="Picture 4">
            <a:extLst>
              <a:ext uri="{FF2B5EF4-FFF2-40B4-BE49-F238E27FC236}">
                <a16:creationId xmlns:a16="http://schemas.microsoft.com/office/drawing/2014/main" id="{F96BD6CF-4D5E-4F17-A70B-5D1EA384A188}"/>
              </a:ext>
            </a:extLst>
          </p:cNvPr>
          <p:cNvPicPr>
            <a:picLocks noChangeAspect="1"/>
          </p:cNvPicPr>
          <p:nvPr/>
        </p:nvPicPr>
        <p:blipFill>
          <a:blip r:embed="rId3"/>
          <a:stretch>
            <a:fillRect/>
          </a:stretch>
        </p:blipFill>
        <p:spPr>
          <a:xfrm>
            <a:off x="5784754" y="4588560"/>
            <a:ext cx="2176680" cy="2176680"/>
          </a:xfrm>
          <a:prstGeom prst="rect">
            <a:avLst/>
          </a:prstGeom>
        </p:spPr>
      </p:pic>
      <p:pic>
        <p:nvPicPr>
          <p:cNvPr id="6" name="Picture 5">
            <a:extLst>
              <a:ext uri="{FF2B5EF4-FFF2-40B4-BE49-F238E27FC236}">
                <a16:creationId xmlns:a16="http://schemas.microsoft.com/office/drawing/2014/main" id="{78742ECE-3AA0-4BC7-876D-82988BE2DA41}"/>
              </a:ext>
            </a:extLst>
          </p:cNvPr>
          <p:cNvPicPr>
            <a:picLocks noChangeAspect="1"/>
          </p:cNvPicPr>
          <p:nvPr/>
        </p:nvPicPr>
        <p:blipFill>
          <a:blip r:embed="rId4"/>
          <a:stretch>
            <a:fillRect/>
          </a:stretch>
        </p:blipFill>
        <p:spPr>
          <a:xfrm>
            <a:off x="482157" y="4495066"/>
            <a:ext cx="2857500" cy="2362200"/>
          </a:xfrm>
          <a:prstGeom prst="rect">
            <a:avLst/>
          </a:prstGeom>
        </p:spPr>
      </p:pic>
    </p:spTree>
    <p:extLst>
      <p:ext uri="{BB962C8B-B14F-4D97-AF65-F5344CB8AC3E}">
        <p14:creationId xmlns:p14="http://schemas.microsoft.com/office/powerpoint/2010/main" val="843215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1480</TotalTime>
  <Words>1559</Words>
  <Application>Microsoft Office PowerPoint</Application>
  <PresentationFormat>Widescreen</PresentationFormat>
  <Paragraphs>101</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Algerian</vt:lpstr>
      <vt:lpstr>Arial</vt:lpstr>
      <vt:lpstr>Calibri</vt:lpstr>
      <vt:lpstr>Calibri Light</vt:lpstr>
      <vt:lpstr>Constantia</vt:lpstr>
      <vt:lpstr>Wingdings 2</vt:lpstr>
      <vt:lpstr>Office Theme</vt:lpstr>
      <vt:lpstr>lec 6 Pharmaceutical Technology extractions </vt:lpstr>
      <vt:lpstr>Extraction defined as:</vt:lpstr>
      <vt:lpstr>Specifics of extraction</vt:lpstr>
      <vt:lpstr>Extracted products</vt:lpstr>
      <vt:lpstr>PowerPoint Presentation</vt:lpstr>
      <vt:lpstr>PowerPoint Presentation</vt:lpstr>
      <vt:lpstr>PowerPoint Presentation</vt:lpstr>
      <vt:lpstr>PowerPoint Presentation</vt:lpstr>
      <vt:lpstr>PowerPoint Presentation</vt:lpstr>
      <vt:lpstr>Extraction process</vt:lpstr>
      <vt:lpstr>PowerPoint Presentation</vt:lpstr>
      <vt:lpstr>PowerPoint Presentation</vt:lpstr>
      <vt:lpstr>Major extracted process</vt:lpstr>
      <vt:lpstr>Maceration </vt:lpstr>
      <vt:lpstr>PowerPoint Presentation</vt:lpstr>
      <vt:lpstr>Percolation </vt:lpstr>
      <vt:lpstr>PowerPoint Presentation</vt:lpstr>
      <vt:lpstr>PowerPoint Presentation</vt:lpstr>
      <vt:lpstr>Exhaustive extraction can be monitored by:</vt:lpstr>
      <vt:lpstr>PowerPoint Presentation</vt:lpstr>
      <vt:lpstr>Minor procedures for extraction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 1 Pharmaceutical Technology solutions</dc:title>
  <dc:creator>ameer</dc:creator>
  <cp:lastModifiedBy>ameer</cp:lastModifiedBy>
  <cp:revision>10</cp:revision>
  <dcterms:created xsi:type="dcterms:W3CDTF">2021-10-16T07:04:10Z</dcterms:created>
  <dcterms:modified xsi:type="dcterms:W3CDTF">2022-01-05T07:03:44Z</dcterms:modified>
</cp:coreProperties>
</file>