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85" r:id="rId3"/>
    <p:sldId id="286" r:id="rId4"/>
    <p:sldId id="287" r:id="rId5"/>
    <p:sldId id="288" r:id="rId6"/>
    <p:sldId id="292" r:id="rId7"/>
    <p:sldId id="293" r:id="rId8"/>
    <p:sldId id="298" r:id="rId9"/>
    <p:sldId id="294" r:id="rId10"/>
    <p:sldId id="295" r:id="rId11"/>
    <p:sldId id="296" r:id="rId12"/>
    <p:sldId id="297" r:id="rId13"/>
    <p:sldId id="299" r:id="rId14"/>
    <p:sldId id="300" r:id="rId15"/>
    <p:sldId id="301" r:id="rId16"/>
    <p:sldId id="302" r:id="rId17"/>
    <p:sldId id="303" r:id="rId18"/>
    <p:sldId id="304" r:id="rId19"/>
    <p:sldId id="313" r:id="rId20"/>
    <p:sldId id="305" r:id="rId21"/>
    <p:sldId id="306" r:id="rId22"/>
    <p:sldId id="307" r:id="rId23"/>
    <p:sldId id="308" r:id="rId24"/>
    <p:sldId id="314" r:id="rId25"/>
    <p:sldId id="309" r:id="rId26"/>
    <p:sldId id="310" r:id="rId27"/>
    <p:sldId id="315" r:id="rId28"/>
    <p:sldId id="311" r:id="rId29"/>
    <p:sldId id="312" r:id="rId30"/>
    <p:sldId id="284" r:id="rId31"/>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DDDA-9BC3-48DC-A031-69090E8C0C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122FD5FD-A2E8-4D04-9997-E5562EDAA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6844F89E-4582-47A3-AAC9-D00542EB54B2}"/>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5" name="Footer Placeholder 4">
            <a:extLst>
              <a:ext uri="{FF2B5EF4-FFF2-40B4-BE49-F238E27FC236}">
                <a16:creationId xmlns:a16="http://schemas.microsoft.com/office/drawing/2014/main" id="{6DCE37E0-0B87-4566-A264-8C8B476F6B8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2008C47A-5C7B-43D4-B10F-2329C3847FAF}"/>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26092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2902-F7E5-47D2-B7B0-C5691D6F6C96}"/>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73BB5066-D52C-44F8-A6F2-AB6466ADF3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E5B228E1-5177-4D63-8052-AE3BD94ACDCD}"/>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5" name="Footer Placeholder 4">
            <a:extLst>
              <a:ext uri="{FF2B5EF4-FFF2-40B4-BE49-F238E27FC236}">
                <a16:creationId xmlns:a16="http://schemas.microsoft.com/office/drawing/2014/main" id="{5330AEB9-110A-4DC8-97C7-F1CAB922773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9701732-D7B8-482B-9A28-DF31C3B7656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26531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6FCA9-F312-481F-88B9-5404676744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046B9840-DB8C-4512-86B5-19A397A40C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44D15B6C-485C-497D-BBCC-0DBA1CD66FEB}"/>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5" name="Footer Placeholder 4">
            <a:extLst>
              <a:ext uri="{FF2B5EF4-FFF2-40B4-BE49-F238E27FC236}">
                <a16:creationId xmlns:a16="http://schemas.microsoft.com/office/drawing/2014/main" id="{D91479E1-BB88-4694-A95F-69A5952E302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A05C5FF-4F34-4532-AFA0-157F58909A65}"/>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29287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738B-6F65-4A06-9445-BC7E1BB90D17}"/>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1AAD6D7-935B-4EB7-8816-B9B4883ECE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4369FDAD-436D-424F-8922-E34A0FEE974D}"/>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5" name="Footer Placeholder 4">
            <a:extLst>
              <a:ext uri="{FF2B5EF4-FFF2-40B4-BE49-F238E27FC236}">
                <a16:creationId xmlns:a16="http://schemas.microsoft.com/office/drawing/2014/main" id="{55D5B0FB-2902-4ACF-BDC1-0173CE6178C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720007D-2AED-49CC-BB7D-F28D86EFD0F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79323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B517-ABA4-4BF0-8985-526B6D0587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3C599475-E057-4114-A0F7-650E9AE9D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EFF34D-CB61-4BEA-8D8F-C851394936E7}"/>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5" name="Footer Placeholder 4">
            <a:extLst>
              <a:ext uri="{FF2B5EF4-FFF2-40B4-BE49-F238E27FC236}">
                <a16:creationId xmlns:a16="http://schemas.microsoft.com/office/drawing/2014/main" id="{D73D74F4-9B5B-461F-A8E3-9F24FD9AFB7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98A05DC-C40E-4334-9974-475DEFB80DA9}"/>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45773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3067-2006-4DFB-A4B4-0B56BE1774B4}"/>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4077AF9-5183-43FB-B937-1FF2DB258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00B2C290-8881-4F9D-8B35-8E27EE7AF0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350F9E4B-667A-4907-820C-AAE4839AB493}"/>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6" name="Footer Placeholder 5">
            <a:extLst>
              <a:ext uri="{FF2B5EF4-FFF2-40B4-BE49-F238E27FC236}">
                <a16:creationId xmlns:a16="http://schemas.microsoft.com/office/drawing/2014/main" id="{D4E0B7F3-0292-41FB-93A2-D223406F106F}"/>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9C2491B4-C4CA-42A5-BF2C-332F1EA0CEB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9292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4C95-DBF5-41DD-B5C9-932DC9A1EAFB}"/>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65674875-EC78-4F38-8305-5165A55AE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1F460-FD0D-482A-99A5-9850C56AF5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375739CC-173E-4861-9FC7-BC572D26C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25E71-2CE4-4C9F-B94B-C56C3030B5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31D06115-BDCD-4E89-A12F-3A9994101518}"/>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8" name="Footer Placeholder 7">
            <a:extLst>
              <a:ext uri="{FF2B5EF4-FFF2-40B4-BE49-F238E27FC236}">
                <a16:creationId xmlns:a16="http://schemas.microsoft.com/office/drawing/2014/main" id="{F7AEFD5F-61BA-4BAF-839C-49EC1752ADF8}"/>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C1B09118-BB0C-4C9E-B6B3-B99690751B8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59011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CB95-DDDD-470E-AE69-7BDDFD6B76C4}"/>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14B028BB-BF40-4ACF-85EE-9AAB24084DFE}"/>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4" name="Footer Placeholder 3">
            <a:extLst>
              <a:ext uri="{FF2B5EF4-FFF2-40B4-BE49-F238E27FC236}">
                <a16:creationId xmlns:a16="http://schemas.microsoft.com/office/drawing/2014/main" id="{3B4F09A2-6314-49B5-8AA7-3F001DA743A9}"/>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ABC6A5FE-5E27-4B41-9653-B3B792C99A2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05938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11B88-97C2-48E4-BB91-91DC57902E15}"/>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3" name="Footer Placeholder 2">
            <a:extLst>
              <a:ext uri="{FF2B5EF4-FFF2-40B4-BE49-F238E27FC236}">
                <a16:creationId xmlns:a16="http://schemas.microsoft.com/office/drawing/2014/main" id="{5F3F4EBD-FAA7-4B08-911D-18B6FC4898BF}"/>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45648744-B0F0-4B5E-A4A2-F5BC779BC8AC}"/>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52962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F3DE-24A6-451F-85AE-6F1DE59FC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7690B7B9-B6C3-461F-B1D4-F5EFAD1FAE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8ADF1E35-F86F-4CE7-97A9-8D699DC2F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F64C8-CBEF-460E-A9EB-86C40A89C4A3}"/>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6" name="Footer Placeholder 5">
            <a:extLst>
              <a:ext uri="{FF2B5EF4-FFF2-40B4-BE49-F238E27FC236}">
                <a16:creationId xmlns:a16="http://schemas.microsoft.com/office/drawing/2014/main" id="{E67EA135-31A0-4775-8668-C76C9733089A}"/>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A4AD9F2D-B0D1-4D9E-93B7-E43F25F132D3}"/>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424468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96DE-E9EB-4657-838D-1DA463669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52E87023-BA9C-460C-9388-001CD7B88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BBA95EC4-1B25-44DA-9970-D0073D21F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7C865-FBDC-4E07-BE23-C7F18F9ACF1F}"/>
              </a:ext>
            </a:extLst>
          </p:cNvPr>
          <p:cNvSpPr>
            <a:spLocks noGrp="1"/>
          </p:cNvSpPr>
          <p:nvPr>
            <p:ph type="dt" sz="half" idx="10"/>
          </p:nvPr>
        </p:nvSpPr>
        <p:spPr/>
        <p:txBody>
          <a:bodyPr/>
          <a:lstStyle/>
          <a:p>
            <a:fld id="{889F31B9-5405-48C5-BBB6-43ADA918F5DA}" type="datetimeFigureOut">
              <a:rPr lang="ar-IQ" smtClean="0"/>
              <a:t>01/06/1443</a:t>
            </a:fld>
            <a:endParaRPr lang="ar-IQ"/>
          </a:p>
        </p:txBody>
      </p:sp>
      <p:sp>
        <p:nvSpPr>
          <p:cNvPr id="6" name="Footer Placeholder 5">
            <a:extLst>
              <a:ext uri="{FF2B5EF4-FFF2-40B4-BE49-F238E27FC236}">
                <a16:creationId xmlns:a16="http://schemas.microsoft.com/office/drawing/2014/main" id="{3A8195F3-DC2F-4E1F-9339-60D99C7B2E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EBEBC4-9900-4491-950F-C59F5F97EDD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51133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ABCEF-B4C2-4305-84EA-D771027DA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29B4E659-200B-4998-98F1-4108AE453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BDBAC98-0019-4815-854E-79DB3C24F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F31B9-5405-48C5-BBB6-43ADA918F5DA}" type="datetimeFigureOut">
              <a:rPr lang="ar-IQ" smtClean="0"/>
              <a:t>01/06/1443</a:t>
            </a:fld>
            <a:endParaRPr lang="ar-IQ"/>
          </a:p>
        </p:txBody>
      </p:sp>
      <p:sp>
        <p:nvSpPr>
          <p:cNvPr id="5" name="Footer Placeholder 4">
            <a:extLst>
              <a:ext uri="{FF2B5EF4-FFF2-40B4-BE49-F238E27FC236}">
                <a16:creationId xmlns:a16="http://schemas.microsoft.com/office/drawing/2014/main" id="{E614B721-8740-41AA-ADDC-3B11E2BEC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261F2E44-EFAE-4D11-8694-2B163490F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58E7-413F-4BF7-95AE-1943B5CE3ABA}" type="slidenum">
              <a:rPr lang="ar-IQ" smtClean="0"/>
              <a:t>‹#›</a:t>
            </a:fld>
            <a:endParaRPr lang="ar-IQ"/>
          </a:p>
        </p:txBody>
      </p:sp>
    </p:spTree>
    <p:extLst>
      <p:ext uri="{BB962C8B-B14F-4D97-AF65-F5344CB8AC3E}">
        <p14:creationId xmlns:p14="http://schemas.microsoft.com/office/powerpoint/2010/main" val="52263219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0D6E72-FB6B-4E35-AF8C-74B7C83619DB}"/>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9</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4000" dirty="0">
                <a:solidFill>
                  <a:srgbClr val="FF0000"/>
                </a:solidFill>
                <a:latin typeface="Algerian" panose="04020705040A02060702" pitchFamily="82" charset="0"/>
              </a:rPr>
              <a:t>official solutions</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64CA708F-B224-4733-BC9E-CE833FC97043}"/>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6" name="Picture 5">
            <a:extLst>
              <a:ext uri="{FF2B5EF4-FFF2-40B4-BE49-F238E27FC236}">
                <a16:creationId xmlns:a16="http://schemas.microsoft.com/office/drawing/2014/main" id="{D4F971A0-C54B-4932-BD42-FB41FD9D7C84}"/>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87446EFE-E5AD-4FA3-9D17-2EE0D5B2BB49}"/>
              </a:ext>
            </a:extLst>
          </p:cNvPr>
          <p:cNvPicPr>
            <a:picLocks noChangeAspect="1"/>
          </p:cNvPicPr>
          <p:nvPr/>
        </p:nvPicPr>
        <p:blipFill>
          <a:blip r:embed="rId3"/>
          <a:stretch>
            <a:fillRect/>
          </a:stretch>
        </p:blipFill>
        <p:spPr>
          <a:xfrm>
            <a:off x="9780156" y="485145"/>
            <a:ext cx="2027976" cy="1892174"/>
          </a:xfrm>
          <a:prstGeom prst="rect">
            <a:avLst/>
          </a:prstGeom>
        </p:spPr>
      </p:pic>
    </p:spTree>
    <p:extLst>
      <p:ext uri="{BB962C8B-B14F-4D97-AF65-F5344CB8AC3E}">
        <p14:creationId xmlns:p14="http://schemas.microsoft.com/office/powerpoint/2010/main" val="142033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C02D9-CB54-4D67-BDE6-075E9EB7252E}"/>
              </a:ext>
            </a:extLst>
          </p:cNvPr>
          <p:cNvSpPr>
            <a:spLocks noGrp="1"/>
          </p:cNvSpPr>
          <p:nvPr>
            <p:ph idx="1"/>
          </p:nvPr>
        </p:nvSpPr>
        <p:spPr>
          <a:xfrm>
            <a:off x="623668" y="242894"/>
            <a:ext cx="10944664" cy="4934017"/>
          </a:xfrm>
        </p:spPr>
        <p:txBody>
          <a:bodyPr>
            <a:normAutofit fontScale="85000" lnSpcReduction="10000"/>
          </a:bodyPr>
          <a:lstStyle/>
          <a:p>
            <a:pPr algn="just">
              <a:lnSpc>
                <a:spcPct val="150000"/>
              </a:lnSpc>
            </a:pPr>
            <a:r>
              <a:rPr lang="en-US" dirty="0"/>
              <a:t>Ophthalmic solutions should be prepare in </a:t>
            </a:r>
            <a:r>
              <a:rPr lang="en-US" b="1" dirty="0"/>
              <a:t>aseptic area</a:t>
            </a:r>
            <a:r>
              <a:rPr lang="en-US" dirty="0"/>
              <a:t>, so all utensils and personnel should be clean and sterile, also the room are specially designing, so that the </a:t>
            </a:r>
            <a:r>
              <a:rPr lang="en-US" b="1" dirty="0"/>
              <a:t>corner of the wall should be curvature </a:t>
            </a:r>
            <a:r>
              <a:rPr lang="en-US" dirty="0"/>
              <a:t>and also there is a </a:t>
            </a:r>
            <a:r>
              <a:rPr lang="en-US" b="1" dirty="0"/>
              <a:t>hood</a:t>
            </a:r>
            <a:r>
              <a:rPr lang="en-US" dirty="0"/>
              <a:t> pushing sterile stream of air so push all bacteria and foreign bodies outside of the room. In addition to sterility, the ophthalmic solutions of multi-dose type should contain </a:t>
            </a:r>
            <a:r>
              <a:rPr lang="en-US" b="1" dirty="0"/>
              <a:t>preservative</a:t>
            </a:r>
            <a:r>
              <a:rPr lang="en-US" dirty="0"/>
              <a:t>, so that the microorganism introduced to solution accidently will show no growth.</a:t>
            </a:r>
          </a:p>
          <a:p>
            <a:pPr algn="just">
              <a:lnSpc>
                <a:spcPct val="150000"/>
              </a:lnSpc>
            </a:pPr>
            <a:r>
              <a:rPr lang="en-US" dirty="0"/>
              <a:t>For ophthalmic solution used for surgical operation or for traumatized eye there is no need for preservative because: 1. they are single dose product. 2. The preservative be irritants for open eye tissue. </a:t>
            </a:r>
            <a:endParaRPr lang="ar-IQ" dirty="0"/>
          </a:p>
        </p:txBody>
      </p:sp>
      <p:sp>
        <p:nvSpPr>
          <p:cNvPr id="4" name="TextBox 3">
            <a:extLst>
              <a:ext uri="{FF2B5EF4-FFF2-40B4-BE49-F238E27FC236}">
                <a16:creationId xmlns:a16="http://schemas.microsoft.com/office/drawing/2014/main" id="{099DBF06-B141-453F-BF14-5B20E48000C0}"/>
              </a:ext>
            </a:extLst>
          </p:cNvPr>
          <p:cNvSpPr txBox="1"/>
          <p:nvPr/>
        </p:nvSpPr>
        <p:spPr>
          <a:xfrm>
            <a:off x="787792" y="5655212"/>
            <a:ext cx="10780540" cy="830997"/>
          </a:xfrm>
          <a:prstGeom prst="rect">
            <a:avLst/>
          </a:prstGeom>
          <a:noFill/>
          <a:ln>
            <a:solidFill>
              <a:srgbClr val="00B0F0"/>
            </a:solidFill>
          </a:ln>
        </p:spPr>
        <p:txBody>
          <a:bodyPr wrap="square">
            <a:spAutoFit/>
          </a:bodyPr>
          <a:lstStyle/>
          <a:p>
            <a:r>
              <a:rPr lang="en-US" sz="2400" dirty="0"/>
              <a:t>What are the requirements  to be followed (concerning sterility) in the manufacture of ophthalmic solutions?</a:t>
            </a:r>
            <a:endParaRPr lang="ar-IQ" sz="2400" dirty="0"/>
          </a:p>
        </p:txBody>
      </p:sp>
    </p:spTree>
    <p:extLst>
      <p:ext uri="{BB962C8B-B14F-4D97-AF65-F5344CB8AC3E}">
        <p14:creationId xmlns:p14="http://schemas.microsoft.com/office/powerpoint/2010/main" val="66746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58BC-842A-4956-875B-98FCF7D082AB}"/>
              </a:ext>
            </a:extLst>
          </p:cNvPr>
          <p:cNvSpPr>
            <a:spLocks noGrp="1"/>
          </p:cNvSpPr>
          <p:nvPr>
            <p:ph type="title"/>
          </p:nvPr>
        </p:nvSpPr>
        <p:spPr>
          <a:xfrm>
            <a:off x="838200" y="365125"/>
            <a:ext cx="10515600" cy="564265"/>
          </a:xfrm>
        </p:spPr>
        <p:txBody>
          <a:bodyPr>
            <a:noAutofit/>
          </a:bodyPr>
          <a:lstStyle/>
          <a:p>
            <a:r>
              <a:rPr lang="en-US" sz="2800" dirty="0">
                <a:solidFill>
                  <a:srgbClr val="00B0F0"/>
                </a:solidFill>
                <a:latin typeface="Georgia" panose="02040502050405020303" pitchFamily="18" charset="0"/>
              </a:rPr>
              <a:t>The properties of the preservatives used in ophthalmic solutions:</a:t>
            </a:r>
            <a:endParaRPr lang="ar-IQ" sz="2800" dirty="0">
              <a:solidFill>
                <a:srgbClr val="00B0F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3C200A72-AB87-480B-809B-1E0A7E5755EF}"/>
              </a:ext>
            </a:extLst>
          </p:cNvPr>
          <p:cNvSpPr>
            <a:spLocks noGrp="1"/>
          </p:cNvSpPr>
          <p:nvPr>
            <p:ph idx="1"/>
          </p:nvPr>
        </p:nvSpPr>
        <p:spPr>
          <a:xfrm>
            <a:off x="640205" y="1064302"/>
            <a:ext cx="10713595" cy="5428573"/>
          </a:xfrm>
        </p:spPr>
        <p:txBody>
          <a:bodyPr>
            <a:normAutofit fontScale="85000" lnSpcReduction="20000"/>
          </a:bodyPr>
          <a:lstStyle/>
          <a:p>
            <a:pPr marL="0" indent="0">
              <a:lnSpc>
                <a:spcPct val="150000"/>
              </a:lnSpc>
              <a:buNone/>
            </a:pPr>
            <a:r>
              <a:rPr lang="en-US" dirty="0"/>
              <a:t>1. Should be </a:t>
            </a:r>
            <a:r>
              <a:rPr lang="en-US" b="1" dirty="0"/>
              <a:t>effective</a:t>
            </a:r>
            <a:r>
              <a:rPr lang="en-US" dirty="0"/>
              <a:t> at the used concentration.</a:t>
            </a:r>
          </a:p>
          <a:p>
            <a:pPr marL="0" indent="0">
              <a:lnSpc>
                <a:spcPct val="150000"/>
              </a:lnSpc>
              <a:buNone/>
            </a:pPr>
            <a:r>
              <a:rPr lang="en-US" dirty="0"/>
              <a:t>2. Should be </a:t>
            </a:r>
            <a:r>
              <a:rPr lang="en-US" b="1" dirty="0"/>
              <a:t>inert</a:t>
            </a:r>
            <a:r>
              <a:rPr lang="en-US" dirty="0"/>
              <a:t> do not interact with active ingredient or container material.</a:t>
            </a:r>
          </a:p>
          <a:p>
            <a:pPr marL="0" indent="0">
              <a:lnSpc>
                <a:spcPct val="150000"/>
              </a:lnSpc>
              <a:buNone/>
            </a:pPr>
            <a:r>
              <a:rPr lang="en-US" dirty="0"/>
              <a:t>3. </a:t>
            </a:r>
            <a:r>
              <a:rPr lang="en-US" b="1" dirty="0"/>
              <a:t>Stable</a:t>
            </a:r>
          </a:p>
          <a:p>
            <a:pPr marL="0" indent="0">
              <a:lnSpc>
                <a:spcPct val="150000"/>
              </a:lnSpc>
              <a:buNone/>
            </a:pPr>
            <a:r>
              <a:rPr lang="en-US" dirty="0"/>
              <a:t>4. Should </a:t>
            </a:r>
            <a:r>
              <a:rPr lang="en-US" b="1" dirty="0"/>
              <a:t>not adsorb </a:t>
            </a:r>
            <a:r>
              <a:rPr lang="en-US" dirty="0"/>
              <a:t>to the wall of the container. </a:t>
            </a:r>
          </a:p>
          <a:p>
            <a:pPr marL="0" indent="0">
              <a:lnSpc>
                <a:spcPct val="150000"/>
              </a:lnSpc>
              <a:buNone/>
            </a:pPr>
            <a:r>
              <a:rPr lang="en-US" b="1" dirty="0"/>
              <a:t>Examples of preservative used in ophthalmic solutions:</a:t>
            </a:r>
          </a:p>
          <a:p>
            <a:pPr marL="0" indent="0">
              <a:lnSpc>
                <a:spcPct val="150000"/>
              </a:lnSpc>
              <a:buNone/>
            </a:pPr>
            <a:r>
              <a:rPr lang="en-US" i="1" dirty="0"/>
              <a:t>Benzalkonium chloride</a:t>
            </a:r>
            <a:r>
              <a:rPr lang="en-US" dirty="0"/>
              <a:t> which is used in concentration between 0.004-0.01% w/v.</a:t>
            </a:r>
          </a:p>
          <a:p>
            <a:pPr marL="0" indent="0">
              <a:lnSpc>
                <a:spcPct val="150000"/>
              </a:lnSpc>
              <a:buNone/>
            </a:pPr>
            <a:r>
              <a:rPr lang="en-US" i="1" dirty="0" err="1"/>
              <a:t>Chlorbutanol</a:t>
            </a:r>
            <a:r>
              <a:rPr lang="en-US" dirty="0"/>
              <a:t> is used in concentration 0.25-0.5% w/v.</a:t>
            </a:r>
          </a:p>
          <a:p>
            <a:pPr marL="0" indent="0">
              <a:lnSpc>
                <a:spcPct val="150000"/>
              </a:lnSpc>
              <a:buNone/>
            </a:pPr>
            <a:r>
              <a:rPr lang="en-US" i="1" dirty="0"/>
              <a:t>Thiomersal</a:t>
            </a:r>
            <a:r>
              <a:rPr lang="en-US" dirty="0"/>
              <a:t> used in concentration 0.001-0.5% w/v.</a:t>
            </a:r>
          </a:p>
          <a:p>
            <a:pPr marL="0" indent="0">
              <a:lnSpc>
                <a:spcPct val="150000"/>
              </a:lnSpc>
              <a:buNone/>
            </a:pPr>
            <a:r>
              <a:rPr lang="en-US" i="1" dirty="0"/>
              <a:t>Methyl/propyl parabens </a:t>
            </a:r>
            <a:r>
              <a:rPr lang="en-US" dirty="0"/>
              <a:t>used in concentration 0.05-0.01% w/v</a:t>
            </a:r>
          </a:p>
        </p:txBody>
      </p:sp>
    </p:spTree>
    <p:extLst>
      <p:ext uri="{BB962C8B-B14F-4D97-AF65-F5344CB8AC3E}">
        <p14:creationId xmlns:p14="http://schemas.microsoft.com/office/powerpoint/2010/main" val="408282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99A3-7EA9-48FB-A554-E448F6D07086}"/>
              </a:ext>
            </a:extLst>
          </p:cNvPr>
          <p:cNvSpPr>
            <a:spLocks noGrp="1"/>
          </p:cNvSpPr>
          <p:nvPr>
            <p:ph type="title"/>
          </p:nvPr>
        </p:nvSpPr>
        <p:spPr>
          <a:xfrm>
            <a:off x="838200" y="365126"/>
            <a:ext cx="10515600" cy="609236"/>
          </a:xfrm>
        </p:spPr>
        <p:txBody>
          <a:bodyPr/>
          <a:lstStyle/>
          <a:p>
            <a:r>
              <a:rPr lang="en-US" sz="2800" dirty="0">
                <a:solidFill>
                  <a:srgbClr val="00B0F0"/>
                </a:solidFill>
                <a:latin typeface="Georgia" panose="02040502050405020303" pitchFamily="18" charset="0"/>
              </a:rPr>
              <a:t>Generally</a:t>
            </a:r>
            <a:endParaRPr lang="ar-IQ" sz="2800" dirty="0">
              <a:solidFill>
                <a:srgbClr val="00B0F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D730B727-DFBF-4D8F-B3AD-FD3147080F53}"/>
              </a:ext>
            </a:extLst>
          </p:cNvPr>
          <p:cNvSpPr>
            <a:spLocks noGrp="1"/>
          </p:cNvSpPr>
          <p:nvPr>
            <p:ph idx="1"/>
          </p:nvPr>
        </p:nvSpPr>
        <p:spPr/>
        <p:txBody>
          <a:bodyPr/>
          <a:lstStyle/>
          <a:p>
            <a:pPr algn="just">
              <a:lnSpc>
                <a:spcPct val="150000"/>
              </a:lnSpc>
            </a:pPr>
            <a:r>
              <a:rPr lang="en-US" dirty="0"/>
              <a:t>Ophthalmic solutions are sterilized by auto clave at 125⁰C for 15 min but certain drugs are thermo-stable in acidic media at auto clave temperature and become thermo-labile (sensitive to heat) at pH 7.4 at auto-clave temperature. So in such case we sterilize the product by auto clave in acidic media then we add buffer to change the pH to 7.4 (physiologic pH). The addition of buffer should be in an aseptic area.</a:t>
            </a:r>
            <a:endParaRPr lang="ar-IQ" dirty="0"/>
          </a:p>
        </p:txBody>
      </p:sp>
    </p:spTree>
    <p:extLst>
      <p:ext uri="{BB962C8B-B14F-4D97-AF65-F5344CB8AC3E}">
        <p14:creationId xmlns:p14="http://schemas.microsoft.com/office/powerpoint/2010/main" val="329137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49D7-3570-473E-A9E1-03F28E51DA81}"/>
              </a:ext>
            </a:extLst>
          </p:cNvPr>
          <p:cNvSpPr>
            <a:spLocks noGrp="1"/>
          </p:cNvSpPr>
          <p:nvPr>
            <p:ph type="title"/>
          </p:nvPr>
        </p:nvSpPr>
        <p:spPr>
          <a:xfrm>
            <a:off x="838200" y="365126"/>
            <a:ext cx="10515600" cy="639216"/>
          </a:xfrm>
        </p:spPr>
        <p:txBody>
          <a:bodyPr/>
          <a:lstStyle/>
          <a:p>
            <a:r>
              <a:rPr lang="en-US" sz="3600" dirty="0">
                <a:solidFill>
                  <a:srgbClr val="FF0000"/>
                </a:solidFill>
                <a:latin typeface="Georgia" panose="02040502050405020303" pitchFamily="18" charset="0"/>
              </a:rPr>
              <a:t>2. Isotonicity</a:t>
            </a:r>
            <a:endParaRPr lang="ar-IQ" sz="3600" dirty="0">
              <a:solidFill>
                <a:srgbClr val="FF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E106FF80-759D-4D86-B487-E6999B695079}"/>
              </a:ext>
            </a:extLst>
          </p:cNvPr>
          <p:cNvSpPr>
            <a:spLocks noGrp="1"/>
          </p:cNvSpPr>
          <p:nvPr>
            <p:ph idx="1"/>
          </p:nvPr>
        </p:nvSpPr>
        <p:spPr>
          <a:xfrm>
            <a:off x="838200" y="1004342"/>
            <a:ext cx="10515600" cy="5488532"/>
          </a:xfrm>
        </p:spPr>
        <p:txBody>
          <a:bodyPr>
            <a:normAutofit fontScale="92500"/>
          </a:bodyPr>
          <a:lstStyle/>
          <a:p>
            <a:pPr algn="just">
              <a:lnSpc>
                <a:spcPct val="150000"/>
              </a:lnSpc>
            </a:pPr>
            <a:r>
              <a:rPr lang="en-US" dirty="0"/>
              <a:t>Ophthalmic solution should be isotonic with lachrymal fluid. Isotonic mean equal tone; if the ophthalmic solution is </a:t>
            </a:r>
            <a:r>
              <a:rPr lang="en-US" dirty="0">
                <a:solidFill>
                  <a:srgbClr val="00B0F0"/>
                </a:solidFill>
              </a:rPr>
              <a:t>hypertonic</a:t>
            </a:r>
            <a:r>
              <a:rPr lang="en-US" dirty="0"/>
              <a:t> so when applied to eye the fluids will get out of the cell, so we have </a:t>
            </a:r>
            <a:r>
              <a:rPr lang="en-US" dirty="0">
                <a:solidFill>
                  <a:srgbClr val="00B0F0"/>
                </a:solidFill>
              </a:rPr>
              <a:t>shrinkage</a:t>
            </a:r>
            <a:r>
              <a:rPr lang="en-US" dirty="0"/>
              <a:t> of eye tissue, and if the ophthalmic solution is </a:t>
            </a:r>
            <a:r>
              <a:rPr lang="en-US" dirty="0">
                <a:solidFill>
                  <a:srgbClr val="00B0F0"/>
                </a:solidFill>
              </a:rPr>
              <a:t>hypotonic</a:t>
            </a:r>
            <a:r>
              <a:rPr lang="en-US" dirty="0"/>
              <a:t>, so </a:t>
            </a:r>
            <a:r>
              <a:rPr lang="en-US" dirty="0">
                <a:solidFill>
                  <a:srgbClr val="00B0F0"/>
                </a:solidFill>
              </a:rPr>
              <a:t>swelling</a:t>
            </a:r>
            <a:r>
              <a:rPr lang="en-US" dirty="0"/>
              <a:t> occur to the tissue. In both cases discomfort feeling will result, for this reason tonicity should be adjusted. Eye can tolerate practically a tonicity 0.6-2% without marked discomfort to the eye. Sodium chloride itself does not have to be used to make the solution isotonic but </a:t>
            </a:r>
            <a:r>
              <a:rPr lang="en-US" b="1" dirty="0"/>
              <a:t>boric acid </a:t>
            </a:r>
            <a:r>
              <a:rPr lang="en-US" dirty="0"/>
              <a:t>in a concentration of 1.9% is used to produce the same osmotic pressure as does 0.9% sodium chloride.</a:t>
            </a:r>
            <a:endParaRPr lang="ar-IQ" dirty="0"/>
          </a:p>
        </p:txBody>
      </p:sp>
    </p:spTree>
    <p:extLst>
      <p:ext uri="{BB962C8B-B14F-4D97-AF65-F5344CB8AC3E}">
        <p14:creationId xmlns:p14="http://schemas.microsoft.com/office/powerpoint/2010/main" val="97866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2DA5-98B5-4F21-828F-C71A97440FEC}"/>
              </a:ext>
            </a:extLst>
          </p:cNvPr>
          <p:cNvSpPr>
            <a:spLocks noGrp="1"/>
          </p:cNvSpPr>
          <p:nvPr>
            <p:ph type="title"/>
          </p:nvPr>
        </p:nvSpPr>
        <p:spPr>
          <a:xfrm>
            <a:off x="838200" y="125283"/>
            <a:ext cx="10515600" cy="759137"/>
          </a:xfrm>
        </p:spPr>
        <p:txBody>
          <a:bodyPr/>
          <a:lstStyle/>
          <a:p>
            <a:r>
              <a:rPr lang="en-US" sz="3600" dirty="0">
                <a:solidFill>
                  <a:srgbClr val="FF0000"/>
                </a:solidFill>
                <a:latin typeface="Georgia" panose="02040502050405020303" pitchFamily="18" charset="0"/>
              </a:rPr>
              <a:t>3. Buffering</a:t>
            </a:r>
            <a:endParaRPr lang="ar-IQ" sz="3600" dirty="0">
              <a:solidFill>
                <a:srgbClr val="FF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47C5AC39-FF72-4043-9FCD-B2F089571722}"/>
              </a:ext>
            </a:extLst>
          </p:cNvPr>
          <p:cNvSpPr>
            <a:spLocks noGrp="1"/>
          </p:cNvSpPr>
          <p:nvPr>
            <p:ph idx="1"/>
          </p:nvPr>
        </p:nvSpPr>
        <p:spPr>
          <a:xfrm>
            <a:off x="838200" y="1012874"/>
            <a:ext cx="10880188" cy="5472332"/>
          </a:xfrm>
        </p:spPr>
        <p:txBody>
          <a:bodyPr>
            <a:normAutofit fontScale="85000" lnSpcReduction="20000"/>
          </a:bodyPr>
          <a:lstStyle/>
          <a:p>
            <a:pPr marL="0" indent="0" algn="just">
              <a:lnSpc>
                <a:spcPct val="150000"/>
              </a:lnSpc>
              <a:buNone/>
            </a:pPr>
            <a:r>
              <a:rPr lang="en-US" dirty="0"/>
              <a:t>Buffering of ophthalmic solutions means adjustment of ophthalmic solution pH close to </a:t>
            </a:r>
            <a:r>
              <a:rPr lang="en-US" b="1" dirty="0"/>
              <a:t>lachrymal fluid pH 7.4 </a:t>
            </a:r>
            <a:r>
              <a:rPr lang="en-US" dirty="0"/>
              <a:t>as much as possible. (eye pH is 7-7.3, and its buffering capacity is 6.5-7.6).</a:t>
            </a:r>
          </a:p>
          <a:p>
            <a:pPr marL="0" indent="0" algn="just">
              <a:lnSpc>
                <a:spcPct val="150000"/>
              </a:lnSpc>
              <a:buNone/>
            </a:pPr>
            <a:endParaRPr lang="en-US" dirty="0"/>
          </a:p>
          <a:p>
            <a:pPr marL="0" indent="0" algn="just">
              <a:lnSpc>
                <a:spcPct val="150000"/>
              </a:lnSpc>
              <a:buNone/>
            </a:pPr>
            <a:r>
              <a:rPr lang="en-US" b="1" dirty="0">
                <a:solidFill>
                  <a:srgbClr val="00B0F0"/>
                </a:solidFill>
              </a:rPr>
              <a:t>The benefits of buffering ophthalmic solutions are:</a:t>
            </a:r>
          </a:p>
          <a:p>
            <a:pPr marL="0" indent="0" algn="just">
              <a:lnSpc>
                <a:spcPct val="150000"/>
              </a:lnSpc>
              <a:buNone/>
            </a:pPr>
            <a:r>
              <a:rPr lang="en-US" dirty="0">
                <a:solidFill>
                  <a:srgbClr val="FF0000"/>
                </a:solidFill>
              </a:rPr>
              <a:t>a.</a:t>
            </a:r>
            <a:r>
              <a:rPr lang="en-US" dirty="0"/>
              <a:t> </a:t>
            </a:r>
            <a:r>
              <a:rPr lang="en-US" dirty="0">
                <a:solidFill>
                  <a:srgbClr val="FF0000"/>
                </a:solidFill>
              </a:rPr>
              <a:t>To reduce discomfort of the patient</a:t>
            </a:r>
            <a:r>
              <a:rPr lang="en-US" dirty="0"/>
              <a:t>: the patient feels discomfort if ophthalmic solution pH is too high or too low, but after a short time he will feel comfortable because the buffer capacity of tears get rid of excess H+ ions or OH- ions, but there are some drugs that are quite acidic that will overcome the buffer capacity of tears. Example of such drugs pilocarpine HCl and Epinephrine </a:t>
            </a:r>
            <a:r>
              <a:rPr lang="en-US" dirty="0" err="1"/>
              <a:t>bitartarate</a:t>
            </a:r>
            <a:r>
              <a:rPr lang="en-US" dirty="0"/>
              <a:t>.</a:t>
            </a:r>
          </a:p>
        </p:txBody>
      </p:sp>
    </p:spTree>
    <p:extLst>
      <p:ext uri="{BB962C8B-B14F-4D97-AF65-F5344CB8AC3E}">
        <p14:creationId xmlns:p14="http://schemas.microsoft.com/office/powerpoint/2010/main" val="128410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DE61D-0E4D-45C0-842D-C3495198992D}"/>
              </a:ext>
            </a:extLst>
          </p:cNvPr>
          <p:cNvSpPr>
            <a:spLocks noGrp="1"/>
          </p:cNvSpPr>
          <p:nvPr>
            <p:ph idx="1"/>
          </p:nvPr>
        </p:nvSpPr>
        <p:spPr>
          <a:xfrm>
            <a:off x="838200" y="299803"/>
            <a:ext cx="10515600" cy="6235908"/>
          </a:xfrm>
        </p:spPr>
        <p:txBody>
          <a:bodyPr>
            <a:normAutofit fontScale="92500" lnSpcReduction="20000"/>
          </a:bodyPr>
          <a:lstStyle/>
          <a:p>
            <a:pPr marL="0" indent="0" algn="just">
              <a:lnSpc>
                <a:spcPct val="150000"/>
              </a:lnSpc>
              <a:buNone/>
            </a:pPr>
            <a:r>
              <a:rPr lang="en-US" sz="3200" dirty="0">
                <a:solidFill>
                  <a:srgbClr val="FF0000"/>
                </a:solidFill>
              </a:rPr>
              <a:t>b.</a:t>
            </a:r>
            <a:r>
              <a:rPr lang="en-US" sz="3200" dirty="0"/>
              <a:t> </a:t>
            </a:r>
            <a:r>
              <a:rPr lang="en-US" sz="3200" dirty="0">
                <a:solidFill>
                  <a:srgbClr val="FF0000"/>
                </a:solidFill>
              </a:rPr>
              <a:t>To control stability</a:t>
            </a:r>
            <a:r>
              <a:rPr lang="en-US" sz="3200" dirty="0"/>
              <a:t>: some drugs are unstable at the lachrymal fluid pH so another pH medium should be chosen. </a:t>
            </a:r>
          </a:p>
          <a:p>
            <a:pPr marL="0" indent="0" algn="just">
              <a:lnSpc>
                <a:spcPct val="150000"/>
              </a:lnSpc>
              <a:buNone/>
            </a:pPr>
            <a:r>
              <a:rPr lang="en-US" sz="3200" dirty="0">
                <a:solidFill>
                  <a:srgbClr val="FF0000"/>
                </a:solidFill>
              </a:rPr>
              <a:t>c.</a:t>
            </a:r>
            <a:r>
              <a:rPr lang="en-US" sz="3200" dirty="0"/>
              <a:t> </a:t>
            </a:r>
            <a:r>
              <a:rPr lang="en-US" sz="3200" dirty="0">
                <a:solidFill>
                  <a:srgbClr val="FF0000"/>
                </a:solidFill>
              </a:rPr>
              <a:t>To control therapeutic activity</a:t>
            </a:r>
            <a:r>
              <a:rPr lang="en-US" sz="3200" dirty="0"/>
              <a:t>: if we want to treat the interior part of the eyes, then the drugs must be unionized to cross lipid membrane of the eye and this depend on pH value. So we should select the pH that part of the drug will be ionized and part of it will be unionized; that a good thing for therapeutic activity and good for solubility. Solubility of alkaloidal salt is decreased at the pH level of lachrymal fluid pH and precipitates. So to adjust pH, a suitable pH buffer must be used.</a:t>
            </a:r>
            <a:endParaRPr lang="ar-IQ" sz="3200" dirty="0"/>
          </a:p>
        </p:txBody>
      </p:sp>
    </p:spTree>
    <p:extLst>
      <p:ext uri="{BB962C8B-B14F-4D97-AF65-F5344CB8AC3E}">
        <p14:creationId xmlns:p14="http://schemas.microsoft.com/office/powerpoint/2010/main" val="146223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8C65-DDFC-4A61-B6B2-D141D01D20B3}"/>
              </a:ext>
            </a:extLst>
          </p:cNvPr>
          <p:cNvSpPr>
            <a:spLocks noGrp="1"/>
          </p:cNvSpPr>
          <p:nvPr>
            <p:ph type="title"/>
          </p:nvPr>
        </p:nvSpPr>
        <p:spPr>
          <a:xfrm>
            <a:off x="838200" y="365125"/>
            <a:ext cx="10515600" cy="714167"/>
          </a:xfrm>
        </p:spPr>
        <p:txBody>
          <a:bodyPr>
            <a:normAutofit/>
          </a:bodyPr>
          <a:lstStyle/>
          <a:p>
            <a:r>
              <a:rPr lang="en-US" sz="2800" dirty="0">
                <a:solidFill>
                  <a:srgbClr val="00B0F0"/>
                </a:solidFill>
                <a:latin typeface="Georgia" panose="02040502050405020303" pitchFamily="18" charset="0"/>
              </a:rPr>
              <a:t>USP described two buffers for ophthalmic solutions these are:</a:t>
            </a:r>
            <a:endParaRPr lang="ar-IQ" sz="2800" dirty="0">
              <a:solidFill>
                <a:srgbClr val="00B0F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48248F10-7C9C-41CA-ACBA-538C297B0ED6}"/>
              </a:ext>
            </a:extLst>
          </p:cNvPr>
          <p:cNvSpPr>
            <a:spLocks noGrp="1"/>
          </p:cNvSpPr>
          <p:nvPr>
            <p:ph idx="1"/>
          </p:nvPr>
        </p:nvSpPr>
        <p:spPr/>
        <p:txBody>
          <a:bodyPr/>
          <a:lstStyle/>
          <a:p>
            <a:pPr marL="0" indent="0" algn="just">
              <a:lnSpc>
                <a:spcPct val="150000"/>
              </a:lnSpc>
              <a:buNone/>
            </a:pPr>
            <a:r>
              <a:rPr lang="en-US" dirty="0"/>
              <a:t>1. </a:t>
            </a:r>
            <a:r>
              <a:rPr lang="en-US" dirty="0">
                <a:solidFill>
                  <a:srgbClr val="FF0000"/>
                </a:solidFill>
              </a:rPr>
              <a:t>Boric acid buffer </a:t>
            </a:r>
            <a:r>
              <a:rPr lang="en-US" dirty="0"/>
              <a:t>that provide pH slightly below 5, this buffer is suitable for many soluble salts of cocaine, phenylephrine, pilocarpine and tetracaine.</a:t>
            </a:r>
          </a:p>
          <a:p>
            <a:pPr marL="0" indent="0" algn="just">
              <a:lnSpc>
                <a:spcPct val="150000"/>
              </a:lnSpc>
              <a:buNone/>
            </a:pPr>
            <a:r>
              <a:rPr lang="en-US" dirty="0"/>
              <a:t>2. </a:t>
            </a:r>
            <a:r>
              <a:rPr lang="en-US" dirty="0">
                <a:solidFill>
                  <a:srgbClr val="FF0000"/>
                </a:solidFill>
              </a:rPr>
              <a:t>Phosphate buffer </a:t>
            </a:r>
            <a:r>
              <a:rPr lang="en-US" dirty="0"/>
              <a:t>that provide a pH 5.9-8.0, it is suitable for many drugs except salt of pilocarpine, homatropine because they are unstable in this buffer. </a:t>
            </a:r>
          </a:p>
        </p:txBody>
      </p:sp>
    </p:spTree>
    <p:extLst>
      <p:ext uri="{BB962C8B-B14F-4D97-AF65-F5344CB8AC3E}">
        <p14:creationId xmlns:p14="http://schemas.microsoft.com/office/powerpoint/2010/main" val="6411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B0E0-D878-49A6-92E7-B086DDEC75F6}"/>
              </a:ext>
            </a:extLst>
          </p:cNvPr>
          <p:cNvSpPr>
            <a:spLocks noGrp="1"/>
          </p:cNvSpPr>
          <p:nvPr>
            <p:ph type="title"/>
          </p:nvPr>
        </p:nvSpPr>
        <p:spPr>
          <a:xfrm>
            <a:off x="838200" y="365125"/>
            <a:ext cx="10515600" cy="744147"/>
          </a:xfrm>
        </p:spPr>
        <p:txBody>
          <a:bodyPr/>
          <a:lstStyle/>
          <a:p>
            <a:r>
              <a:rPr lang="en-US" sz="3600" dirty="0">
                <a:solidFill>
                  <a:srgbClr val="FF0000"/>
                </a:solidFill>
                <a:latin typeface="Georgia" panose="02040502050405020303" pitchFamily="18" charset="0"/>
              </a:rPr>
              <a:t>4. Viscosity</a:t>
            </a:r>
            <a:endParaRPr lang="ar-IQ" sz="3600" dirty="0">
              <a:solidFill>
                <a:srgbClr val="FF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C5B247F3-22AA-4906-BEBD-CDDCF484F474}"/>
              </a:ext>
            </a:extLst>
          </p:cNvPr>
          <p:cNvSpPr>
            <a:spLocks noGrp="1"/>
          </p:cNvSpPr>
          <p:nvPr>
            <p:ph idx="1"/>
          </p:nvPr>
        </p:nvSpPr>
        <p:spPr>
          <a:xfrm>
            <a:off x="838200" y="1825624"/>
            <a:ext cx="10515600" cy="4530205"/>
          </a:xfrm>
        </p:spPr>
        <p:txBody>
          <a:bodyPr/>
          <a:lstStyle/>
          <a:p>
            <a:pPr algn="just">
              <a:lnSpc>
                <a:spcPct val="150000"/>
              </a:lnSpc>
            </a:pPr>
            <a:r>
              <a:rPr lang="en-US" dirty="0"/>
              <a:t>Ophthalmic solutions should be viscous enough, so the drug will be in contact with eye tissue for a long period of time and </a:t>
            </a:r>
            <a:r>
              <a:rPr lang="en-US" b="1" dirty="0"/>
              <a:t>prevent drainage of ophthalmic solutions</a:t>
            </a:r>
            <a:r>
              <a:rPr lang="en-US" dirty="0"/>
              <a:t>. So a suitable viscosity increasing agent is used as </a:t>
            </a:r>
            <a:r>
              <a:rPr lang="en-US" dirty="0">
                <a:solidFill>
                  <a:srgbClr val="FF0000"/>
                </a:solidFill>
              </a:rPr>
              <a:t>1% methyl cellulose</a:t>
            </a:r>
            <a:r>
              <a:rPr lang="en-US" dirty="0"/>
              <a:t>, which gives viscosity 25 cps. This substance is also used as tear replacement. The optimal viscosity for ophthalmic solution is between </a:t>
            </a:r>
            <a:r>
              <a:rPr lang="en-US" b="1" dirty="0"/>
              <a:t>15 to 25 cps.</a:t>
            </a:r>
            <a:endParaRPr lang="ar-IQ" b="1" dirty="0"/>
          </a:p>
        </p:txBody>
      </p:sp>
    </p:spTree>
    <p:extLst>
      <p:ext uri="{BB962C8B-B14F-4D97-AF65-F5344CB8AC3E}">
        <p14:creationId xmlns:p14="http://schemas.microsoft.com/office/powerpoint/2010/main" val="133307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33A5-0BEC-4596-9535-E523E97116D8}"/>
              </a:ext>
            </a:extLst>
          </p:cNvPr>
          <p:cNvSpPr>
            <a:spLocks noGrp="1"/>
          </p:cNvSpPr>
          <p:nvPr>
            <p:ph type="title"/>
          </p:nvPr>
        </p:nvSpPr>
        <p:spPr>
          <a:xfrm>
            <a:off x="838200" y="217359"/>
            <a:ext cx="10515600" cy="789118"/>
          </a:xfrm>
        </p:spPr>
        <p:txBody>
          <a:bodyPr/>
          <a:lstStyle/>
          <a:p>
            <a:r>
              <a:rPr lang="en-US" sz="3600" dirty="0">
                <a:solidFill>
                  <a:srgbClr val="FF0000"/>
                </a:solidFill>
                <a:latin typeface="Georgia" panose="02040502050405020303" pitchFamily="18" charset="0"/>
              </a:rPr>
              <a:t>5. Proper packaging</a:t>
            </a:r>
            <a:endParaRPr lang="ar-IQ" sz="3600" dirty="0">
              <a:solidFill>
                <a:srgbClr val="FF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C30BE8F5-B348-4F84-9855-E733971104D3}"/>
              </a:ext>
            </a:extLst>
          </p:cNvPr>
          <p:cNvSpPr>
            <a:spLocks noGrp="1"/>
          </p:cNvSpPr>
          <p:nvPr>
            <p:ph idx="1"/>
          </p:nvPr>
        </p:nvSpPr>
        <p:spPr>
          <a:xfrm>
            <a:off x="838200" y="1154244"/>
            <a:ext cx="10515600" cy="5471408"/>
          </a:xfrm>
        </p:spPr>
        <p:txBody>
          <a:bodyPr>
            <a:normAutofit fontScale="92500"/>
          </a:bodyPr>
          <a:lstStyle/>
          <a:p>
            <a:pPr marL="0" indent="0" algn="just">
              <a:lnSpc>
                <a:spcPct val="150000"/>
              </a:lnSpc>
              <a:buNone/>
            </a:pPr>
            <a:r>
              <a:rPr lang="en-US" sz="2400" dirty="0"/>
              <a:t>The important thing is the product should be packed in a container, so the solution is easily administrated, active constituents are stable and the sterility is maintained.</a:t>
            </a:r>
          </a:p>
          <a:p>
            <a:pPr marL="0" indent="0" algn="just">
              <a:lnSpc>
                <a:spcPct val="150000"/>
              </a:lnSpc>
              <a:buNone/>
            </a:pPr>
            <a:r>
              <a:rPr lang="en-US" sz="2400" b="1" dirty="0"/>
              <a:t>We have two types of containers: </a:t>
            </a:r>
          </a:p>
          <a:p>
            <a:pPr marL="0" indent="0" algn="just">
              <a:lnSpc>
                <a:spcPct val="150000"/>
              </a:lnSpc>
              <a:buNone/>
            </a:pPr>
            <a:r>
              <a:rPr lang="en-US" sz="2400" dirty="0"/>
              <a:t>1. Glass containers</a:t>
            </a:r>
          </a:p>
          <a:p>
            <a:pPr marL="0" indent="0" algn="just">
              <a:lnSpc>
                <a:spcPct val="150000"/>
              </a:lnSpc>
              <a:buNone/>
            </a:pPr>
            <a:r>
              <a:rPr lang="en-US" sz="2400" dirty="0"/>
              <a:t>2. Plastic containers</a:t>
            </a:r>
          </a:p>
          <a:p>
            <a:pPr algn="just">
              <a:lnSpc>
                <a:spcPct val="150000"/>
              </a:lnSpc>
            </a:pPr>
            <a:r>
              <a:rPr lang="en-US" sz="2400" dirty="0"/>
              <a:t>The disadvantage of glass containers is that the alkaline substance is leached from the glass container to ophthalmic solution causing an increase in the pH of the solution.  </a:t>
            </a:r>
          </a:p>
          <a:p>
            <a:pPr algn="just">
              <a:lnSpc>
                <a:spcPct val="150000"/>
              </a:lnSpc>
            </a:pPr>
            <a:r>
              <a:rPr lang="en-US" sz="2400" dirty="0"/>
              <a:t>The disadvantage of the plastic container is the interaction of the substance of the container with the preservative used or it allow separation of some medicinal agents. </a:t>
            </a:r>
          </a:p>
        </p:txBody>
      </p:sp>
    </p:spTree>
    <p:extLst>
      <p:ext uri="{BB962C8B-B14F-4D97-AF65-F5344CB8AC3E}">
        <p14:creationId xmlns:p14="http://schemas.microsoft.com/office/powerpoint/2010/main" val="207192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9D190-E7D8-4DEC-85D8-440BFE1E7A5C}"/>
              </a:ext>
            </a:extLst>
          </p:cNvPr>
          <p:cNvPicPr>
            <a:picLocks noChangeAspect="1"/>
          </p:cNvPicPr>
          <p:nvPr/>
        </p:nvPicPr>
        <p:blipFill>
          <a:blip r:embed="rId2"/>
          <a:stretch>
            <a:fillRect/>
          </a:stretch>
        </p:blipFill>
        <p:spPr>
          <a:xfrm flipH="1">
            <a:off x="5266994" y="337625"/>
            <a:ext cx="2323147" cy="1906172"/>
          </a:xfrm>
          <a:prstGeom prst="rect">
            <a:avLst/>
          </a:prstGeom>
        </p:spPr>
      </p:pic>
      <p:pic>
        <p:nvPicPr>
          <p:cNvPr id="4" name="Picture 3">
            <a:extLst>
              <a:ext uri="{FF2B5EF4-FFF2-40B4-BE49-F238E27FC236}">
                <a16:creationId xmlns:a16="http://schemas.microsoft.com/office/drawing/2014/main" id="{7D22EA60-06E9-45DA-86CE-2D644FC66A7F}"/>
              </a:ext>
            </a:extLst>
          </p:cNvPr>
          <p:cNvPicPr>
            <a:picLocks noChangeAspect="1"/>
          </p:cNvPicPr>
          <p:nvPr/>
        </p:nvPicPr>
        <p:blipFill>
          <a:blip r:embed="rId3"/>
          <a:stretch>
            <a:fillRect/>
          </a:stretch>
        </p:blipFill>
        <p:spPr>
          <a:xfrm>
            <a:off x="1364566" y="337624"/>
            <a:ext cx="2181665" cy="2181665"/>
          </a:xfrm>
          <a:prstGeom prst="rect">
            <a:avLst/>
          </a:prstGeom>
        </p:spPr>
      </p:pic>
      <p:pic>
        <p:nvPicPr>
          <p:cNvPr id="5" name="Picture 4">
            <a:extLst>
              <a:ext uri="{FF2B5EF4-FFF2-40B4-BE49-F238E27FC236}">
                <a16:creationId xmlns:a16="http://schemas.microsoft.com/office/drawing/2014/main" id="{03D159B1-D2AD-432F-B1B5-7EB66C84ADB3}"/>
              </a:ext>
            </a:extLst>
          </p:cNvPr>
          <p:cNvPicPr>
            <a:picLocks noChangeAspect="1"/>
          </p:cNvPicPr>
          <p:nvPr/>
        </p:nvPicPr>
        <p:blipFill rotWithShape="1">
          <a:blip r:embed="rId4"/>
          <a:srcRect l="18563" t="4923" r="16954" b="10154"/>
          <a:stretch/>
        </p:blipFill>
        <p:spPr>
          <a:xfrm>
            <a:off x="5007894" y="3123026"/>
            <a:ext cx="2377644" cy="3348111"/>
          </a:xfrm>
          <a:prstGeom prst="rect">
            <a:avLst/>
          </a:prstGeom>
        </p:spPr>
      </p:pic>
      <p:pic>
        <p:nvPicPr>
          <p:cNvPr id="6" name="Picture 5">
            <a:extLst>
              <a:ext uri="{FF2B5EF4-FFF2-40B4-BE49-F238E27FC236}">
                <a16:creationId xmlns:a16="http://schemas.microsoft.com/office/drawing/2014/main" id="{C602F2A9-A0C2-4E94-85DA-3842159A1206}"/>
              </a:ext>
            </a:extLst>
          </p:cNvPr>
          <p:cNvPicPr>
            <a:picLocks noChangeAspect="1"/>
          </p:cNvPicPr>
          <p:nvPr/>
        </p:nvPicPr>
        <p:blipFill>
          <a:blip r:embed="rId5"/>
          <a:stretch>
            <a:fillRect/>
          </a:stretch>
        </p:blipFill>
        <p:spPr>
          <a:xfrm>
            <a:off x="1364566" y="3428999"/>
            <a:ext cx="2206963" cy="2929597"/>
          </a:xfrm>
          <a:prstGeom prst="rect">
            <a:avLst/>
          </a:prstGeom>
        </p:spPr>
      </p:pic>
      <p:pic>
        <p:nvPicPr>
          <p:cNvPr id="7" name="Picture 6">
            <a:extLst>
              <a:ext uri="{FF2B5EF4-FFF2-40B4-BE49-F238E27FC236}">
                <a16:creationId xmlns:a16="http://schemas.microsoft.com/office/drawing/2014/main" id="{0578AAEE-0844-4040-BFF1-6E4C8A87AFB0}"/>
              </a:ext>
            </a:extLst>
          </p:cNvPr>
          <p:cNvPicPr>
            <a:picLocks noChangeAspect="1"/>
          </p:cNvPicPr>
          <p:nvPr/>
        </p:nvPicPr>
        <p:blipFill>
          <a:blip r:embed="rId6"/>
          <a:stretch>
            <a:fillRect/>
          </a:stretch>
        </p:blipFill>
        <p:spPr>
          <a:xfrm>
            <a:off x="8645771" y="337624"/>
            <a:ext cx="2625122" cy="2044213"/>
          </a:xfrm>
          <a:prstGeom prst="rect">
            <a:avLst/>
          </a:prstGeom>
        </p:spPr>
      </p:pic>
      <p:pic>
        <p:nvPicPr>
          <p:cNvPr id="8" name="Picture 7">
            <a:extLst>
              <a:ext uri="{FF2B5EF4-FFF2-40B4-BE49-F238E27FC236}">
                <a16:creationId xmlns:a16="http://schemas.microsoft.com/office/drawing/2014/main" id="{82E7F57E-5DBC-47C5-9C20-FAE7EF60FCAD}"/>
              </a:ext>
            </a:extLst>
          </p:cNvPr>
          <p:cNvPicPr>
            <a:picLocks noChangeAspect="1"/>
          </p:cNvPicPr>
          <p:nvPr/>
        </p:nvPicPr>
        <p:blipFill rotWithShape="1">
          <a:blip r:embed="rId7"/>
          <a:srcRect l="2003" t="11406" r="3842" b="16578"/>
          <a:stretch/>
        </p:blipFill>
        <p:spPr>
          <a:xfrm>
            <a:off x="7641428" y="3871690"/>
            <a:ext cx="3629465" cy="2044214"/>
          </a:xfrm>
          <a:prstGeom prst="rect">
            <a:avLst/>
          </a:prstGeom>
        </p:spPr>
      </p:pic>
    </p:spTree>
    <p:extLst>
      <p:ext uri="{BB962C8B-B14F-4D97-AF65-F5344CB8AC3E}">
        <p14:creationId xmlns:p14="http://schemas.microsoft.com/office/powerpoint/2010/main" val="253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E700-EE21-4FE7-B4EC-E6814BBEF09A}"/>
              </a:ext>
            </a:extLst>
          </p:cNvPr>
          <p:cNvSpPr>
            <a:spLocks noGrp="1"/>
          </p:cNvSpPr>
          <p:nvPr>
            <p:ph type="title"/>
          </p:nvPr>
        </p:nvSpPr>
        <p:spPr>
          <a:xfrm>
            <a:off x="838200" y="365125"/>
            <a:ext cx="10515600" cy="744147"/>
          </a:xfrm>
        </p:spPr>
        <p:txBody>
          <a:bodyPr/>
          <a:lstStyle/>
          <a:p>
            <a:r>
              <a:rPr lang="en-US" dirty="0">
                <a:solidFill>
                  <a:srgbClr val="FF0000"/>
                </a:solidFill>
                <a:latin typeface="Georgia" panose="02040502050405020303" pitchFamily="18" charset="0"/>
              </a:rPr>
              <a:t>Define</a:t>
            </a:r>
            <a:r>
              <a:rPr lang="en-US" dirty="0">
                <a:solidFill>
                  <a:srgbClr val="FF0000"/>
                </a:solidFill>
                <a:latin typeface="Bodoni MT Black" panose="02070A03080606020203" pitchFamily="18" charset="0"/>
              </a:rPr>
              <a:t> </a:t>
            </a:r>
            <a:endParaRPr lang="ar-IQ" dirty="0">
              <a:solidFill>
                <a:srgbClr val="FF0000"/>
              </a:solidFill>
              <a:latin typeface="Bodoni MT Black" panose="02070A03080606020203" pitchFamily="18" charset="0"/>
            </a:endParaRPr>
          </a:p>
        </p:txBody>
      </p:sp>
      <p:sp>
        <p:nvSpPr>
          <p:cNvPr id="3" name="Content Placeholder 2">
            <a:extLst>
              <a:ext uri="{FF2B5EF4-FFF2-40B4-BE49-F238E27FC236}">
                <a16:creationId xmlns:a16="http://schemas.microsoft.com/office/drawing/2014/main" id="{51879F8F-1D00-4BA0-83CF-E5848492AA0B}"/>
              </a:ext>
            </a:extLst>
          </p:cNvPr>
          <p:cNvSpPr>
            <a:spLocks noGrp="1"/>
          </p:cNvSpPr>
          <p:nvPr>
            <p:ph idx="1"/>
          </p:nvPr>
        </p:nvSpPr>
        <p:spPr>
          <a:xfrm>
            <a:off x="838200" y="1840615"/>
            <a:ext cx="10809157" cy="3645785"/>
          </a:xfrm>
        </p:spPr>
        <p:txBody>
          <a:bodyPr/>
          <a:lstStyle/>
          <a:p>
            <a:pPr marL="0" indent="0" algn="just">
              <a:lnSpc>
                <a:spcPct val="150000"/>
              </a:lnSpc>
              <a:buNone/>
            </a:pPr>
            <a:r>
              <a:rPr lang="en-US" dirty="0"/>
              <a:t>Official solutions are liquid preparations that contain one or more chemical substances dissolved in liquid solvent, and are mentioned in one of pharmacopeia i.e., USP, BP, NF. For example, Iodine solution (NF).</a:t>
            </a:r>
          </a:p>
          <a:p>
            <a:pPr marL="0" indent="0" algn="just">
              <a:lnSpc>
                <a:spcPct val="150000"/>
              </a:lnSpc>
              <a:buNone/>
            </a:pPr>
            <a:r>
              <a:rPr lang="en-US" dirty="0"/>
              <a:t>The solvent may be water, sometimes glycerin or alcohol or mixture of solvents.</a:t>
            </a:r>
            <a:endParaRPr lang="ar-IQ" dirty="0"/>
          </a:p>
        </p:txBody>
      </p:sp>
      <p:pic>
        <p:nvPicPr>
          <p:cNvPr id="4" name="Picture 3">
            <a:extLst>
              <a:ext uri="{FF2B5EF4-FFF2-40B4-BE49-F238E27FC236}">
                <a16:creationId xmlns:a16="http://schemas.microsoft.com/office/drawing/2014/main" id="{453A84C4-5CCA-42D6-A8BD-6029D6FE4A4A}"/>
              </a:ext>
            </a:extLst>
          </p:cNvPr>
          <p:cNvPicPr>
            <a:picLocks noChangeAspect="1"/>
          </p:cNvPicPr>
          <p:nvPr/>
        </p:nvPicPr>
        <p:blipFill rotWithShape="1">
          <a:blip r:embed="rId2"/>
          <a:srcRect r="13050" b="53729"/>
          <a:stretch/>
        </p:blipFill>
        <p:spPr>
          <a:xfrm>
            <a:off x="5058712" y="4845128"/>
            <a:ext cx="6078980" cy="1282544"/>
          </a:xfrm>
          <a:prstGeom prst="rect">
            <a:avLst/>
          </a:prstGeom>
        </p:spPr>
      </p:pic>
    </p:spTree>
    <p:extLst>
      <p:ext uri="{BB962C8B-B14F-4D97-AF65-F5344CB8AC3E}">
        <p14:creationId xmlns:p14="http://schemas.microsoft.com/office/powerpoint/2010/main" val="102886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28898-9E29-466D-A9BC-83E2FC63DDF3}"/>
              </a:ext>
            </a:extLst>
          </p:cNvPr>
          <p:cNvSpPr>
            <a:spLocks noGrp="1"/>
          </p:cNvSpPr>
          <p:nvPr>
            <p:ph idx="1"/>
          </p:nvPr>
        </p:nvSpPr>
        <p:spPr>
          <a:xfrm>
            <a:off x="838200" y="299802"/>
            <a:ext cx="10515600" cy="6250899"/>
          </a:xfrm>
        </p:spPr>
        <p:txBody>
          <a:bodyPr>
            <a:normAutofit fontScale="85000" lnSpcReduction="10000"/>
          </a:bodyPr>
          <a:lstStyle/>
          <a:p>
            <a:pPr algn="just">
              <a:lnSpc>
                <a:spcPct val="160000"/>
              </a:lnSpc>
            </a:pPr>
            <a:r>
              <a:rPr lang="en-US" dirty="0"/>
              <a:t>The dropper of ophthalmic solution is either fixed dropper or screw dropper. Fixed dropper is better because there is a low chance for microorganism to be introduced into the solution. The solvent used should be sterile distilled water or water foe injection.</a:t>
            </a:r>
          </a:p>
          <a:p>
            <a:pPr algn="just">
              <a:lnSpc>
                <a:spcPct val="160000"/>
              </a:lnSpc>
            </a:pPr>
            <a:r>
              <a:rPr lang="en-US" dirty="0">
                <a:solidFill>
                  <a:srgbClr val="FF0000"/>
                </a:solidFill>
              </a:rPr>
              <a:t>Contact lenses solutions</a:t>
            </a:r>
            <a:r>
              <a:rPr lang="en-US" dirty="0"/>
              <a:t>: contact lenses may be hard, soft or rigid gas permeable (RGP). Solution which are used for taking care of contact lenses are used as wetting solutions, cleaning solutions, soaking solutions or combined purpose solutions. It is very important to take care of contact lenses, if we do not take care of them then infection will takes place and if it occurs this may result in different problems, also if the lenses are not clean then it modify the sight.</a:t>
            </a:r>
          </a:p>
        </p:txBody>
      </p:sp>
    </p:spTree>
    <p:extLst>
      <p:ext uri="{BB962C8B-B14F-4D97-AF65-F5344CB8AC3E}">
        <p14:creationId xmlns:p14="http://schemas.microsoft.com/office/powerpoint/2010/main" val="284266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8E05-63A0-48CD-8C2E-C5D5D41CE09C}"/>
              </a:ext>
            </a:extLst>
          </p:cNvPr>
          <p:cNvSpPr>
            <a:spLocks noGrp="1"/>
          </p:cNvSpPr>
          <p:nvPr>
            <p:ph type="title"/>
          </p:nvPr>
        </p:nvSpPr>
        <p:spPr>
          <a:xfrm>
            <a:off x="838200" y="365126"/>
            <a:ext cx="10515600" cy="609236"/>
          </a:xfrm>
        </p:spPr>
        <p:txBody>
          <a:bodyPr>
            <a:normAutofit fontScale="90000"/>
          </a:bodyPr>
          <a:lstStyle/>
          <a:p>
            <a:r>
              <a:rPr lang="en-US" sz="4000" dirty="0">
                <a:solidFill>
                  <a:srgbClr val="FF0000"/>
                </a:solidFill>
                <a:latin typeface="Engravers MT" panose="02090707080505020304" pitchFamily="18" charset="0"/>
              </a:rPr>
              <a:t>Parenteral solutions</a:t>
            </a:r>
            <a:endParaRPr lang="ar-IQ" sz="4000" dirty="0">
              <a:solidFill>
                <a:srgbClr val="FF0000"/>
              </a:solidFill>
              <a:latin typeface="Engravers MT" panose="02090707080505020304" pitchFamily="18" charset="0"/>
            </a:endParaRPr>
          </a:p>
        </p:txBody>
      </p:sp>
      <p:sp>
        <p:nvSpPr>
          <p:cNvPr id="3" name="Content Placeholder 2">
            <a:extLst>
              <a:ext uri="{FF2B5EF4-FFF2-40B4-BE49-F238E27FC236}">
                <a16:creationId xmlns:a16="http://schemas.microsoft.com/office/drawing/2014/main" id="{E598B805-D012-4D58-9192-ECC94F23D200}"/>
              </a:ext>
            </a:extLst>
          </p:cNvPr>
          <p:cNvSpPr>
            <a:spLocks noGrp="1"/>
          </p:cNvSpPr>
          <p:nvPr>
            <p:ph idx="1"/>
          </p:nvPr>
        </p:nvSpPr>
        <p:spPr>
          <a:xfrm>
            <a:off x="838200" y="1223890"/>
            <a:ext cx="10515600" cy="5472332"/>
          </a:xfrm>
        </p:spPr>
        <p:txBody>
          <a:bodyPr>
            <a:normAutofit lnSpcReduction="10000"/>
          </a:bodyPr>
          <a:lstStyle/>
          <a:p>
            <a:pPr marL="0" indent="0" algn="just">
              <a:lnSpc>
                <a:spcPct val="160000"/>
              </a:lnSpc>
              <a:buNone/>
            </a:pPr>
            <a:r>
              <a:rPr lang="en-US" dirty="0"/>
              <a:t>Refer to the injectable routes of administration. The term has its derivation from the Greek words para (beyond) and enteron (intestine) meaning outside of intestine.</a:t>
            </a:r>
          </a:p>
          <a:p>
            <a:pPr marL="0" indent="0" algn="just">
              <a:buNone/>
            </a:pPr>
            <a:r>
              <a:rPr lang="en-US" dirty="0"/>
              <a:t>They are either used alone or diluted, their general requirements are:</a:t>
            </a:r>
          </a:p>
          <a:p>
            <a:pPr marL="514350" indent="-514350" algn="just">
              <a:buAutoNum type="arabicPeriod"/>
            </a:pPr>
            <a:r>
              <a:rPr lang="en-US" dirty="0"/>
              <a:t>Safety</a:t>
            </a:r>
          </a:p>
          <a:p>
            <a:pPr marL="514350" indent="-514350" algn="just">
              <a:buAutoNum type="arabicPeriod"/>
            </a:pPr>
            <a:r>
              <a:rPr lang="en-US" dirty="0"/>
              <a:t>Sterility</a:t>
            </a:r>
          </a:p>
          <a:p>
            <a:pPr marL="514350" indent="-514350" algn="just">
              <a:buAutoNum type="arabicPeriod"/>
            </a:pPr>
            <a:r>
              <a:rPr lang="en-US" dirty="0"/>
              <a:t>Free from pyrogen</a:t>
            </a:r>
          </a:p>
          <a:p>
            <a:pPr marL="514350" indent="-514350" algn="just">
              <a:buAutoNum type="arabicPeriod"/>
            </a:pPr>
            <a:r>
              <a:rPr lang="en-US" dirty="0"/>
              <a:t>Clarity</a:t>
            </a:r>
          </a:p>
          <a:p>
            <a:pPr marL="514350" indent="-514350" algn="just">
              <a:buAutoNum type="arabicPeriod"/>
            </a:pPr>
            <a:r>
              <a:rPr lang="en-US" dirty="0"/>
              <a:t>Stability</a:t>
            </a:r>
          </a:p>
          <a:p>
            <a:pPr marL="514350" indent="-514350" algn="just">
              <a:buAutoNum type="arabicPeriod"/>
            </a:pPr>
            <a:r>
              <a:rPr lang="en-US" dirty="0"/>
              <a:t>Isotonicity.</a:t>
            </a:r>
          </a:p>
          <a:p>
            <a:pPr algn="just"/>
            <a:endParaRPr lang="ar-IQ" dirty="0"/>
          </a:p>
        </p:txBody>
      </p:sp>
      <p:pic>
        <p:nvPicPr>
          <p:cNvPr id="4" name="Picture 3">
            <a:extLst>
              <a:ext uri="{FF2B5EF4-FFF2-40B4-BE49-F238E27FC236}">
                <a16:creationId xmlns:a16="http://schemas.microsoft.com/office/drawing/2014/main" id="{40958AD0-FF0E-4844-8207-C7E0A1EE270E}"/>
              </a:ext>
            </a:extLst>
          </p:cNvPr>
          <p:cNvPicPr>
            <a:picLocks noChangeAspect="1"/>
          </p:cNvPicPr>
          <p:nvPr/>
        </p:nvPicPr>
        <p:blipFill>
          <a:blip r:embed="rId2"/>
          <a:stretch>
            <a:fillRect/>
          </a:stretch>
        </p:blipFill>
        <p:spPr>
          <a:xfrm>
            <a:off x="5928360" y="3806190"/>
            <a:ext cx="5425440" cy="3051810"/>
          </a:xfrm>
          <a:prstGeom prst="rect">
            <a:avLst/>
          </a:prstGeom>
        </p:spPr>
      </p:pic>
    </p:spTree>
    <p:extLst>
      <p:ext uri="{BB962C8B-B14F-4D97-AF65-F5344CB8AC3E}">
        <p14:creationId xmlns:p14="http://schemas.microsoft.com/office/powerpoint/2010/main" val="476567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C586-0EB5-4B66-BE64-5E51899DF14C}"/>
              </a:ext>
            </a:extLst>
          </p:cNvPr>
          <p:cNvSpPr>
            <a:spLocks noGrp="1"/>
          </p:cNvSpPr>
          <p:nvPr>
            <p:ph type="title"/>
          </p:nvPr>
        </p:nvSpPr>
        <p:spPr>
          <a:xfrm>
            <a:off x="838200" y="365126"/>
            <a:ext cx="10515600" cy="804108"/>
          </a:xfrm>
        </p:spPr>
        <p:txBody>
          <a:bodyPr>
            <a:normAutofit/>
          </a:bodyPr>
          <a:lstStyle/>
          <a:p>
            <a:r>
              <a:rPr lang="en-US" sz="3600" dirty="0">
                <a:solidFill>
                  <a:srgbClr val="00B0F0"/>
                </a:solidFill>
                <a:latin typeface="Georgia" panose="02040502050405020303" pitchFamily="18" charset="0"/>
              </a:rPr>
              <a:t>General requirements</a:t>
            </a:r>
            <a:endParaRPr lang="ar-IQ" sz="3600" dirty="0">
              <a:solidFill>
                <a:srgbClr val="00B0F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E7123D12-CC9D-4C9C-B528-A2CDC088CE4C}"/>
              </a:ext>
            </a:extLst>
          </p:cNvPr>
          <p:cNvSpPr>
            <a:spLocks noGrp="1"/>
          </p:cNvSpPr>
          <p:nvPr>
            <p:ph idx="1"/>
          </p:nvPr>
        </p:nvSpPr>
        <p:spPr>
          <a:xfrm>
            <a:off x="838200" y="1294228"/>
            <a:ext cx="10515600" cy="4882735"/>
          </a:xfrm>
        </p:spPr>
        <p:txBody>
          <a:bodyPr/>
          <a:lstStyle/>
          <a:p>
            <a:pPr algn="just">
              <a:lnSpc>
                <a:spcPct val="150000"/>
              </a:lnSpc>
            </a:pPr>
            <a:r>
              <a:rPr lang="en-US" sz="4000" dirty="0">
                <a:solidFill>
                  <a:srgbClr val="FF0000"/>
                </a:solidFill>
              </a:rPr>
              <a:t>Safety</a:t>
            </a:r>
            <a:r>
              <a:rPr lang="en-US" dirty="0"/>
              <a:t>: the vehicle in general is water (sterile water) but for poorly-soluble drugs another solvent is added like alcohol, glycol, so all of these additives must undergo safety test (</a:t>
            </a:r>
            <a:r>
              <a:rPr lang="en-US" dirty="0">
                <a:solidFill>
                  <a:srgbClr val="FF0000"/>
                </a:solidFill>
              </a:rPr>
              <a:t>means all should be not toxic)</a:t>
            </a:r>
            <a:r>
              <a:rPr lang="en-US" dirty="0"/>
              <a:t>. Some additives are not safe (toxic) like benzyl alcohol, which is toxic and harmful especially for infants. Also all the containing and closures should be not toxic and should be safe.</a:t>
            </a:r>
            <a:endParaRPr lang="ar-IQ" dirty="0"/>
          </a:p>
        </p:txBody>
      </p:sp>
    </p:spTree>
    <p:extLst>
      <p:ext uri="{BB962C8B-B14F-4D97-AF65-F5344CB8AC3E}">
        <p14:creationId xmlns:p14="http://schemas.microsoft.com/office/powerpoint/2010/main" val="120428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B61A5B-CAAF-46FE-8CDF-85F970D07B34}"/>
              </a:ext>
            </a:extLst>
          </p:cNvPr>
          <p:cNvSpPr>
            <a:spLocks noGrp="1"/>
          </p:cNvSpPr>
          <p:nvPr>
            <p:ph idx="1"/>
          </p:nvPr>
        </p:nvSpPr>
        <p:spPr>
          <a:xfrm>
            <a:off x="838200" y="659567"/>
            <a:ext cx="10515600" cy="5517396"/>
          </a:xfrm>
        </p:spPr>
        <p:txBody>
          <a:bodyPr>
            <a:normAutofit/>
          </a:bodyPr>
          <a:lstStyle/>
          <a:p>
            <a:pPr algn="just">
              <a:lnSpc>
                <a:spcPct val="150000"/>
              </a:lnSpc>
            </a:pPr>
            <a:r>
              <a:rPr lang="en-US" sz="4000" dirty="0">
                <a:solidFill>
                  <a:srgbClr val="FF0000"/>
                </a:solidFill>
              </a:rPr>
              <a:t>Sterility</a:t>
            </a:r>
            <a:r>
              <a:rPr lang="en-US" dirty="0"/>
              <a:t>: very important, so the product and the container must be sterilized to prevent infection when there is injury, the method of sterility is similar to ophthalmic solution sterilization which includes moist heat (auto clave), dry heat, gases and filter aid. </a:t>
            </a:r>
          </a:p>
          <a:p>
            <a:pPr algn="just">
              <a:lnSpc>
                <a:spcPct val="150000"/>
              </a:lnSpc>
            </a:pPr>
            <a:r>
              <a:rPr lang="en-US" sz="4000" dirty="0">
                <a:solidFill>
                  <a:srgbClr val="FF0000"/>
                </a:solidFill>
              </a:rPr>
              <a:t>Free from pyrogen</a:t>
            </a:r>
            <a:r>
              <a:rPr lang="en-US" dirty="0"/>
              <a:t>: pyrogen is fever producing organic substances arising from microbial contamination; they are a lipo-polysaccharide of the cell wall of microorganism and endotoxins.</a:t>
            </a:r>
          </a:p>
        </p:txBody>
      </p:sp>
    </p:spTree>
    <p:extLst>
      <p:ext uri="{BB962C8B-B14F-4D97-AF65-F5344CB8AC3E}">
        <p14:creationId xmlns:p14="http://schemas.microsoft.com/office/powerpoint/2010/main" val="3683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084718-895C-42CF-8F6E-857C93CFF672}"/>
              </a:ext>
            </a:extLst>
          </p:cNvPr>
          <p:cNvPicPr>
            <a:picLocks noGrp="1" noChangeAspect="1"/>
          </p:cNvPicPr>
          <p:nvPr>
            <p:ph idx="1"/>
          </p:nvPr>
        </p:nvPicPr>
        <p:blipFill>
          <a:blip r:embed="rId2"/>
          <a:stretch>
            <a:fillRect/>
          </a:stretch>
        </p:blipFill>
        <p:spPr>
          <a:xfrm>
            <a:off x="2228144" y="1253331"/>
            <a:ext cx="7735712" cy="4351338"/>
          </a:xfrm>
          <a:prstGeom prst="rect">
            <a:avLst/>
          </a:prstGeom>
        </p:spPr>
      </p:pic>
    </p:spTree>
    <p:extLst>
      <p:ext uri="{BB962C8B-B14F-4D97-AF65-F5344CB8AC3E}">
        <p14:creationId xmlns:p14="http://schemas.microsoft.com/office/powerpoint/2010/main" val="152174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F5CA-E99A-42AB-9C62-030C3A70312E}"/>
              </a:ext>
            </a:extLst>
          </p:cNvPr>
          <p:cNvSpPr>
            <a:spLocks noGrp="1"/>
          </p:cNvSpPr>
          <p:nvPr>
            <p:ph type="title"/>
          </p:nvPr>
        </p:nvSpPr>
        <p:spPr>
          <a:xfrm>
            <a:off x="838200" y="365125"/>
            <a:ext cx="10515600" cy="744147"/>
          </a:xfrm>
        </p:spPr>
        <p:txBody>
          <a:bodyPr/>
          <a:lstStyle/>
          <a:p>
            <a:r>
              <a:rPr lang="en-US" sz="3600" dirty="0">
                <a:solidFill>
                  <a:srgbClr val="00B0F0"/>
                </a:solidFill>
                <a:latin typeface="Georgia" panose="02040502050405020303" pitchFamily="18" charset="0"/>
              </a:rPr>
              <a:t>Pyrogen test: </a:t>
            </a:r>
            <a:endParaRPr lang="ar-IQ" sz="3600" dirty="0">
              <a:solidFill>
                <a:srgbClr val="00B0F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F0ECA6E2-6087-4321-93B4-55A0EE136B2E}"/>
              </a:ext>
            </a:extLst>
          </p:cNvPr>
          <p:cNvSpPr>
            <a:spLocks noGrp="1"/>
          </p:cNvSpPr>
          <p:nvPr>
            <p:ph idx="1"/>
          </p:nvPr>
        </p:nvSpPr>
        <p:spPr>
          <a:xfrm>
            <a:off x="838200" y="1109272"/>
            <a:ext cx="10880188" cy="5530679"/>
          </a:xfrm>
        </p:spPr>
        <p:txBody>
          <a:bodyPr>
            <a:normAutofit fontScale="92500" lnSpcReduction="20000"/>
          </a:bodyPr>
          <a:lstStyle/>
          <a:p>
            <a:pPr algn="just">
              <a:lnSpc>
                <a:spcPct val="150000"/>
              </a:lnSpc>
            </a:pPr>
            <a:r>
              <a:rPr lang="en-US" dirty="0"/>
              <a:t>A group of </a:t>
            </a:r>
            <a:r>
              <a:rPr lang="en-US" b="1" dirty="0"/>
              <a:t>three rabbit </a:t>
            </a:r>
            <a:r>
              <a:rPr lang="en-US" dirty="0"/>
              <a:t>are used for pyrogen; they should be healthy, nature and approximately of the same weight and size. The initial temperature of each rabbit is recorded (any rabbit show temperature more than 39⁰C should excluded), then inject the sample into the ear vein of each rabbit. Measure the temperature after 30 min and then every hour. </a:t>
            </a:r>
            <a:r>
              <a:rPr lang="en-US" b="1" dirty="0"/>
              <a:t>A positive result is when each rabbit show increase in temperature more than 0.6⁰C or the sum of temperature increase of the three rabbits exceeds 1.4⁰C.</a:t>
            </a:r>
            <a:r>
              <a:rPr lang="en-US" dirty="0"/>
              <a:t> If only two of the three rabbits show increase in temperature, repeat the test using group of </a:t>
            </a:r>
            <a:r>
              <a:rPr lang="en-US" b="1" dirty="0"/>
              <a:t>five rabbits</a:t>
            </a:r>
            <a:r>
              <a:rPr lang="en-US" dirty="0"/>
              <a:t>, and the test will be +</a:t>
            </a:r>
            <a:r>
              <a:rPr lang="en-US" dirty="0" err="1"/>
              <a:t>ve</a:t>
            </a:r>
            <a:r>
              <a:rPr lang="en-US" dirty="0"/>
              <a:t> if four of the five rabbits show increase in temperature in the repeated test.</a:t>
            </a:r>
            <a:endParaRPr lang="ar-IQ" dirty="0"/>
          </a:p>
        </p:txBody>
      </p:sp>
    </p:spTree>
    <p:extLst>
      <p:ext uri="{BB962C8B-B14F-4D97-AF65-F5344CB8AC3E}">
        <p14:creationId xmlns:p14="http://schemas.microsoft.com/office/powerpoint/2010/main" val="426120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A2F67-D002-4442-A186-FCD0D8C3E496}"/>
              </a:ext>
            </a:extLst>
          </p:cNvPr>
          <p:cNvSpPr>
            <a:spLocks noGrp="1"/>
          </p:cNvSpPr>
          <p:nvPr>
            <p:ph idx="1"/>
          </p:nvPr>
        </p:nvSpPr>
        <p:spPr>
          <a:xfrm>
            <a:off x="838200" y="404734"/>
            <a:ext cx="10978662" cy="6221149"/>
          </a:xfrm>
        </p:spPr>
        <p:txBody>
          <a:bodyPr>
            <a:normAutofit fontScale="85000" lnSpcReduction="20000"/>
          </a:bodyPr>
          <a:lstStyle/>
          <a:p>
            <a:pPr algn="just">
              <a:lnSpc>
                <a:spcPct val="160000"/>
              </a:lnSpc>
            </a:pPr>
            <a:r>
              <a:rPr lang="en-US" sz="4700" dirty="0">
                <a:solidFill>
                  <a:srgbClr val="FF0000"/>
                </a:solidFill>
              </a:rPr>
              <a:t>Clarity</a:t>
            </a:r>
            <a:r>
              <a:rPr lang="en-US" dirty="0"/>
              <a:t>: the product should be free from particles specially those of big sizes because if present they block blood vessels, which have a diameter 7.5 µ.</a:t>
            </a:r>
          </a:p>
          <a:p>
            <a:pPr algn="just">
              <a:lnSpc>
                <a:spcPct val="160000"/>
              </a:lnSpc>
            </a:pPr>
            <a:r>
              <a:rPr lang="en-US" dirty="0"/>
              <a:t>Clarity test is done by taking parenteral solution and observe it at strong beam of light and the product will be observed for any foreign particle.</a:t>
            </a:r>
          </a:p>
          <a:p>
            <a:pPr algn="just">
              <a:lnSpc>
                <a:spcPct val="160000"/>
              </a:lnSpc>
            </a:pPr>
            <a:r>
              <a:rPr lang="en-US" sz="4700" dirty="0">
                <a:solidFill>
                  <a:srgbClr val="FF0000"/>
                </a:solidFill>
              </a:rPr>
              <a:t>Stability</a:t>
            </a:r>
            <a:r>
              <a:rPr lang="en-US" dirty="0"/>
              <a:t>: this a standard requirement for all products not only for parenteral solutions, so the product should be stored at several temperatures for specific period of time then analyzed. They should not loss any amount of active constituents.</a:t>
            </a:r>
          </a:p>
          <a:p>
            <a:pPr algn="just">
              <a:lnSpc>
                <a:spcPct val="160000"/>
              </a:lnSpc>
            </a:pPr>
            <a:r>
              <a:rPr lang="en-US" sz="4600" dirty="0">
                <a:solidFill>
                  <a:srgbClr val="FF0000"/>
                </a:solidFill>
              </a:rPr>
              <a:t>Isotonicity</a:t>
            </a:r>
            <a:r>
              <a:rPr lang="en-US" dirty="0"/>
              <a:t>: the </a:t>
            </a:r>
            <a:r>
              <a:rPr lang="en-US" dirty="0" err="1"/>
              <a:t>parenterals</a:t>
            </a:r>
            <a:r>
              <a:rPr lang="en-US" dirty="0"/>
              <a:t> products should be isotonic with body fluids so should not change the morphology of RBCs (no shrinkage or hemolysis).</a:t>
            </a:r>
          </a:p>
        </p:txBody>
      </p:sp>
    </p:spTree>
    <p:extLst>
      <p:ext uri="{BB962C8B-B14F-4D97-AF65-F5344CB8AC3E}">
        <p14:creationId xmlns:p14="http://schemas.microsoft.com/office/powerpoint/2010/main" val="2434291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DA83-BC2E-479E-B561-96D9695061AA}"/>
              </a:ext>
            </a:extLst>
          </p:cNvPr>
          <p:cNvSpPr>
            <a:spLocks noGrp="1"/>
          </p:cNvSpPr>
          <p:nvPr>
            <p:ph type="title"/>
          </p:nvPr>
        </p:nvSpPr>
        <p:spPr/>
        <p:txBody>
          <a:bodyPr/>
          <a:lstStyle/>
          <a:p>
            <a:r>
              <a:rPr lang="en-US" sz="3600" dirty="0">
                <a:solidFill>
                  <a:srgbClr val="00B0F0"/>
                </a:solidFill>
                <a:latin typeface="Georgia" panose="02040502050405020303" pitchFamily="18" charset="0"/>
              </a:rPr>
              <a:t>Parenteral injections</a:t>
            </a:r>
            <a:endParaRPr lang="ar-IQ" sz="3600" dirty="0">
              <a:solidFill>
                <a:srgbClr val="00B0F0"/>
              </a:solidFill>
              <a:latin typeface="Georgia" panose="02040502050405020303" pitchFamily="18" charset="0"/>
            </a:endParaRPr>
          </a:p>
        </p:txBody>
      </p:sp>
      <p:pic>
        <p:nvPicPr>
          <p:cNvPr id="4" name="Picture 3">
            <a:extLst>
              <a:ext uri="{FF2B5EF4-FFF2-40B4-BE49-F238E27FC236}">
                <a16:creationId xmlns:a16="http://schemas.microsoft.com/office/drawing/2014/main" id="{72990F2F-B5FE-436C-B08A-CA07153A65BF}"/>
              </a:ext>
            </a:extLst>
          </p:cNvPr>
          <p:cNvPicPr>
            <a:picLocks noChangeAspect="1"/>
          </p:cNvPicPr>
          <p:nvPr/>
        </p:nvPicPr>
        <p:blipFill>
          <a:blip r:embed="rId2"/>
          <a:stretch>
            <a:fillRect/>
          </a:stretch>
        </p:blipFill>
        <p:spPr>
          <a:xfrm>
            <a:off x="2838010" y="1800077"/>
            <a:ext cx="6515979" cy="3769575"/>
          </a:xfrm>
          <a:prstGeom prst="rect">
            <a:avLst/>
          </a:prstGeom>
        </p:spPr>
      </p:pic>
      <p:pic>
        <p:nvPicPr>
          <p:cNvPr id="5" name="Picture 4">
            <a:extLst>
              <a:ext uri="{FF2B5EF4-FFF2-40B4-BE49-F238E27FC236}">
                <a16:creationId xmlns:a16="http://schemas.microsoft.com/office/drawing/2014/main" id="{102FDD9A-B049-4A8B-9279-1A097D1C54C5}"/>
              </a:ext>
            </a:extLst>
          </p:cNvPr>
          <p:cNvPicPr>
            <a:picLocks noChangeAspect="1"/>
          </p:cNvPicPr>
          <p:nvPr/>
        </p:nvPicPr>
        <p:blipFill>
          <a:blip r:embed="rId3"/>
          <a:stretch>
            <a:fillRect/>
          </a:stretch>
        </p:blipFill>
        <p:spPr>
          <a:xfrm>
            <a:off x="8496300" y="2545520"/>
            <a:ext cx="2857500" cy="2076450"/>
          </a:xfrm>
          <a:prstGeom prst="rect">
            <a:avLst/>
          </a:prstGeom>
        </p:spPr>
      </p:pic>
      <p:pic>
        <p:nvPicPr>
          <p:cNvPr id="6" name="Picture 5">
            <a:extLst>
              <a:ext uri="{FF2B5EF4-FFF2-40B4-BE49-F238E27FC236}">
                <a16:creationId xmlns:a16="http://schemas.microsoft.com/office/drawing/2014/main" id="{23A75BB9-8F1A-4176-B596-E0A7B82445DF}"/>
              </a:ext>
            </a:extLst>
          </p:cNvPr>
          <p:cNvPicPr>
            <a:picLocks noChangeAspect="1"/>
          </p:cNvPicPr>
          <p:nvPr/>
        </p:nvPicPr>
        <p:blipFill>
          <a:blip r:embed="rId4"/>
          <a:stretch>
            <a:fillRect/>
          </a:stretch>
        </p:blipFill>
        <p:spPr>
          <a:xfrm>
            <a:off x="617806" y="1595529"/>
            <a:ext cx="3810000" cy="3886200"/>
          </a:xfrm>
          <a:prstGeom prst="rect">
            <a:avLst/>
          </a:prstGeom>
        </p:spPr>
      </p:pic>
    </p:spTree>
    <p:extLst>
      <p:ext uri="{BB962C8B-B14F-4D97-AF65-F5344CB8AC3E}">
        <p14:creationId xmlns:p14="http://schemas.microsoft.com/office/powerpoint/2010/main" val="144398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6844-B99C-410D-B90A-07FBFBBF3F58}"/>
              </a:ext>
            </a:extLst>
          </p:cNvPr>
          <p:cNvSpPr>
            <a:spLocks noGrp="1"/>
          </p:cNvSpPr>
          <p:nvPr>
            <p:ph type="title"/>
          </p:nvPr>
        </p:nvSpPr>
        <p:spPr>
          <a:xfrm>
            <a:off x="838200" y="365126"/>
            <a:ext cx="10515600" cy="834088"/>
          </a:xfrm>
        </p:spPr>
        <p:txBody>
          <a:bodyPr/>
          <a:lstStyle/>
          <a:p>
            <a:r>
              <a:rPr lang="en-US" sz="3600" dirty="0">
                <a:solidFill>
                  <a:srgbClr val="00B0F0"/>
                </a:solidFill>
                <a:latin typeface="Georgia" panose="02040502050405020303" pitchFamily="18" charset="0"/>
              </a:rPr>
              <a:t>Types of parenteral injections</a:t>
            </a:r>
            <a:endParaRPr lang="ar-IQ" sz="3600" dirty="0">
              <a:solidFill>
                <a:srgbClr val="00B0F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D0A8EB45-BCF8-4609-A412-05C4576AFDDA}"/>
              </a:ext>
            </a:extLst>
          </p:cNvPr>
          <p:cNvSpPr>
            <a:spLocks noGrp="1"/>
          </p:cNvSpPr>
          <p:nvPr>
            <p:ph idx="1"/>
          </p:nvPr>
        </p:nvSpPr>
        <p:spPr>
          <a:xfrm>
            <a:off x="838200" y="1199214"/>
            <a:ext cx="10914089" cy="4227225"/>
          </a:xfrm>
        </p:spPr>
        <p:txBody>
          <a:bodyPr>
            <a:normAutofit fontScale="85000" lnSpcReduction="20000"/>
          </a:bodyPr>
          <a:lstStyle/>
          <a:p>
            <a:pPr>
              <a:lnSpc>
                <a:spcPct val="150000"/>
              </a:lnSpc>
            </a:pPr>
            <a:r>
              <a:rPr lang="en-US" dirty="0"/>
              <a:t>According to route of administration </a:t>
            </a:r>
            <a:r>
              <a:rPr lang="en-US" dirty="0" err="1"/>
              <a:t>parenterals</a:t>
            </a:r>
            <a:r>
              <a:rPr lang="en-US" dirty="0"/>
              <a:t> are classified into: </a:t>
            </a:r>
          </a:p>
          <a:p>
            <a:pPr>
              <a:lnSpc>
                <a:spcPct val="150000"/>
              </a:lnSpc>
            </a:pPr>
            <a:r>
              <a:rPr lang="en-US" dirty="0"/>
              <a:t>Intravenous (</a:t>
            </a:r>
            <a:r>
              <a:rPr lang="en-US" dirty="0" err="1"/>
              <a:t>i.v</a:t>
            </a:r>
            <a:r>
              <a:rPr lang="en-US" dirty="0"/>
              <a:t>): injected directly into vein (major or peripheral vein)</a:t>
            </a:r>
          </a:p>
          <a:p>
            <a:pPr>
              <a:lnSpc>
                <a:spcPct val="150000"/>
              </a:lnSpc>
            </a:pPr>
            <a:r>
              <a:rPr lang="en-US" dirty="0"/>
              <a:t>Intramuscular (</a:t>
            </a:r>
            <a:r>
              <a:rPr lang="en-US" dirty="0" err="1"/>
              <a:t>i.m</a:t>
            </a:r>
            <a:r>
              <a:rPr lang="en-US" dirty="0"/>
              <a:t>): injected directly into skeletal muscle (pelvic or arm).</a:t>
            </a:r>
          </a:p>
          <a:p>
            <a:pPr>
              <a:lnSpc>
                <a:spcPct val="150000"/>
              </a:lnSpc>
            </a:pPr>
            <a:r>
              <a:rPr lang="en-US" dirty="0"/>
              <a:t>Subcutaneous (</a:t>
            </a:r>
            <a:r>
              <a:rPr lang="en-US" dirty="0" err="1"/>
              <a:t>s.c</a:t>
            </a:r>
            <a:r>
              <a:rPr lang="en-US" dirty="0"/>
              <a:t>): this is injected into alveolar region beneath the layer of the skin. </a:t>
            </a:r>
          </a:p>
          <a:p>
            <a:pPr>
              <a:lnSpc>
                <a:spcPct val="150000"/>
              </a:lnSpc>
            </a:pPr>
            <a:r>
              <a:rPr lang="en-US" dirty="0"/>
              <a:t>Intra dermal (</a:t>
            </a:r>
            <a:r>
              <a:rPr lang="en-US" dirty="0" err="1"/>
              <a:t>i.d</a:t>
            </a:r>
            <a:r>
              <a:rPr lang="en-US" dirty="0"/>
              <a:t>): injected between layers of the skin.</a:t>
            </a:r>
          </a:p>
          <a:p>
            <a:pPr>
              <a:lnSpc>
                <a:spcPct val="150000"/>
              </a:lnSpc>
            </a:pPr>
            <a:r>
              <a:rPr lang="en-US" dirty="0"/>
              <a:t>Intra spinal (</a:t>
            </a:r>
            <a:r>
              <a:rPr lang="en-US" dirty="0" err="1"/>
              <a:t>i.s</a:t>
            </a:r>
            <a:r>
              <a:rPr lang="en-US" dirty="0"/>
              <a:t>): injected into spinal canal.</a:t>
            </a:r>
          </a:p>
          <a:p>
            <a:pPr>
              <a:lnSpc>
                <a:spcPct val="150000"/>
              </a:lnSpc>
            </a:pPr>
            <a:r>
              <a:rPr lang="en-US" dirty="0"/>
              <a:t>Intra arterial (</a:t>
            </a:r>
            <a:r>
              <a:rPr lang="en-US" dirty="0" err="1"/>
              <a:t>i.a</a:t>
            </a:r>
            <a:r>
              <a:rPr lang="en-US" dirty="0"/>
              <a:t>): injected directly into artery. </a:t>
            </a:r>
          </a:p>
        </p:txBody>
      </p:sp>
      <p:sp>
        <p:nvSpPr>
          <p:cNvPr id="5" name="TextBox 4">
            <a:extLst>
              <a:ext uri="{FF2B5EF4-FFF2-40B4-BE49-F238E27FC236}">
                <a16:creationId xmlns:a16="http://schemas.microsoft.com/office/drawing/2014/main" id="{01138EDA-32D3-4974-850F-9678C0D05227}"/>
              </a:ext>
            </a:extLst>
          </p:cNvPr>
          <p:cNvSpPr txBox="1"/>
          <p:nvPr/>
        </p:nvSpPr>
        <p:spPr>
          <a:xfrm>
            <a:off x="838200" y="5569544"/>
            <a:ext cx="10914089" cy="1015663"/>
          </a:xfrm>
          <a:prstGeom prst="rect">
            <a:avLst/>
          </a:prstGeom>
          <a:noFill/>
          <a:ln w="28575">
            <a:solidFill>
              <a:srgbClr val="00B0F0"/>
            </a:solidFill>
          </a:ln>
        </p:spPr>
        <p:txBody>
          <a:bodyPr wrap="square">
            <a:spAutoFit/>
          </a:bodyPr>
          <a:lstStyle/>
          <a:p>
            <a:pPr algn="just"/>
            <a:r>
              <a:rPr lang="en-US" sz="2000" dirty="0"/>
              <a:t>Drugs may be injected almost any organ or area of body including joints (</a:t>
            </a:r>
            <a:r>
              <a:rPr lang="en-US" sz="2000" b="1" dirty="0"/>
              <a:t>intra articular</a:t>
            </a:r>
            <a:r>
              <a:rPr lang="en-US" sz="2000" dirty="0"/>
              <a:t>), a joint-fluid area (</a:t>
            </a:r>
            <a:r>
              <a:rPr lang="en-US" sz="2000" b="1" dirty="0"/>
              <a:t>intra synovial</a:t>
            </a:r>
            <a:r>
              <a:rPr lang="en-US" sz="2000" dirty="0"/>
              <a:t>), the spinal column (intra spinal), into spinal fluid (intrathecal), arteries (intra arterial), and in an emergency even into the heart (intra cardiac). </a:t>
            </a:r>
            <a:endParaRPr lang="ar-IQ" sz="2000" dirty="0"/>
          </a:p>
        </p:txBody>
      </p:sp>
    </p:spTree>
    <p:extLst>
      <p:ext uri="{BB962C8B-B14F-4D97-AF65-F5344CB8AC3E}">
        <p14:creationId xmlns:p14="http://schemas.microsoft.com/office/powerpoint/2010/main" val="3338298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C0A0E-00C7-4874-8F42-E4E8F9F7FC14}"/>
              </a:ext>
            </a:extLst>
          </p:cNvPr>
          <p:cNvSpPr>
            <a:spLocks noGrp="1"/>
          </p:cNvSpPr>
          <p:nvPr>
            <p:ph idx="1"/>
          </p:nvPr>
        </p:nvSpPr>
        <p:spPr>
          <a:xfrm>
            <a:off x="426719" y="647114"/>
            <a:ext cx="11338559" cy="5964701"/>
          </a:xfrm>
        </p:spPr>
        <p:txBody>
          <a:bodyPr>
            <a:noAutofit/>
          </a:bodyPr>
          <a:lstStyle/>
          <a:p>
            <a:pPr algn="just">
              <a:lnSpc>
                <a:spcPct val="170000"/>
              </a:lnSpc>
            </a:pPr>
            <a:r>
              <a:rPr lang="en-US" sz="2000" b="1" dirty="0"/>
              <a:t>Inhalation solutions</a:t>
            </a:r>
            <a:r>
              <a:rPr lang="en-US" sz="2000" dirty="0"/>
              <a:t>: inhalations are drugs or solutions of drugs administered by nasal or oral respiratory route either for local or systemic effect. </a:t>
            </a:r>
          </a:p>
          <a:p>
            <a:pPr algn="just">
              <a:lnSpc>
                <a:spcPct val="170000"/>
              </a:lnSpc>
            </a:pPr>
            <a:r>
              <a:rPr lang="en-US" sz="2000" b="1" dirty="0" err="1"/>
              <a:t>Otic</a:t>
            </a:r>
            <a:r>
              <a:rPr lang="en-US" sz="2000" b="1" dirty="0"/>
              <a:t> solutions</a:t>
            </a:r>
            <a:r>
              <a:rPr lang="en-US" sz="2000" dirty="0"/>
              <a:t>: </a:t>
            </a:r>
            <a:r>
              <a:rPr lang="en-US" sz="2000" dirty="0" err="1"/>
              <a:t>otic</a:t>
            </a:r>
            <a:r>
              <a:rPr lang="en-US" sz="2000" dirty="0"/>
              <a:t> preparations are sometimes referred to as ear preparations are usually placed in the ear canal by drops or in small amount for the removal of excessive cerumen (the brownish yellow, waxy secretion of the ceruminous glands of the external auditory meatus; earwax) or for the treatment of ear infections, inflammation, or pain.</a:t>
            </a:r>
          </a:p>
          <a:p>
            <a:pPr algn="just">
              <a:lnSpc>
                <a:spcPct val="170000"/>
              </a:lnSpc>
            </a:pPr>
            <a:r>
              <a:rPr lang="en-US" sz="2000" b="1" dirty="0"/>
              <a:t>Topical oral: </a:t>
            </a:r>
            <a:r>
              <a:rPr lang="en-US" sz="2000" dirty="0"/>
              <a:t>like (</a:t>
            </a:r>
            <a:r>
              <a:rPr lang="en-US" sz="2000" b="1" dirty="0">
                <a:solidFill>
                  <a:srgbClr val="FF0000"/>
                </a:solidFill>
              </a:rPr>
              <a:t>dental</a:t>
            </a:r>
            <a:r>
              <a:rPr lang="en-US" sz="2000" dirty="0"/>
              <a:t>) solutions.</a:t>
            </a:r>
          </a:p>
          <a:p>
            <a:pPr marL="0" indent="0" algn="just">
              <a:lnSpc>
                <a:spcPct val="150000"/>
              </a:lnSpc>
              <a:buNone/>
            </a:pPr>
            <a:r>
              <a:rPr lang="en-US" sz="2000" b="1" dirty="0">
                <a:solidFill>
                  <a:srgbClr val="FF0000"/>
                </a:solidFill>
              </a:rPr>
              <a:t>Mouthwashes</a:t>
            </a:r>
            <a:r>
              <a:rPr lang="en-US" sz="2000" dirty="0"/>
              <a:t> and </a:t>
            </a:r>
            <a:r>
              <a:rPr lang="en-US" sz="2000" b="1" dirty="0">
                <a:solidFill>
                  <a:srgbClr val="FF0000"/>
                </a:solidFill>
              </a:rPr>
              <a:t>gargles</a:t>
            </a:r>
            <a:r>
              <a:rPr lang="en-US" sz="2000" dirty="0"/>
              <a:t>: aqueous solutions for the prevention and treatment of mouth and throat infections can contain antiseptics, analgesic and/ or astringents. They are usually diluted with warm water before use.</a:t>
            </a:r>
          </a:p>
          <a:p>
            <a:pPr marL="0" indent="0" algn="just">
              <a:lnSpc>
                <a:spcPct val="150000"/>
              </a:lnSpc>
              <a:buNone/>
            </a:pPr>
            <a:r>
              <a:rPr lang="en-US" sz="2000" b="1" dirty="0">
                <a:solidFill>
                  <a:srgbClr val="FF0000"/>
                </a:solidFill>
              </a:rPr>
              <a:t>Vaginal</a:t>
            </a:r>
            <a:r>
              <a:rPr lang="en-US" sz="2000" dirty="0"/>
              <a:t> and </a:t>
            </a:r>
            <a:r>
              <a:rPr lang="en-US" sz="2000" b="1" dirty="0">
                <a:solidFill>
                  <a:srgbClr val="FF0000"/>
                </a:solidFill>
              </a:rPr>
              <a:t>rectal</a:t>
            </a:r>
            <a:r>
              <a:rPr lang="en-US" sz="2000" dirty="0"/>
              <a:t> solution: vaginal douches and retention enemas </a:t>
            </a:r>
            <a:endParaRPr lang="ar-IQ" sz="2000" dirty="0"/>
          </a:p>
        </p:txBody>
      </p:sp>
      <p:sp>
        <p:nvSpPr>
          <p:cNvPr id="4" name="TextBox 3">
            <a:extLst>
              <a:ext uri="{FF2B5EF4-FFF2-40B4-BE49-F238E27FC236}">
                <a16:creationId xmlns:a16="http://schemas.microsoft.com/office/drawing/2014/main" id="{2C9D5550-B100-4B20-A461-BE6C051C2011}"/>
              </a:ext>
            </a:extLst>
          </p:cNvPr>
          <p:cNvSpPr txBox="1"/>
          <p:nvPr/>
        </p:nvSpPr>
        <p:spPr>
          <a:xfrm>
            <a:off x="838199" y="123894"/>
            <a:ext cx="10515600" cy="523220"/>
          </a:xfrm>
          <a:prstGeom prst="rect">
            <a:avLst/>
          </a:prstGeom>
          <a:noFill/>
        </p:spPr>
        <p:txBody>
          <a:bodyPr wrap="square" rtlCol="1">
            <a:spAutoFit/>
          </a:bodyPr>
          <a:lstStyle/>
          <a:p>
            <a:r>
              <a:rPr lang="en-US" sz="2800" dirty="0">
                <a:solidFill>
                  <a:srgbClr val="FF0000"/>
                </a:solidFill>
                <a:latin typeface="Engravers MT" panose="02090707080505020304" pitchFamily="18" charset="0"/>
                <a:ea typeface="+mj-ea"/>
                <a:cs typeface="+mj-cs"/>
              </a:rPr>
              <a:t>Other types of official solutions</a:t>
            </a:r>
            <a:endParaRPr lang="ar-IQ" sz="2800" dirty="0">
              <a:solidFill>
                <a:srgbClr val="FF0000"/>
              </a:solidFill>
              <a:latin typeface="Engravers MT" panose="02090707080505020304" pitchFamily="18" charset="0"/>
              <a:ea typeface="+mj-ea"/>
              <a:cs typeface="+mj-cs"/>
            </a:endParaRPr>
          </a:p>
        </p:txBody>
      </p:sp>
    </p:spTree>
    <p:extLst>
      <p:ext uri="{BB962C8B-B14F-4D97-AF65-F5344CB8AC3E}">
        <p14:creationId xmlns:p14="http://schemas.microsoft.com/office/powerpoint/2010/main" val="394133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819B-43A0-4A8D-A51F-3D3C74448F91}"/>
              </a:ext>
            </a:extLst>
          </p:cNvPr>
          <p:cNvSpPr>
            <a:spLocks noGrp="1"/>
          </p:cNvSpPr>
          <p:nvPr>
            <p:ph type="title"/>
          </p:nvPr>
        </p:nvSpPr>
        <p:spPr>
          <a:xfrm>
            <a:off x="838200" y="77631"/>
            <a:ext cx="10515600" cy="789118"/>
          </a:xfrm>
        </p:spPr>
        <p:txBody>
          <a:bodyPr/>
          <a:lstStyle/>
          <a:p>
            <a:r>
              <a:rPr lang="en-US" dirty="0">
                <a:solidFill>
                  <a:srgbClr val="FF0000"/>
                </a:solidFill>
                <a:latin typeface="Georgia" panose="02040502050405020303" pitchFamily="18" charset="0"/>
              </a:rPr>
              <a:t>Preparation methods</a:t>
            </a:r>
            <a:endParaRPr lang="ar-IQ" dirty="0">
              <a:solidFill>
                <a:srgbClr val="FF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7547751-BDF7-4512-BDAA-3583A8FC487C}"/>
              </a:ext>
            </a:extLst>
          </p:cNvPr>
          <p:cNvSpPr>
            <a:spLocks noGrp="1"/>
          </p:cNvSpPr>
          <p:nvPr>
            <p:ph idx="1"/>
          </p:nvPr>
        </p:nvSpPr>
        <p:spPr>
          <a:xfrm>
            <a:off x="838200" y="1034321"/>
            <a:ext cx="10515600" cy="5351489"/>
          </a:xfrm>
        </p:spPr>
        <p:txBody>
          <a:bodyPr>
            <a:normAutofit fontScale="92500" lnSpcReduction="10000"/>
          </a:bodyPr>
          <a:lstStyle/>
          <a:p>
            <a:pPr marL="0" indent="0">
              <a:lnSpc>
                <a:spcPct val="150000"/>
              </a:lnSpc>
              <a:buNone/>
            </a:pPr>
            <a:r>
              <a:rPr lang="en-US" dirty="0"/>
              <a:t>There is no uniform method for preparation of official solution but each group of solutions is prepared by specific method.</a:t>
            </a:r>
          </a:p>
          <a:p>
            <a:pPr marL="0" indent="0">
              <a:lnSpc>
                <a:spcPct val="150000"/>
              </a:lnSpc>
              <a:buNone/>
            </a:pPr>
            <a:r>
              <a:rPr lang="en-US" b="1" dirty="0"/>
              <a:t>According to method of preparation it can be classified into:</a:t>
            </a:r>
          </a:p>
          <a:p>
            <a:pPr marL="0" indent="0">
              <a:lnSpc>
                <a:spcPct val="150000"/>
              </a:lnSpc>
              <a:buNone/>
            </a:pPr>
            <a:r>
              <a:rPr lang="en-US" dirty="0"/>
              <a:t>1. Solutions prepared by simple solution</a:t>
            </a:r>
          </a:p>
          <a:p>
            <a:pPr marL="0" indent="0">
              <a:lnSpc>
                <a:spcPct val="150000"/>
              </a:lnSpc>
              <a:buNone/>
            </a:pPr>
            <a:r>
              <a:rPr lang="en-US" dirty="0"/>
              <a:t>2. Solutions prepared by chemical reaction.</a:t>
            </a:r>
          </a:p>
          <a:p>
            <a:pPr marL="0" indent="0">
              <a:lnSpc>
                <a:spcPct val="150000"/>
              </a:lnSpc>
              <a:buNone/>
            </a:pPr>
            <a:r>
              <a:rPr lang="en-US" dirty="0"/>
              <a:t>3. Solutions prepared by extraction.</a:t>
            </a:r>
          </a:p>
          <a:p>
            <a:pPr marL="0" indent="0">
              <a:lnSpc>
                <a:spcPct val="150000"/>
              </a:lnSpc>
              <a:buNone/>
            </a:pPr>
            <a:r>
              <a:rPr lang="en-US" dirty="0"/>
              <a:t>4. Solutions prepared by simple solution method with sterilization.</a:t>
            </a:r>
          </a:p>
          <a:p>
            <a:pPr marL="0" indent="0">
              <a:lnSpc>
                <a:spcPct val="150000"/>
              </a:lnSpc>
              <a:buNone/>
            </a:pPr>
            <a:r>
              <a:rPr lang="en-US" dirty="0"/>
              <a:t>The first method is the easiest method and simplest method of preparation. </a:t>
            </a:r>
          </a:p>
        </p:txBody>
      </p:sp>
    </p:spTree>
    <p:extLst>
      <p:ext uri="{BB962C8B-B14F-4D97-AF65-F5344CB8AC3E}">
        <p14:creationId xmlns:p14="http://schemas.microsoft.com/office/powerpoint/2010/main" val="405040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91060-A714-4431-986B-86DA8D4C805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8575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8945-103B-4F21-99E9-389EDA038049}"/>
              </a:ext>
            </a:extLst>
          </p:cNvPr>
          <p:cNvSpPr>
            <a:spLocks noGrp="1"/>
          </p:cNvSpPr>
          <p:nvPr>
            <p:ph type="title"/>
          </p:nvPr>
        </p:nvSpPr>
        <p:spPr>
          <a:xfrm>
            <a:off x="704539" y="365125"/>
            <a:ext cx="10897848" cy="1325563"/>
          </a:xfrm>
        </p:spPr>
        <p:txBody>
          <a:bodyPr>
            <a:normAutofit/>
          </a:bodyPr>
          <a:lstStyle/>
          <a:p>
            <a:r>
              <a:rPr lang="en-US" dirty="0">
                <a:solidFill>
                  <a:srgbClr val="FF0000"/>
                </a:solidFill>
                <a:latin typeface="Georgia" panose="02040502050405020303" pitchFamily="18" charset="0"/>
              </a:rPr>
              <a:t>Examples of solution prepared by simple solution:</a:t>
            </a:r>
            <a:endParaRPr lang="ar-IQ" dirty="0">
              <a:solidFill>
                <a:srgbClr val="FF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4BB2907E-E878-4AA7-9448-4F5AD4ADA447}"/>
              </a:ext>
            </a:extLst>
          </p:cNvPr>
          <p:cNvSpPr>
            <a:spLocks noGrp="1"/>
          </p:cNvSpPr>
          <p:nvPr>
            <p:ph idx="1"/>
          </p:nvPr>
        </p:nvSpPr>
        <p:spPr>
          <a:xfrm>
            <a:off x="704539" y="1825625"/>
            <a:ext cx="10897847" cy="4667250"/>
          </a:xfrm>
        </p:spPr>
        <p:txBody>
          <a:bodyPr>
            <a:normAutofit lnSpcReduction="10000"/>
          </a:bodyPr>
          <a:lstStyle/>
          <a:p>
            <a:pPr marL="0" indent="0" algn="just">
              <a:lnSpc>
                <a:spcPct val="115000"/>
              </a:lnSpc>
              <a:spcAft>
                <a:spcPts val="1000"/>
              </a:spcAft>
              <a:buNone/>
            </a:pPr>
            <a:r>
              <a:rPr lang="en-US" sz="2400" dirty="0"/>
              <a:t>1. </a:t>
            </a:r>
            <a:r>
              <a:rPr lang="en-US" sz="2400" b="1" dirty="0"/>
              <a:t>Amaranth solution USP 1%: </a:t>
            </a:r>
            <a:r>
              <a:rPr lang="en-US" sz="2400" dirty="0"/>
              <a:t>prepared by dissolving amaranth in purified water. It is used as coloring agent to impart color to clear liquid preparation. </a:t>
            </a:r>
          </a:p>
          <a:p>
            <a:pPr marL="0" indent="0" algn="just">
              <a:lnSpc>
                <a:spcPct val="115000"/>
              </a:lnSpc>
              <a:spcAft>
                <a:spcPts val="1000"/>
              </a:spcAft>
              <a:buNone/>
            </a:pPr>
            <a:r>
              <a:rPr lang="en-US" sz="2400" dirty="0"/>
              <a:t>2. </a:t>
            </a:r>
            <a:r>
              <a:rPr lang="en-US" sz="2400" b="1" dirty="0"/>
              <a:t>Gentian violet solution USP 1%: </a:t>
            </a:r>
            <a:r>
              <a:rPr lang="en-US" sz="2400" dirty="0"/>
              <a:t>gentian violet in hydroalcoholic solution (10% alcohol v/v). It is used as topical local anti-infective it is used topically in undiluted form in infections caused by gram-positive bacteria or by certain parasitic fungi.</a:t>
            </a:r>
          </a:p>
          <a:p>
            <a:pPr marL="0" indent="0" algn="just">
              <a:lnSpc>
                <a:spcPct val="115000"/>
              </a:lnSpc>
              <a:spcAft>
                <a:spcPts val="1000"/>
              </a:spcAft>
              <a:buNone/>
            </a:pPr>
            <a:r>
              <a:rPr lang="en-US" sz="2400" dirty="0"/>
              <a:t>3. </a:t>
            </a:r>
            <a:r>
              <a:rPr lang="en-US" sz="2400" b="1" dirty="0"/>
              <a:t>Iodine solution NF</a:t>
            </a:r>
            <a:r>
              <a:rPr lang="en-US" sz="2400" dirty="0"/>
              <a:t>: it is used as local anti-infective for skin and surgical disinfectant.</a:t>
            </a:r>
          </a:p>
          <a:p>
            <a:pPr marL="0" indent="0" algn="just">
              <a:lnSpc>
                <a:spcPct val="115000"/>
              </a:lnSpc>
              <a:spcAft>
                <a:spcPts val="1000"/>
              </a:spcAft>
              <a:buNone/>
            </a:pPr>
            <a:r>
              <a:rPr lang="en-US" sz="2400" dirty="0"/>
              <a:t>4. </a:t>
            </a:r>
            <a:r>
              <a:rPr lang="en-US" sz="2400" b="1" dirty="0"/>
              <a:t>Tolnaftate solution USP 1% </a:t>
            </a:r>
            <a:r>
              <a:rPr lang="en-US" sz="2400" dirty="0"/>
              <a:t>in a non aqueous homogeneous vehicle of polyethylene glycol 400.</a:t>
            </a:r>
          </a:p>
          <a:p>
            <a:pPr marL="0" indent="0" algn="just">
              <a:lnSpc>
                <a:spcPct val="115000"/>
              </a:lnSpc>
              <a:spcAft>
                <a:spcPts val="1000"/>
              </a:spcAft>
              <a:buNone/>
            </a:pPr>
            <a:r>
              <a:rPr lang="en-US" sz="2400" dirty="0"/>
              <a:t>5. </a:t>
            </a:r>
            <a:r>
              <a:rPr lang="en-US" sz="2400" b="1" dirty="0"/>
              <a:t>Clindamycin phosphate topical solution</a:t>
            </a:r>
            <a:r>
              <a:rPr lang="en-US" sz="2400" dirty="0"/>
              <a:t>: used in treatment of acne vulgaris.</a:t>
            </a:r>
          </a:p>
        </p:txBody>
      </p:sp>
    </p:spTree>
    <p:extLst>
      <p:ext uri="{BB962C8B-B14F-4D97-AF65-F5344CB8AC3E}">
        <p14:creationId xmlns:p14="http://schemas.microsoft.com/office/powerpoint/2010/main" val="106457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32AF-C2A3-4D1C-96F9-04A9D940830D}"/>
              </a:ext>
            </a:extLst>
          </p:cNvPr>
          <p:cNvSpPr>
            <a:spLocks noGrp="1"/>
          </p:cNvSpPr>
          <p:nvPr>
            <p:ph type="title"/>
          </p:nvPr>
        </p:nvSpPr>
        <p:spPr>
          <a:xfrm>
            <a:off x="497174" y="316458"/>
            <a:ext cx="11197652" cy="1088921"/>
          </a:xfrm>
        </p:spPr>
        <p:txBody>
          <a:bodyPr>
            <a:normAutofit fontScale="90000"/>
          </a:bodyPr>
          <a:lstStyle/>
          <a:p>
            <a:r>
              <a:rPr lang="en-US" dirty="0">
                <a:solidFill>
                  <a:srgbClr val="FF0000"/>
                </a:solidFill>
                <a:latin typeface="Georgia" panose="02040502050405020303" pitchFamily="18" charset="0"/>
              </a:rPr>
              <a:t>Solution prepared by simple solution with sterilization</a:t>
            </a:r>
            <a:endParaRPr lang="ar-IQ" dirty="0">
              <a:solidFill>
                <a:srgbClr val="FF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87DE9067-38B5-4D8E-9531-84982AA14315}"/>
              </a:ext>
            </a:extLst>
          </p:cNvPr>
          <p:cNvSpPr>
            <a:spLocks noGrp="1"/>
          </p:cNvSpPr>
          <p:nvPr>
            <p:ph idx="1"/>
          </p:nvPr>
        </p:nvSpPr>
        <p:spPr>
          <a:xfrm>
            <a:off x="571500" y="1773321"/>
            <a:ext cx="11049000" cy="1088921"/>
          </a:xfrm>
        </p:spPr>
        <p:txBody>
          <a:bodyPr/>
          <a:lstStyle/>
          <a:p>
            <a:pPr marL="0" indent="0">
              <a:buNone/>
            </a:pPr>
            <a:r>
              <a:rPr lang="en-US" dirty="0"/>
              <a:t>a. anti-coagulants solutions. b. Irrigating solution. c. physiologic solutions</a:t>
            </a:r>
          </a:p>
          <a:p>
            <a:pPr marL="0" indent="0">
              <a:buNone/>
            </a:pPr>
            <a:endParaRPr lang="ar-IQ" dirty="0"/>
          </a:p>
        </p:txBody>
      </p:sp>
      <p:pic>
        <p:nvPicPr>
          <p:cNvPr id="4" name="Picture 3">
            <a:extLst>
              <a:ext uri="{FF2B5EF4-FFF2-40B4-BE49-F238E27FC236}">
                <a16:creationId xmlns:a16="http://schemas.microsoft.com/office/drawing/2014/main" id="{5739CB9D-EBED-48BA-88B2-3980DF03847A}"/>
              </a:ext>
            </a:extLst>
          </p:cNvPr>
          <p:cNvPicPr>
            <a:picLocks noChangeAspect="1"/>
          </p:cNvPicPr>
          <p:nvPr/>
        </p:nvPicPr>
        <p:blipFill>
          <a:blip r:embed="rId2"/>
          <a:stretch>
            <a:fillRect/>
          </a:stretch>
        </p:blipFill>
        <p:spPr>
          <a:xfrm>
            <a:off x="1408841" y="3086100"/>
            <a:ext cx="1819275" cy="2514600"/>
          </a:xfrm>
          <a:prstGeom prst="rect">
            <a:avLst/>
          </a:prstGeom>
        </p:spPr>
      </p:pic>
      <p:pic>
        <p:nvPicPr>
          <p:cNvPr id="5" name="Picture 4">
            <a:extLst>
              <a:ext uri="{FF2B5EF4-FFF2-40B4-BE49-F238E27FC236}">
                <a16:creationId xmlns:a16="http://schemas.microsoft.com/office/drawing/2014/main" id="{177F1EC8-D4B6-40DD-99C9-47929C716BF6}"/>
              </a:ext>
            </a:extLst>
          </p:cNvPr>
          <p:cNvPicPr>
            <a:picLocks noChangeAspect="1"/>
          </p:cNvPicPr>
          <p:nvPr/>
        </p:nvPicPr>
        <p:blipFill>
          <a:blip r:embed="rId3"/>
          <a:stretch>
            <a:fillRect/>
          </a:stretch>
        </p:blipFill>
        <p:spPr>
          <a:xfrm>
            <a:off x="4557010" y="2914546"/>
            <a:ext cx="2468570" cy="2433856"/>
          </a:xfrm>
          <a:prstGeom prst="rect">
            <a:avLst/>
          </a:prstGeom>
        </p:spPr>
      </p:pic>
      <p:pic>
        <p:nvPicPr>
          <p:cNvPr id="6" name="Picture 5">
            <a:extLst>
              <a:ext uri="{FF2B5EF4-FFF2-40B4-BE49-F238E27FC236}">
                <a16:creationId xmlns:a16="http://schemas.microsoft.com/office/drawing/2014/main" id="{B7670BB5-AF9E-4CF0-A5F8-37D97F9BB11C}"/>
              </a:ext>
            </a:extLst>
          </p:cNvPr>
          <p:cNvPicPr>
            <a:picLocks noChangeAspect="1"/>
          </p:cNvPicPr>
          <p:nvPr/>
        </p:nvPicPr>
        <p:blipFill>
          <a:blip r:embed="rId4"/>
          <a:stretch>
            <a:fillRect/>
          </a:stretch>
        </p:blipFill>
        <p:spPr>
          <a:xfrm>
            <a:off x="8855010" y="2705100"/>
            <a:ext cx="2095500" cy="2895600"/>
          </a:xfrm>
          <a:prstGeom prst="rect">
            <a:avLst/>
          </a:prstGeom>
        </p:spPr>
      </p:pic>
    </p:spTree>
    <p:extLst>
      <p:ext uri="{BB962C8B-B14F-4D97-AF65-F5344CB8AC3E}">
        <p14:creationId xmlns:p14="http://schemas.microsoft.com/office/powerpoint/2010/main" val="231646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9F5-72BF-4473-AE42-158B629C4B75}"/>
              </a:ext>
            </a:extLst>
          </p:cNvPr>
          <p:cNvSpPr>
            <a:spLocks noGrp="1"/>
          </p:cNvSpPr>
          <p:nvPr>
            <p:ph type="title"/>
          </p:nvPr>
        </p:nvSpPr>
        <p:spPr>
          <a:xfrm>
            <a:off x="838200" y="239844"/>
            <a:ext cx="10515600" cy="939046"/>
          </a:xfrm>
        </p:spPr>
        <p:txBody>
          <a:bodyPr/>
          <a:lstStyle/>
          <a:p>
            <a:r>
              <a:rPr lang="en-US" sz="4000" dirty="0">
                <a:solidFill>
                  <a:srgbClr val="FF0000"/>
                </a:solidFill>
                <a:latin typeface="Engravers MT" panose="02090707080505020304" pitchFamily="18" charset="0"/>
              </a:rPr>
              <a:t>Ophthalmic solutions</a:t>
            </a:r>
            <a:endParaRPr lang="ar-IQ" sz="4000" dirty="0">
              <a:solidFill>
                <a:srgbClr val="FF0000"/>
              </a:solidFill>
              <a:latin typeface="Engravers MT" panose="02090707080505020304" pitchFamily="18" charset="0"/>
            </a:endParaRPr>
          </a:p>
        </p:txBody>
      </p:sp>
      <p:sp>
        <p:nvSpPr>
          <p:cNvPr id="3" name="Content Placeholder 2">
            <a:extLst>
              <a:ext uri="{FF2B5EF4-FFF2-40B4-BE49-F238E27FC236}">
                <a16:creationId xmlns:a16="http://schemas.microsoft.com/office/drawing/2014/main" id="{4FB076E8-BD0F-44D8-8909-7F7588FD669F}"/>
              </a:ext>
            </a:extLst>
          </p:cNvPr>
          <p:cNvSpPr>
            <a:spLocks noGrp="1"/>
          </p:cNvSpPr>
          <p:nvPr>
            <p:ph idx="1"/>
          </p:nvPr>
        </p:nvSpPr>
        <p:spPr>
          <a:xfrm>
            <a:off x="838200" y="1523662"/>
            <a:ext cx="10515600" cy="2641444"/>
          </a:xfrm>
        </p:spPr>
        <p:txBody>
          <a:bodyPr/>
          <a:lstStyle/>
          <a:p>
            <a:pPr marL="0" indent="0">
              <a:lnSpc>
                <a:spcPct val="150000"/>
              </a:lnSpc>
              <a:buNone/>
            </a:pPr>
            <a:r>
              <a:rPr lang="en-US" dirty="0"/>
              <a:t>Sterile solutions that are applied to the eye either for </a:t>
            </a:r>
            <a:r>
              <a:rPr lang="en-US" b="1" dirty="0"/>
              <a:t>local</a:t>
            </a:r>
            <a:r>
              <a:rPr lang="en-US" dirty="0"/>
              <a:t> effect or for </a:t>
            </a:r>
            <a:r>
              <a:rPr lang="en-US" b="1" dirty="0"/>
              <a:t>treatment</a:t>
            </a:r>
            <a:r>
              <a:rPr lang="en-US" dirty="0"/>
              <a:t> of interior parts of the eye and should be </a:t>
            </a:r>
            <a:r>
              <a:rPr lang="en-US" i="1" dirty="0"/>
              <a:t>isotonic</a:t>
            </a:r>
            <a:r>
              <a:rPr lang="en-US" dirty="0"/>
              <a:t>, </a:t>
            </a:r>
            <a:r>
              <a:rPr lang="en-US" i="1" dirty="0"/>
              <a:t>buffered</a:t>
            </a:r>
            <a:r>
              <a:rPr lang="en-US" dirty="0"/>
              <a:t> to about pH 7.4, </a:t>
            </a:r>
            <a:r>
              <a:rPr lang="en-US" i="1" dirty="0"/>
              <a:t>viscous</a:t>
            </a:r>
            <a:r>
              <a:rPr lang="en-US" dirty="0"/>
              <a:t>, and </a:t>
            </a:r>
            <a:r>
              <a:rPr lang="en-US" i="1" dirty="0"/>
              <a:t>properly packaged </a:t>
            </a:r>
            <a:r>
              <a:rPr lang="en-US" dirty="0"/>
              <a:t>and the volume either small volume or large such as in case of cleaning or for contact lenses.</a:t>
            </a:r>
            <a:endParaRPr lang="ar-IQ" dirty="0"/>
          </a:p>
        </p:txBody>
      </p:sp>
      <p:pic>
        <p:nvPicPr>
          <p:cNvPr id="5" name="Picture 4">
            <a:extLst>
              <a:ext uri="{FF2B5EF4-FFF2-40B4-BE49-F238E27FC236}">
                <a16:creationId xmlns:a16="http://schemas.microsoft.com/office/drawing/2014/main" id="{91DABC9C-99AB-47A1-BBCE-6009C6491E19}"/>
              </a:ext>
            </a:extLst>
          </p:cNvPr>
          <p:cNvPicPr>
            <a:picLocks noChangeAspect="1"/>
          </p:cNvPicPr>
          <p:nvPr/>
        </p:nvPicPr>
        <p:blipFill>
          <a:blip r:embed="rId2"/>
          <a:stretch>
            <a:fillRect/>
          </a:stretch>
        </p:blipFill>
        <p:spPr>
          <a:xfrm>
            <a:off x="9099030" y="4077834"/>
            <a:ext cx="2653259" cy="2653259"/>
          </a:xfrm>
          <a:prstGeom prst="rect">
            <a:avLst/>
          </a:prstGeom>
        </p:spPr>
      </p:pic>
      <p:pic>
        <p:nvPicPr>
          <p:cNvPr id="7" name="Picture 6">
            <a:extLst>
              <a:ext uri="{FF2B5EF4-FFF2-40B4-BE49-F238E27FC236}">
                <a16:creationId xmlns:a16="http://schemas.microsoft.com/office/drawing/2014/main" id="{68BAC606-B2DA-439E-A08D-AB322DDBEC9A}"/>
              </a:ext>
            </a:extLst>
          </p:cNvPr>
          <p:cNvPicPr>
            <a:picLocks noChangeAspect="1"/>
          </p:cNvPicPr>
          <p:nvPr/>
        </p:nvPicPr>
        <p:blipFill>
          <a:blip r:embed="rId3"/>
          <a:stretch>
            <a:fillRect/>
          </a:stretch>
        </p:blipFill>
        <p:spPr>
          <a:xfrm>
            <a:off x="2458387" y="4247585"/>
            <a:ext cx="2366728" cy="2401028"/>
          </a:xfrm>
          <a:prstGeom prst="rect">
            <a:avLst/>
          </a:prstGeom>
        </p:spPr>
      </p:pic>
    </p:spTree>
    <p:extLst>
      <p:ext uri="{BB962C8B-B14F-4D97-AF65-F5344CB8AC3E}">
        <p14:creationId xmlns:p14="http://schemas.microsoft.com/office/powerpoint/2010/main" val="82160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2183-76F0-47B1-8736-06DA683FBD80}"/>
              </a:ext>
            </a:extLst>
          </p:cNvPr>
          <p:cNvSpPr>
            <a:spLocks noGrp="1"/>
          </p:cNvSpPr>
          <p:nvPr>
            <p:ph type="title"/>
          </p:nvPr>
        </p:nvSpPr>
        <p:spPr>
          <a:xfrm>
            <a:off x="838200" y="365125"/>
            <a:ext cx="10515600" cy="633681"/>
          </a:xfrm>
        </p:spPr>
        <p:txBody>
          <a:bodyPr>
            <a:normAutofit fontScale="90000"/>
          </a:bodyPr>
          <a:lstStyle/>
          <a:p>
            <a:r>
              <a:rPr lang="en-US" sz="4000" dirty="0">
                <a:solidFill>
                  <a:srgbClr val="00B0F0"/>
                </a:solidFill>
                <a:latin typeface="Georgia" panose="02040502050405020303" pitchFamily="18" charset="0"/>
              </a:rPr>
              <a:t>Some instruction for uses of ophthalmic solutions:</a:t>
            </a:r>
            <a:endParaRPr lang="ar-IQ" sz="4000" dirty="0">
              <a:solidFill>
                <a:srgbClr val="00B0F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A021C28-76EC-4E5F-AA8A-A08ACEF3A9F5}"/>
              </a:ext>
            </a:extLst>
          </p:cNvPr>
          <p:cNvSpPr>
            <a:spLocks noGrp="1"/>
          </p:cNvSpPr>
          <p:nvPr>
            <p:ph idx="1"/>
          </p:nvPr>
        </p:nvSpPr>
        <p:spPr>
          <a:xfrm>
            <a:off x="838200" y="1253330"/>
            <a:ext cx="10515600" cy="4415949"/>
          </a:xfrm>
        </p:spPr>
        <p:txBody>
          <a:bodyPr>
            <a:normAutofit lnSpcReduction="10000"/>
          </a:bodyPr>
          <a:lstStyle/>
          <a:p>
            <a:pPr marL="0" indent="0">
              <a:lnSpc>
                <a:spcPct val="150000"/>
              </a:lnSpc>
              <a:buNone/>
            </a:pPr>
            <a:r>
              <a:rPr lang="en-US" dirty="0"/>
              <a:t>1. Because the capacity of the eye to retain liquid and semisolid preparations is limited (5-10 µl), topical application are administered in small amounts. Not more than one drop is put in the eye. </a:t>
            </a:r>
            <a:r>
              <a:rPr lang="en-US" b="1" dirty="0"/>
              <a:t>If we have multiple drop therapy, there should be at least 10 min between the applications of each type.</a:t>
            </a:r>
          </a:p>
          <a:p>
            <a:pPr marL="0" indent="0">
              <a:lnSpc>
                <a:spcPct val="150000"/>
              </a:lnSpc>
              <a:buNone/>
            </a:pPr>
            <a:r>
              <a:rPr lang="en-US" dirty="0"/>
              <a:t>2. Patient should not touch the tip of the dropper with the infected eye tissue.</a:t>
            </a:r>
          </a:p>
        </p:txBody>
      </p:sp>
      <p:pic>
        <p:nvPicPr>
          <p:cNvPr id="4" name="Picture 3">
            <a:extLst>
              <a:ext uri="{FF2B5EF4-FFF2-40B4-BE49-F238E27FC236}">
                <a16:creationId xmlns:a16="http://schemas.microsoft.com/office/drawing/2014/main" id="{E00B4899-4177-4C4E-BD36-1F9A911F3EF5}"/>
              </a:ext>
            </a:extLst>
          </p:cNvPr>
          <p:cNvPicPr>
            <a:picLocks noChangeAspect="1"/>
          </p:cNvPicPr>
          <p:nvPr/>
        </p:nvPicPr>
        <p:blipFill>
          <a:blip r:embed="rId2"/>
          <a:stretch>
            <a:fillRect/>
          </a:stretch>
        </p:blipFill>
        <p:spPr>
          <a:xfrm>
            <a:off x="9031459" y="4893305"/>
            <a:ext cx="2730304" cy="1822478"/>
          </a:xfrm>
          <a:prstGeom prst="rect">
            <a:avLst/>
          </a:prstGeom>
        </p:spPr>
      </p:pic>
    </p:spTree>
    <p:extLst>
      <p:ext uri="{BB962C8B-B14F-4D97-AF65-F5344CB8AC3E}">
        <p14:creationId xmlns:p14="http://schemas.microsoft.com/office/powerpoint/2010/main" val="209555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70474F-6393-4657-8913-828ACCBFFA73}"/>
              </a:ext>
            </a:extLst>
          </p:cNvPr>
          <p:cNvSpPr txBox="1">
            <a:spLocks/>
          </p:cNvSpPr>
          <p:nvPr/>
        </p:nvSpPr>
        <p:spPr>
          <a:xfrm>
            <a:off x="838200" y="27662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0000"/>
                </a:solidFill>
                <a:latin typeface="Georgia" panose="02040502050405020303" pitchFamily="18" charset="0"/>
              </a:rPr>
              <a:t>Requirements of ophthalmic solutions</a:t>
            </a:r>
            <a:endParaRPr lang="ar-IQ" sz="36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85006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EB030F-AC25-4ACA-8959-0035E6B491B8}"/>
              </a:ext>
            </a:extLst>
          </p:cNvPr>
          <p:cNvSpPr>
            <a:spLocks noGrp="1"/>
          </p:cNvSpPr>
          <p:nvPr>
            <p:ph idx="1"/>
          </p:nvPr>
        </p:nvSpPr>
        <p:spPr>
          <a:xfrm>
            <a:off x="828822" y="1564079"/>
            <a:ext cx="10950526" cy="3950456"/>
          </a:xfrm>
        </p:spPr>
        <p:txBody>
          <a:bodyPr>
            <a:normAutofit fontScale="92500" lnSpcReduction="10000"/>
          </a:bodyPr>
          <a:lstStyle/>
          <a:p>
            <a:pPr algn="just">
              <a:lnSpc>
                <a:spcPct val="150000"/>
              </a:lnSpc>
            </a:pPr>
            <a:r>
              <a:rPr lang="en-US" dirty="0"/>
              <a:t>All ophthalmic solutions or most should be sterilized using </a:t>
            </a:r>
            <a:r>
              <a:rPr lang="en-US" b="1" dirty="0"/>
              <a:t>auto-clave at 121ºC for 15 min </a:t>
            </a:r>
            <a:r>
              <a:rPr lang="en-US" dirty="0"/>
              <a:t>except those which are unstable at the auto-clave condition, they sterilized by another method such as by using </a:t>
            </a:r>
            <a:r>
              <a:rPr lang="en-US" b="1" dirty="0"/>
              <a:t>micro-filter</a:t>
            </a:r>
            <a:r>
              <a:rPr lang="en-US" dirty="0"/>
              <a:t>, which is a physical membrane that has pore size that prevent bacteria and foreign materials from passage into ophthalmic solution. However, this method is not efficient as auto-clave method. Other methods such as using of </a:t>
            </a:r>
            <a:r>
              <a:rPr lang="en-US" b="1" dirty="0"/>
              <a:t>gases</a:t>
            </a:r>
            <a:r>
              <a:rPr lang="en-US" dirty="0"/>
              <a:t> and </a:t>
            </a:r>
            <a:r>
              <a:rPr lang="en-US" b="1" dirty="0"/>
              <a:t>rays</a:t>
            </a:r>
            <a:r>
              <a:rPr lang="en-US" dirty="0"/>
              <a:t> can also be used.</a:t>
            </a:r>
            <a:endParaRPr lang="ar-IQ" dirty="0"/>
          </a:p>
        </p:txBody>
      </p:sp>
      <p:sp>
        <p:nvSpPr>
          <p:cNvPr id="5" name="Title 4">
            <a:extLst>
              <a:ext uri="{FF2B5EF4-FFF2-40B4-BE49-F238E27FC236}">
                <a16:creationId xmlns:a16="http://schemas.microsoft.com/office/drawing/2014/main" id="{AE2A8B1D-F7E4-40E1-8E36-D6B46DFC5D46}"/>
              </a:ext>
            </a:extLst>
          </p:cNvPr>
          <p:cNvSpPr>
            <a:spLocks noGrp="1"/>
          </p:cNvSpPr>
          <p:nvPr>
            <p:ph type="title"/>
          </p:nvPr>
        </p:nvSpPr>
        <p:spPr/>
        <p:txBody>
          <a:bodyPr/>
          <a:lstStyle/>
          <a:p>
            <a:r>
              <a:rPr lang="en-US" sz="3600" dirty="0">
                <a:solidFill>
                  <a:srgbClr val="FF0000"/>
                </a:solidFill>
                <a:latin typeface="Georgia" panose="02040502050405020303" pitchFamily="18" charset="0"/>
              </a:rPr>
              <a:t>1. Sterility and presence of anti-microbial agent (or preservatives)</a:t>
            </a:r>
            <a:endParaRPr lang="ar-IQ" sz="3600" dirty="0">
              <a:solidFill>
                <a:srgbClr val="FF0000"/>
              </a:solidFill>
              <a:latin typeface="Georgia" panose="02040502050405020303" pitchFamily="18" charset="0"/>
            </a:endParaRPr>
          </a:p>
        </p:txBody>
      </p:sp>
      <p:sp>
        <p:nvSpPr>
          <p:cNvPr id="2" name="TextBox 1">
            <a:extLst>
              <a:ext uri="{FF2B5EF4-FFF2-40B4-BE49-F238E27FC236}">
                <a16:creationId xmlns:a16="http://schemas.microsoft.com/office/drawing/2014/main" id="{23E922A4-F47D-4965-95A5-C9071D6F36E8}"/>
              </a:ext>
            </a:extLst>
          </p:cNvPr>
          <p:cNvSpPr txBox="1"/>
          <p:nvPr/>
        </p:nvSpPr>
        <p:spPr>
          <a:xfrm>
            <a:off x="970671" y="5928247"/>
            <a:ext cx="10592971" cy="461665"/>
          </a:xfrm>
          <a:prstGeom prst="rect">
            <a:avLst/>
          </a:prstGeom>
          <a:noFill/>
          <a:ln>
            <a:solidFill>
              <a:srgbClr val="00B0F0"/>
            </a:solidFill>
          </a:ln>
        </p:spPr>
        <p:txBody>
          <a:bodyPr wrap="square" rtlCol="1">
            <a:spAutoFit/>
          </a:bodyPr>
          <a:lstStyle/>
          <a:p>
            <a:pPr algn="ctr"/>
            <a:r>
              <a:rPr lang="en-US" sz="2400" dirty="0"/>
              <a:t>What are the methods used for ophthalmic solutions?</a:t>
            </a:r>
            <a:endParaRPr lang="ar-IQ" sz="2400" dirty="0"/>
          </a:p>
        </p:txBody>
      </p:sp>
    </p:spTree>
    <p:extLst>
      <p:ext uri="{BB962C8B-B14F-4D97-AF65-F5344CB8AC3E}">
        <p14:creationId xmlns:p14="http://schemas.microsoft.com/office/powerpoint/2010/main" val="3296338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1090</TotalTime>
  <Words>2444</Words>
  <Application>Microsoft Office PowerPoint</Application>
  <PresentationFormat>Widescreen</PresentationFormat>
  <Paragraphs>104</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Algerian</vt:lpstr>
      <vt:lpstr>Arial</vt:lpstr>
      <vt:lpstr>Bodoni MT Black</vt:lpstr>
      <vt:lpstr>Calibri</vt:lpstr>
      <vt:lpstr>Calibri Light</vt:lpstr>
      <vt:lpstr>Engravers MT</vt:lpstr>
      <vt:lpstr>Georgia</vt:lpstr>
      <vt:lpstr>Office Theme</vt:lpstr>
      <vt:lpstr>lec 9 Pharmaceutical Technology official solutions</vt:lpstr>
      <vt:lpstr>Define </vt:lpstr>
      <vt:lpstr>Preparation methods</vt:lpstr>
      <vt:lpstr>Examples of solution prepared by simple solution:</vt:lpstr>
      <vt:lpstr>Solution prepared by simple solution with sterilization</vt:lpstr>
      <vt:lpstr>Ophthalmic solutions</vt:lpstr>
      <vt:lpstr>Some instruction for uses of ophthalmic solutions:</vt:lpstr>
      <vt:lpstr>PowerPoint Presentation</vt:lpstr>
      <vt:lpstr>1. Sterility and presence of anti-microbial agent (or preservatives)</vt:lpstr>
      <vt:lpstr>PowerPoint Presentation</vt:lpstr>
      <vt:lpstr>The properties of the preservatives used in ophthalmic solutions:</vt:lpstr>
      <vt:lpstr>Generally</vt:lpstr>
      <vt:lpstr>2. Isotonicity</vt:lpstr>
      <vt:lpstr>3. Buffering</vt:lpstr>
      <vt:lpstr>PowerPoint Presentation</vt:lpstr>
      <vt:lpstr>USP described two buffers for ophthalmic solutions these are:</vt:lpstr>
      <vt:lpstr>4. Viscosity</vt:lpstr>
      <vt:lpstr>5. Proper packaging</vt:lpstr>
      <vt:lpstr>PowerPoint Presentation</vt:lpstr>
      <vt:lpstr>PowerPoint Presentation</vt:lpstr>
      <vt:lpstr>Parenteral solutions</vt:lpstr>
      <vt:lpstr>General requirements</vt:lpstr>
      <vt:lpstr>PowerPoint Presentation</vt:lpstr>
      <vt:lpstr>PowerPoint Presentation</vt:lpstr>
      <vt:lpstr>Pyrogen test: </vt:lpstr>
      <vt:lpstr>PowerPoint Presentation</vt:lpstr>
      <vt:lpstr>Parenteral injections</vt:lpstr>
      <vt:lpstr>Types of parenteral injections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Pharmaceutical Technology solutions</dc:title>
  <dc:creator>ameer</dc:creator>
  <cp:lastModifiedBy>ameer</cp:lastModifiedBy>
  <cp:revision>9</cp:revision>
  <dcterms:created xsi:type="dcterms:W3CDTF">2021-10-16T07:04:10Z</dcterms:created>
  <dcterms:modified xsi:type="dcterms:W3CDTF">2022-01-04T09:38:48Z</dcterms:modified>
</cp:coreProperties>
</file>