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5" r:id="rId3"/>
    <p:sldId id="286" r:id="rId4"/>
    <p:sldId id="287" r:id="rId5"/>
    <p:sldId id="288" r:id="rId6"/>
    <p:sldId id="291" r:id="rId7"/>
    <p:sldId id="292" r:id="rId8"/>
    <p:sldId id="293" r:id="rId9"/>
    <p:sldId id="318" r:id="rId10"/>
    <p:sldId id="296" r:id="rId11"/>
    <p:sldId id="302" r:id="rId12"/>
    <p:sldId id="297" r:id="rId13"/>
    <p:sldId id="298" r:id="rId14"/>
    <p:sldId id="299" r:id="rId15"/>
    <p:sldId id="300" r:id="rId16"/>
    <p:sldId id="303" r:id="rId17"/>
    <p:sldId id="304" r:id="rId18"/>
    <p:sldId id="305" r:id="rId19"/>
    <p:sldId id="306" r:id="rId20"/>
    <p:sldId id="308" r:id="rId21"/>
    <p:sldId id="309" r:id="rId22"/>
    <p:sldId id="311" r:id="rId23"/>
    <p:sldId id="312" r:id="rId24"/>
    <p:sldId id="313" r:id="rId25"/>
    <p:sldId id="314" r:id="rId26"/>
    <p:sldId id="315" r:id="rId27"/>
    <p:sldId id="316" r:id="rId28"/>
    <p:sldId id="317" r:id="rId29"/>
    <p:sldId id="319" r:id="rId30"/>
    <p:sldId id="320" r:id="rId31"/>
    <p:sldId id="321" r:id="rId32"/>
    <p:sldId id="322" r:id="rId33"/>
    <p:sldId id="323" r:id="rId34"/>
    <p:sldId id="324" r:id="rId35"/>
    <p:sldId id="327" r:id="rId36"/>
    <p:sldId id="328" r:id="rId37"/>
    <p:sldId id="329" r:id="rId38"/>
    <p:sldId id="330" r:id="rId39"/>
    <p:sldId id="331" r:id="rId40"/>
    <p:sldId id="333" r:id="rId41"/>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2726291-87B5-4586-A1A3-A111C1BDEC5F}" type="datetimeFigureOut">
              <a:rPr lang="ar-IQ" smtClean="0"/>
              <a:t>02/06/1443</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2E1FEA3-F5D8-4EAF-82C1-876BF1F2DA38}" type="slidenum">
              <a:rPr lang="ar-IQ" smtClean="0"/>
              <a:t>‹#›</a:t>
            </a:fld>
            <a:endParaRPr lang="ar-IQ"/>
          </a:p>
        </p:txBody>
      </p:sp>
    </p:spTree>
    <p:extLst>
      <p:ext uri="{BB962C8B-B14F-4D97-AF65-F5344CB8AC3E}">
        <p14:creationId xmlns:p14="http://schemas.microsoft.com/office/powerpoint/2010/main" val="342842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4407-ED1C-4C00-A26C-9EC0D59C0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CDE8B20E-9287-46BA-B9B4-20C4D61341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B9B0B38C-8EA3-455A-89EE-A3D149318835}"/>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580E759C-5694-4138-ACF0-55EA76773315}"/>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765BD25-54CB-44F5-99DA-F977B740EF29}"/>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334345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714F-7061-44EF-AB8A-529A734EE2AF}"/>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0DFB4FEE-535E-4916-9B21-81D0056499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A51BF8D1-E0F5-4C1D-9356-98275294335F}"/>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B183C5C5-FC0A-4863-B005-9350F7BB8FA2}"/>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EBEE74C-FEE1-45CB-A729-EEC6D9166CC4}"/>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88325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DA3B9-9F0C-433D-B80D-93465C966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9186DF65-DF70-4A0E-B1A5-4759E362C6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B3830EC6-B8A5-4A12-8694-58DB88BDF50E}"/>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7869E3AC-9EF9-47C0-8D33-219792D8F55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DE1F96C-15D3-4E61-BC2D-2952544BD98A}"/>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77347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2D47-596B-473B-9E39-5FE5AB238A51}"/>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FACB5C6D-066E-4DD0-B184-57B34DBB9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AB3F8666-7EFF-472C-8648-CBEEC5605164}"/>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39CCEEEE-A1A5-4575-8BEB-8ED3C08F521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DBB726DA-955B-4F28-B0BF-882F49690B73}"/>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71231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8257-9872-4FC7-A5B0-57A3EAD620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02D13BEA-E545-4B64-80EA-70A45C964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28793-D44C-4C88-B00E-50E6B4324589}"/>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2429EDD0-7727-43AB-ABED-0DA1B440D9E1}"/>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8780982-5B1E-4C0D-80BE-EFAB9724DF70}"/>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5224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C7103-9FD2-4257-934A-0E7724596237}"/>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12E89302-77DD-4CEA-9BF0-7B85D536D8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74EAD837-EB86-4227-8E71-9E67580244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FBD68D97-A34B-4A8B-B508-634B78CBA84C}"/>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6" name="Footer Placeholder 5">
            <a:extLst>
              <a:ext uri="{FF2B5EF4-FFF2-40B4-BE49-F238E27FC236}">
                <a16:creationId xmlns:a16="http://schemas.microsoft.com/office/drawing/2014/main" id="{B8BDD073-D273-4E49-A5F5-59A7E2408D7D}"/>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B98D63DE-C4D7-4750-86EE-D0D51DBBDA9A}"/>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60409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2A36-93CE-48D7-B278-449BCFC8334C}"/>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D4F7691E-A4AC-4E9C-9846-A7A2A620A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56726-D703-4224-AE4D-9664BB3915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C28A5241-7E9C-40A1-B69E-DCDB6768A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4E991E-854B-4997-9097-D60003F1EB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3DB253E6-8B2C-4CEE-8C34-375D2D81F58A}"/>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8" name="Footer Placeholder 7">
            <a:extLst>
              <a:ext uri="{FF2B5EF4-FFF2-40B4-BE49-F238E27FC236}">
                <a16:creationId xmlns:a16="http://schemas.microsoft.com/office/drawing/2014/main" id="{89B1D95A-66EC-4EA7-B9BD-1F8DB6DEF8E4}"/>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A30DE89C-E9FE-4527-814B-9140333EA63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91449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0B16-2FEE-478D-8CFD-C1493D267EFC}"/>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F7991E29-A805-4A42-8B75-7E404F8565A2}"/>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4" name="Footer Placeholder 3">
            <a:extLst>
              <a:ext uri="{FF2B5EF4-FFF2-40B4-BE49-F238E27FC236}">
                <a16:creationId xmlns:a16="http://schemas.microsoft.com/office/drawing/2014/main" id="{60692A58-1AAA-4E90-B0A3-4449FECB4668}"/>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4B3E454D-E12A-467F-BD81-02F20D324820}"/>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33146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24A24C-C6D0-4F61-A4BC-716248DD3DFF}"/>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3" name="Footer Placeholder 2">
            <a:extLst>
              <a:ext uri="{FF2B5EF4-FFF2-40B4-BE49-F238E27FC236}">
                <a16:creationId xmlns:a16="http://schemas.microsoft.com/office/drawing/2014/main" id="{CE464823-19EF-4844-979C-B0EE4C98C1B4}"/>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59CE8052-6ACF-4A5D-9D1C-A2167D8D9865}"/>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315607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246F-EBFD-4708-A0C1-062470D73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A56E602E-3781-45C6-B349-99BD5FB80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4C77CFDB-5692-457D-AC24-BDBAD4F12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04322-846F-4BFF-9B4E-51F8D6C7BDFF}"/>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6" name="Footer Placeholder 5">
            <a:extLst>
              <a:ext uri="{FF2B5EF4-FFF2-40B4-BE49-F238E27FC236}">
                <a16:creationId xmlns:a16="http://schemas.microsoft.com/office/drawing/2014/main" id="{7120C705-0824-4488-8476-EFE8E04638F8}"/>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B3F94170-CADE-4F7E-A7A3-EBC36228D632}"/>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17508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EB90-D8A2-4EBA-986C-3B773BFFE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78A6D76A-0A19-43C7-ABD0-5EF965FCA5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BB634FD4-FD19-4B4C-AFF0-FF3BDB073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4F9C5-82DF-489C-BD19-0FC08499D3FF}"/>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6" name="Footer Placeholder 5">
            <a:extLst>
              <a:ext uri="{FF2B5EF4-FFF2-40B4-BE49-F238E27FC236}">
                <a16:creationId xmlns:a16="http://schemas.microsoft.com/office/drawing/2014/main" id="{9335453D-BD9C-4D72-BC86-A564B3158493}"/>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8D35A452-3D21-4819-93E6-3B87275769D4}"/>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03796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2BA0E-59BD-41F2-9A4A-7CEFCD826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43F61EA8-68CE-498B-B907-9188715A4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7793F643-CA40-4565-9EDF-A3D08FB76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7BC43063-F266-4609-9CE7-D0A30C75C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C88883A9-A79C-45F0-BFDA-0CAC48C58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058E7-413F-4BF7-95AE-1943B5CE3ABA}" type="slidenum">
              <a:rPr lang="ar-IQ" smtClean="0"/>
              <a:t>‹#›</a:t>
            </a:fld>
            <a:endParaRPr lang="ar-IQ"/>
          </a:p>
        </p:txBody>
      </p:sp>
    </p:spTree>
    <p:extLst>
      <p:ext uri="{BB962C8B-B14F-4D97-AF65-F5344CB8AC3E}">
        <p14:creationId xmlns:p14="http://schemas.microsoft.com/office/powerpoint/2010/main" val="1220431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0D6E72-FB6B-4E35-AF8C-74B7C83619DB}"/>
              </a:ext>
            </a:extLst>
          </p:cNvPr>
          <p:cNvSpPr>
            <a:spLocks noGrp="1"/>
          </p:cNvSpPr>
          <p:nvPr>
            <p:ph type="ctrTitle"/>
          </p:nvPr>
        </p:nvSpPr>
        <p:spPr>
          <a:xfrm>
            <a:off x="1523999" y="2168666"/>
            <a:ext cx="9144000" cy="2177779"/>
          </a:xfrm>
        </p:spPr>
        <p:txBody>
          <a:bodyPr>
            <a:normAutofit/>
          </a:bodyPr>
          <a:lstStyle/>
          <a:p>
            <a:r>
              <a:rPr lang="en-US" sz="4000" dirty="0" err="1">
                <a:latin typeface="Algerian" panose="04020705040A02060702" pitchFamily="82" charset="0"/>
              </a:rPr>
              <a:t>lec</a:t>
            </a:r>
            <a:r>
              <a:rPr lang="en-US" sz="4000" dirty="0">
                <a:latin typeface="Algerian" panose="04020705040A02060702" pitchFamily="82" charset="0"/>
              </a:rPr>
              <a:t> 7</a:t>
            </a:r>
            <a:br>
              <a:rPr lang="en-US" sz="4000" dirty="0">
                <a:latin typeface="Algerian" panose="04020705040A02060702" pitchFamily="82" charset="0"/>
              </a:rPr>
            </a:br>
            <a:r>
              <a:rPr lang="en-US" sz="4000" dirty="0">
                <a:latin typeface="Algerian" panose="04020705040A02060702" pitchFamily="82" charset="0"/>
              </a:rPr>
              <a:t>Pharmaceutical Technology</a:t>
            </a:r>
            <a:br>
              <a:rPr lang="en-US" sz="4000" dirty="0">
                <a:latin typeface="Algerian" panose="04020705040A02060702" pitchFamily="82" charset="0"/>
              </a:rPr>
            </a:br>
            <a:r>
              <a:rPr lang="en-US" sz="4000" dirty="0">
                <a:solidFill>
                  <a:srgbClr val="FF0000"/>
                </a:solidFill>
                <a:latin typeface="Algerian" panose="04020705040A02060702" pitchFamily="82" charset="0"/>
              </a:rPr>
              <a:t>colloidal dispersions </a:t>
            </a:r>
            <a:endParaRPr lang="ar-IQ" sz="4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64CA708F-B224-4733-BC9E-CE833FC97043}"/>
              </a:ext>
            </a:extLst>
          </p:cNvPr>
          <p:cNvSpPr>
            <a:spLocks noGrp="1"/>
          </p:cNvSpPr>
          <p:nvPr>
            <p:ph type="subTitle" idx="1"/>
          </p:nvPr>
        </p:nvSpPr>
        <p:spPr>
          <a:xfrm>
            <a:off x="1524000" y="4689334"/>
            <a:ext cx="9144000" cy="1655762"/>
          </a:xfrm>
        </p:spPr>
        <p:txBody>
          <a:bodyPr/>
          <a:lstStyle/>
          <a:p>
            <a:r>
              <a:rPr lang="en-US" dirty="0">
                <a:cs typeface="+mj-cs"/>
              </a:rPr>
              <a:t>Stage: 3/ 1st course</a:t>
            </a:r>
          </a:p>
          <a:p>
            <a:r>
              <a:rPr lang="en-US" dirty="0">
                <a:cs typeface="+mj-cs"/>
              </a:rPr>
              <a:t>Dr. Ameer S. Sahib</a:t>
            </a:r>
            <a:endParaRPr lang="ar-IQ" dirty="0">
              <a:cs typeface="+mj-cs"/>
            </a:endParaRPr>
          </a:p>
        </p:txBody>
      </p:sp>
      <p:pic>
        <p:nvPicPr>
          <p:cNvPr id="6" name="Picture 5">
            <a:extLst>
              <a:ext uri="{FF2B5EF4-FFF2-40B4-BE49-F238E27FC236}">
                <a16:creationId xmlns:a16="http://schemas.microsoft.com/office/drawing/2014/main" id="{D4F971A0-C54B-4932-BD42-FB41FD9D7C84}"/>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7" name="Picture 6">
            <a:extLst>
              <a:ext uri="{FF2B5EF4-FFF2-40B4-BE49-F238E27FC236}">
                <a16:creationId xmlns:a16="http://schemas.microsoft.com/office/drawing/2014/main" id="{87446EFE-E5AD-4FA3-9D17-2EE0D5B2BB49}"/>
              </a:ext>
            </a:extLst>
          </p:cNvPr>
          <p:cNvPicPr>
            <a:picLocks noChangeAspect="1"/>
          </p:cNvPicPr>
          <p:nvPr/>
        </p:nvPicPr>
        <p:blipFill>
          <a:blip r:embed="rId3"/>
          <a:stretch>
            <a:fillRect/>
          </a:stretch>
        </p:blipFill>
        <p:spPr>
          <a:xfrm>
            <a:off x="9780156" y="485145"/>
            <a:ext cx="2027976" cy="1892174"/>
          </a:xfrm>
          <a:prstGeom prst="rect">
            <a:avLst/>
          </a:prstGeom>
        </p:spPr>
      </p:pic>
    </p:spTree>
    <p:extLst>
      <p:ext uri="{BB962C8B-B14F-4D97-AF65-F5344CB8AC3E}">
        <p14:creationId xmlns:p14="http://schemas.microsoft.com/office/powerpoint/2010/main" val="142033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AE3F7-0298-4948-9D60-1E087602D777}"/>
              </a:ext>
            </a:extLst>
          </p:cNvPr>
          <p:cNvSpPr txBox="1"/>
          <p:nvPr/>
        </p:nvSpPr>
        <p:spPr>
          <a:xfrm>
            <a:off x="303550" y="154527"/>
            <a:ext cx="11628619" cy="3706143"/>
          </a:xfrm>
          <a:prstGeom prst="rect">
            <a:avLst/>
          </a:prstGeom>
          <a:noFill/>
        </p:spPr>
        <p:txBody>
          <a:bodyPr wrap="square">
            <a:spAutoFit/>
          </a:bodyPr>
          <a:lstStyle/>
          <a:p>
            <a:pPr marL="0" indent="0" algn="just" rtl="0">
              <a:lnSpc>
                <a:spcPct val="150000"/>
              </a:lnSpc>
              <a:buNone/>
            </a:pPr>
            <a:r>
              <a:rPr lang="en-US" sz="3200" dirty="0"/>
              <a:t>The </a:t>
            </a:r>
            <a:r>
              <a:rPr lang="en-US" sz="3200" dirty="0">
                <a:solidFill>
                  <a:srgbClr val="FF0000"/>
                </a:solidFill>
              </a:rPr>
              <a:t>color</a:t>
            </a:r>
            <a:r>
              <a:rPr lang="en-US" sz="3200" dirty="0"/>
              <a:t> of colloidal dispersions is related to the size of the particles present. Thus, as the particles in a red </a:t>
            </a:r>
            <a:r>
              <a:rPr lang="en-US" sz="3200" dirty="0">
                <a:highlight>
                  <a:srgbClr val="FFFF00"/>
                </a:highlight>
              </a:rPr>
              <a:t>gold sol </a:t>
            </a:r>
            <a:r>
              <a:rPr lang="en-US" sz="3200" dirty="0"/>
              <a:t>increase in size, the dispersion takes on a blue color. </a:t>
            </a:r>
            <a:r>
              <a:rPr lang="en-US" sz="3200" dirty="0">
                <a:highlight>
                  <a:srgbClr val="FFFF00"/>
                </a:highlight>
              </a:rPr>
              <a:t>Antimony and arsenic trisulfides </a:t>
            </a:r>
            <a:r>
              <a:rPr lang="en-US" sz="3200" dirty="0"/>
              <a:t>change from red to yellow as the particle size is reduced from that of a coarse powder to that within the colloidal size range. </a:t>
            </a:r>
            <a:endParaRPr lang="ar-IQ" sz="3200" dirty="0"/>
          </a:p>
        </p:txBody>
      </p:sp>
      <p:pic>
        <p:nvPicPr>
          <p:cNvPr id="2" name="Picture 1">
            <a:extLst>
              <a:ext uri="{FF2B5EF4-FFF2-40B4-BE49-F238E27FC236}">
                <a16:creationId xmlns:a16="http://schemas.microsoft.com/office/drawing/2014/main" id="{78DEEA1D-6450-4848-8CE0-0FB1B5823A72}"/>
              </a:ext>
            </a:extLst>
          </p:cNvPr>
          <p:cNvPicPr>
            <a:picLocks noChangeAspect="1"/>
          </p:cNvPicPr>
          <p:nvPr/>
        </p:nvPicPr>
        <p:blipFill>
          <a:blip r:embed="rId2"/>
          <a:stretch>
            <a:fillRect/>
          </a:stretch>
        </p:blipFill>
        <p:spPr>
          <a:xfrm>
            <a:off x="1389478" y="3860670"/>
            <a:ext cx="2857500" cy="2914650"/>
          </a:xfrm>
          <a:prstGeom prst="rect">
            <a:avLst/>
          </a:prstGeom>
        </p:spPr>
      </p:pic>
      <p:pic>
        <p:nvPicPr>
          <p:cNvPr id="3" name="Picture 2">
            <a:extLst>
              <a:ext uri="{FF2B5EF4-FFF2-40B4-BE49-F238E27FC236}">
                <a16:creationId xmlns:a16="http://schemas.microsoft.com/office/drawing/2014/main" id="{C365786F-002E-41D4-AD44-A13C120C42D8}"/>
              </a:ext>
            </a:extLst>
          </p:cNvPr>
          <p:cNvPicPr>
            <a:picLocks noChangeAspect="1"/>
          </p:cNvPicPr>
          <p:nvPr/>
        </p:nvPicPr>
        <p:blipFill>
          <a:blip r:embed="rId3"/>
          <a:stretch>
            <a:fillRect/>
          </a:stretch>
        </p:blipFill>
        <p:spPr>
          <a:xfrm>
            <a:off x="6096000" y="4045998"/>
            <a:ext cx="5295900" cy="2400300"/>
          </a:xfrm>
          <a:prstGeom prst="rect">
            <a:avLst/>
          </a:prstGeom>
        </p:spPr>
      </p:pic>
    </p:spTree>
    <p:extLst>
      <p:ext uri="{BB962C8B-B14F-4D97-AF65-F5344CB8AC3E}">
        <p14:creationId xmlns:p14="http://schemas.microsoft.com/office/powerpoint/2010/main" val="423734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8E686-5954-4FD2-8ADB-5865DF04CC2A}"/>
              </a:ext>
            </a:extLst>
          </p:cNvPr>
          <p:cNvSpPr txBox="1"/>
          <p:nvPr/>
        </p:nvSpPr>
        <p:spPr>
          <a:xfrm>
            <a:off x="722142" y="421766"/>
            <a:ext cx="10747716" cy="6014467"/>
          </a:xfrm>
          <a:prstGeom prst="rect">
            <a:avLst/>
          </a:prstGeom>
          <a:noFill/>
        </p:spPr>
        <p:txBody>
          <a:bodyPr wrap="square">
            <a:spAutoFit/>
          </a:bodyPr>
          <a:lstStyle/>
          <a:p>
            <a:pPr algn="just">
              <a:lnSpc>
                <a:spcPct val="150000"/>
              </a:lnSpc>
            </a:pPr>
            <a:r>
              <a:rPr lang="en-US" sz="3600" b="1" dirty="0">
                <a:solidFill>
                  <a:srgbClr val="FF0000"/>
                </a:solidFill>
                <a:latin typeface="Arial"/>
                <a:ea typeface="+mj-ea"/>
                <a:cs typeface="+mj-cs"/>
              </a:rPr>
              <a:t>Purification of colloidal dispersions</a:t>
            </a:r>
          </a:p>
          <a:p>
            <a:pPr algn="just">
              <a:lnSpc>
                <a:spcPct val="15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Because of their size, colloidal particles can be separated from molecular particles with relative ease. The technique of separation, known as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dialysis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uses a </a:t>
            </a: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semipermeable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membrane of collodion or cellophane, the pore size of which will prevent the passage of colloidal particles, yet permit small molecules and ions, such as urea, glucose, and sodium chloride, to pass through. </a:t>
            </a:r>
            <a:endParaRPr lang="ar-IQ" dirty="0"/>
          </a:p>
        </p:txBody>
      </p:sp>
    </p:spTree>
    <p:extLst>
      <p:ext uri="{BB962C8B-B14F-4D97-AF65-F5344CB8AC3E}">
        <p14:creationId xmlns:p14="http://schemas.microsoft.com/office/powerpoint/2010/main" val="370786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96364F-498B-4143-A59E-536A879CA640}"/>
              </a:ext>
            </a:extLst>
          </p:cNvPr>
          <p:cNvPicPr>
            <a:picLocks noChangeAspect="1"/>
          </p:cNvPicPr>
          <p:nvPr/>
        </p:nvPicPr>
        <p:blipFill>
          <a:blip r:embed="rId2"/>
          <a:stretch>
            <a:fillRect/>
          </a:stretch>
        </p:blipFill>
        <p:spPr>
          <a:xfrm>
            <a:off x="3812454" y="382012"/>
            <a:ext cx="4567090" cy="3046988"/>
          </a:xfrm>
          <a:prstGeom prst="rect">
            <a:avLst/>
          </a:prstGeom>
        </p:spPr>
      </p:pic>
      <p:sp>
        <p:nvSpPr>
          <p:cNvPr id="4" name="TextBox 3">
            <a:extLst>
              <a:ext uri="{FF2B5EF4-FFF2-40B4-BE49-F238E27FC236}">
                <a16:creationId xmlns:a16="http://schemas.microsoft.com/office/drawing/2014/main" id="{ACF53942-550A-435F-B4D7-0BCEF13DB4FE}"/>
              </a:ext>
            </a:extLst>
          </p:cNvPr>
          <p:cNvSpPr txBox="1"/>
          <p:nvPr/>
        </p:nvSpPr>
        <p:spPr>
          <a:xfrm>
            <a:off x="384747" y="3429000"/>
            <a:ext cx="11422505" cy="3046988"/>
          </a:xfrm>
          <a:prstGeom prst="rect">
            <a:avLst/>
          </a:prstGeom>
          <a:noFill/>
        </p:spPr>
        <p:txBody>
          <a:bodyPr wrap="square">
            <a:spAutoFit/>
          </a:bodyPr>
          <a:lstStyle/>
          <a:p>
            <a:r>
              <a:rPr lang="en-US" sz="3200" dirty="0"/>
              <a:t>Sketch showing the removal of electrolytes from colloidal material by diffusion through a semipermeable membrane. Conditions on the two sides, A and B, of the membrane are shown at the start and at equilibrium. The open circles are the colloidal particles that are too large to pass through the membrane. The solid dots are the electrolyte particles that pass through the pores of the membrane.</a:t>
            </a:r>
            <a:endParaRPr lang="ar-IQ" sz="3200" dirty="0"/>
          </a:p>
        </p:txBody>
      </p:sp>
    </p:spTree>
    <p:extLst>
      <p:ext uri="{BB962C8B-B14F-4D97-AF65-F5344CB8AC3E}">
        <p14:creationId xmlns:p14="http://schemas.microsoft.com/office/powerpoint/2010/main" val="202328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D0704-E3EE-48CB-8175-C00C23A829C8}"/>
              </a:ext>
            </a:extLst>
          </p:cNvPr>
          <p:cNvSpPr>
            <a:spLocks noGrp="1"/>
          </p:cNvSpPr>
          <p:nvPr>
            <p:ph idx="1"/>
          </p:nvPr>
        </p:nvSpPr>
        <p:spPr>
          <a:xfrm>
            <a:off x="325060" y="194872"/>
            <a:ext cx="11712042" cy="3567659"/>
          </a:xfrm>
        </p:spPr>
        <p:txBody>
          <a:bodyPr>
            <a:normAutofit/>
          </a:bodyPr>
          <a:lstStyle/>
          <a:p>
            <a:pPr marL="0" indent="0" algn="just">
              <a:lnSpc>
                <a:spcPct val="100000"/>
              </a:lnSpc>
              <a:buNone/>
            </a:pPr>
            <a:r>
              <a:rPr lang="en-US" sz="3200" dirty="0"/>
              <a:t>At equilibrium, the colloidal material is retained in compartment A, whereas the </a:t>
            </a:r>
            <a:r>
              <a:rPr lang="en-US" sz="3200" dirty="0" err="1"/>
              <a:t>subcolloidal</a:t>
            </a:r>
            <a:r>
              <a:rPr lang="en-US" sz="3200" dirty="0"/>
              <a:t> material is distributed equally on both sides of the membrane. By continually removing the liquid in compartment B, it is possible to obtain colloidal material in A that is free from </a:t>
            </a:r>
            <a:r>
              <a:rPr lang="en-US" sz="3200" dirty="0" err="1"/>
              <a:t>subcolloidal</a:t>
            </a:r>
            <a:r>
              <a:rPr lang="en-US" sz="3200" dirty="0"/>
              <a:t> contaminants. Dialysis can also be used to obtain </a:t>
            </a:r>
            <a:r>
              <a:rPr lang="en-US" sz="3200" dirty="0" err="1"/>
              <a:t>subcolloidal</a:t>
            </a:r>
            <a:r>
              <a:rPr lang="en-US" sz="3200" dirty="0"/>
              <a:t> material that is free from colloidal contamination—in this case, one simply collects the effluent.</a:t>
            </a:r>
            <a:endParaRPr lang="ar-IQ" sz="3200" dirty="0"/>
          </a:p>
        </p:txBody>
      </p:sp>
      <p:pic>
        <p:nvPicPr>
          <p:cNvPr id="4" name="Picture 3">
            <a:extLst>
              <a:ext uri="{FF2B5EF4-FFF2-40B4-BE49-F238E27FC236}">
                <a16:creationId xmlns:a16="http://schemas.microsoft.com/office/drawing/2014/main" id="{54881BBD-E472-439F-B68F-671529FA2989}"/>
              </a:ext>
            </a:extLst>
          </p:cNvPr>
          <p:cNvPicPr>
            <a:picLocks noChangeAspect="1"/>
          </p:cNvPicPr>
          <p:nvPr/>
        </p:nvPicPr>
        <p:blipFill>
          <a:blip r:embed="rId2"/>
          <a:stretch>
            <a:fillRect/>
          </a:stretch>
        </p:blipFill>
        <p:spPr>
          <a:xfrm>
            <a:off x="3509296" y="3762531"/>
            <a:ext cx="5694665" cy="3095469"/>
          </a:xfrm>
          <a:prstGeom prst="rect">
            <a:avLst/>
          </a:prstGeom>
        </p:spPr>
      </p:pic>
    </p:spTree>
    <p:extLst>
      <p:ext uri="{BB962C8B-B14F-4D97-AF65-F5344CB8AC3E}">
        <p14:creationId xmlns:p14="http://schemas.microsoft.com/office/powerpoint/2010/main" val="355191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F3B44A-6146-4281-BD9A-0288AAFAAD3E}"/>
              </a:ext>
            </a:extLst>
          </p:cNvPr>
          <p:cNvSpPr txBox="1"/>
          <p:nvPr/>
        </p:nvSpPr>
        <p:spPr>
          <a:xfrm>
            <a:off x="137410" y="119300"/>
            <a:ext cx="12054590" cy="4444807"/>
          </a:xfrm>
          <a:prstGeom prst="rect">
            <a:avLst/>
          </a:prstGeom>
          <a:noFill/>
        </p:spPr>
        <p:txBody>
          <a:bodyPr wrap="square">
            <a:spAutoFit/>
          </a:bodyPr>
          <a:lstStyle/>
          <a:p>
            <a:pPr marL="0" indent="0" algn="just" rtl="0">
              <a:lnSpc>
                <a:spcPct val="150000"/>
              </a:lnSpc>
              <a:buNone/>
            </a:pPr>
            <a:r>
              <a:rPr lang="en-US" sz="3200" dirty="0"/>
              <a:t>Dialysis occurs in vivo. Thus, ions and small molecules pass readily from the blood, through a natural semipermeable membrane, to the tissue fluids; the colloidal components of the blood remain within the capillary system. The principle of dialysis is utilized in the artificial kidney, which removes low–molecular-weight impurities from the body by passage through a semipermeable membrane.</a:t>
            </a:r>
            <a:endParaRPr lang="ar-IQ" sz="3200" dirty="0"/>
          </a:p>
        </p:txBody>
      </p:sp>
      <p:pic>
        <p:nvPicPr>
          <p:cNvPr id="4" name="Picture 3">
            <a:extLst>
              <a:ext uri="{FF2B5EF4-FFF2-40B4-BE49-F238E27FC236}">
                <a16:creationId xmlns:a16="http://schemas.microsoft.com/office/drawing/2014/main" id="{D1DE5E24-B9F9-4130-97BA-EFEC4C0103CA}"/>
              </a:ext>
            </a:extLst>
          </p:cNvPr>
          <p:cNvPicPr>
            <a:picLocks noChangeAspect="1"/>
          </p:cNvPicPr>
          <p:nvPr/>
        </p:nvPicPr>
        <p:blipFill>
          <a:blip r:embed="rId2"/>
          <a:stretch>
            <a:fillRect/>
          </a:stretch>
        </p:blipFill>
        <p:spPr>
          <a:xfrm>
            <a:off x="3582649" y="4483323"/>
            <a:ext cx="4740873" cy="2374677"/>
          </a:xfrm>
          <a:prstGeom prst="rect">
            <a:avLst/>
          </a:prstGeom>
        </p:spPr>
      </p:pic>
    </p:spTree>
    <p:extLst>
      <p:ext uri="{BB962C8B-B14F-4D97-AF65-F5344CB8AC3E}">
        <p14:creationId xmlns:p14="http://schemas.microsoft.com/office/powerpoint/2010/main" val="3495820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88D1-47A1-4B79-8E06-B5E819944B58}"/>
              </a:ext>
            </a:extLst>
          </p:cNvPr>
          <p:cNvSpPr>
            <a:spLocks noGrp="1"/>
          </p:cNvSpPr>
          <p:nvPr>
            <p:ph type="title"/>
          </p:nvPr>
        </p:nvSpPr>
        <p:spPr>
          <a:xfrm>
            <a:off x="725658" y="158752"/>
            <a:ext cx="10515600" cy="811920"/>
          </a:xfrm>
        </p:spPr>
        <p:txBody>
          <a:bodyPr/>
          <a:lstStyle/>
          <a:p>
            <a:pPr marL="742950" indent="-742950">
              <a:buFont typeface="+mj-lt"/>
              <a:buAutoNum type="arabicParenR" startAt="2"/>
            </a:pPr>
            <a:r>
              <a:rPr lang="en-US" sz="4000" dirty="0">
                <a:solidFill>
                  <a:srgbClr val="FF0000"/>
                </a:solidFill>
                <a:latin typeface="Andalus" panose="02020603050405020304" pitchFamily="18" charset="-78"/>
                <a:ea typeface="+mn-ea"/>
                <a:cs typeface="Andalus" panose="02020603050405020304" pitchFamily="18" charset="-78"/>
              </a:rPr>
              <a:t>Shape of colloidal systems</a:t>
            </a:r>
            <a:endParaRPr lang="ar-IQ" sz="4000" dirty="0">
              <a:solidFill>
                <a:srgbClr val="FF0000"/>
              </a:solidFill>
              <a:latin typeface="Andalus" panose="02020603050405020304" pitchFamily="18" charset="-78"/>
              <a:ea typeface="+mn-ea"/>
              <a:cs typeface="Andalus" panose="02020603050405020304" pitchFamily="18" charset="-78"/>
            </a:endParaRPr>
          </a:p>
        </p:txBody>
      </p:sp>
      <p:sp>
        <p:nvSpPr>
          <p:cNvPr id="3" name="Content Placeholder 2">
            <a:extLst>
              <a:ext uri="{FF2B5EF4-FFF2-40B4-BE49-F238E27FC236}">
                <a16:creationId xmlns:a16="http://schemas.microsoft.com/office/drawing/2014/main" id="{0C114629-542B-4677-8CC3-8D11E39D1EBF}"/>
              </a:ext>
            </a:extLst>
          </p:cNvPr>
          <p:cNvSpPr>
            <a:spLocks noGrp="1"/>
          </p:cNvSpPr>
          <p:nvPr>
            <p:ph idx="1"/>
          </p:nvPr>
        </p:nvSpPr>
        <p:spPr>
          <a:xfrm>
            <a:off x="467751" y="1007769"/>
            <a:ext cx="11724249" cy="4842461"/>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Many colloidal systems, including emulsions, liquid aerosols and most dilute micellar solutions, contain </a:t>
            </a:r>
            <a:r>
              <a:rPr kumimoji="0" lang="en-US" sz="2700" b="1" i="0" u="none" strike="noStrike" kern="1200" cap="none" spc="0" normalizeH="0" baseline="0" noProof="0" dirty="0">
                <a:ln>
                  <a:noFill/>
                </a:ln>
                <a:solidFill>
                  <a:prstClr val="black"/>
                </a:solidFill>
                <a:effectLst/>
                <a:uLnTx/>
                <a:uFillTx/>
                <a:latin typeface="Calibri"/>
                <a:ea typeface="+mn-ea"/>
                <a:cs typeface="+mn-cs"/>
              </a:rPr>
              <a:t>spherical particles</a:t>
            </a:r>
            <a:r>
              <a:rPr kumimoji="0" lang="en-US" sz="27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Small deviations from sphericity are often treated using </a:t>
            </a:r>
            <a:r>
              <a:rPr kumimoji="0" lang="en-US" sz="2700" b="1" i="0" u="none" strike="noStrike" kern="1200" cap="none" spc="0" normalizeH="0" baseline="0" noProof="0" dirty="0">
                <a:ln>
                  <a:noFill/>
                </a:ln>
                <a:solidFill>
                  <a:srgbClr val="FF0000"/>
                </a:solidFill>
                <a:effectLst/>
                <a:uLnTx/>
                <a:uFillTx/>
                <a:latin typeface="Calibri"/>
                <a:ea typeface="+mn-ea"/>
                <a:cs typeface="+mn-cs"/>
              </a:rPr>
              <a:t>ellipsoidal</a:t>
            </a:r>
            <a:r>
              <a:rPr kumimoji="0" lang="en-US" sz="2700" b="0" i="0" u="none" strike="noStrike" kern="1200" cap="none" spc="0" normalizeH="0" baseline="0" noProof="0" dirty="0">
                <a:ln>
                  <a:noFill/>
                </a:ln>
                <a:solidFill>
                  <a:prstClr val="black"/>
                </a:solidFill>
                <a:effectLst/>
                <a:uLnTx/>
                <a:uFillTx/>
                <a:latin typeface="Calibri"/>
                <a:ea typeface="+mn-ea"/>
                <a:cs typeface="+mn-cs"/>
              </a:rPr>
              <a:t> models.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High molecular weight polymers and naturally occurring macromolecules often form random </a:t>
            </a:r>
            <a:r>
              <a:rPr kumimoji="0" lang="en-US" sz="2700" b="1" i="0" u="none" strike="noStrike" kern="1200" cap="none" spc="0" normalizeH="0" baseline="0" noProof="0" dirty="0">
                <a:ln>
                  <a:noFill/>
                </a:ln>
                <a:solidFill>
                  <a:prstClr val="black"/>
                </a:solidFill>
                <a:effectLst/>
                <a:uLnTx/>
                <a:uFillTx/>
                <a:latin typeface="Calibri"/>
                <a:ea typeface="+mn-ea"/>
                <a:cs typeface="+mn-cs"/>
              </a:rPr>
              <a:t>coils</a:t>
            </a:r>
            <a:r>
              <a:rPr kumimoji="0" lang="en-US" sz="2700" b="0" i="0" u="none" strike="noStrike" kern="1200" cap="none" spc="0" normalizeH="0" baseline="0" noProof="0" dirty="0">
                <a:ln>
                  <a:noFill/>
                </a:ln>
                <a:solidFill>
                  <a:prstClr val="black"/>
                </a:solidFill>
                <a:effectLst/>
                <a:uLnTx/>
                <a:uFillTx/>
                <a:latin typeface="Calibri"/>
                <a:ea typeface="+mn-ea"/>
                <a:cs typeface="+mn-cs"/>
              </a:rPr>
              <a:t> in aqueous solution.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Clay suspensions are examples of systems containing </a:t>
            </a:r>
            <a:r>
              <a:rPr kumimoji="0" lang="en-US" sz="2700" b="1" i="0" u="none" strike="noStrike" kern="1200" cap="none" spc="0" normalizeH="0" baseline="0" noProof="0" dirty="0">
                <a:ln>
                  <a:noFill/>
                </a:ln>
                <a:solidFill>
                  <a:prstClr val="black"/>
                </a:solidFill>
                <a:effectLst/>
                <a:uLnTx/>
                <a:uFillTx/>
                <a:latin typeface="Calibri"/>
                <a:ea typeface="+mn-ea"/>
                <a:cs typeface="+mn-cs"/>
              </a:rPr>
              <a:t>plate-like </a:t>
            </a:r>
            <a:r>
              <a:rPr kumimoji="0" lang="en-US" sz="2700" b="0" i="0" u="none" strike="noStrike" kern="1200" cap="none" spc="0" normalizeH="0" baseline="0" noProof="0" dirty="0">
                <a:ln>
                  <a:noFill/>
                </a:ln>
                <a:solidFill>
                  <a:prstClr val="black"/>
                </a:solidFill>
                <a:effectLst/>
                <a:uLnTx/>
                <a:uFillTx/>
                <a:latin typeface="Calibri"/>
                <a:ea typeface="+mn-ea"/>
                <a:cs typeface="+mn-cs"/>
              </a:rPr>
              <a:t>particles</a:t>
            </a:r>
          </a:p>
        </p:txBody>
      </p:sp>
      <p:pic>
        <p:nvPicPr>
          <p:cNvPr id="4" name="Picture 3">
            <a:extLst>
              <a:ext uri="{FF2B5EF4-FFF2-40B4-BE49-F238E27FC236}">
                <a16:creationId xmlns:a16="http://schemas.microsoft.com/office/drawing/2014/main" id="{414A8322-B4D7-4B91-A2AF-0C04B0119F2B}"/>
              </a:ext>
            </a:extLst>
          </p:cNvPr>
          <p:cNvPicPr>
            <a:picLocks noChangeAspect="1"/>
          </p:cNvPicPr>
          <p:nvPr/>
        </p:nvPicPr>
        <p:blipFill>
          <a:blip r:embed="rId2"/>
          <a:stretch>
            <a:fillRect/>
          </a:stretch>
        </p:blipFill>
        <p:spPr>
          <a:xfrm>
            <a:off x="580293" y="3723931"/>
            <a:ext cx="5403165" cy="2975317"/>
          </a:xfrm>
          <a:prstGeom prst="rect">
            <a:avLst/>
          </a:prstGeom>
        </p:spPr>
      </p:pic>
      <p:pic>
        <p:nvPicPr>
          <p:cNvPr id="5" name="Picture 4">
            <a:extLst>
              <a:ext uri="{FF2B5EF4-FFF2-40B4-BE49-F238E27FC236}">
                <a16:creationId xmlns:a16="http://schemas.microsoft.com/office/drawing/2014/main" id="{C019810A-83EE-43FC-95AD-8AEFC2E67944}"/>
              </a:ext>
            </a:extLst>
          </p:cNvPr>
          <p:cNvPicPr>
            <a:picLocks noChangeAspect="1"/>
          </p:cNvPicPr>
          <p:nvPr/>
        </p:nvPicPr>
        <p:blipFill>
          <a:blip r:embed="rId3"/>
          <a:stretch>
            <a:fillRect/>
          </a:stretch>
        </p:blipFill>
        <p:spPr>
          <a:xfrm>
            <a:off x="7244862" y="3756023"/>
            <a:ext cx="4175833" cy="2943225"/>
          </a:xfrm>
          <a:prstGeom prst="rect">
            <a:avLst/>
          </a:prstGeom>
        </p:spPr>
      </p:pic>
    </p:spTree>
    <p:extLst>
      <p:ext uri="{BB962C8B-B14F-4D97-AF65-F5344CB8AC3E}">
        <p14:creationId xmlns:p14="http://schemas.microsoft.com/office/powerpoint/2010/main" val="380298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BFCE-63CB-4394-8280-7A190D4F3794}"/>
              </a:ext>
            </a:extLst>
          </p:cNvPr>
          <p:cNvSpPr>
            <a:spLocks noGrp="1"/>
          </p:cNvSpPr>
          <p:nvPr>
            <p:ph type="title"/>
          </p:nvPr>
        </p:nvSpPr>
        <p:spPr>
          <a:xfrm>
            <a:off x="838200" y="196949"/>
            <a:ext cx="10515600" cy="1944588"/>
          </a:xfrm>
        </p:spPr>
        <p:txBody>
          <a:bodyPr>
            <a:normAutofit/>
          </a:bodyPr>
          <a:lstStyle/>
          <a:p>
            <a:pPr marL="342900" marR="0" lvl="0" indent="-342900" algn="just"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None/>
              <a:tabLst/>
              <a:defRPr/>
            </a:pPr>
            <a:r>
              <a:rPr lang="en-US" sz="4000" dirty="0">
                <a:solidFill>
                  <a:srgbClr val="FF0000"/>
                </a:solidFill>
                <a:latin typeface="Andalus" panose="02020603050405020304" pitchFamily="18" charset="-78"/>
                <a:ea typeface="+mn-ea"/>
                <a:cs typeface="Andalus" panose="02020603050405020304" pitchFamily="18" charset="-78"/>
              </a:rPr>
              <a:t>3- Types of colloids </a:t>
            </a:r>
            <a:r>
              <a:rPr lang="en-US" sz="4000" dirty="0">
                <a:latin typeface="Andalus" panose="02020603050405020304" pitchFamily="18" charset="-78"/>
                <a:ea typeface="+mn-ea"/>
                <a:cs typeface="Andalus" panose="02020603050405020304" pitchFamily="18" charset="-78"/>
              </a:rPr>
              <a:t>according to t</a:t>
            </a:r>
            <a:r>
              <a:rPr lang="en-US" altLang="ar-SA" sz="4000" dirty="0">
                <a:latin typeface="Andalus" panose="02020603050405020304" pitchFamily="18" charset="-78"/>
                <a:ea typeface="+mn-ea"/>
                <a:cs typeface="Andalus" panose="02020603050405020304" pitchFamily="18" charset="-78"/>
              </a:rPr>
              <a:t>he nature of interaction between dispersed phase and dispersion medium divided to:</a:t>
            </a:r>
            <a:endParaRPr lang="ar-IQ" sz="4000" dirty="0">
              <a:latin typeface="Andalus" panose="02020603050405020304" pitchFamily="18" charset="-78"/>
              <a:ea typeface="+mn-ea"/>
              <a:cs typeface="Andalus" panose="02020603050405020304" pitchFamily="18" charset="-78"/>
            </a:endParaRPr>
          </a:p>
        </p:txBody>
      </p:sp>
      <p:sp>
        <p:nvSpPr>
          <p:cNvPr id="3" name="Content Placeholder 2">
            <a:extLst>
              <a:ext uri="{FF2B5EF4-FFF2-40B4-BE49-F238E27FC236}">
                <a16:creationId xmlns:a16="http://schemas.microsoft.com/office/drawing/2014/main" id="{85641D51-D414-439A-8783-335947075B0C}"/>
              </a:ext>
            </a:extLst>
          </p:cNvPr>
          <p:cNvSpPr>
            <a:spLocks noGrp="1"/>
          </p:cNvSpPr>
          <p:nvPr>
            <p:ph idx="1"/>
          </p:nvPr>
        </p:nvSpPr>
        <p:spPr>
          <a:xfrm>
            <a:off x="838200" y="2141537"/>
            <a:ext cx="10515600" cy="4351338"/>
          </a:xfrm>
        </p:spPr>
        <p:txBody>
          <a:bodyPr>
            <a:normAutofit/>
          </a:bodyPr>
          <a:lstStyle/>
          <a:p>
            <a:pPr marL="0" indent="0">
              <a:buNone/>
            </a:pPr>
            <a:r>
              <a:rPr lang="en-US" altLang="ar-SA" sz="4800" b="1" dirty="0">
                <a:solidFill>
                  <a:schemeClr val="folHlink"/>
                </a:solidFill>
              </a:rPr>
              <a:t>A-Lyophilic colloids  (solvent attracting) (solvent loving)</a:t>
            </a:r>
          </a:p>
          <a:p>
            <a:endParaRPr lang="en-US" altLang="ar-SA" sz="4800" b="1" dirty="0">
              <a:solidFill>
                <a:schemeClr val="folHlink"/>
              </a:solidFill>
            </a:endParaRPr>
          </a:p>
          <a:p>
            <a:pPr marL="0" indent="0">
              <a:buNone/>
            </a:pPr>
            <a:r>
              <a:rPr lang="en-US" altLang="ar-SA" sz="4800" b="1" dirty="0">
                <a:solidFill>
                  <a:schemeClr val="folHlink"/>
                </a:solidFill>
              </a:rPr>
              <a:t>B-lyophobic colloids (solvent repelling)  </a:t>
            </a:r>
          </a:p>
          <a:p>
            <a:pPr marL="0" indent="0">
              <a:buNone/>
            </a:pPr>
            <a:r>
              <a:rPr lang="en-US" altLang="ar-SA" sz="4800" b="1" dirty="0">
                <a:solidFill>
                  <a:schemeClr val="folHlink"/>
                </a:solidFill>
              </a:rPr>
              <a:t>(solvent hating)</a:t>
            </a:r>
            <a:endParaRPr lang="ar-IQ" sz="4800" dirty="0"/>
          </a:p>
        </p:txBody>
      </p:sp>
    </p:spTree>
    <p:extLst>
      <p:ext uri="{BB962C8B-B14F-4D97-AF65-F5344CB8AC3E}">
        <p14:creationId xmlns:p14="http://schemas.microsoft.com/office/powerpoint/2010/main" val="349286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7C51-A110-4958-8AC8-EE2C92657645}"/>
              </a:ext>
            </a:extLst>
          </p:cNvPr>
          <p:cNvSpPr>
            <a:spLocks noGrp="1"/>
          </p:cNvSpPr>
          <p:nvPr>
            <p:ph type="title"/>
          </p:nvPr>
        </p:nvSpPr>
        <p:spPr>
          <a:xfrm>
            <a:off x="838200" y="247032"/>
            <a:ext cx="10515600" cy="868010"/>
          </a:xfrm>
        </p:spPr>
        <p:txBody>
          <a:bodyPr>
            <a:normAutofit/>
          </a:bodyPr>
          <a:lstStyle/>
          <a:p>
            <a:r>
              <a:rPr lang="en-US" sz="4800" dirty="0">
                <a:solidFill>
                  <a:srgbClr val="FF0000"/>
                </a:solidFill>
                <a:latin typeface="Andalus" panose="02020603050405020304" pitchFamily="18" charset="-78"/>
                <a:ea typeface="+mn-ea"/>
                <a:cs typeface="Andalus" panose="02020603050405020304" pitchFamily="18" charset="-78"/>
              </a:rPr>
              <a:t>Lyophilic colloids</a:t>
            </a:r>
            <a:endParaRPr lang="ar-IQ" sz="4800" dirty="0">
              <a:solidFill>
                <a:srgbClr val="FF0000"/>
              </a:solidFill>
              <a:latin typeface="Andalus" panose="02020603050405020304" pitchFamily="18" charset="-78"/>
              <a:ea typeface="+mn-ea"/>
              <a:cs typeface="Andalus" panose="02020603050405020304" pitchFamily="18" charset="-78"/>
            </a:endParaRPr>
          </a:p>
        </p:txBody>
      </p:sp>
      <p:sp>
        <p:nvSpPr>
          <p:cNvPr id="3" name="Content Placeholder 2">
            <a:extLst>
              <a:ext uri="{FF2B5EF4-FFF2-40B4-BE49-F238E27FC236}">
                <a16:creationId xmlns:a16="http://schemas.microsoft.com/office/drawing/2014/main" id="{00F62EF5-8227-4BF1-BBF6-3063226CF56C}"/>
              </a:ext>
            </a:extLst>
          </p:cNvPr>
          <p:cNvSpPr>
            <a:spLocks noGrp="1"/>
          </p:cNvSpPr>
          <p:nvPr>
            <p:ph idx="1"/>
          </p:nvPr>
        </p:nvSpPr>
        <p:spPr>
          <a:xfrm>
            <a:off x="838200" y="1115042"/>
            <a:ext cx="10007992" cy="5495926"/>
          </a:xfrm>
        </p:spPr>
        <p:txBody>
          <a:bodyPr>
            <a:normAutofit/>
          </a:bodyPr>
          <a:lstStyle/>
          <a:p>
            <a:pPr algn="just" fontAlgn="base">
              <a:lnSpc>
                <a:spcPct val="100000"/>
              </a:lnSpc>
              <a:spcBef>
                <a:spcPct val="20000"/>
              </a:spcBef>
              <a:spcAft>
                <a:spcPct val="0"/>
              </a:spcAft>
              <a:buClr>
                <a:srgbClr val="3333CC"/>
              </a:buClr>
              <a:buSzPct val="60000"/>
              <a:buFont typeface="Wingdings" panose="05000000000000000000" pitchFamily="2" charset="2"/>
              <a:buChar char="q"/>
              <a:defRPr/>
            </a:pPr>
            <a:r>
              <a:rPr lang="en-US" altLang="ar-SA" sz="3200" dirty="0">
                <a:solidFill>
                  <a:prstClr val="black"/>
                </a:solidFill>
              </a:rPr>
              <a:t> The particles in a lyophilic system have a great affinity for the solvent.</a:t>
            </a:r>
          </a:p>
          <a:p>
            <a:pPr marR="0" lvl="0" algn="just"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q"/>
              <a:tabLst/>
              <a:defRPr/>
            </a:pPr>
            <a:r>
              <a:rPr lang="en-US" altLang="ar-SA" sz="3200" dirty="0">
                <a:solidFill>
                  <a:prstClr val="black"/>
                </a:solidFill>
              </a:rPr>
              <a:t> If water is the dispersing medium, it is often known as a hydrosol or hydrophilic. </a:t>
            </a:r>
          </a:p>
          <a:p>
            <a:pPr marR="0" lvl="0" algn="just"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q"/>
              <a:tabLst/>
              <a:defRPr/>
            </a:pPr>
            <a:r>
              <a:rPr lang="en-US" altLang="ar-SA" sz="3200" dirty="0">
                <a:solidFill>
                  <a:prstClr val="black"/>
                </a:solidFill>
              </a:rPr>
              <a:t> Readily solvated (combined chemically or physically, with the solvent) and dispersed, even at high concentrations.</a:t>
            </a:r>
          </a:p>
          <a:p>
            <a:pPr marR="0" lvl="0" algn="just"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q"/>
              <a:tabLst/>
              <a:defRPr/>
            </a:pPr>
            <a:r>
              <a:rPr lang="en-US" altLang="ar-SA" sz="3200" dirty="0">
                <a:solidFill>
                  <a:prstClr val="black"/>
                </a:solidFill>
              </a:rPr>
              <a:t> More viscid </a:t>
            </a:r>
          </a:p>
          <a:p>
            <a:pPr algn="just" fontAlgn="base">
              <a:lnSpc>
                <a:spcPct val="100000"/>
              </a:lnSpc>
              <a:spcBef>
                <a:spcPct val="20000"/>
              </a:spcBef>
              <a:spcAft>
                <a:spcPct val="0"/>
              </a:spcAft>
              <a:buClr>
                <a:srgbClr val="3333CC"/>
              </a:buClr>
              <a:buSzPct val="60000"/>
              <a:buFont typeface="Wingdings" panose="05000000000000000000" pitchFamily="2" charset="2"/>
              <a:buChar char="q"/>
              <a:defRPr/>
            </a:pPr>
            <a:r>
              <a:rPr lang="en-US" altLang="ar-SA" sz="3200" dirty="0">
                <a:solidFill>
                  <a:prstClr val="black"/>
                </a:solidFill>
              </a:rPr>
              <a:t> Examples of lyophilic sols include sols of gum, gelatin, starch, proteins and certain polymers (rubber) in organic solvents. </a:t>
            </a:r>
          </a:p>
        </p:txBody>
      </p:sp>
    </p:spTree>
    <p:extLst>
      <p:ext uri="{BB962C8B-B14F-4D97-AF65-F5344CB8AC3E}">
        <p14:creationId xmlns:p14="http://schemas.microsoft.com/office/powerpoint/2010/main" val="110276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A7219F-088C-4EC8-852A-1A143DD5BBAE}"/>
              </a:ext>
            </a:extLst>
          </p:cNvPr>
          <p:cNvSpPr txBox="1"/>
          <p:nvPr/>
        </p:nvSpPr>
        <p:spPr>
          <a:xfrm>
            <a:off x="637735" y="629451"/>
            <a:ext cx="10916529" cy="5993051"/>
          </a:xfrm>
          <a:prstGeom prst="rect">
            <a:avLst/>
          </a:prstGeom>
          <a:noFill/>
        </p:spPr>
        <p:txBody>
          <a:bodyPr wrap="square">
            <a:spAutoFit/>
          </a:bodyPr>
          <a:lstStyle/>
          <a:p>
            <a:pPr marL="457200" marR="0" lvl="0" indent="-457200" algn="just" defTabSz="914400" rtl="0" eaLnBrk="1" fontAlgn="auto" latinLnBrk="0" hangingPunct="1">
              <a:lnSpc>
                <a:spcPct val="80000"/>
              </a:lnSpc>
              <a:spcBef>
                <a:spcPts val="1000"/>
              </a:spcBef>
              <a:spcAft>
                <a:spcPts val="0"/>
              </a:spcAft>
              <a:buClr>
                <a:srgbClr val="0070C0"/>
              </a:buClr>
              <a:buSzTx/>
              <a:buFont typeface="Wingdings" panose="05000000000000000000" pitchFamily="2" charset="2"/>
              <a:buChar char="q"/>
              <a:tabLst/>
              <a:defRPr/>
            </a:pPr>
            <a:r>
              <a:rPr kumimoji="0" lang="en-US" altLang="ar-SA"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dispersed phase does not precipitate easily.</a:t>
            </a:r>
          </a:p>
          <a:p>
            <a:pPr marL="457200" marR="0" lvl="0" indent="-457200" algn="just" defTabSz="914400" rtl="0" eaLnBrk="1" fontAlgn="auto" latinLnBrk="0" hangingPunct="1">
              <a:lnSpc>
                <a:spcPct val="80000"/>
              </a:lnSpc>
              <a:spcBef>
                <a:spcPts val="1000"/>
              </a:spcBef>
              <a:spcAft>
                <a:spcPts val="0"/>
              </a:spcAft>
              <a:buClr>
                <a:srgbClr val="0070C0"/>
              </a:buClr>
              <a:buSzTx/>
              <a:buFont typeface="Wingdings" panose="05000000000000000000" pitchFamily="2" charset="2"/>
              <a:buChar char="q"/>
              <a:tabLst/>
              <a:defRPr/>
            </a:pPr>
            <a:endParaRPr kumimoji="0" lang="en-US" altLang="ar-SA"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457200" lvl="0" indent="-457200" algn="just">
              <a:lnSpc>
                <a:spcPct val="80000"/>
              </a:lnSpc>
              <a:spcBef>
                <a:spcPts val="1000"/>
              </a:spcBef>
              <a:buClr>
                <a:srgbClr val="0070C0"/>
              </a:buClr>
              <a:buFont typeface="Wingdings" panose="05000000000000000000" pitchFamily="2" charset="2"/>
              <a:buChar char="q"/>
              <a:defRPr/>
            </a:pPr>
            <a:r>
              <a:rPr lang="en-US" altLang="ar-SA" sz="3200" dirty="0">
                <a:solidFill>
                  <a:prstClr val="black"/>
                </a:solidFill>
              </a:rPr>
              <a:t>The sols are quite stable as the solute particle surrounded by two stability factors: a- negative or positive charge</a:t>
            </a:r>
            <a:r>
              <a:rPr lang="en-GB" altLang="ar-SA" sz="3200" dirty="0">
                <a:solidFill>
                  <a:prstClr val="black"/>
                </a:solidFill>
              </a:rPr>
              <a:t> b- layer of solvent.</a:t>
            </a:r>
          </a:p>
          <a:p>
            <a:pPr marL="457200" marR="0" lvl="0" indent="-457200" algn="just" defTabSz="914400" rtl="0" eaLnBrk="1" fontAlgn="auto" latinLnBrk="0" hangingPunct="1">
              <a:lnSpc>
                <a:spcPct val="80000"/>
              </a:lnSpc>
              <a:spcBef>
                <a:spcPts val="1000"/>
              </a:spcBef>
              <a:spcAft>
                <a:spcPts val="0"/>
              </a:spcAft>
              <a:buClr>
                <a:srgbClr val="0070C0"/>
              </a:buClr>
              <a:buSzTx/>
              <a:buFont typeface="Wingdings" panose="05000000000000000000" pitchFamily="2" charset="2"/>
              <a:buChar char="q"/>
              <a:tabLst/>
              <a:defRPr/>
            </a:pPr>
            <a:endParaRPr kumimoji="0" lang="en-US" altLang="ar-SA"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457200" marR="0" lvl="0" indent="-457200" algn="just" defTabSz="914400" rtl="0" eaLnBrk="1" fontAlgn="auto" latinLnBrk="0" hangingPunct="1">
              <a:lnSpc>
                <a:spcPct val="80000"/>
              </a:lnSpc>
              <a:spcBef>
                <a:spcPts val="1000"/>
              </a:spcBef>
              <a:spcAft>
                <a:spcPts val="0"/>
              </a:spcAft>
              <a:buClr>
                <a:srgbClr val="0070C0"/>
              </a:buClr>
              <a:buSzTx/>
              <a:buFont typeface="Wingdings" panose="05000000000000000000" pitchFamily="2" charset="2"/>
              <a:buChar char="q"/>
              <a:tabLst/>
              <a:defRPr/>
            </a:pPr>
            <a:r>
              <a:rPr kumimoji="0" lang="en-US" altLang="ar-SA"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dispersion medium is separated from the dispersed phase, the sol can be reconstituted by simple remixing with the dispersion medium. Hence, these sols are called </a:t>
            </a:r>
            <a:r>
              <a:rPr kumimoji="0" lang="en-US" altLang="ar-SA" sz="3200" b="0" i="0" u="none" strike="noStrike" kern="1200" cap="none" spc="0" normalizeH="0" baseline="0" noProof="0" dirty="0">
                <a:ln>
                  <a:noFill/>
                </a:ln>
                <a:solidFill>
                  <a:srgbClr val="CC0000"/>
                </a:solidFill>
                <a:effectLst/>
                <a:uLnTx/>
                <a:uFillTx/>
                <a:latin typeface="Calibri" panose="020F0502020204030204"/>
                <a:ea typeface="+mn-ea"/>
                <a:cs typeface="Arial" panose="020B0604020202020204" pitchFamily="34" charset="0"/>
              </a:rPr>
              <a:t>reversible sols</a:t>
            </a:r>
            <a:r>
              <a:rPr kumimoji="0" lang="en-US" altLang="ar-SA"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457200" marR="0" lvl="0" indent="-457200" algn="just" defTabSz="914400" rtl="0" eaLnBrk="1" fontAlgn="auto" latinLnBrk="0" hangingPunct="1">
              <a:lnSpc>
                <a:spcPct val="80000"/>
              </a:lnSpc>
              <a:spcBef>
                <a:spcPts val="1000"/>
              </a:spcBef>
              <a:spcAft>
                <a:spcPts val="0"/>
              </a:spcAft>
              <a:buClr>
                <a:srgbClr val="0070C0"/>
              </a:buClr>
              <a:buSzTx/>
              <a:buFont typeface="Wingdings" panose="05000000000000000000" pitchFamily="2" charset="2"/>
              <a:buChar char="q"/>
              <a:tabLst/>
              <a:defRPr/>
            </a:pPr>
            <a:endParaRPr kumimoji="0" lang="en-US" altLang="ar-SA"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457200" marR="0" lvl="0" indent="-457200" algn="just" defTabSz="914400" rtl="0" eaLnBrk="1" fontAlgn="auto" latinLnBrk="0" hangingPunct="1">
              <a:lnSpc>
                <a:spcPct val="80000"/>
              </a:lnSpc>
              <a:spcBef>
                <a:spcPts val="1000"/>
              </a:spcBef>
              <a:spcAft>
                <a:spcPts val="0"/>
              </a:spcAft>
              <a:buClr>
                <a:srgbClr val="0070C0"/>
              </a:buClr>
              <a:buSzTx/>
              <a:buFont typeface="Wingdings" panose="05000000000000000000" pitchFamily="2" charset="2"/>
              <a:buChar char="q"/>
              <a:tabLst/>
              <a:defRPr/>
            </a:pPr>
            <a:r>
              <a:rPr kumimoji="0" lang="en-US" altLang="ar-SA"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Prepared simply by dissolving the material in the solvent being used e.g. dissolution of acacia in water.</a:t>
            </a:r>
          </a:p>
        </p:txBody>
      </p:sp>
    </p:spTree>
    <p:extLst>
      <p:ext uri="{BB962C8B-B14F-4D97-AF65-F5344CB8AC3E}">
        <p14:creationId xmlns:p14="http://schemas.microsoft.com/office/powerpoint/2010/main" val="387471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E295-D866-4425-BF92-819A5A2BC9FE}"/>
              </a:ext>
            </a:extLst>
          </p:cNvPr>
          <p:cNvSpPr>
            <a:spLocks noGrp="1"/>
          </p:cNvSpPr>
          <p:nvPr>
            <p:ph type="title"/>
          </p:nvPr>
        </p:nvSpPr>
        <p:spPr>
          <a:xfrm>
            <a:off x="838200" y="279790"/>
            <a:ext cx="10515600" cy="802493"/>
          </a:xfrm>
        </p:spPr>
        <p:txBody>
          <a:bodyPr/>
          <a:lstStyle/>
          <a:p>
            <a:r>
              <a:rPr lang="en-US" sz="4800" dirty="0">
                <a:solidFill>
                  <a:srgbClr val="FF0000"/>
                </a:solidFill>
                <a:latin typeface="Andalus" panose="02020603050405020304" pitchFamily="18" charset="-78"/>
                <a:ea typeface="+mn-ea"/>
                <a:cs typeface="Andalus" panose="02020603050405020304" pitchFamily="18" charset="-78"/>
              </a:rPr>
              <a:t>Lyophobic colloids</a:t>
            </a:r>
            <a:endParaRPr lang="ar-IQ" sz="4800" dirty="0">
              <a:solidFill>
                <a:srgbClr val="FF0000"/>
              </a:solidFill>
              <a:latin typeface="Andalus" panose="02020603050405020304" pitchFamily="18" charset="-78"/>
              <a:ea typeface="+mn-ea"/>
              <a:cs typeface="Andalus" panose="02020603050405020304" pitchFamily="18" charset="-78"/>
            </a:endParaRPr>
          </a:p>
        </p:txBody>
      </p:sp>
      <p:sp>
        <p:nvSpPr>
          <p:cNvPr id="3" name="Content Placeholder 2">
            <a:extLst>
              <a:ext uri="{FF2B5EF4-FFF2-40B4-BE49-F238E27FC236}">
                <a16:creationId xmlns:a16="http://schemas.microsoft.com/office/drawing/2014/main" id="{E1A8F564-CF2E-4F8D-90F4-3D318406FFE9}"/>
              </a:ext>
            </a:extLst>
          </p:cNvPr>
          <p:cNvSpPr>
            <a:spLocks noGrp="1"/>
          </p:cNvSpPr>
          <p:nvPr>
            <p:ph idx="1"/>
          </p:nvPr>
        </p:nvSpPr>
        <p:spPr>
          <a:xfrm>
            <a:off x="838200" y="1082282"/>
            <a:ext cx="10515600" cy="5495927"/>
          </a:xfrm>
        </p:spPr>
        <p:txBody>
          <a:bodyPr>
            <a:normAutofit fontScale="92500" lnSpcReduction="10000"/>
          </a:bodyPr>
          <a:lstStyle/>
          <a:p>
            <a:pPr marR="0" lvl="0" algn="just" defTabSz="914400" rtl="0" eaLnBrk="1" fontAlgn="base" latinLnBrk="0" hangingPunct="1">
              <a:lnSpc>
                <a:spcPct val="150000"/>
              </a:lnSpc>
              <a:spcBef>
                <a:spcPct val="20000"/>
              </a:spcBef>
              <a:spcAft>
                <a:spcPct val="0"/>
              </a:spcAft>
              <a:buClr>
                <a:srgbClr val="3333CC"/>
              </a:buClr>
              <a:buSzPct val="60000"/>
              <a:buFont typeface="Wingdings" panose="05000000000000000000" pitchFamily="2" charset="2"/>
              <a:buChar char="q"/>
              <a:tabLst/>
              <a:defRPr/>
            </a:pPr>
            <a:r>
              <a:rPr lang="en-US" altLang="ar-SA" dirty="0">
                <a:solidFill>
                  <a:prstClr val="black"/>
                </a:solidFill>
              </a:rPr>
              <a:t> The particles resist solvation and dispersion in the solvent. </a:t>
            </a:r>
          </a:p>
          <a:p>
            <a:pPr marR="0" lvl="0" algn="just" defTabSz="914400" rtl="0" eaLnBrk="1" fontAlgn="base" latinLnBrk="0" hangingPunct="1">
              <a:lnSpc>
                <a:spcPct val="150000"/>
              </a:lnSpc>
              <a:spcBef>
                <a:spcPct val="20000"/>
              </a:spcBef>
              <a:spcAft>
                <a:spcPct val="0"/>
              </a:spcAft>
              <a:buClr>
                <a:srgbClr val="3333CC"/>
              </a:buClr>
              <a:buSzPct val="60000"/>
              <a:buFont typeface="Wingdings" panose="05000000000000000000" pitchFamily="2" charset="2"/>
              <a:buChar char="q"/>
              <a:tabLst/>
              <a:defRPr/>
            </a:pPr>
            <a:r>
              <a:rPr lang="en-US" altLang="ar-SA" dirty="0">
                <a:solidFill>
                  <a:prstClr val="black"/>
                </a:solidFill>
              </a:rPr>
              <a:t> The concentration of particles is usually relatively low.</a:t>
            </a:r>
          </a:p>
          <a:p>
            <a:pPr marR="0" lvl="0" algn="just" defTabSz="914400" rtl="0" eaLnBrk="1" fontAlgn="base" latinLnBrk="0" hangingPunct="1">
              <a:lnSpc>
                <a:spcPct val="150000"/>
              </a:lnSpc>
              <a:spcBef>
                <a:spcPct val="20000"/>
              </a:spcBef>
              <a:spcAft>
                <a:spcPct val="0"/>
              </a:spcAft>
              <a:buClr>
                <a:srgbClr val="3333CC"/>
              </a:buClr>
              <a:buSzPct val="60000"/>
              <a:buFont typeface="Wingdings" panose="05000000000000000000" pitchFamily="2" charset="2"/>
              <a:buChar char="q"/>
              <a:tabLst/>
              <a:defRPr/>
            </a:pPr>
            <a:r>
              <a:rPr lang="en-GB" altLang="ar-SA" dirty="0">
                <a:solidFill>
                  <a:prstClr val="black"/>
                </a:solidFill>
              </a:rPr>
              <a:t> Less viscid</a:t>
            </a:r>
            <a:endParaRPr lang="en-US" altLang="ar-SA" dirty="0">
              <a:solidFill>
                <a:prstClr val="black"/>
              </a:solidFill>
            </a:endParaRPr>
          </a:p>
          <a:p>
            <a:pPr marR="0" lvl="0" algn="just" defTabSz="914400" rtl="0" eaLnBrk="1" fontAlgn="base" latinLnBrk="0" hangingPunct="1">
              <a:lnSpc>
                <a:spcPct val="150000"/>
              </a:lnSpc>
              <a:spcBef>
                <a:spcPct val="20000"/>
              </a:spcBef>
              <a:spcAft>
                <a:spcPct val="0"/>
              </a:spcAft>
              <a:buClr>
                <a:srgbClr val="3333CC"/>
              </a:buClr>
              <a:buSzPct val="60000"/>
              <a:buFont typeface="Wingdings" panose="05000000000000000000" pitchFamily="2" charset="2"/>
              <a:buChar char="q"/>
              <a:tabLst/>
              <a:defRPr/>
            </a:pPr>
            <a:r>
              <a:rPr lang="en-US" altLang="ar-SA" dirty="0">
                <a:solidFill>
                  <a:prstClr val="black"/>
                </a:solidFill>
              </a:rPr>
              <a:t> Less stable as the particles surrounded only with a layer of positive or negative charge </a:t>
            </a:r>
          </a:p>
          <a:p>
            <a:pPr marR="0" lvl="0" algn="just" defTabSz="914400" rtl="0" eaLnBrk="1" fontAlgn="base" latinLnBrk="0" hangingPunct="1">
              <a:lnSpc>
                <a:spcPct val="150000"/>
              </a:lnSpc>
              <a:spcBef>
                <a:spcPct val="20000"/>
              </a:spcBef>
              <a:spcAft>
                <a:spcPct val="0"/>
              </a:spcAft>
              <a:buClr>
                <a:srgbClr val="3333CC"/>
              </a:buClr>
              <a:buSzPct val="60000"/>
              <a:buFont typeface="Wingdings" panose="05000000000000000000" pitchFamily="2" charset="2"/>
              <a:buChar char="q"/>
              <a:tabLst/>
              <a:defRPr/>
            </a:pPr>
            <a:r>
              <a:rPr lang="en-US" altLang="ar-SA" dirty="0">
                <a:solidFill>
                  <a:prstClr val="black"/>
                </a:solidFill>
              </a:rPr>
              <a:t> Once precipitated, it is not easy to reconstitute the sol by simple mixing with the dispersion medium. Hence, these sols are called </a:t>
            </a:r>
            <a:r>
              <a:rPr lang="en-US" altLang="ar-SA" dirty="0">
                <a:solidFill>
                  <a:srgbClr val="FF0000"/>
                </a:solidFill>
              </a:rPr>
              <a:t>irreversible sols</a:t>
            </a:r>
            <a:r>
              <a:rPr lang="en-US" altLang="ar-SA" dirty="0">
                <a:solidFill>
                  <a:prstClr val="black"/>
                </a:solidFill>
              </a:rPr>
              <a:t>. </a:t>
            </a:r>
          </a:p>
          <a:p>
            <a:pPr marR="0" lvl="0" algn="just" defTabSz="914400" rtl="0" eaLnBrk="1" fontAlgn="base" latinLnBrk="0" hangingPunct="1">
              <a:lnSpc>
                <a:spcPct val="150000"/>
              </a:lnSpc>
              <a:spcBef>
                <a:spcPct val="20000"/>
              </a:spcBef>
              <a:spcAft>
                <a:spcPct val="0"/>
              </a:spcAft>
              <a:buClr>
                <a:srgbClr val="3333CC"/>
              </a:buClr>
              <a:buSzPct val="60000"/>
              <a:buFont typeface="Wingdings" panose="05000000000000000000" pitchFamily="2" charset="2"/>
              <a:buChar char="q"/>
              <a:tabLst/>
              <a:defRPr/>
            </a:pPr>
            <a:r>
              <a:rPr lang="en-US" altLang="ar-SA" dirty="0">
                <a:solidFill>
                  <a:prstClr val="black"/>
                </a:solidFill>
              </a:rPr>
              <a:t> Examples of lyophobic sols include sols of metals and their insoluble compounds like </a:t>
            </a:r>
            <a:r>
              <a:rPr lang="en-US" altLang="ar-SA" dirty="0" err="1">
                <a:solidFill>
                  <a:prstClr val="black"/>
                </a:solidFill>
              </a:rPr>
              <a:t>sulphides</a:t>
            </a:r>
            <a:r>
              <a:rPr lang="en-US" altLang="ar-SA" dirty="0">
                <a:solidFill>
                  <a:prstClr val="black"/>
                </a:solidFill>
              </a:rPr>
              <a:t> and oxides. e.g. gold in water</a:t>
            </a:r>
          </a:p>
        </p:txBody>
      </p:sp>
    </p:spTree>
    <p:extLst>
      <p:ext uri="{BB962C8B-B14F-4D97-AF65-F5344CB8AC3E}">
        <p14:creationId xmlns:p14="http://schemas.microsoft.com/office/powerpoint/2010/main" val="33841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068B-5B47-4003-A5B4-E2DFF2C82C54}"/>
              </a:ext>
            </a:extLst>
          </p:cNvPr>
          <p:cNvSpPr>
            <a:spLocks noGrp="1"/>
          </p:cNvSpPr>
          <p:nvPr>
            <p:ph type="title"/>
          </p:nvPr>
        </p:nvSpPr>
        <p:spPr>
          <a:xfrm>
            <a:off x="838200" y="125282"/>
            <a:ext cx="10515600" cy="1325563"/>
          </a:xfrm>
        </p:spPr>
        <p:txBody>
          <a:bodyPr>
            <a:normAutofit/>
          </a:bodyPr>
          <a:lstStyle/>
          <a:p>
            <a:r>
              <a:rPr lang="en-US" sz="5400" b="1" dirty="0">
                <a:solidFill>
                  <a:srgbClr val="FF0000"/>
                </a:solidFill>
                <a:latin typeface="Arial Rounded MT Bold" panose="020F0704030504030204" pitchFamily="34" charset="0"/>
              </a:rPr>
              <a:t>Dispersed systems </a:t>
            </a:r>
            <a:endParaRPr lang="ar-IQ" sz="5400" dirty="0">
              <a:latin typeface="Arial Rounded MT Bold" panose="020F0704030504030204" pitchFamily="34" charset="0"/>
            </a:endParaRPr>
          </a:p>
        </p:txBody>
      </p:sp>
      <p:sp>
        <p:nvSpPr>
          <p:cNvPr id="4" name="عنصر نائب للمحتوى 2">
            <a:extLst>
              <a:ext uri="{FF2B5EF4-FFF2-40B4-BE49-F238E27FC236}">
                <a16:creationId xmlns:a16="http://schemas.microsoft.com/office/drawing/2014/main" id="{97EE1DBE-ADDF-42F0-9942-3521E04C281D}"/>
              </a:ext>
            </a:extLst>
          </p:cNvPr>
          <p:cNvSpPr>
            <a:spLocks noGrp="1"/>
          </p:cNvSpPr>
          <p:nvPr>
            <p:ph idx="1"/>
          </p:nvPr>
        </p:nvSpPr>
        <p:spPr>
          <a:xfrm>
            <a:off x="838199" y="1450845"/>
            <a:ext cx="10734207" cy="5024906"/>
          </a:xfrm>
        </p:spPr>
        <p:txBody>
          <a:bodyPr>
            <a:normAutofit fontScale="92500" lnSpcReduction="20000"/>
          </a:bodyPr>
          <a:lstStyle/>
          <a:p>
            <a:pPr marL="0" indent="0" algn="just" rtl="0">
              <a:lnSpc>
                <a:spcPct val="150000"/>
              </a:lnSpc>
              <a:buNone/>
            </a:pPr>
            <a:r>
              <a:rPr lang="en-US" sz="3200" b="1" dirty="0">
                <a:cs typeface="Urdu Typesetting" panose="03020402040406030203" pitchFamily="66" charset="-78"/>
              </a:rPr>
              <a:t>Dispersed systems consist of particulate matter, known as the </a:t>
            </a:r>
            <a:r>
              <a:rPr lang="en-US" sz="3200" b="1" dirty="0">
                <a:solidFill>
                  <a:srgbClr val="FF0000"/>
                </a:solidFill>
                <a:cs typeface="Urdu Typesetting" panose="03020402040406030203" pitchFamily="66" charset="-78"/>
              </a:rPr>
              <a:t>dispersed phase</a:t>
            </a:r>
            <a:r>
              <a:rPr lang="en-US" sz="3200" b="1" dirty="0">
                <a:cs typeface="Urdu Typesetting" panose="03020402040406030203" pitchFamily="66" charset="-78"/>
              </a:rPr>
              <a:t>, distributed throughout a </a:t>
            </a:r>
            <a:r>
              <a:rPr lang="en-US" sz="3200" b="1" dirty="0">
                <a:solidFill>
                  <a:srgbClr val="FF0000"/>
                </a:solidFill>
                <a:cs typeface="Urdu Typesetting" panose="03020402040406030203" pitchFamily="66" charset="-78"/>
              </a:rPr>
              <a:t>continuous</a:t>
            </a:r>
            <a:r>
              <a:rPr lang="en-US" sz="3200" b="1" dirty="0">
                <a:cs typeface="Urdu Typesetting" panose="03020402040406030203" pitchFamily="66" charset="-78"/>
              </a:rPr>
              <a:t> or </a:t>
            </a:r>
            <a:r>
              <a:rPr lang="en-US" sz="3200" b="1" dirty="0">
                <a:solidFill>
                  <a:srgbClr val="FF0000"/>
                </a:solidFill>
                <a:cs typeface="Urdu Typesetting" panose="03020402040406030203" pitchFamily="66" charset="-78"/>
              </a:rPr>
              <a:t>dispersion medium</a:t>
            </a:r>
            <a:r>
              <a:rPr lang="en-US" sz="3200" b="1" dirty="0">
                <a:cs typeface="Urdu Typesetting" panose="03020402040406030203" pitchFamily="66" charset="-78"/>
              </a:rPr>
              <a:t>.</a:t>
            </a:r>
          </a:p>
          <a:p>
            <a:pPr marL="0" indent="0" algn="just" rtl="0">
              <a:lnSpc>
                <a:spcPct val="150000"/>
              </a:lnSpc>
              <a:buNone/>
            </a:pPr>
            <a:r>
              <a:rPr lang="en-US" sz="3200" b="1" dirty="0">
                <a:cs typeface="Urdu Typesetting" panose="03020402040406030203" pitchFamily="66" charset="-78"/>
              </a:rPr>
              <a:t>The dispersed material may range in size from particles of atomic and molecular dimensions to particles whose size is measured in millimeters. Accordingly, a convenient means of classifying dispersed systems is on the basis  of the mean particle diameter of the dispersed material.</a:t>
            </a:r>
            <a:endParaRPr lang="ar-IQ" sz="3200" b="1" dirty="0">
              <a:cs typeface="Urdu Typesetting" panose="03020402040406030203" pitchFamily="66" charset="-78"/>
            </a:endParaRPr>
          </a:p>
        </p:txBody>
      </p:sp>
    </p:spTree>
    <p:extLst>
      <p:ext uri="{BB962C8B-B14F-4D97-AF65-F5344CB8AC3E}">
        <p14:creationId xmlns:p14="http://schemas.microsoft.com/office/powerpoint/2010/main" val="24839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9B78-9C04-4453-AE14-DCC7DA88A942}"/>
              </a:ext>
            </a:extLst>
          </p:cNvPr>
          <p:cNvSpPr>
            <a:spLocks noGrp="1"/>
          </p:cNvSpPr>
          <p:nvPr>
            <p:ph type="title"/>
          </p:nvPr>
        </p:nvSpPr>
        <p:spPr>
          <a:xfrm>
            <a:off x="838200" y="365126"/>
            <a:ext cx="10515600" cy="732154"/>
          </a:xfrm>
        </p:spPr>
        <p:txBody>
          <a:bodyPr>
            <a:normAutofit fontScale="90000"/>
          </a:bodyPr>
          <a:lstStyle/>
          <a:p>
            <a:r>
              <a:rPr lang="en-US" sz="4800" dirty="0">
                <a:solidFill>
                  <a:srgbClr val="FF0000"/>
                </a:solidFill>
                <a:latin typeface="Andalus" panose="02020603050405020304" pitchFamily="18" charset="-78"/>
                <a:ea typeface="+mn-ea"/>
                <a:cs typeface="Andalus" panose="02020603050405020304" pitchFamily="18" charset="-78"/>
              </a:rPr>
              <a:t>Coagulation or Precipitation</a:t>
            </a:r>
            <a:endParaRPr lang="ar-IQ" sz="4800" dirty="0">
              <a:solidFill>
                <a:srgbClr val="FF0000"/>
              </a:solidFill>
              <a:latin typeface="Andalus" panose="02020603050405020304" pitchFamily="18" charset="-78"/>
              <a:ea typeface="+mn-ea"/>
              <a:cs typeface="Andalus" panose="02020603050405020304" pitchFamily="18" charset="-78"/>
            </a:endParaRPr>
          </a:p>
        </p:txBody>
      </p:sp>
      <p:sp>
        <p:nvSpPr>
          <p:cNvPr id="3" name="Content Placeholder 2">
            <a:extLst>
              <a:ext uri="{FF2B5EF4-FFF2-40B4-BE49-F238E27FC236}">
                <a16:creationId xmlns:a16="http://schemas.microsoft.com/office/drawing/2014/main" id="{9679771A-61FE-44BB-9853-D4BEF90C21BC}"/>
              </a:ext>
            </a:extLst>
          </p:cNvPr>
          <p:cNvSpPr>
            <a:spLocks noGrp="1"/>
          </p:cNvSpPr>
          <p:nvPr>
            <p:ph idx="1"/>
          </p:nvPr>
        </p:nvSpPr>
        <p:spPr>
          <a:xfrm>
            <a:off x="838200" y="1253330"/>
            <a:ext cx="10515600" cy="5239543"/>
          </a:xfrm>
        </p:spPr>
        <p:txBody>
          <a:bodyPr>
            <a:normAutofit/>
          </a:bodyPr>
          <a:lstStyle/>
          <a:p>
            <a:pPr marL="0" indent="0">
              <a:lnSpc>
                <a:spcPct val="150000"/>
              </a:lnSpc>
              <a:buNone/>
            </a:pPr>
            <a:r>
              <a:rPr lang="en-US" sz="2700" dirty="0">
                <a:solidFill>
                  <a:prstClr val="black"/>
                </a:solidFill>
                <a:latin typeface="Calibri"/>
              </a:rPr>
              <a:t>We know that the stability of a lyophobic sol is due to the adsorption of positive or negative ions by the dispersed particles. The repulsive forces between the charged particles do not allow them to settle. If, some how, the charge is removed, there is nothing to keep the particles  apart from each other. They aggregate (or flocculate) and settle down under the action of gravity.</a:t>
            </a:r>
          </a:p>
          <a:p>
            <a:r>
              <a:rPr lang="en-US" sz="2800" b="1" dirty="0">
                <a:solidFill>
                  <a:srgbClr val="231F20"/>
                </a:solidFill>
                <a:latin typeface="Times New Roman"/>
              </a:rPr>
              <a:t>The flocculation and settling down of the discharged sol particles is called coagulation or precipitation of the sol.</a:t>
            </a:r>
          </a:p>
        </p:txBody>
      </p:sp>
    </p:spTree>
    <p:extLst>
      <p:ext uri="{BB962C8B-B14F-4D97-AF65-F5344CB8AC3E}">
        <p14:creationId xmlns:p14="http://schemas.microsoft.com/office/powerpoint/2010/main" val="1113604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15D31C-FFE3-46CC-9293-BB30D8F937A4}"/>
              </a:ext>
            </a:extLst>
          </p:cNvPr>
          <p:cNvSpPr txBox="1"/>
          <p:nvPr/>
        </p:nvSpPr>
        <p:spPr>
          <a:xfrm>
            <a:off x="1065626" y="599444"/>
            <a:ext cx="10188527" cy="5942524"/>
          </a:xfrm>
          <a:prstGeom prst="rect">
            <a:avLst/>
          </a:prstGeom>
          <a:noFill/>
        </p:spPr>
        <p:txBody>
          <a:bodyPr wrap="square">
            <a:spAutoFit/>
          </a:bodyPr>
          <a:lstStyle/>
          <a:p>
            <a:r>
              <a:rPr lang="en-US" sz="4400" dirty="0">
                <a:solidFill>
                  <a:srgbClr val="FF0000"/>
                </a:solidFill>
                <a:latin typeface="Andalus" panose="02020603050405020304" pitchFamily="18" charset="-78"/>
                <a:cs typeface="Andalus" panose="02020603050405020304" pitchFamily="18" charset="-78"/>
              </a:rPr>
              <a:t>How coagulation can be brought about?</a:t>
            </a:r>
          </a:p>
          <a:p>
            <a:endParaRPr lang="en-US" sz="2700" dirty="0">
              <a:solidFill>
                <a:prstClr val="black"/>
              </a:solidFill>
              <a:latin typeface="Calibri"/>
            </a:endParaRPr>
          </a:p>
          <a:p>
            <a:endParaRPr lang="en-US" sz="2700" dirty="0">
              <a:solidFill>
                <a:prstClr val="black"/>
              </a:solidFill>
              <a:latin typeface="Calibri"/>
            </a:endParaRPr>
          </a:p>
          <a:p>
            <a:pPr>
              <a:lnSpc>
                <a:spcPct val="150000"/>
              </a:lnSpc>
            </a:pPr>
            <a:r>
              <a:rPr lang="en-US" sz="2700" dirty="0">
                <a:solidFill>
                  <a:prstClr val="black"/>
                </a:solidFill>
                <a:latin typeface="Calibri"/>
              </a:rPr>
              <a:t>By addition of Electrolytes. When excess of an electrolyte is added to a sol, the dispersed particles are precipitated. The electrolyte furnishes both positive and negative ions in the medium. The sol particles adsorb the oppositely charged ions and get discharged. The electrically neutral particles then aggregate and settle down as precipitate .</a:t>
            </a:r>
          </a:p>
          <a:p>
            <a:pPr>
              <a:lnSpc>
                <a:spcPct val="150000"/>
              </a:lnSpc>
            </a:pPr>
            <a:r>
              <a:rPr lang="en-US" sz="2800" dirty="0"/>
              <a:t>A negative ion (anion) causes the precipitation of a positively charged sol, and </a:t>
            </a:r>
            <a:r>
              <a:rPr lang="en-US" sz="2800" i="1" dirty="0"/>
              <a:t>vice versa.</a:t>
            </a:r>
          </a:p>
        </p:txBody>
      </p:sp>
    </p:spTree>
    <p:extLst>
      <p:ext uri="{BB962C8B-B14F-4D97-AF65-F5344CB8AC3E}">
        <p14:creationId xmlns:p14="http://schemas.microsoft.com/office/powerpoint/2010/main" val="396459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7A04D3-FC73-42EF-B614-A4EED98FCBAF}"/>
              </a:ext>
            </a:extLst>
          </p:cNvPr>
          <p:cNvSpPr txBox="1"/>
          <p:nvPr/>
        </p:nvSpPr>
        <p:spPr>
          <a:xfrm>
            <a:off x="1036906" y="582067"/>
            <a:ext cx="10118188" cy="5755422"/>
          </a:xfrm>
          <a:prstGeom prst="rect">
            <a:avLst/>
          </a:prstGeom>
          <a:noFill/>
        </p:spPr>
        <p:txBody>
          <a:bodyPr wrap="square">
            <a:spAutoFit/>
          </a:bodyPr>
          <a:lstStyle/>
          <a:p>
            <a:pPr marL="285750" indent="-285750">
              <a:buFont typeface="Wingdings" panose="05000000000000000000" pitchFamily="2" charset="2"/>
              <a:buChar char="q"/>
            </a:pPr>
            <a:r>
              <a:rPr lang="en-US" sz="2800" dirty="0"/>
              <a:t> The higher the valency of the effective ion, the greater is its precipitating power.</a:t>
            </a:r>
          </a:p>
          <a:p>
            <a:pPr marL="285750" indent="-285750">
              <a:buFont typeface="Wingdings" panose="05000000000000000000" pitchFamily="2" charset="2"/>
              <a:buChar char="q"/>
            </a:pPr>
            <a:r>
              <a:rPr lang="en-US" sz="2800" dirty="0"/>
              <a:t> Thus for precipitating an </a:t>
            </a:r>
            <a:r>
              <a:rPr lang="en-US" sz="3200" dirty="0"/>
              <a:t>As</a:t>
            </a:r>
            <a:r>
              <a:rPr lang="en-US" sz="2400" dirty="0"/>
              <a:t>2</a:t>
            </a:r>
            <a:r>
              <a:rPr lang="en-US" sz="3200" dirty="0"/>
              <a:t>S</a:t>
            </a:r>
            <a:r>
              <a:rPr lang="en-US" sz="2400" dirty="0"/>
              <a:t>3</a:t>
            </a:r>
            <a:r>
              <a:rPr lang="en-US" sz="2800" dirty="0"/>
              <a:t> sol (negative), the precipitating power of Al3+ , Ba2+, Na+ ions is in the order</a:t>
            </a:r>
          </a:p>
          <a:p>
            <a:pPr algn="ctr"/>
            <a:r>
              <a:rPr lang="en-US" sz="2800" dirty="0"/>
              <a:t>Al3+ &gt; Ba2+ &gt; Na+</a:t>
            </a:r>
          </a:p>
          <a:p>
            <a:pPr marL="285750" indent="-285750">
              <a:buFont typeface="Wingdings" panose="05000000000000000000" pitchFamily="2" charset="2"/>
              <a:buChar char="q"/>
            </a:pPr>
            <a:r>
              <a:rPr lang="en-US" sz="2800" dirty="0"/>
              <a:t> Similarly, for precipitating Fe(OH)3 sol (positive), the precipitating power of cations [Fe(CN)6]3–, SO4-2 , Cl– is in the order</a:t>
            </a:r>
          </a:p>
          <a:p>
            <a:pPr algn="ctr"/>
            <a:r>
              <a:rPr lang="en-US" sz="2800" dirty="0"/>
              <a:t>[Fe(CN)6]3– &gt; SO4-2 &gt; Cl– </a:t>
            </a:r>
          </a:p>
          <a:p>
            <a:pPr marL="285750" indent="-285750">
              <a:buFont typeface="Wingdings" panose="05000000000000000000" pitchFamily="2" charset="2"/>
              <a:buChar char="q"/>
            </a:pPr>
            <a:r>
              <a:rPr lang="en-US" sz="2800" dirty="0"/>
              <a:t> The precipitation power of an electrolyte or ion is experimentally determined by finding the minimum concentration in millimoles per liter required to cause the precipitation of a sol in 2 hours. This is called the </a:t>
            </a:r>
            <a:r>
              <a:rPr lang="en-US" sz="2800" b="1" dirty="0"/>
              <a:t>Flocculation value. </a:t>
            </a:r>
            <a:r>
              <a:rPr lang="en-US" sz="2800" dirty="0"/>
              <a:t>The smaller the flocculation value the higher the precipitating power of an ion.</a:t>
            </a:r>
          </a:p>
        </p:txBody>
      </p:sp>
    </p:spTree>
    <p:extLst>
      <p:ext uri="{BB962C8B-B14F-4D97-AF65-F5344CB8AC3E}">
        <p14:creationId xmlns:p14="http://schemas.microsoft.com/office/powerpoint/2010/main" val="424012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B775-FC2A-49BA-9BF8-619781B22057}"/>
              </a:ext>
            </a:extLst>
          </p:cNvPr>
          <p:cNvSpPr>
            <a:spLocks noGrp="1"/>
          </p:cNvSpPr>
          <p:nvPr>
            <p:ph type="title"/>
          </p:nvPr>
        </p:nvSpPr>
        <p:spPr/>
        <p:txBody>
          <a:bodyPr/>
          <a:lstStyle/>
          <a:p>
            <a:r>
              <a:rPr lang="en-US" sz="4300" dirty="0">
                <a:solidFill>
                  <a:srgbClr val="FF0000"/>
                </a:solidFill>
                <a:latin typeface="Andalus" panose="02020603050405020304" pitchFamily="18" charset="-78"/>
                <a:ea typeface="+mn-ea"/>
                <a:cs typeface="Andalus" panose="02020603050405020304" pitchFamily="18" charset="-78"/>
              </a:rPr>
              <a:t>Properties of colloids</a:t>
            </a:r>
            <a:endParaRPr lang="ar-IQ" sz="4300" dirty="0">
              <a:solidFill>
                <a:srgbClr val="FF0000"/>
              </a:solidFill>
              <a:latin typeface="Andalus" panose="02020603050405020304" pitchFamily="18" charset="-78"/>
              <a:ea typeface="+mn-ea"/>
              <a:cs typeface="Andalus" panose="02020603050405020304" pitchFamily="18" charset="-78"/>
            </a:endParaRPr>
          </a:p>
        </p:txBody>
      </p:sp>
      <p:sp>
        <p:nvSpPr>
          <p:cNvPr id="3" name="Content Placeholder 2">
            <a:extLst>
              <a:ext uri="{FF2B5EF4-FFF2-40B4-BE49-F238E27FC236}">
                <a16:creationId xmlns:a16="http://schemas.microsoft.com/office/drawing/2014/main" id="{5C146892-CA49-4C68-8A9B-6A3491EFBF4E}"/>
              </a:ext>
            </a:extLst>
          </p:cNvPr>
          <p:cNvSpPr>
            <a:spLocks noGrp="1"/>
          </p:cNvSpPr>
          <p:nvPr>
            <p:ph idx="1"/>
          </p:nvPr>
        </p:nvSpPr>
        <p:spPr/>
        <p:txBody>
          <a:bodyPr/>
          <a:lstStyle/>
          <a:p>
            <a:pPr marL="0" indent="0">
              <a:lnSpc>
                <a:spcPct val="150000"/>
              </a:lnSpc>
              <a:buNone/>
            </a:pPr>
            <a:r>
              <a:rPr lang="en-US" sz="4000" b="0" i="0" u="none" strike="noStrike" baseline="0" dirty="0">
                <a:solidFill>
                  <a:srgbClr val="000000"/>
                </a:solidFill>
                <a:latin typeface="Calibri" panose="020F0502020204030204" pitchFamily="34" charset="0"/>
              </a:rPr>
              <a:t>1.</a:t>
            </a:r>
            <a:r>
              <a:rPr lang="en-US" sz="4000" dirty="0">
                <a:solidFill>
                  <a:srgbClr val="000000"/>
                </a:solidFill>
                <a:latin typeface="Calibri" panose="020F0502020204030204" pitchFamily="34" charset="0"/>
              </a:rPr>
              <a:t> Kinetic properties</a:t>
            </a:r>
            <a:endParaRPr lang="en-US" sz="4000" b="0" i="0" u="none" strike="noStrike" baseline="0" dirty="0">
              <a:solidFill>
                <a:srgbClr val="000000"/>
              </a:solidFill>
              <a:latin typeface="Calibri" panose="020F0502020204030204" pitchFamily="34" charset="0"/>
            </a:endParaRPr>
          </a:p>
          <a:p>
            <a:pPr marL="0" indent="0">
              <a:lnSpc>
                <a:spcPct val="150000"/>
              </a:lnSpc>
              <a:buNone/>
            </a:pPr>
            <a:r>
              <a:rPr lang="en-US" sz="4000" b="0" i="0" u="none" strike="noStrike" baseline="0" dirty="0">
                <a:solidFill>
                  <a:srgbClr val="000000"/>
                </a:solidFill>
                <a:latin typeface="Calibri" panose="020F0502020204030204" pitchFamily="34" charset="0"/>
              </a:rPr>
              <a:t>2.</a:t>
            </a:r>
            <a:r>
              <a:rPr lang="en-US" sz="4000" dirty="0">
                <a:solidFill>
                  <a:srgbClr val="000000"/>
                </a:solidFill>
                <a:latin typeface="Calibri" panose="020F0502020204030204" pitchFamily="34" charset="0"/>
              </a:rPr>
              <a:t> Optical properties</a:t>
            </a:r>
            <a:endParaRPr lang="en-US" sz="4000" b="0" i="0" u="none" strike="noStrike" baseline="0" dirty="0">
              <a:solidFill>
                <a:srgbClr val="000000"/>
              </a:solidFill>
              <a:latin typeface="Calibri" panose="020F0502020204030204" pitchFamily="34" charset="0"/>
            </a:endParaRPr>
          </a:p>
          <a:p>
            <a:pPr marL="0" indent="0">
              <a:lnSpc>
                <a:spcPct val="150000"/>
              </a:lnSpc>
              <a:buNone/>
            </a:pPr>
            <a:r>
              <a:rPr lang="en-US" sz="4000" b="0" i="0" u="none" strike="noStrike" baseline="0" dirty="0">
                <a:solidFill>
                  <a:srgbClr val="000000"/>
                </a:solidFill>
                <a:latin typeface="Calibri" panose="020F0502020204030204" pitchFamily="34" charset="0"/>
              </a:rPr>
              <a:t>3. Electrical properties</a:t>
            </a:r>
          </a:p>
          <a:p>
            <a:endParaRPr lang="ar-IQ" dirty="0"/>
          </a:p>
        </p:txBody>
      </p:sp>
    </p:spTree>
    <p:extLst>
      <p:ext uri="{BB962C8B-B14F-4D97-AF65-F5344CB8AC3E}">
        <p14:creationId xmlns:p14="http://schemas.microsoft.com/office/powerpoint/2010/main" val="141275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FA49-EBE9-4558-B1CD-185EFC7AE79A}"/>
              </a:ext>
            </a:extLst>
          </p:cNvPr>
          <p:cNvSpPr>
            <a:spLocks noGrp="1"/>
          </p:cNvSpPr>
          <p:nvPr>
            <p:ph type="title"/>
          </p:nvPr>
        </p:nvSpPr>
        <p:spPr>
          <a:xfrm>
            <a:off x="838200" y="365125"/>
            <a:ext cx="10515600" cy="732155"/>
          </a:xfrm>
        </p:spPr>
        <p:txBody>
          <a:bodyPr/>
          <a:lstStyle/>
          <a:p>
            <a:r>
              <a:rPr lang="en-US" sz="4300" dirty="0">
                <a:solidFill>
                  <a:srgbClr val="FF0000"/>
                </a:solidFill>
                <a:latin typeface="Andalus" panose="02020603050405020304" pitchFamily="18" charset="-78"/>
                <a:ea typeface="+mn-ea"/>
                <a:cs typeface="Andalus" panose="02020603050405020304" pitchFamily="18" charset="-78"/>
              </a:rPr>
              <a:t>1- kinetic properties</a:t>
            </a:r>
            <a:endParaRPr lang="ar-IQ" sz="4300" dirty="0">
              <a:solidFill>
                <a:srgbClr val="FF0000"/>
              </a:solidFill>
              <a:latin typeface="Andalus" panose="02020603050405020304" pitchFamily="18" charset="-78"/>
              <a:ea typeface="+mn-ea"/>
              <a:cs typeface="Andalus" panose="02020603050405020304" pitchFamily="18" charset="-78"/>
            </a:endParaRPr>
          </a:p>
        </p:txBody>
      </p:sp>
      <p:sp>
        <p:nvSpPr>
          <p:cNvPr id="3" name="Content Placeholder 2">
            <a:extLst>
              <a:ext uri="{FF2B5EF4-FFF2-40B4-BE49-F238E27FC236}">
                <a16:creationId xmlns:a16="http://schemas.microsoft.com/office/drawing/2014/main" id="{BACFCE5E-064A-4CF9-9053-A3E7EB157B0A}"/>
              </a:ext>
            </a:extLst>
          </p:cNvPr>
          <p:cNvSpPr>
            <a:spLocks noGrp="1"/>
          </p:cNvSpPr>
          <p:nvPr>
            <p:ph idx="1"/>
          </p:nvPr>
        </p:nvSpPr>
        <p:spPr>
          <a:xfrm>
            <a:off x="500574" y="1097279"/>
            <a:ext cx="10078331" cy="5574389"/>
          </a:xfrm>
        </p:spPr>
        <p:txBody>
          <a:bodyPr>
            <a:normAutofit/>
          </a:bodyPr>
          <a:lstStyle/>
          <a:p>
            <a:pPr marL="0" indent="0">
              <a:buNone/>
            </a:pPr>
            <a:r>
              <a:rPr lang="en-US" sz="2800" b="0" i="0" u="none" strike="noStrike" baseline="0" dirty="0">
                <a:solidFill>
                  <a:srgbClr val="000000"/>
                </a:solidFill>
                <a:latin typeface="Wingdings" panose="05000000000000000000" pitchFamily="2" charset="2"/>
              </a:rPr>
              <a:t></a:t>
            </a:r>
            <a:r>
              <a:rPr lang="en-US" sz="2800" b="0" i="0" u="none" strike="noStrike" baseline="0" dirty="0">
                <a:solidFill>
                  <a:srgbClr val="000000"/>
                </a:solidFill>
                <a:latin typeface="Calibri" panose="020F0502020204030204" pitchFamily="34" charset="0"/>
              </a:rPr>
              <a:t>Used to detect stability of system, molecular weight of particles, transport kinetics.</a:t>
            </a:r>
          </a:p>
          <a:p>
            <a:pPr marL="0" indent="0">
              <a:buNone/>
            </a:pPr>
            <a:r>
              <a:rPr lang="en-US" sz="2800" b="0" i="0" u="none" strike="noStrike" baseline="0" dirty="0">
                <a:solidFill>
                  <a:srgbClr val="000000"/>
                </a:solidFill>
                <a:latin typeface="Wingdings" panose="05000000000000000000" pitchFamily="2" charset="2"/>
              </a:rPr>
              <a:t></a:t>
            </a:r>
            <a:r>
              <a:rPr lang="en-US" sz="2800" b="0" i="0" u="none" strike="noStrike" baseline="0" dirty="0">
                <a:solidFill>
                  <a:srgbClr val="000000"/>
                </a:solidFill>
                <a:latin typeface="Calibri" panose="020F0502020204030204" pitchFamily="34" charset="0"/>
              </a:rPr>
              <a:t>Includes: Brownian motion, diffusion, osmosis, sedimentation, and viscosity.</a:t>
            </a:r>
          </a:p>
          <a:p>
            <a:pPr marL="0" indent="0">
              <a:buNone/>
            </a:pPr>
            <a:endParaRPr lang="en-US" sz="2800" b="0" i="0" u="none" strike="noStrike" baseline="0" dirty="0">
              <a:solidFill>
                <a:srgbClr val="000000"/>
              </a:solidFill>
              <a:latin typeface="Wingdings" panose="05000000000000000000" pitchFamily="2" charset="2"/>
            </a:endParaRPr>
          </a:p>
          <a:p>
            <a:pPr marL="514350" indent="-514350">
              <a:buFont typeface="+mj-lt"/>
              <a:buAutoNum type="arabicParenR"/>
            </a:pPr>
            <a:r>
              <a:rPr lang="en-US" b="1" dirty="0">
                <a:solidFill>
                  <a:srgbClr val="FF0000"/>
                </a:solidFill>
              </a:rPr>
              <a:t>Brownian motion : </a:t>
            </a:r>
            <a:r>
              <a:rPr lang="en-US" dirty="0"/>
              <a:t>Colloidal particles are subject to random collisions with the molecules of the dispersion medium, with the result that each particle pursues an irregular and complicated zigzag path. Responsible for the </a:t>
            </a:r>
            <a:r>
              <a:rPr lang="en-US" b="1" dirty="0"/>
              <a:t>diffusion</a:t>
            </a:r>
            <a:r>
              <a:rPr lang="en-US" dirty="0"/>
              <a:t> of colloidal particles.</a:t>
            </a:r>
          </a:p>
          <a:p>
            <a:pPr marL="0" indent="0">
              <a:buNone/>
            </a:pPr>
            <a:r>
              <a:rPr lang="en-US" sz="2800" b="0" i="0" u="none" strike="noStrike" baseline="0" dirty="0">
                <a:solidFill>
                  <a:srgbClr val="000000"/>
                </a:solidFill>
                <a:latin typeface="Wingdings" panose="05000000000000000000" pitchFamily="2" charset="2"/>
              </a:rPr>
              <a:t></a:t>
            </a:r>
            <a:r>
              <a:rPr lang="en-US" sz="2800" b="0" i="0" u="none" strike="noStrike" baseline="0" dirty="0">
                <a:solidFill>
                  <a:srgbClr val="000000"/>
                </a:solidFill>
                <a:latin typeface="Calibri" panose="020F0502020204030204" pitchFamily="34" charset="0"/>
              </a:rPr>
              <a:t>Particles move against gravitational force.</a:t>
            </a:r>
          </a:p>
          <a:p>
            <a:pPr marL="0" indent="0">
              <a:buNone/>
            </a:pPr>
            <a:r>
              <a:rPr lang="en-US" sz="2800" b="0" i="0" u="none" strike="noStrike" baseline="0" dirty="0">
                <a:solidFill>
                  <a:srgbClr val="000000"/>
                </a:solidFill>
                <a:latin typeface="Wingdings" panose="05000000000000000000" pitchFamily="2" charset="2"/>
              </a:rPr>
              <a:t></a:t>
            </a:r>
            <a:r>
              <a:rPr lang="en-US" sz="2800" b="0" i="0" u="none" strike="noStrike" baseline="0" dirty="0">
                <a:solidFill>
                  <a:srgbClr val="000000"/>
                </a:solidFill>
                <a:latin typeface="Calibri" panose="020F0502020204030204" pitchFamily="34" charset="0"/>
              </a:rPr>
              <a:t>Brownian motion decreased with increase in size &amp; viscosity.</a:t>
            </a:r>
            <a:endParaRPr lang="en-US" dirty="0"/>
          </a:p>
        </p:txBody>
      </p:sp>
      <p:pic>
        <p:nvPicPr>
          <p:cNvPr id="4" name="Picture 3">
            <a:extLst>
              <a:ext uri="{FF2B5EF4-FFF2-40B4-BE49-F238E27FC236}">
                <a16:creationId xmlns:a16="http://schemas.microsoft.com/office/drawing/2014/main" id="{A7F19627-B095-4FA3-B173-1D93618DF15A}"/>
              </a:ext>
            </a:extLst>
          </p:cNvPr>
          <p:cNvPicPr>
            <a:picLocks noChangeAspect="1"/>
          </p:cNvPicPr>
          <p:nvPr/>
        </p:nvPicPr>
        <p:blipFill>
          <a:blip r:embed="rId2"/>
          <a:stretch>
            <a:fillRect/>
          </a:stretch>
        </p:blipFill>
        <p:spPr>
          <a:xfrm>
            <a:off x="9802534" y="3923413"/>
            <a:ext cx="2319126" cy="2748255"/>
          </a:xfrm>
          <a:prstGeom prst="rect">
            <a:avLst/>
          </a:prstGeom>
        </p:spPr>
      </p:pic>
    </p:spTree>
    <p:extLst>
      <p:ext uri="{BB962C8B-B14F-4D97-AF65-F5344CB8AC3E}">
        <p14:creationId xmlns:p14="http://schemas.microsoft.com/office/powerpoint/2010/main" val="4161043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D1FE-029D-47F1-A716-EFF9BB5A85DB}"/>
              </a:ext>
            </a:extLst>
          </p:cNvPr>
          <p:cNvSpPr>
            <a:spLocks noGrp="1"/>
          </p:cNvSpPr>
          <p:nvPr>
            <p:ph type="title"/>
          </p:nvPr>
        </p:nvSpPr>
        <p:spPr>
          <a:xfrm>
            <a:off x="838200" y="365125"/>
            <a:ext cx="10515600" cy="746223"/>
          </a:xfrm>
        </p:spPr>
        <p:txBody>
          <a:bodyPr/>
          <a:lstStyle/>
          <a:p>
            <a:pPr marL="742950" indent="-742950">
              <a:buFont typeface="+mj-lt"/>
              <a:buAutoNum type="arabicParenR" startAt="2"/>
            </a:pPr>
            <a:r>
              <a:rPr lang="en-US" b="1" dirty="0">
                <a:solidFill>
                  <a:srgbClr val="FF0000"/>
                </a:solidFill>
              </a:rPr>
              <a:t>Diffusion </a:t>
            </a:r>
            <a:endParaRPr lang="ar-IQ" b="1" dirty="0">
              <a:solidFill>
                <a:srgbClr val="FF0000"/>
              </a:solidFill>
            </a:endParaRPr>
          </a:p>
        </p:txBody>
      </p:sp>
      <p:sp>
        <p:nvSpPr>
          <p:cNvPr id="3" name="Content Placeholder 2">
            <a:extLst>
              <a:ext uri="{FF2B5EF4-FFF2-40B4-BE49-F238E27FC236}">
                <a16:creationId xmlns:a16="http://schemas.microsoft.com/office/drawing/2014/main" id="{431C536F-8420-4FF6-8B29-018F384826C1}"/>
              </a:ext>
            </a:extLst>
          </p:cNvPr>
          <p:cNvSpPr>
            <a:spLocks noGrp="1"/>
          </p:cNvSpPr>
          <p:nvPr>
            <p:ph idx="1"/>
          </p:nvPr>
        </p:nvSpPr>
        <p:spPr>
          <a:xfrm>
            <a:off x="838200" y="1253331"/>
            <a:ext cx="10515600" cy="3543752"/>
          </a:xfrm>
        </p:spPr>
        <p:txBody>
          <a:bodyPr/>
          <a:lstStyle/>
          <a:p>
            <a:pPr marR="0" lvl="0" algn="just"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q"/>
              <a:tabLst/>
              <a:defRPr/>
            </a:pPr>
            <a:r>
              <a:rPr kumimoji="0" lang="en-US" altLang="ar-SA" sz="2400" b="0" i="0" u="none" strike="noStrike" kern="0" cap="none" spc="0" normalizeH="0" baseline="0" noProof="0" dirty="0">
                <a:ln>
                  <a:noFill/>
                </a:ln>
                <a:solidFill>
                  <a:srgbClr val="000000"/>
                </a:solidFill>
                <a:effectLst/>
                <a:uLnTx/>
                <a:uFillTx/>
                <a:latin typeface="Tahoma"/>
                <a:ea typeface="+mn-ea"/>
                <a:cs typeface="Arial"/>
              </a:rPr>
              <a:t> Particles diffuse spontaneously from a region of higher concentration to one of lower conc. Until the conc. of the system is uniform throughout.</a:t>
            </a:r>
          </a:p>
          <a:p>
            <a:pPr marR="0" lvl="0" algn="just"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q"/>
              <a:tabLst/>
              <a:defRPr/>
            </a:pPr>
            <a:r>
              <a:rPr kumimoji="0" lang="en-US" altLang="ar-SA" sz="2400" b="0" i="0" u="none" strike="noStrike" kern="0" cap="none" spc="0" normalizeH="0" baseline="0" noProof="0" dirty="0">
                <a:ln>
                  <a:noFill/>
                </a:ln>
                <a:solidFill>
                  <a:srgbClr val="000000"/>
                </a:solidFill>
                <a:effectLst/>
                <a:uLnTx/>
                <a:uFillTx/>
                <a:latin typeface="Tahoma"/>
                <a:ea typeface="+mn-ea"/>
                <a:cs typeface="Arial"/>
              </a:rPr>
              <a:t> Diffusion is a direct result of Brownian motion.</a:t>
            </a:r>
          </a:p>
          <a:p>
            <a:pPr marR="0" lvl="0" algn="just" defTabSz="914400" rtl="0" eaLnBrk="1" fontAlgn="base" latinLnBrk="0" hangingPunct="1">
              <a:lnSpc>
                <a:spcPct val="90000"/>
              </a:lnSpc>
              <a:spcBef>
                <a:spcPct val="20000"/>
              </a:spcBef>
              <a:spcAft>
                <a:spcPct val="0"/>
              </a:spcAft>
              <a:buClr>
                <a:srgbClr val="3333CC"/>
              </a:buClr>
              <a:buSzPct val="60000"/>
              <a:buFont typeface="Wingdings" panose="05000000000000000000" pitchFamily="2" charset="2"/>
              <a:buChar char="q"/>
              <a:tabLst/>
              <a:defRPr/>
            </a:pPr>
            <a:r>
              <a:rPr kumimoji="0" lang="en-US" altLang="ar-SA" sz="2400" b="0" i="1" u="none" strike="noStrike" kern="0" cap="none" spc="0" normalizeH="0" baseline="0" noProof="0" dirty="0">
                <a:ln>
                  <a:noFill/>
                </a:ln>
                <a:solidFill>
                  <a:srgbClr val="CC0066"/>
                </a:solidFill>
                <a:effectLst/>
                <a:uLnTx/>
                <a:uFillTx/>
                <a:latin typeface="Tahoma"/>
                <a:ea typeface="+mn-ea"/>
                <a:cs typeface="Arial"/>
              </a:rPr>
              <a:t> Fick's first law</a:t>
            </a:r>
            <a:r>
              <a:rPr kumimoji="0" lang="en-US" altLang="ar-SA" sz="2400" b="0" i="0" u="none" strike="noStrike" kern="0" cap="none" spc="0" normalizeH="0" baseline="0" noProof="0" dirty="0">
                <a:ln>
                  <a:noFill/>
                </a:ln>
                <a:solidFill>
                  <a:srgbClr val="000000"/>
                </a:solidFill>
                <a:effectLst/>
                <a:uLnTx/>
                <a:uFillTx/>
                <a:latin typeface="Tahoma"/>
                <a:ea typeface="+mn-ea"/>
                <a:cs typeface="Arial"/>
              </a:rPr>
              <a:t> used to describe the diffusion:</a:t>
            </a:r>
            <a:br>
              <a:rPr kumimoji="0" lang="en-US" altLang="ar-SA" sz="2400" b="0" i="0" u="none" strike="noStrike" kern="0" cap="none" spc="0" normalizeH="0" baseline="0" noProof="0" dirty="0">
                <a:ln>
                  <a:noFill/>
                </a:ln>
                <a:solidFill>
                  <a:srgbClr val="000000"/>
                </a:solidFill>
                <a:effectLst/>
                <a:uLnTx/>
                <a:uFillTx/>
                <a:latin typeface="Tahoma"/>
                <a:ea typeface="+mn-ea"/>
                <a:cs typeface="Arial"/>
              </a:rPr>
            </a:br>
            <a:r>
              <a:rPr kumimoji="0" lang="en-US" altLang="ar-SA" sz="2400" b="0" i="0" u="none" strike="noStrike" kern="0" cap="none" spc="0" normalizeH="0" baseline="0" noProof="0" dirty="0">
                <a:ln>
                  <a:noFill/>
                </a:ln>
                <a:solidFill>
                  <a:srgbClr val="333399"/>
                </a:solidFill>
                <a:effectLst/>
                <a:uLnTx/>
                <a:uFillTx/>
                <a:latin typeface="Tahoma"/>
                <a:ea typeface="+mn-ea"/>
                <a:cs typeface="Arial"/>
              </a:rPr>
              <a:t> (The amount of </a:t>
            </a:r>
            <a:r>
              <a:rPr kumimoji="0" lang="en-US" altLang="ar-SA" sz="2400" b="0" i="0" u="none" strike="noStrike" kern="0" cap="none" spc="0" normalizeH="0" baseline="0" noProof="0" dirty="0" err="1">
                <a:ln>
                  <a:noFill/>
                </a:ln>
                <a:solidFill>
                  <a:srgbClr val="333399"/>
                </a:solidFill>
                <a:effectLst/>
                <a:uLnTx/>
                <a:uFillTx/>
                <a:latin typeface="Tahoma"/>
                <a:ea typeface="+mn-ea"/>
                <a:cs typeface="Arial"/>
              </a:rPr>
              <a:t>Dq</a:t>
            </a:r>
            <a:r>
              <a:rPr kumimoji="0" lang="en-US" altLang="ar-SA" sz="2400" b="0" i="0" u="none" strike="noStrike" kern="0" cap="none" spc="0" normalizeH="0" baseline="0" noProof="0" dirty="0">
                <a:ln>
                  <a:noFill/>
                </a:ln>
                <a:solidFill>
                  <a:srgbClr val="333399"/>
                </a:solidFill>
                <a:effectLst/>
                <a:uLnTx/>
                <a:uFillTx/>
                <a:latin typeface="Tahoma"/>
                <a:ea typeface="+mn-ea"/>
                <a:cs typeface="Arial"/>
              </a:rPr>
              <a:t> of substance diffusing in time dt across a plane of area A is directly proportional to the change of concentration dc with distance traveled)</a:t>
            </a:r>
          </a:p>
          <a:p>
            <a:pPr marL="342900" marR="0" lvl="0" indent="-342900" algn="ctr" defTabSz="914400" rtl="0" eaLnBrk="1" fontAlgn="base" latinLnBrk="0" hangingPunct="1">
              <a:lnSpc>
                <a:spcPct val="90000"/>
              </a:lnSpc>
              <a:spcBef>
                <a:spcPct val="20000"/>
              </a:spcBef>
              <a:spcAft>
                <a:spcPct val="0"/>
              </a:spcAft>
              <a:buClr>
                <a:srgbClr val="3333CC"/>
              </a:buClr>
              <a:buSzPct val="60000"/>
              <a:buFontTx/>
              <a:buChar char="-"/>
              <a:tabLst/>
              <a:defRPr/>
            </a:pPr>
            <a:r>
              <a:rPr lang="en-US" altLang="ar-SA" sz="2800" b="1" dirty="0">
                <a:solidFill>
                  <a:srgbClr val="FF0000"/>
                </a:solidFill>
              </a:rPr>
              <a:t> </a:t>
            </a:r>
            <a:r>
              <a:rPr lang="en-US" altLang="ar-SA" sz="2800" b="1" dirty="0" err="1">
                <a:solidFill>
                  <a:srgbClr val="FF0000"/>
                </a:solidFill>
              </a:rPr>
              <a:t>dq</a:t>
            </a:r>
            <a:r>
              <a:rPr lang="en-US" altLang="ar-SA" sz="2800" b="1" dirty="0">
                <a:solidFill>
                  <a:srgbClr val="FF0000"/>
                </a:solidFill>
              </a:rPr>
              <a:t> = -DA (dc / dx) dt</a:t>
            </a:r>
            <a:endParaRPr lang="ar-IQ" dirty="0"/>
          </a:p>
        </p:txBody>
      </p:sp>
      <p:pic>
        <p:nvPicPr>
          <p:cNvPr id="4" name="Picture 3">
            <a:extLst>
              <a:ext uri="{FF2B5EF4-FFF2-40B4-BE49-F238E27FC236}">
                <a16:creationId xmlns:a16="http://schemas.microsoft.com/office/drawing/2014/main" id="{EF0B1EB8-D0D4-4ABC-922B-4248882B0F0E}"/>
              </a:ext>
            </a:extLst>
          </p:cNvPr>
          <p:cNvPicPr>
            <a:picLocks noChangeAspect="1"/>
          </p:cNvPicPr>
          <p:nvPr/>
        </p:nvPicPr>
        <p:blipFill rotWithShape="1">
          <a:blip r:embed="rId2"/>
          <a:srcRect b="13931"/>
          <a:stretch/>
        </p:blipFill>
        <p:spPr>
          <a:xfrm>
            <a:off x="3837402" y="4520542"/>
            <a:ext cx="4517195" cy="1866190"/>
          </a:xfrm>
          <a:prstGeom prst="rect">
            <a:avLst/>
          </a:prstGeom>
        </p:spPr>
      </p:pic>
    </p:spTree>
    <p:extLst>
      <p:ext uri="{BB962C8B-B14F-4D97-AF65-F5344CB8AC3E}">
        <p14:creationId xmlns:p14="http://schemas.microsoft.com/office/powerpoint/2010/main" val="148706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85C8-2F28-46C3-B78A-388D8CDFE521}"/>
              </a:ext>
            </a:extLst>
          </p:cNvPr>
          <p:cNvSpPr>
            <a:spLocks noGrp="1"/>
          </p:cNvSpPr>
          <p:nvPr>
            <p:ph type="title"/>
          </p:nvPr>
        </p:nvSpPr>
        <p:spPr/>
        <p:txBody>
          <a:bodyPr/>
          <a:lstStyle/>
          <a:p>
            <a:r>
              <a:rPr lang="en-US" b="1" dirty="0">
                <a:solidFill>
                  <a:srgbClr val="FF0000"/>
                </a:solidFill>
              </a:rPr>
              <a:t>3) Osmosis </a:t>
            </a:r>
            <a:endParaRPr lang="ar-IQ"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B3FC1B-A9DA-4496-81AA-77778681332B}"/>
                  </a:ext>
                </a:extLst>
              </p:cNvPr>
              <p:cNvSpPr>
                <a:spLocks noGrp="1"/>
              </p:cNvSpPr>
              <p:nvPr>
                <p:ph idx="1"/>
              </p:nvPr>
            </p:nvSpPr>
            <p:spPr>
              <a:xfrm>
                <a:off x="838200" y="1417662"/>
                <a:ext cx="10964594" cy="4351338"/>
              </a:xfrm>
            </p:spPr>
            <p:txBody>
              <a:bodyPr/>
              <a:lstStyle/>
              <a:p>
                <a:r>
                  <a:rPr lang="en-US" dirty="0"/>
                  <a:t>The usefulness of </a:t>
                </a:r>
                <a:r>
                  <a:rPr lang="en-US" b="1" dirty="0"/>
                  <a:t>osmotic pressure </a:t>
                </a:r>
                <a:r>
                  <a:rPr lang="en-US" dirty="0"/>
                  <a:t>measurement is limited to a molecular weight range of about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10</m:t>
                        </m:r>
                      </m:e>
                      <m:sup>
                        <m:r>
                          <a:rPr lang="en-US" i="1" dirty="0">
                            <a:latin typeface="Cambria Math"/>
                          </a:rPr>
                          <m:t>4</m:t>
                        </m:r>
                      </m:sup>
                    </m:sSup>
                  </m:oMath>
                </a14:m>
                <a:r>
                  <a:rPr lang="en-US" dirty="0"/>
                  <a:t>-</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10</m:t>
                        </m:r>
                      </m:e>
                      <m:sup>
                        <m:r>
                          <a:rPr lang="en-US" i="1" dirty="0">
                            <a:latin typeface="Cambria Math"/>
                          </a:rPr>
                          <m:t>6</m:t>
                        </m:r>
                      </m:sup>
                    </m:sSup>
                  </m:oMath>
                </a14:m>
                <a:r>
                  <a:rPr lang="en-US" dirty="0"/>
                  <a:t>; below</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10</m:t>
                        </m:r>
                      </m:e>
                      <m:sup>
                        <m:r>
                          <a:rPr lang="en-US" i="1" dirty="0">
                            <a:latin typeface="Cambria Math"/>
                          </a:rPr>
                          <m:t>4</m:t>
                        </m:r>
                      </m:sup>
                    </m:sSup>
                  </m:oMath>
                </a14:m>
                <a:r>
                  <a:rPr lang="en-US" dirty="0"/>
                  <a:t> the membrane may be permeable to the molecules under consideration and above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10</m:t>
                        </m:r>
                      </m:e>
                      <m:sup>
                        <m:r>
                          <a:rPr lang="en-US" i="1" dirty="0">
                            <a:latin typeface="Cambria Math"/>
                          </a:rPr>
                          <m:t>6</m:t>
                        </m:r>
                      </m:sup>
                    </m:sSup>
                  </m:oMath>
                </a14:m>
                <a:r>
                  <a:rPr lang="en-US" dirty="0"/>
                  <a:t> the osmotic pressure will be too small to permit accurate measurement.</a:t>
                </a:r>
              </a:p>
              <a:p>
                <a:endParaRPr lang="ar-IQ" dirty="0"/>
              </a:p>
            </p:txBody>
          </p:sp>
        </mc:Choice>
        <mc:Fallback xmlns="">
          <p:sp>
            <p:nvSpPr>
              <p:cNvPr id="3" name="Content Placeholder 2">
                <a:extLst>
                  <a:ext uri="{FF2B5EF4-FFF2-40B4-BE49-F238E27FC236}">
                    <a16:creationId xmlns:a16="http://schemas.microsoft.com/office/drawing/2014/main" id="{D7B3FC1B-A9DA-4496-81AA-77778681332B}"/>
                  </a:ext>
                </a:extLst>
              </p:cNvPr>
              <p:cNvSpPr>
                <a:spLocks noGrp="1" noRot="1" noChangeAspect="1" noMove="1" noResize="1" noEditPoints="1" noAdjustHandles="1" noChangeArrowheads="1" noChangeShapeType="1" noTextEdit="1"/>
              </p:cNvSpPr>
              <p:nvPr>
                <p:ph idx="1"/>
              </p:nvPr>
            </p:nvSpPr>
            <p:spPr>
              <a:xfrm>
                <a:off x="838200" y="1417662"/>
                <a:ext cx="10964594" cy="4351338"/>
              </a:xfrm>
              <a:blipFill>
                <a:blip r:embed="rId2"/>
                <a:stretch>
                  <a:fillRect l="-1001" t="-2384" r="-1891"/>
                </a:stretch>
              </a:blipFill>
            </p:spPr>
            <p:txBody>
              <a:bodyPr/>
              <a:lstStyle/>
              <a:p>
                <a:r>
                  <a:rPr lang="ar-IQ">
                    <a:noFill/>
                  </a:rPr>
                  <a:t> </a:t>
                </a:r>
              </a:p>
            </p:txBody>
          </p:sp>
        </mc:Fallback>
      </mc:AlternateContent>
      <p:pic>
        <p:nvPicPr>
          <p:cNvPr id="4" name="Picture 3">
            <a:extLst>
              <a:ext uri="{FF2B5EF4-FFF2-40B4-BE49-F238E27FC236}">
                <a16:creationId xmlns:a16="http://schemas.microsoft.com/office/drawing/2014/main" id="{3C184C8A-08D8-489D-A994-C89C5C983268}"/>
              </a:ext>
            </a:extLst>
          </p:cNvPr>
          <p:cNvPicPr>
            <a:picLocks noChangeAspect="1"/>
          </p:cNvPicPr>
          <p:nvPr/>
        </p:nvPicPr>
        <p:blipFill>
          <a:blip r:embed="rId3"/>
          <a:stretch>
            <a:fillRect/>
          </a:stretch>
        </p:blipFill>
        <p:spPr>
          <a:xfrm>
            <a:off x="4079631" y="2990232"/>
            <a:ext cx="7076049" cy="3502644"/>
          </a:xfrm>
          <a:prstGeom prst="rect">
            <a:avLst/>
          </a:prstGeom>
        </p:spPr>
      </p:pic>
    </p:spTree>
    <p:extLst>
      <p:ext uri="{BB962C8B-B14F-4D97-AF65-F5344CB8AC3E}">
        <p14:creationId xmlns:p14="http://schemas.microsoft.com/office/powerpoint/2010/main" val="3284136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AF74-64CA-4F4E-A274-F0BB972C04B7}"/>
              </a:ext>
            </a:extLst>
          </p:cNvPr>
          <p:cNvSpPr>
            <a:spLocks noGrp="1"/>
          </p:cNvSpPr>
          <p:nvPr>
            <p:ph type="title"/>
          </p:nvPr>
        </p:nvSpPr>
        <p:spPr>
          <a:xfrm>
            <a:off x="838200" y="365125"/>
            <a:ext cx="10515600" cy="1325563"/>
          </a:xfrm>
        </p:spPr>
        <p:txBody>
          <a:bodyPr/>
          <a:lstStyle/>
          <a:p>
            <a:r>
              <a:rPr lang="en-US" b="1" dirty="0">
                <a:solidFill>
                  <a:srgbClr val="FF0000"/>
                </a:solidFill>
              </a:rPr>
              <a:t>4) Sedimentation </a:t>
            </a:r>
            <a:endParaRPr lang="ar-IQ" b="1" dirty="0">
              <a:solidFill>
                <a:srgbClr val="FF0000"/>
              </a:solidFill>
            </a:endParaRPr>
          </a:p>
        </p:txBody>
      </p:sp>
      <p:sp>
        <p:nvSpPr>
          <p:cNvPr id="3" name="Content Placeholder 2">
            <a:extLst>
              <a:ext uri="{FF2B5EF4-FFF2-40B4-BE49-F238E27FC236}">
                <a16:creationId xmlns:a16="http://schemas.microsoft.com/office/drawing/2014/main" id="{4CB3842B-7638-4DC7-921B-FB7790F49B0A}"/>
              </a:ext>
            </a:extLst>
          </p:cNvPr>
          <p:cNvSpPr>
            <a:spLocks noGrp="1"/>
          </p:cNvSpPr>
          <p:nvPr>
            <p:ph idx="1"/>
          </p:nvPr>
        </p:nvSpPr>
        <p:spPr>
          <a:xfrm>
            <a:off x="838199" y="1825625"/>
            <a:ext cx="10823917" cy="2014855"/>
          </a:xfrm>
        </p:spPr>
        <p:txBody>
          <a:bodyPr/>
          <a:lstStyle/>
          <a:p>
            <a:pPr>
              <a:buClr>
                <a:srgbClr val="0070C0"/>
              </a:buClr>
              <a:buFont typeface="Wingdings" panose="05000000000000000000" pitchFamily="2" charset="2"/>
              <a:buChar char="q"/>
            </a:pPr>
            <a:r>
              <a:rPr lang="en-US" dirty="0">
                <a:solidFill>
                  <a:srgbClr val="000000"/>
                </a:solidFill>
                <a:latin typeface="Calibri" panose="020F0502020204030204" pitchFamily="34" charset="0"/>
              </a:rPr>
              <a:t> This is influenced by gravitational force, applicable for particle size &gt; 0.5 </a:t>
            </a:r>
            <a:r>
              <a:rPr lang="el-GR" dirty="0">
                <a:solidFill>
                  <a:srgbClr val="000000"/>
                </a:solidFill>
                <a:latin typeface="Calibri" panose="020F0502020204030204" pitchFamily="34" charset="0"/>
              </a:rPr>
              <a:t>μ</a:t>
            </a:r>
            <a:r>
              <a:rPr lang="en-US" dirty="0">
                <a:solidFill>
                  <a:srgbClr val="000000"/>
                </a:solidFill>
                <a:latin typeface="Calibri" panose="020F0502020204030204" pitchFamily="34" charset="0"/>
              </a:rPr>
              <a:t>m.</a:t>
            </a:r>
          </a:p>
          <a:p>
            <a:pPr>
              <a:buClr>
                <a:srgbClr val="0070C0"/>
              </a:buClr>
              <a:buFont typeface="Wingdings" panose="05000000000000000000" pitchFamily="2" charset="2"/>
              <a:buChar char="q"/>
            </a:pPr>
            <a:r>
              <a:rPr lang="en-US" dirty="0">
                <a:solidFill>
                  <a:srgbClr val="000000"/>
                </a:solidFill>
                <a:latin typeface="Calibri" panose="020F0502020204030204" pitchFamily="34" charset="0"/>
              </a:rPr>
              <a:t>  Stokes law equation governed this phenomena.</a:t>
            </a:r>
          </a:p>
          <a:p>
            <a:pPr>
              <a:buClr>
                <a:srgbClr val="0070C0"/>
              </a:buClr>
              <a:buFont typeface="Wingdings" panose="05000000000000000000" pitchFamily="2" charset="2"/>
              <a:buChar char="q"/>
            </a:pPr>
            <a:r>
              <a:rPr lang="en-US" dirty="0">
                <a:solidFill>
                  <a:srgbClr val="000000"/>
                </a:solidFill>
                <a:latin typeface="Calibri" panose="020F0502020204030204" pitchFamily="34" charset="0"/>
              </a:rPr>
              <a:t> Colloidal particles have Brownian motion has no sedimentation.</a:t>
            </a:r>
          </a:p>
          <a:p>
            <a:endParaRPr lang="ar-IQ" dirty="0"/>
          </a:p>
        </p:txBody>
      </p:sp>
      <p:pic>
        <p:nvPicPr>
          <p:cNvPr id="4" name="Picture 3">
            <a:extLst>
              <a:ext uri="{FF2B5EF4-FFF2-40B4-BE49-F238E27FC236}">
                <a16:creationId xmlns:a16="http://schemas.microsoft.com/office/drawing/2014/main" id="{244D0F75-AF1C-467D-97B8-94A6C3A5AC79}"/>
              </a:ext>
            </a:extLst>
          </p:cNvPr>
          <p:cNvPicPr>
            <a:picLocks noChangeAspect="1"/>
          </p:cNvPicPr>
          <p:nvPr/>
        </p:nvPicPr>
        <p:blipFill>
          <a:blip r:embed="rId2"/>
          <a:stretch>
            <a:fillRect/>
          </a:stretch>
        </p:blipFill>
        <p:spPr>
          <a:xfrm>
            <a:off x="6096000" y="3975417"/>
            <a:ext cx="5505165" cy="2219136"/>
          </a:xfrm>
          <a:prstGeom prst="rect">
            <a:avLst/>
          </a:prstGeom>
        </p:spPr>
      </p:pic>
      <p:sp>
        <p:nvSpPr>
          <p:cNvPr id="6" name="TextBox 5">
            <a:extLst>
              <a:ext uri="{FF2B5EF4-FFF2-40B4-BE49-F238E27FC236}">
                <a16:creationId xmlns:a16="http://schemas.microsoft.com/office/drawing/2014/main" id="{33AB009A-3426-4981-B125-01433F100656}"/>
              </a:ext>
            </a:extLst>
          </p:cNvPr>
          <p:cNvSpPr txBox="1"/>
          <p:nvPr/>
        </p:nvSpPr>
        <p:spPr>
          <a:xfrm>
            <a:off x="713935" y="4300155"/>
            <a:ext cx="6098344" cy="1569660"/>
          </a:xfrm>
          <a:prstGeom prst="rect">
            <a:avLst/>
          </a:prstGeom>
          <a:noFill/>
        </p:spPr>
        <p:txBody>
          <a:bodyPr wrap="square">
            <a:spAutoFit/>
          </a:bodyPr>
          <a:lstStyle/>
          <a:p>
            <a:pPr marL="342900" marR="0" lvl="0" indent="-342900" algn="l" defTabSz="914400" rtl="0" eaLnBrk="1" fontAlgn="base" latinLnBrk="0" hangingPunct="1">
              <a:lnSpc>
                <a:spcPct val="80000"/>
              </a:lnSpc>
              <a:spcBef>
                <a:spcPct val="20000"/>
              </a:spcBef>
              <a:spcAft>
                <a:spcPct val="0"/>
              </a:spcAft>
              <a:buClr>
                <a:srgbClr val="3333CC"/>
              </a:buClr>
              <a:buSzPct val="60000"/>
              <a:buFont typeface="Wingdings" panose="05000000000000000000" pitchFamily="2" charset="2"/>
              <a:buNone/>
              <a:tabLst/>
              <a:defRPr/>
            </a:pPr>
            <a:r>
              <a:rPr kumimoji="0" lang="en-US" altLang="ar-SA" sz="2000" b="0" i="0" u="none" strike="noStrike" kern="0" cap="none" spc="0" normalizeH="0" baseline="0" noProof="0" dirty="0">
                <a:ln>
                  <a:noFill/>
                </a:ln>
                <a:solidFill>
                  <a:srgbClr val="000000"/>
                </a:solidFill>
                <a:effectLst/>
                <a:uLnTx/>
                <a:uFillTx/>
                <a:latin typeface="Tahoma"/>
                <a:ea typeface="+mn-ea"/>
                <a:cs typeface="Arial"/>
              </a:rPr>
              <a:t>V = rate of sedimentation</a:t>
            </a:r>
          </a:p>
          <a:p>
            <a:pPr marL="342900" marR="0" lvl="0" indent="-342900" algn="l" defTabSz="914400" rtl="0" eaLnBrk="1" fontAlgn="base" latinLnBrk="0" hangingPunct="1">
              <a:lnSpc>
                <a:spcPct val="80000"/>
              </a:lnSpc>
              <a:spcBef>
                <a:spcPct val="20000"/>
              </a:spcBef>
              <a:spcAft>
                <a:spcPct val="0"/>
              </a:spcAft>
              <a:buClr>
                <a:srgbClr val="3333CC"/>
              </a:buClr>
              <a:buSzPct val="60000"/>
              <a:buFont typeface="Wingdings" panose="05000000000000000000" pitchFamily="2" charset="2"/>
              <a:buNone/>
              <a:tabLst/>
              <a:defRPr/>
            </a:pPr>
            <a:r>
              <a:rPr kumimoji="0" lang="en-US" altLang="ar-SA" sz="2000" b="0" i="0" u="none" strike="noStrike" kern="0" cap="none" spc="0" normalizeH="0" baseline="0" noProof="0" dirty="0">
                <a:ln>
                  <a:noFill/>
                </a:ln>
                <a:solidFill>
                  <a:srgbClr val="000000"/>
                </a:solidFill>
                <a:effectLst/>
                <a:uLnTx/>
                <a:uFillTx/>
                <a:latin typeface="Tahoma"/>
                <a:ea typeface="+mn-ea"/>
                <a:cs typeface="Arial"/>
              </a:rPr>
              <a:t>d = diameter of particles</a:t>
            </a:r>
          </a:p>
          <a:p>
            <a:pPr marL="342900" marR="0" lvl="0" indent="-342900" algn="l" defTabSz="914400" rtl="0" eaLnBrk="1" fontAlgn="base" latinLnBrk="0" hangingPunct="1">
              <a:lnSpc>
                <a:spcPct val="80000"/>
              </a:lnSpc>
              <a:spcBef>
                <a:spcPct val="20000"/>
              </a:spcBef>
              <a:spcAft>
                <a:spcPct val="0"/>
              </a:spcAft>
              <a:buClr>
                <a:srgbClr val="3333CC"/>
              </a:buClr>
              <a:buSzPct val="60000"/>
              <a:buFont typeface="Wingdings" panose="05000000000000000000" pitchFamily="2" charset="2"/>
              <a:buNone/>
              <a:tabLst/>
              <a:defRPr/>
            </a:pPr>
            <a:r>
              <a:rPr kumimoji="0" lang="en-US" altLang="ar-SA" sz="2000" b="0" i="0" u="none" strike="noStrike" kern="0" cap="none" spc="0" normalizeH="0" baseline="0" noProof="0" dirty="0">
                <a:ln>
                  <a:noFill/>
                </a:ln>
                <a:solidFill>
                  <a:srgbClr val="000000"/>
                </a:solidFill>
                <a:effectLst/>
                <a:uLnTx/>
                <a:uFillTx/>
                <a:latin typeface="Tahoma"/>
                <a:ea typeface="+mn-ea"/>
                <a:cs typeface="Arial"/>
                <a:sym typeface="Symbol" panose="05050102010706020507" pitchFamily="18" charset="2"/>
              </a:rPr>
              <a:t> = </a:t>
            </a:r>
            <a:r>
              <a:rPr kumimoji="0" lang="en-US" altLang="ar-SA" sz="2000" b="0" i="0" u="none" strike="noStrike" kern="0" cap="none" spc="0" normalizeH="0" baseline="0" noProof="0" dirty="0">
                <a:ln>
                  <a:noFill/>
                </a:ln>
                <a:solidFill>
                  <a:srgbClr val="000000"/>
                </a:solidFill>
                <a:effectLst/>
                <a:uLnTx/>
                <a:uFillTx/>
                <a:latin typeface="Tahoma"/>
                <a:ea typeface="+mn-ea"/>
                <a:cs typeface="Arial"/>
              </a:rPr>
              <a:t>density of internal phase and external phase</a:t>
            </a:r>
          </a:p>
          <a:p>
            <a:pPr marL="342900" marR="0" lvl="0" indent="-342900" algn="l" defTabSz="914400" rtl="0" eaLnBrk="1" fontAlgn="base" latinLnBrk="0" hangingPunct="1">
              <a:lnSpc>
                <a:spcPct val="80000"/>
              </a:lnSpc>
              <a:spcBef>
                <a:spcPct val="20000"/>
              </a:spcBef>
              <a:spcAft>
                <a:spcPct val="0"/>
              </a:spcAft>
              <a:buClr>
                <a:srgbClr val="3333CC"/>
              </a:buClr>
              <a:buSzPct val="60000"/>
              <a:buFont typeface="Wingdings" panose="05000000000000000000" pitchFamily="2" charset="2"/>
              <a:buNone/>
              <a:tabLst/>
              <a:defRPr/>
            </a:pPr>
            <a:r>
              <a:rPr kumimoji="0" lang="en-US" altLang="ar-SA" sz="2000" b="0" i="0" u="none" strike="noStrike" kern="0" cap="none" spc="0" normalizeH="0" baseline="0" noProof="0" dirty="0">
                <a:ln>
                  <a:noFill/>
                </a:ln>
                <a:solidFill>
                  <a:srgbClr val="000000"/>
                </a:solidFill>
                <a:effectLst/>
                <a:uLnTx/>
                <a:uFillTx/>
                <a:latin typeface="Tahoma"/>
                <a:ea typeface="+mn-ea"/>
                <a:cs typeface="Arial"/>
              </a:rPr>
              <a:t>g = gravitational constant</a:t>
            </a:r>
          </a:p>
          <a:p>
            <a:pPr marL="342900" marR="0" lvl="0" indent="-342900" algn="l" defTabSz="914400" rtl="0" eaLnBrk="1" fontAlgn="base" latinLnBrk="0" hangingPunct="1">
              <a:lnSpc>
                <a:spcPct val="80000"/>
              </a:lnSpc>
              <a:spcBef>
                <a:spcPct val="20000"/>
              </a:spcBef>
              <a:spcAft>
                <a:spcPct val="0"/>
              </a:spcAft>
              <a:buClr>
                <a:srgbClr val="3333CC"/>
              </a:buClr>
              <a:buSzPct val="60000"/>
              <a:buFont typeface="Wingdings" panose="05000000000000000000" pitchFamily="2" charset="2"/>
              <a:buNone/>
              <a:tabLst/>
              <a:defRPr/>
            </a:pPr>
            <a:r>
              <a:rPr kumimoji="0" lang="el-GR" altLang="ar-SA" sz="2000" b="0" i="0" u="none" strike="noStrike" kern="0" cap="none" spc="0" normalizeH="0" baseline="0" noProof="0" dirty="0">
                <a:ln>
                  <a:noFill/>
                </a:ln>
                <a:solidFill>
                  <a:srgbClr val="000000"/>
                </a:solidFill>
                <a:effectLst/>
                <a:uLnTx/>
                <a:uFillTx/>
                <a:latin typeface="Tahoma"/>
                <a:ea typeface="+mn-ea"/>
                <a:cs typeface="Arial"/>
              </a:rPr>
              <a:t>η</a:t>
            </a:r>
            <a:r>
              <a:rPr kumimoji="0" lang="en-US" altLang="ar-SA" sz="2000" b="0" i="0" u="none" strike="noStrike" kern="0" cap="none" spc="0" normalizeH="0" baseline="0" noProof="0" dirty="0">
                <a:ln>
                  <a:noFill/>
                </a:ln>
                <a:solidFill>
                  <a:srgbClr val="000000"/>
                </a:solidFill>
                <a:effectLst/>
                <a:uLnTx/>
                <a:uFillTx/>
                <a:latin typeface="Tahoma"/>
                <a:ea typeface="+mn-ea"/>
                <a:cs typeface="Arial"/>
              </a:rPr>
              <a:t> = viscosity of medium</a:t>
            </a:r>
          </a:p>
        </p:txBody>
      </p:sp>
    </p:spTree>
    <p:extLst>
      <p:ext uri="{BB962C8B-B14F-4D97-AF65-F5344CB8AC3E}">
        <p14:creationId xmlns:p14="http://schemas.microsoft.com/office/powerpoint/2010/main" val="283296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4677-A818-44CF-BBD4-78468863374B}"/>
              </a:ext>
            </a:extLst>
          </p:cNvPr>
          <p:cNvSpPr>
            <a:spLocks noGrp="1"/>
          </p:cNvSpPr>
          <p:nvPr>
            <p:ph type="title"/>
          </p:nvPr>
        </p:nvSpPr>
        <p:spPr/>
        <p:txBody>
          <a:bodyPr/>
          <a:lstStyle/>
          <a:p>
            <a:r>
              <a:rPr lang="en-US" b="1" dirty="0">
                <a:solidFill>
                  <a:srgbClr val="FF0000"/>
                </a:solidFill>
              </a:rPr>
              <a:t>5) Viscosity </a:t>
            </a:r>
            <a:endParaRPr lang="ar-IQ" b="1" dirty="0">
              <a:solidFill>
                <a:srgbClr val="FF0000"/>
              </a:solidFill>
            </a:endParaRPr>
          </a:p>
        </p:txBody>
      </p:sp>
      <p:sp>
        <p:nvSpPr>
          <p:cNvPr id="3" name="Content Placeholder 2">
            <a:extLst>
              <a:ext uri="{FF2B5EF4-FFF2-40B4-BE49-F238E27FC236}">
                <a16:creationId xmlns:a16="http://schemas.microsoft.com/office/drawing/2014/main" id="{8978C1C0-A877-41CD-AE0C-B4895505CC04}"/>
              </a:ext>
            </a:extLst>
          </p:cNvPr>
          <p:cNvSpPr>
            <a:spLocks noGrp="1"/>
          </p:cNvSpPr>
          <p:nvPr>
            <p:ph idx="1"/>
          </p:nvPr>
        </p:nvSpPr>
        <p:spPr>
          <a:xfrm>
            <a:off x="838199" y="1825625"/>
            <a:ext cx="10908323" cy="4351338"/>
          </a:xfrm>
        </p:spPr>
        <p:txBody>
          <a:bodyPr/>
          <a:lstStyle/>
          <a:p>
            <a:pPr>
              <a:lnSpc>
                <a:spcPct val="150000"/>
              </a:lnSpc>
              <a:buClr>
                <a:srgbClr val="00B0F0"/>
              </a:buClr>
              <a:buFont typeface="Wingdings" panose="05000000000000000000" pitchFamily="2" charset="2"/>
              <a:buChar char="q"/>
            </a:pPr>
            <a:r>
              <a:rPr lang="en-US" altLang="ar-SA" sz="2400" kern="0" dirty="0">
                <a:solidFill>
                  <a:srgbClr val="000000"/>
                </a:solidFill>
                <a:latin typeface="Tahoma"/>
                <a:cs typeface="Arial"/>
              </a:rPr>
              <a:t> </a:t>
            </a:r>
            <a:r>
              <a:rPr lang="en-US" altLang="ar-SA" kern="0" dirty="0">
                <a:solidFill>
                  <a:srgbClr val="000000"/>
                </a:solidFill>
                <a:latin typeface="Tahoma"/>
                <a:cs typeface="Arial"/>
              </a:rPr>
              <a:t>It is the resistance to flow of system under an applied stress. The more viscous a liquid, the greater the applied force required to make it flow at a particular rate.</a:t>
            </a:r>
          </a:p>
          <a:p>
            <a:pPr>
              <a:buClr>
                <a:srgbClr val="00B0F0"/>
              </a:buClr>
              <a:buFont typeface="Wingdings" panose="05000000000000000000" pitchFamily="2" charset="2"/>
              <a:buChar char="q"/>
            </a:pPr>
            <a:r>
              <a:rPr lang="en-US" kern="0" dirty="0">
                <a:solidFill>
                  <a:srgbClr val="000000"/>
                </a:solidFill>
                <a:latin typeface="Tahoma"/>
                <a:cs typeface="Arial"/>
              </a:rPr>
              <a:t> Viscosity affected by many parameters</a:t>
            </a:r>
          </a:p>
          <a:p>
            <a:r>
              <a:rPr lang="en-US" sz="2800" b="0" i="0" u="none" strike="noStrike" baseline="0" dirty="0">
                <a:solidFill>
                  <a:srgbClr val="000000"/>
                </a:solidFill>
                <a:latin typeface="Calibri" panose="020F0502020204030204" pitchFamily="34" charset="0"/>
              </a:rPr>
              <a:t>1.Shape of particle – Spherical (↓ ɳ), Liner shape (↑ ɳ)</a:t>
            </a:r>
          </a:p>
          <a:p>
            <a:r>
              <a:rPr lang="en-US" dirty="0">
                <a:solidFill>
                  <a:srgbClr val="000000"/>
                </a:solidFill>
                <a:latin typeface="Calibri" panose="020F0502020204030204" pitchFamily="34" charset="0"/>
              </a:rPr>
              <a:t>2</a:t>
            </a:r>
            <a:r>
              <a:rPr lang="en-US" sz="2800" b="0" i="0" u="none" strike="noStrike" baseline="0" dirty="0">
                <a:solidFill>
                  <a:srgbClr val="000000"/>
                </a:solidFill>
                <a:latin typeface="Calibri" panose="020F0502020204030204" pitchFamily="34" charset="0"/>
              </a:rPr>
              <a:t>. Molecular weight of polymers – proportional to viscosity.</a:t>
            </a:r>
          </a:p>
          <a:p>
            <a:pPr>
              <a:buClr>
                <a:srgbClr val="00B0F0"/>
              </a:buClr>
              <a:buFont typeface="Wingdings" panose="05000000000000000000" pitchFamily="2" charset="2"/>
              <a:buChar char="q"/>
            </a:pPr>
            <a:endParaRPr lang="ar-IQ" kern="0" dirty="0">
              <a:solidFill>
                <a:srgbClr val="000000"/>
              </a:solidFill>
              <a:latin typeface="Tahoma"/>
              <a:cs typeface="Arial"/>
            </a:endParaRPr>
          </a:p>
        </p:txBody>
      </p:sp>
    </p:spTree>
    <p:extLst>
      <p:ext uri="{BB962C8B-B14F-4D97-AF65-F5344CB8AC3E}">
        <p14:creationId xmlns:p14="http://schemas.microsoft.com/office/powerpoint/2010/main" val="259056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6D75-FE36-4D29-B684-D50420C9051F}"/>
              </a:ext>
            </a:extLst>
          </p:cNvPr>
          <p:cNvSpPr>
            <a:spLocks noGrp="1"/>
          </p:cNvSpPr>
          <p:nvPr>
            <p:ph type="title"/>
          </p:nvPr>
        </p:nvSpPr>
        <p:spPr/>
        <p:txBody>
          <a:bodyPr/>
          <a:lstStyle/>
          <a:p>
            <a:r>
              <a:rPr lang="en-US" sz="4300" dirty="0">
                <a:solidFill>
                  <a:srgbClr val="FF0000"/>
                </a:solidFill>
                <a:latin typeface="Andalus" panose="02020603050405020304" pitchFamily="18" charset="-78"/>
                <a:ea typeface="+mn-ea"/>
                <a:cs typeface="Andalus" panose="02020603050405020304" pitchFamily="18" charset="-78"/>
              </a:rPr>
              <a:t>2. Optical properties</a:t>
            </a:r>
            <a:endParaRPr lang="ar-IQ" sz="4300" dirty="0">
              <a:solidFill>
                <a:srgbClr val="FF0000"/>
              </a:solidFill>
              <a:latin typeface="Andalus" panose="02020603050405020304" pitchFamily="18" charset="-78"/>
              <a:ea typeface="+mn-ea"/>
              <a:cs typeface="Andalus" panose="02020603050405020304" pitchFamily="18" charset="-78"/>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1C1B21-E298-49B9-940F-A2AB2D01A6A3}"/>
                  </a:ext>
                </a:extLst>
              </p:cNvPr>
              <p:cNvSpPr>
                <a:spLocks noGrp="1"/>
              </p:cNvSpPr>
              <p:nvPr>
                <p:ph idx="1"/>
              </p:nvPr>
            </p:nvSpPr>
            <p:spPr>
              <a:xfrm>
                <a:off x="838200" y="1825625"/>
                <a:ext cx="6366164" cy="4810702"/>
              </a:xfrm>
            </p:spPr>
            <p:txBody>
              <a:bodyPr>
                <a:normAutofit fontScale="77500" lnSpcReduction="20000"/>
              </a:bodyPr>
              <a:lstStyle/>
              <a:p>
                <a:pPr marL="0" indent="0">
                  <a:buNone/>
                </a:pPr>
                <a:r>
                  <a:rPr lang="en-US" altLang="ar-SA" sz="4800" b="1" dirty="0">
                    <a:solidFill>
                      <a:srgbClr val="FF0000"/>
                    </a:solidFill>
                    <a:latin typeface="+mj-lt"/>
                    <a:ea typeface="+mj-ea"/>
                    <a:cs typeface="+mj-cs"/>
                  </a:rPr>
                  <a:t>Faraday-Tyndall effect</a:t>
                </a:r>
              </a:p>
              <a:p>
                <a:endParaRPr lang="en-US" sz="2800" dirty="0"/>
              </a:p>
              <a:p>
                <a:pPr marL="0" indent="0">
                  <a:buNone/>
                </a:pPr>
                <a:r>
                  <a:rPr lang="en-US" sz="3600" dirty="0"/>
                  <a:t>When a beam of light passes through a colloid, colloidal particles scatter the light. </a:t>
                </a:r>
                <a:r>
                  <a:rPr lang="en-US" sz="3600" dirty="0">
                    <a:solidFill>
                      <a:srgbClr val="FF0000"/>
                    </a:solidFill>
                  </a:rPr>
                  <a:t>The intensity of scattered, I</a:t>
                </a:r>
                <a:r>
                  <a:rPr lang="en-US" sz="3600" baseline="-25000" dirty="0">
                    <a:solidFill>
                      <a:srgbClr val="FF0000"/>
                    </a:solidFill>
                  </a:rPr>
                  <a:t>s</a:t>
                </a:r>
                <a:r>
                  <a:rPr lang="en-US" sz="3600" dirty="0">
                    <a:solidFill>
                      <a:srgbClr val="FF0000"/>
                    </a:solidFill>
                  </a:rPr>
                  <a:t>, light is inversely proportional to the fourth power of the wavelength, λ</a:t>
                </a:r>
                <a:r>
                  <a:rPr lang="en-US" sz="3600" dirty="0"/>
                  <a:t> (</a:t>
                </a:r>
                <a:r>
                  <a:rPr lang="en-US" sz="3600" dirty="0">
                    <a:highlight>
                      <a:srgbClr val="FFFF00"/>
                    </a:highlight>
                  </a:rPr>
                  <a:t>Rayleigh law</a:t>
                </a:r>
                <a:r>
                  <a:rPr lang="en-US" sz="3600" dirty="0"/>
                  <a:t>):         </a:t>
                </a:r>
              </a:p>
              <a:p>
                <a:pPr marL="0" indent="0">
                  <a:buNone/>
                </a:pPr>
                <a:r>
                  <a:rPr lang="en-US" sz="3600" dirty="0"/>
                  <a:t>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             </m:t>
                        </m:r>
                        <m:r>
                          <a:rPr lang="en-US" sz="3600" b="0" i="1" smtClean="0">
                            <a:latin typeface="Cambria Math"/>
                          </a:rPr>
                          <m:t>𝐼</m:t>
                        </m:r>
                      </m:e>
                      <m:sub>
                        <m:r>
                          <a:rPr lang="en-US" sz="3600" b="0" i="1" smtClean="0">
                            <a:latin typeface="Cambria Math"/>
                          </a:rPr>
                          <m:t>𝑠</m:t>
                        </m:r>
                      </m:sub>
                    </m:sSub>
                    <m:r>
                      <a:rPr lang="en-US" sz="3600" i="1">
                        <a:latin typeface="Cambria Math"/>
                        <a:ea typeface="Cambria Math"/>
                      </a:rPr>
                      <m:t>~</m:t>
                    </m:r>
                    <m:f>
                      <m:fPr>
                        <m:ctrlPr>
                          <a:rPr lang="en-US" sz="3600" i="1" smtClean="0">
                            <a:latin typeface="Cambria Math" panose="02040503050406030204" pitchFamily="18" charset="0"/>
                            <a:ea typeface="Cambria Math"/>
                          </a:rPr>
                        </m:ctrlPr>
                      </m:fPr>
                      <m:num>
                        <m:r>
                          <a:rPr lang="en-US" sz="3600" b="0" i="1" smtClean="0">
                            <a:latin typeface="Cambria Math"/>
                            <a:ea typeface="Cambria Math"/>
                          </a:rPr>
                          <m:t>1</m:t>
                        </m:r>
                      </m:num>
                      <m:den>
                        <m:sSup>
                          <m:sSupPr>
                            <m:ctrlPr>
                              <a:rPr lang="en-US" sz="3600" i="1" smtClean="0">
                                <a:latin typeface="Cambria Math" panose="02040503050406030204" pitchFamily="18" charset="0"/>
                                <a:ea typeface="Cambria Math"/>
                              </a:rPr>
                            </m:ctrlPr>
                          </m:sSupPr>
                          <m:e>
                            <m:r>
                              <m:rPr>
                                <m:sty m:val="p"/>
                              </m:rPr>
                              <a:rPr lang="el-GR" sz="3600" i="1" smtClean="0">
                                <a:latin typeface="Cambria Math"/>
                                <a:ea typeface="Cambria Math"/>
                              </a:rPr>
                              <m:t>λ</m:t>
                            </m:r>
                          </m:e>
                          <m:sup>
                            <m:r>
                              <a:rPr lang="en-US" sz="3600" b="0" i="1" smtClean="0">
                                <a:latin typeface="Cambria Math"/>
                                <a:ea typeface="Cambria Math"/>
                              </a:rPr>
                              <m:t>4</m:t>
                            </m:r>
                          </m:sup>
                        </m:sSup>
                      </m:den>
                    </m:f>
                  </m:oMath>
                </a14:m>
                <a:endParaRPr lang="en-US" sz="3600" dirty="0"/>
              </a:p>
              <a:p>
                <a:pPr marL="0" indent="0">
                  <a:buNone/>
                </a:pPr>
                <a:endParaRPr lang="en-US" sz="3600" dirty="0"/>
              </a:p>
              <a:p>
                <a:pPr algn="just" eaLnBrk="1" hangingPunct="1"/>
                <a:r>
                  <a:rPr lang="en-GB" altLang="ar-SA" sz="2800" dirty="0"/>
                  <a:t>The same effect is noticed when a beam of </a:t>
                </a:r>
                <a:r>
                  <a:rPr lang="en-GB" altLang="ar-SA" sz="2800" dirty="0">
                    <a:solidFill>
                      <a:srgbClr val="FF0000"/>
                    </a:solidFill>
                  </a:rPr>
                  <a:t>sunlight</a:t>
                </a:r>
                <a:r>
                  <a:rPr lang="en-GB" altLang="ar-SA" sz="2800" dirty="0"/>
                  <a:t> enters a dark room through a slit when the beam of light becomes visible through the room. This happens due to the scattering of light by particles of dust in the air. </a:t>
                </a:r>
                <a:endParaRPr lang="en-US" altLang="ar-SA" sz="2800" dirty="0"/>
              </a:p>
            </p:txBody>
          </p:sp>
        </mc:Choice>
        <mc:Fallback xmlns="">
          <p:sp>
            <p:nvSpPr>
              <p:cNvPr id="3" name="Content Placeholder 2">
                <a:extLst>
                  <a:ext uri="{FF2B5EF4-FFF2-40B4-BE49-F238E27FC236}">
                    <a16:creationId xmlns:a16="http://schemas.microsoft.com/office/drawing/2014/main" id="{DB1C1B21-E298-49B9-940F-A2AB2D01A6A3}"/>
                  </a:ext>
                </a:extLst>
              </p:cNvPr>
              <p:cNvSpPr>
                <a:spLocks noGrp="1" noRot="1" noChangeAspect="1" noMove="1" noResize="1" noEditPoints="1" noAdjustHandles="1" noChangeArrowheads="1" noChangeShapeType="1" noTextEdit="1"/>
              </p:cNvSpPr>
              <p:nvPr>
                <p:ph idx="1"/>
              </p:nvPr>
            </p:nvSpPr>
            <p:spPr>
              <a:xfrm>
                <a:off x="838200" y="1825625"/>
                <a:ext cx="6366164" cy="4810702"/>
              </a:xfrm>
              <a:blipFill>
                <a:blip r:embed="rId2"/>
                <a:stretch>
                  <a:fillRect l="-3065" t="-4810" r="-2011" b="-1519"/>
                </a:stretch>
              </a:blipFill>
            </p:spPr>
            <p:txBody>
              <a:bodyPr/>
              <a:lstStyle/>
              <a:p>
                <a:r>
                  <a:rPr lang="ar-IQ">
                    <a:noFill/>
                  </a:rPr>
                  <a:t> </a:t>
                </a:r>
              </a:p>
            </p:txBody>
          </p:sp>
        </mc:Fallback>
      </mc:AlternateContent>
      <p:pic>
        <p:nvPicPr>
          <p:cNvPr id="5" name="Picture 4">
            <a:extLst>
              <a:ext uri="{FF2B5EF4-FFF2-40B4-BE49-F238E27FC236}">
                <a16:creationId xmlns:a16="http://schemas.microsoft.com/office/drawing/2014/main" id="{35E6F5CD-12C0-4026-A109-468995C66D11}"/>
              </a:ext>
            </a:extLst>
          </p:cNvPr>
          <p:cNvPicPr>
            <a:picLocks noChangeAspect="1"/>
          </p:cNvPicPr>
          <p:nvPr/>
        </p:nvPicPr>
        <p:blipFill rotWithShape="1">
          <a:blip r:embed="rId3"/>
          <a:srcRect t="15276" b="22098"/>
          <a:stretch/>
        </p:blipFill>
        <p:spPr>
          <a:xfrm>
            <a:off x="7370617" y="1281544"/>
            <a:ext cx="4572000" cy="2147456"/>
          </a:xfrm>
          <a:prstGeom prst="rect">
            <a:avLst/>
          </a:prstGeom>
        </p:spPr>
      </p:pic>
      <p:pic>
        <p:nvPicPr>
          <p:cNvPr id="6" name="Picture 5">
            <a:extLst>
              <a:ext uri="{FF2B5EF4-FFF2-40B4-BE49-F238E27FC236}">
                <a16:creationId xmlns:a16="http://schemas.microsoft.com/office/drawing/2014/main" id="{0EB4F75D-C024-4661-AFA9-D10AF14CA648}"/>
              </a:ext>
            </a:extLst>
          </p:cNvPr>
          <p:cNvPicPr>
            <a:picLocks noChangeAspect="1"/>
          </p:cNvPicPr>
          <p:nvPr/>
        </p:nvPicPr>
        <p:blipFill rotWithShape="1">
          <a:blip r:embed="rId4"/>
          <a:srcRect b="29546"/>
          <a:stretch/>
        </p:blipFill>
        <p:spPr>
          <a:xfrm>
            <a:off x="7370616" y="3528431"/>
            <a:ext cx="4572001" cy="2147457"/>
          </a:xfrm>
          <a:prstGeom prst="rect">
            <a:avLst/>
          </a:prstGeom>
        </p:spPr>
      </p:pic>
    </p:spTree>
    <p:extLst>
      <p:ext uri="{BB962C8B-B14F-4D97-AF65-F5344CB8AC3E}">
        <p14:creationId xmlns:p14="http://schemas.microsoft.com/office/powerpoint/2010/main" val="345767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CCEE-ECCE-4DED-909E-62F88E0ABCBC}"/>
              </a:ext>
            </a:extLst>
          </p:cNvPr>
          <p:cNvSpPr>
            <a:spLocks noGrp="1"/>
          </p:cNvSpPr>
          <p:nvPr>
            <p:ph type="title"/>
          </p:nvPr>
        </p:nvSpPr>
        <p:spPr>
          <a:xfrm>
            <a:off x="838200" y="365125"/>
            <a:ext cx="2939321" cy="4626600"/>
          </a:xfrm>
        </p:spPr>
        <p:txBody>
          <a:bodyPr>
            <a:normAutofit/>
          </a:bodyPr>
          <a:lstStyle/>
          <a:p>
            <a:r>
              <a:rPr lang="en-US" b="1" dirty="0">
                <a:solidFill>
                  <a:srgbClr val="FF0000"/>
                </a:solidFill>
                <a:latin typeface="Arial"/>
              </a:rPr>
              <a:t>T</a:t>
            </a:r>
            <a:r>
              <a:rPr lang="en-US" b="1" i="0" u="none" strike="noStrike" baseline="0" dirty="0">
                <a:solidFill>
                  <a:srgbClr val="FF0000"/>
                </a:solidFill>
                <a:latin typeface="Arial"/>
              </a:rPr>
              <a:t>ypes of dispersed systems</a:t>
            </a:r>
            <a:endParaRPr lang="ar-IQ" dirty="0"/>
          </a:p>
        </p:txBody>
      </p:sp>
      <p:pic>
        <p:nvPicPr>
          <p:cNvPr id="4" name="Content Placeholder 3">
            <a:extLst>
              <a:ext uri="{FF2B5EF4-FFF2-40B4-BE49-F238E27FC236}">
                <a16:creationId xmlns:a16="http://schemas.microsoft.com/office/drawing/2014/main" id="{C794F34A-BE3B-4361-B102-6265F949040C}"/>
              </a:ext>
            </a:extLst>
          </p:cNvPr>
          <p:cNvPicPr>
            <a:picLocks noGrp="1" noChangeAspect="1"/>
          </p:cNvPicPr>
          <p:nvPr>
            <p:ph idx="1"/>
          </p:nvPr>
        </p:nvPicPr>
        <p:blipFill>
          <a:blip r:embed="rId2"/>
          <a:stretch>
            <a:fillRect/>
          </a:stretch>
        </p:blipFill>
        <p:spPr>
          <a:xfrm>
            <a:off x="4062335" y="1"/>
            <a:ext cx="8129666" cy="6858000"/>
          </a:xfrm>
          <a:prstGeom prst="rect">
            <a:avLst/>
          </a:prstGeom>
        </p:spPr>
      </p:pic>
      <p:sp>
        <p:nvSpPr>
          <p:cNvPr id="6" name="TextBox 5">
            <a:extLst>
              <a:ext uri="{FF2B5EF4-FFF2-40B4-BE49-F238E27FC236}">
                <a16:creationId xmlns:a16="http://schemas.microsoft.com/office/drawing/2014/main" id="{30E09E24-C4B2-426F-952E-D1EC32153E40}"/>
              </a:ext>
            </a:extLst>
          </p:cNvPr>
          <p:cNvSpPr txBox="1"/>
          <p:nvPr/>
        </p:nvSpPr>
        <p:spPr>
          <a:xfrm>
            <a:off x="284813" y="5015547"/>
            <a:ext cx="4569502" cy="1477328"/>
          </a:xfrm>
          <a:prstGeom prst="rect">
            <a:avLst/>
          </a:prstGeom>
          <a:noFill/>
        </p:spPr>
        <p:txBody>
          <a:bodyPr wrap="square">
            <a:spAutoFit/>
          </a:bodyPr>
          <a:lstStyle/>
          <a:p>
            <a:pPr marL="514350" indent="-514350" algn="just" rtl="0">
              <a:buFont typeface="+mj-lt"/>
              <a:buAutoNum type="arabicPeriod"/>
            </a:pPr>
            <a:r>
              <a:rPr lang="en-US" sz="3000" b="1" dirty="0">
                <a:cs typeface="Urdu Typesetting" panose="03020402040406030203" pitchFamily="66" charset="-78"/>
              </a:rPr>
              <a:t>Molecular dispersions.</a:t>
            </a:r>
          </a:p>
          <a:p>
            <a:pPr marL="514350" indent="-514350" algn="just" rtl="0">
              <a:buFont typeface="+mj-lt"/>
              <a:buAutoNum type="arabicPeriod"/>
            </a:pPr>
            <a:r>
              <a:rPr lang="en-US" sz="3000" b="1" dirty="0">
                <a:cs typeface="Urdu Typesetting" panose="03020402040406030203" pitchFamily="66" charset="-78"/>
              </a:rPr>
              <a:t>Colloidal dispersions. </a:t>
            </a:r>
          </a:p>
          <a:p>
            <a:pPr marL="514350" indent="-514350" algn="just" rtl="0">
              <a:buFont typeface="+mj-lt"/>
              <a:buAutoNum type="arabicPeriod"/>
            </a:pPr>
            <a:r>
              <a:rPr lang="en-US" sz="3000" b="1" dirty="0">
                <a:cs typeface="Urdu Typesetting" panose="03020402040406030203" pitchFamily="66" charset="-78"/>
              </a:rPr>
              <a:t>Coarse dispersions.</a:t>
            </a:r>
          </a:p>
        </p:txBody>
      </p:sp>
    </p:spTree>
    <p:extLst>
      <p:ext uri="{BB962C8B-B14F-4D97-AF65-F5344CB8AC3E}">
        <p14:creationId xmlns:p14="http://schemas.microsoft.com/office/powerpoint/2010/main" val="2227950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483105-DC35-4B7F-B561-AC40EB13FD9B}"/>
              </a:ext>
            </a:extLst>
          </p:cNvPr>
          <p:cNvPicPr>
            <a:picLocks noChangeAspect="1"/>
          </p:cNvPicPr>
          <p:nvPr/>
        </p:nvPicPr>
        <p:blipFill rotWithShape="1">
          <a:blip r:embed="rId2"/>
          <a:srcRect l="11026" b="50000"/>
          <a:stretch/>
        </p:blipFill>
        <p:spPr>
          <a:xfrm>
            <a:off x="7488699" y="1990515"/>
            <a:ext cx="4405760" cy="3595254"/>
          </a:xfrm>
          <a:prstGeom prst="rect">
            <a:avLst/>
          </a:prstGeom>
        </p:spPr>
      </p:pic>
      <p:sp>
        <p:nvSpPr>
          <p:cNvPr id="3" name="TextBox 2">
            <a:extLst>
              <a:ext uri="{FF2B5EF4-FFF2-40B4-BE49-F238E27FC236}">
                <a16:creationId xmlns:a16="http://schemas.microsoft.com/office/drawing/2014/main" id="{9FC2B12F-7E44-4612-8892-2D15B46293F6}"/>
              </a:ext>
            </a:extLst>
          </p:cNvPr>
          <p:cNvSpPr txBox="1"/>
          <p:nvPr/>
        </p:nvSpPr>
        <p:spPr>
          <a:xfrm>
            <a:off x="512618" y="1184564"/>
            <a:ext cx="7439891" cy="4401205"/>
          </a:xfrm>
          <a:prstGeom prst="rect">
            <a:avLst/>
          </a:prstGeom>
          <a:noFill/>
        </p:spPr>
        <p:txBody>
          <a:bodyPr wrap="square">
            <a:spAutoFit/>
          </a:bodyPr>
          <a:lstStyle/>
          <a:p>
            <a:r>
              <a:rPr lang="en-US" sz="2800" dirty="0"/>
              <a:t>Thus, shorter-wavelength light (blue) (</a:t>
            </a:r>
            <a:r>
              <a:rPr lang="el-GR" sz="2800" dirty="0"/>
              <a:t>λ</a:t>
            </a:r>
            <a:r>
              <a:rPr lang="en-US" sz="2800" dirty="0"/>
              <a:t>=450nm) is scattered more intensely than longer-wavelength light (yellow and red), (</a:t>
            </a:r>
            <a:r>
              <a:rPr lang="el-GR" sz="2800" dirty="0"/>
              <a:t>λ</a:t>
            </a:r>
            <a:r>
              <a:rPr lang="en-US" sz="2800" dirty="0"/>
              <a:t>=650 nm) and so the scattered light is mostly blue, whereas transmitted light has a yellow or reddish color.</a:t>
            </a:r>
          </a:p>
          <a:p>
            <a:endParaRPr lang="en-US" sz="2800" dirty="0"/>
          </a:p>
          <a:p>
            <a:r>
              <a:rPr lang="en-US" sz="2800" dirty="0">
                <a:highlight>
                  <a:srgbClr val="00FFFF"/>
                </a:highlight>
              </a:rPr>
              <a:t>Why is the sky blue?</a:t>
            </a:r>
            <a:endParaRPr lang="en-US" sz="2800" dirty="0"/>
          </a:p>
          <a:p>
            <a:endParaRPr lang="en-US" sz="2800" dirty="0"/>
          </a:p>
          <a:p>
            <a:r>
              <a:rPr lang="en-US" sz="2800" dirty="0"/>
              <a:t>This phenomenon is useful to measure </a:t>
            </a:r>
            <a:r>
              <a:rPr lang="en-US" sz="2800" dirty="0">
                <a:solidFill>
                  <a:srgbClr val="FF0000"/>
                </a:solidFill>
              </a:rPr>
              <a:t>size</a:t>
            </a:r>
            <a:r>
              <a:rPr lang="en-US" sz="2800" dirty="0"/>
              <a:t>, </a:t>
            </a:r>
            <a:r>
              <a:rPr lang="en-US" sz="2800" dirty="0">
                <a:solidFill>
                  <a:srgbClr val="FF0000"/>
                </a:solidFill>
              </a:rPr>
              <a:t>shape</a:t>
            </a:r>
            <a:r>
              <a:rPr lang="en-US" sz="2800" dirty="0"/>
              <a:t>, </a:t>
            </a:r>
            <a:r>
              <a:rPr lang="en-US" sz="2800" dirty="0">
                <a:solidFill>
                  <a:srgbClr val="FF0000"/>
                </a:solidFill>
              </a:rPr>
              <a:t>structure</a:t>
            </a:r>
            <a:r>
              <a:rPr lang="en-US" sz="2800" dirty="0"/>
              <a:t> &amp; </a:t>
            </a:r>
            <a:r>
              <a:rPr lang="en-US" sz="2800" dirty="0">
                <a:solidFill>
                  <a:srgbClr val="FF0000"/>
                </a:solidFill>
              </a:rPr>
              <a:t>molecular weight </a:t>
            </a:r>
            <a:r>
              <a:rPr lang="en-US" sz="2800" dirty="0"/>
              <a:t>of colloids.</a:t>
            </a:r>
            <a:endParaRPr lang="ar-IQ" sz="2800" dirty="0"/>
          </a:p>
        </p:txBody>
      </p:sp>
    </p:spTree>
    <p:extLst>
      <p:ext uri="{BB962C8B-B14F-4D97-AF65-F5344CB8AC3E}">
        <p14:creationId xmlns:p14="http://schemas.microsoft.com/office/powerpoint/2010/main" val="59716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B86135-4F5F-4C18-9794-7153ED6E28AD}"/>
              </a:ext>
            </a:extLst>
          </p:cNvPr>
          <p:cNvSpPr txBox="1"/>
          <p:nvPr/>
        </p:nvSpPr>
        <p:spPr>
          <a:xfrm>
            <a:off x="581888" y="114191"/>
            <a:ext cx="9033167" cy="1384995"/>
          </a:xfrm>
          <a:prstGeom prst="rect">
            <a:avLst/>
          </a:prstGeom>
          <a:noFill/>
        </p:spPr>
        <p:txBody>
          <a:bodyPr wrap="square">
            <a:spAutoFit/>
          </a:bodyPr>
          <a:lstStyle/>
          <a:p>
            <a:r>
              <a:rPr lang="en-US" sz="2800" dirty="0"/>
              <a:t>Colloidal particles are too small to be seen in the </a:t>
            </a:r>
            <a:r>
              <a:rPr lang="en-US" sz="2800" dirty="0">
                <a:solidFill>
                  <a:srgbClr val="FF0000"/>
                </a:solidFill>
              </a:rPr>
              <a:t>light microscope</a:t>
            </a:r>
            <a:r>
              <a:rPr lang="en-US" sz="2800" dirty="0"/>
              <a:t> because its source of radiation is </a:t>
            </a:r>
            <a:r>
              <a:rPr lang="en-US" sz="2800" dirty="0">
                <a:solidFill>
                  <a:srgbClr val="FF0000"/>
                </a:solidFill>
              </a:rPr>
              <a:t>visible light </a:t>
            </a:r>
            <a:r>
              <a:rPr lang="en-US" sz="2800" dirty="0"/>
              <a:t>(400nm-700nm), while the </a:t>
            </a:r>
            <a:r>
              <a:rPr lang="en-US" sz="2800" dirty="0">
                <a:solidFill>
                  <a:srgbClr val="FF0000"/>
                </a:solidFill>
              </a:rPr>
              <a:t>Electron microscope </a:t>
            </a:r>
            <a:r>
              <a:rPr lang="en-US" sz="2800" dirty="0"/>
              <a:t>can be used. </a:t>
            </a:r>
          </a:p>
        </p:txBody>
      </p:sp>
      <p:pic>
        <p:nvPicPr>
          <p:cNvPr id="4" name="Picture 3">
            <a:extLst>
              <a:ext uri="{FF2B5EF4-FFF2-40B4-BE49-F238E27FC236}">
                <a16:creationId xmlns:a16="http://schemas.microsoft.com/office/drawing/2014/main" id="{AC5EEF8B-9C5C-4ACC-A89D-18241AB7F7D3}"/>
              </a:ext>
            </a:extLst>
          </p:cNvPr>
          <p:cNvPicPr>
            <a:picLocks noChangeAspect="1"/>
          </p:cNvPicPr>
          <p:nvPr/>
        </p:nvPicPr>
        <p:blipFill>
          <a:blip r:embed="rId2"/>
          <a:stretch>
            <a:fillRect/>
          </a:stretch>
        </p:blipFill>
        <p:spPr>
          <a:xfrm>
            <a:off x="9246908" y="362681"/>
            <a:ext cx="2754592" cy="2754592"/>
          </a:xfrm>
          <a:prstGeom prst="rect">
            <a:avLst/>
          </a:prstGeom>
        </p:spPr>
      </p:pic>
      <p:pic>
        <p:nvPicPr>
          <p:cNvPr id="5" name="Picture 4">
            <a:extLst>
              <a:ext uri="{FF2B5EF4-FFF2-40B4-BE49-F238E27FC236}">
                <a16:creationId xmlns:a16="http://schemas.microsoft.com/office/drawing/2014/main" id="{D5803BD3-591B-4D7A-A270-756EB6B357F7}"/>
              </a:ext>
            </a:extLst>
          </p:cNvPr>
          <p:cNvPicPr>
            <a:picLocks noChangeAspect="1"/>
          </p:cNvPicPr>
          <p:nvPr/>
        </p:nvPicPr>
        <p:blipFill rotWithShape="1">
          <a:blip r:embed="rId3"/>
          <a:srcRect t="4766"/>
          <a:stretch/>
        </p:blipFill>
        <p:spPr>
          <a:xfrm>
            <a:off x="581888" y="4084633"/>
            <a:ext cx="5177127" cy="2773367"/>
          </a:xfrm>
          <a:prstGeom prst="rect">
            <a:avLst/>
          </a:prstGeom>
        </p:spPr>
      </p:pic>
      <p:sp>
        <p:nvSpPr>
          <p:cNvPr id="7" name="TextBox 6">
            <a:extLst>
              <a:ext uri="{FF2B5EF4-FFF2-40B4-BE49-F238E27FC236}">
                <a16:creationId xmlns:a16="http://schemas.microsoft.com/office/drawing/2014/main" id="{1CF32FE3-6AF4-4631-85F4-F722B6287D0D}"/>
              </a:ext>
            </a:extLst>
          </p:cNvPr>
          <p:cNvSpPr txBox="1"/>
          <p:nvPr/>
        </p:nvSpPr>
        <p:spPr>
          <a:xfrm>
            <a:off x="581888" y="1403761"/>
            <a:ext cx="7426034" cy="2739211"/>
          </a:xfrm>
          <a:prstGeom prst="rect">
            <a:avLst/>
          </a:prstGeom>
          <a:noFill/>
        </p:spPr>
        <p:txBody>
          <a:bodyPr wrap="square">
            <a:spAutoFit/>
          </a:bodyPr>
          <a:lstStyle/>
          <a:p>
            <a:pPr algn="l"/>
            <a:r>
              <a:rPr lang="en-US" sz="3200" b="1" dirty="0">
                <a:solidFill>
                  <a:srgbClr val="FF0000"/>
                </a:solidFill>
              </a:rPr>
              <a:t>Ultra microscope </a:t>
            </a:r>
            <a:r>
              <a:rPr lang="en-US" sz="3200" b="1" dirty="0"/>
              <a:t>(dark-field microscope):</a:t>
            </a:r>
          </a:p>
          <a:p>
            <a:pPr marL="457200" indent="-457200">
              <a:buFont typeface="Wingdings" panose="05000000000000000000" pitchFamily="2" charset="2"/>
              <a:buChar char="§"/>
            </a:pPr>
            <a:r>
              <a:rPr lang="en-US" sz="2800" dirty="0"/>
              <a:t>Used to observe </a:t>
            </a:r>
            <a:r>
              <a:rPr lang="en-US" sz="2800" dirty="0" err="1"/>
              <a:t>tyndall</a:t>
            </a:r>
            <a:r>
              <a:rPr lang="en-US" sz="2800" dirty="0"/>
              <a:t> effect, its wavelength range is 180nm-400nm.</a:t>
            </a:r>
          </a:p>
          <a:p>
            <a:pPr marL="457200" indent="-457200">
              <a:buFont typeface="Wingdings" panose="05000000000000000000" pitchFamily="2" charset="2"/>
              <a:buChar char="§"/>
            </a:pPr>
            <a:r>
              <a:rPr lang="en-US" sz="2800" dirty="0">
                <a:highlight>
                  <a:srgbClr val="FFFF00"/>
                </a:highlight>
              </a:rPr>
              <a:t>Dispersed particles appears bright spots in dark background</a:t>
            </a:r>
            <a:r>
              <a:rPr lang="en-US" sz="2800" dirty="0"/>
              <a:t>.</a:t>
            </a:r>
          </a:p>
          <a:p>
            <a:pPr marL="457200" indent="-457200">
              <a:buFont typeface="Wingdings" panose="05000000000000000000" pitchFamily="2" charset="2"/>
              <a:buChar char="§"/>
            </a:pPr>
            <a:r>
              <a:rPr lang="en-US" sz="2800" dirty="0"/>
              <a:t>Used to determine </a:t>
            </a:r>
            <a:r>
              <a:rPr lang="en-US" sz="2800" dirty="0">
                <a:solidFill>
                  <a:srgbClr val="FF0000"/>
                </a:solidFill>
              </a:rPr>
              <a:t>zeta potential</a:t>
            </a:r>
          </a:p>
        </p:txBody>
      </p:sp>
      <p:pic>
        <p:nvPicPr>
          <p:cNvPr id="8" name="Picture 7">
            <a:extLst>
              <a:ext uri="{FF2B5EF4-FFF2-40B4-BE49-F238E27FC236}">
                <a16:creationId xmlns:a16="http://schemas.microsoft.com/office/drawing/2014/main" id="{2B5D901A-EC37-49AE-9956-8C0A6EC9F218}"/>
              </a:ext>
            </a:extLst>
          </p:cNvPr>
          <p:cNvPicPr>
            <a:picLocks noChangeAspect="1"/>
          </p:cNvPicPr>
          <p:nvPr/>
        </p:nvPicPr>
        <p:blipFill>
          <a:blip r:embed="rId4"/>
          <a:stretch>
            <a:fillRect/>
          </a:stretch>
        </p:blipFill>
        <p:spPr>
          <a:xfrm>
            <a:off x="6774109" y="3275130"/>
            <a:ext cx="5164521" cy="3524099"/>
          </a:xfrm>
          <a:prstGeom prst="rect">
            <a:avLst/>
          </a:prstGeom>
        </p:spPr>
      </p:pic>
    </p:spTree>
    <p:extLst>
      <p:ext uri="{BB962C8B-B14F-4D97-AF65-F5344CB8AC3E}">
        <p14:creationId xmlns:p14="http://schemas.microsoft.com/office/powerpoint/2010/main" val="14499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E003F0-F7C2-4C31-9242-FB9874FABCF6}"/>
              </a:ext>
            </a:extLst>
          </p:cNvPr>
          <p:cNvSpPr txBox="1"/>
          <p:nvPr/>
        </p:nvSpPr>
        <p:spPr>
          <a:xfrm>
            <a:off x="609599" y="113390"/>
            <a:ext cx="9822874" cy="3595728"/>
          </a:xfrm>
          <a:prstGeom prst="rect">
            <a:avLst/>
          </a:prstGeom>
          <a:noFill/>
        </p:spPr>
        <p:txBody>
          <a:bodyPr wrap="square">
            <a:spAutoFit/>
          </a:bodyPr>
          <a:lstStyle/>
          <a:p>
            <a:pPr algn="l"/>
            <a:r>
              <a:rPr lang="en-US" sz="3200" b="1" dirty="0">
                <a:solidFill>
                  <a:srgbClr val="FF0000"/>
                </a:solidFill>
              </a:rPr>
              <a:t>Electron microscope</a:t>
            </a:r>
            <a:r>
              <a:rPr lang="en-US" sz="3200" b="1" dirty="0"/>
              <a:t>:</a:t>
            </a:r>
          </a:p>
          <a:p>
            <a:pPr algn="l"/>
            <a:endParaRPr lang="en-US" sz="3200" b="1" dirty="0"/>
          </a:p>
          <a:p>
            <a:pPr marL="457200" indent="-457200">
              <a:lnSpc>
                <a:spcPct val="150000"/>
              </a:lnSpc>
              <a:buFont typeface="Wingdings" panose="05000000000000000000" pitchFamily="2" charset="2"/>
              <a:buChar char="§"/>
            </a:pPr>
            <a:r>
              <a:rPr lang="en-US" sz="2800" dirty="0"/>
              <a:t>Used to measure particle </a:t>
            </a:r>
            <a:r>
              <a:rPr lang="en-US" sz="2800" dirty="0">
                <a:solidFill>
                  <a:srgbClr val="FF0000"/>
                </a:solidFill>
              </a:rPr>
              <a:t>size, shape, and structure</a:t>
            </a:r>
            <a:r>
              <a:rPr lang="en-US" sz="2800" dirty="0"/>
              <a:t>.</a:t>
            </a:r>
          </a:p>
          <a:p>
            <a:pPr marL="457200" indent="-457200">
              <a:lnSpc>
                <a:spcPct val="150000"/>
              </a:lnSpc>
              <a:buFont typeface="Wingdings" panose="05000000000000000000" pitchFamily="2" charset="2"/>
              <a:buChar char="§"/>
            </a:pPr>
            <a:r>
              <a:rPr lang="en-US" sz="2800" dirty="0"/>
              <a:t>Radiation source – high energy </a:t>
            </a:r>
            <a:r>
              <a:rPr lang="en-US" sz="2800" dirty="0">
                <a:solidFill>
                  <a:srgbClr val="FF0000"/>
                </a:solidFill>
              </a:rPr>
              <a:t>electrons</a:t>
            </a:r>
            <a:r>
              <a:rPr lang="en-US" sz="2800" dirty="0"/>
              <a:t> (</a:t>
            </a:r>
            <a:r>
              <a:rPr lang="el-GR" sz="2800" dirty="0"/>
              <a:t>λ=0.1</a:t>
            </a:r>
            <a:r>
              <a:rPr lang="en-US" sz="2800" dirty="0"/>
              <a:t>A</a:t>
            </a:r>
            <a:r>
              <a:rPr lang="en-US" sz="2800" baseline="30000" dirty="0"/>
              <a:t>0</a:t>
            </a:r>
            <a:r>
              <a:rPr lang="en-US" sz="2800" dirty="0"/>
              <a:t>)</a:t>
            </a:r>
          </a:p>
          <a:p>
            <a:pPr marL="457200" indent="-457200">
              <a:lnSpc>
                <a:spcPct val="150000"/>
              </a:lnSpc>
              <a:buFont typeface="Wingdings" panose="05000000000000000000" pitchFamily="2" charset="2"/>
              <a:buChar char="§"/>
            </a:pPr>
            <a:r>
              <a:rPr lang="en-US" sz="2800" dirty="0">
                <a:highlight>
                  <a:srgbClr val="FFFF00"/>
                </a:highlight>
              </a:rPr>
              <a:t>As wave-length decreases resolution increases.</a:t>
            </a:r>
          </a:p>
          <a:p>
            <a:pPr marL="457200" indent="-457200">
              <a:lnSpc>
                <a:spcPct val="150000"/>
              </a:lnSpc>
              <a:buFont typeface="Wingdings" panose="05000000000000000000" pitchFamily="2" charset="2"/>
              <a:buChar char="§"/>
            </a:pPr>
            <a:r>
              <a:rPr lang="en-US" sz="2800" dirty="0"/>
              <a:t>Particle photograph scan be taken.</a:t>
            </a:r>
          </a:p>
        </p:txBody>
      </p:sp>
      <p:pic>
        <p:nvPicPr>
          <p:cNvPr id="4" name="Picture 3">
            <a:extLst>
              <a:ext uri="{FF2B5EF4-FFF2-40B4-BE49-F238E27FC236}">
                <a16:creationId xmlns:a16="http://schemas.microsoft.com/office/drawing/2014/main" id="{175D686A-69EC-4BCC-A533-BBD312EDFDE0}"/>
              </a:ext>
            </a:extLst>
          </p:cNvPr>
          <p:cNvPicPr>
            <a:picLocks noChangeAspect="1"/>
          </p:cNvPicPr>
          <p:nvPr/>
        </p:nvPicPr>
        <p:blipFill>
          <a:blip r:embed="rId2"/>
          <a:stretch>
            <a:fillRect/>
          </a:stretch>
        </p:blipFill>
        <p:spPr>
          <a:xfrm>
            <a:off x="3278599" y="3627337"/>
            <a:ext cx="5634802" cy="3117273"/>
          </a:xfrm>
          <a:prstGeom prst="rect">
            <a:avLst/>
          </a:prstGeom>
        </p:spPr>
      </p:pic>
    </p:spTree>
    <p:extLst>
      <p:ext uri="{BB962C8B-B14F-4D97-AF65-F5344CB8AC3E}">
        <p14:creationId xmlns:p14="http://schemas.microsoft.com/office/powerpoint/2010/main" val="418209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7F2BB0-EB12-4CD5-8A8E-C74F5FA2D554}"/>
              </a:ext>
            </a:extLst>
          </p:cNvPr>
          <p:cNvSpPr txBox="1"/>
          <p:nvPr/>
        </p:nvSpPr>
        <p:spPr>
          <a:xfrm>
            <a:off x="734291" y="307217"/>
            <a:ext cx="10723418" cy="1800493"/>
          </a:xfrm>
          <a:prstGeom prst="rect">
            <a:avLst/>
          </a:prstGeom>
          <a:noFill/>
        </p:spPr>
        <p:txBody>
          <a:bodyPr wrap="square">
            <a:spAutoFit/>
          </a:bodyPr>
          <a:lstStyle/>
          <a:p>
            <a:pPr algn="just" eaLnBrk="1" hangingPunct="1"/>
            <a:r>
              <a:rPr lang="en-GB" altLang="ar-SA" sz="3700" b="1" dirty="0">
                <a:solidFill>
                  <a:srgbClr val="FF0000"/>
                </a:solidFill>
                <a:latin typeface="+mj-lt"/>
                <a:ea typeface="+mj-ea"/>
                <a:cs typeface="+mj-cs"/>
              </a:rPr>
              <a:t>Turbidity - </a:t>
            </a:r>
            <a:r>
              <a:rPr lang="en-GB" altLang="ar-SA" sz="3700" b="1" dirty="0">
                <a:solidFill>
                  <a:srgbClr val="0070C0"/>
                </a:solidFill>
                <a:latin typeface="+mj-lt"/>
                <a:ea typeface="+mj-ea"/>
                <a:cs typeface="+mj-cs"/>
              </a:rPr>
              <a:t>molecular weight </a:t>
            </a:r>
            <a:r>
              <a:rPr lang="en-GB" altLang="ar-SA" sz="3700" b="1" dirty="0">
                <a:solidFill>
                  <a:srgbClr val="FF0000"/>
                </a:solidFill>
                <a:latin typeface="+mj-lt"/>
                <a:ea typeface="+mj-ea"/>
                <a:cs typeface="+mj-cs"/>
              </a:rPr>
              <a:t>- </a:t>
            </a:r>
            <a:r>
              <a:rPr lang="en-GB" altLang="ar-SA" sz="3700" b="1" dirty="0">
                <a:solidFill>
                  <a:schemeClr val="accent6">
                    <a:lumMod val="75000"/>
                  </a:schemeClr>
                </a:solidFill>
                <a:latin typeface="+mj-lt"/>
                <a:ea typeface="+mj-ea"/>
                <a:cs typeface="+mj-cs"/>
              </a:rPr>
              <a:t>scattered light </a:t>
            </a:r>
            <a:r>
              <a:rPr lang="en-GB" altLang="ar-SA" sz="3700" b="1" dirty="0">
                <a:solidFill>
                  <a:srgbClr val="FF0000"/>
                </a:solidFill>
                <a:latin typeface="+mj-lt"/>
                <a:ea typeface="+mj-ea"/>
                <a:cs typeface="+mj-cs"/>
              </a:rPr>
              <a:t>relationship</a:t>
            </a:r>
          </a:p>
          <a:p>
            <a:pPr algn="just" eaLnBrk="1" hangingPunct="1">
              <a:buFontTx/>
              <a:buChar char="-"/>
            </a:pPr>
            <a:endParaRPr lang="en-GB" altLang="ar-SA" sz="1800" i="1" dirty="0">
              <a:solidFill>
                <a:srgbClr val="CC0066"/>
              </a:solidFill>
            </a:endParaRPr>
          </a:p>
          <a:p>
            <a:pPr algn="just" eaLnBrk="1" hangingPunct="1"/>
            <a:r>
              <a:rPr lang="en-GB" altLang="ar-SA" sz="2800" b="1" dirty="0">
                <a:solidFill>
                  <a:srgbClr val="FF0000"/>
                </a:solidFill>
              </a:rPr>
              <a:t>Turbidity</a:t>
            </a:r>
            <a:r>
              <a:rPr lang="en-GB" altLang="ar-SA" sz="2800" dirty="0"/>
              <a:t>: the fractional decrease in intensity due to scattering as the incident light passes through 1 cm of solution.</a:t>
            </a:r>
          </a:p>
        </p:txBody>
      </p:sp>
      <p:pic>
        <p:nvPicPr>
          <p:cNvPr id="5" name="Picture 4">
            <a:extLst>
              <a:ext uri="{FF2B5EF4-FFF2-40B4-BE49-F238E27FC236}">
                <a16:creationId xmlns:a16="http://schemas.microsoft.com/office/drawing/2014/main" id="{39BC6EFB-1BD0-4683-A23F-2B6BF60B81A9}"/>
              </a:ext>
            </a:extLst>
          </p:cNvPr>
          <p:cNvPicPr>
            <a:picLocks noChangeAspect="1"/>
          </p:cNvPicPr>
          <p:nvPr/>
        </p:nvPicPr>
        <p:blipFill>
          <a:blip r:embed="rId2"/>
          <a:stretch>
            <a:fillRect/>
          </a:stretch>
        </p:blipFill>
        <p:spPr>
          <a:xfrm>
            <a:off x="2295143" y="2310108"/>
            <a:ext cx="7601714" cy="2237783"/>
          </a:xfrm>
          <a:prstGeom prst="rect">
            <a:avLst/>
          </a:prstGeom>
        </p:spPr>
      </p:pic>
      <p:sp>
        <p:nvSpPr>
          <p:cNvPr id="7" name="TextBox 6">
            <a:extLst>
              <a:ext uri="{FF2B5EF4-FFF2-40B4-BE49-F238E27FC236}">
                <a16:creationId xmlns:a16="http://schemas.microsoft.com/office/drawing/2014/main" id="{43C797A5-2DF8-43FC-987C-ADB5355057B0}"/>
              </a:ext>
            </a:extLst>
          </p:cNvPr>
          <p:cNvSpPr txBox="1"/>
          <p:nvPr/>
        </p:nvSpPr>
        <p:spPr>
          <a:xfrm>
            <a:off x="540328" y="4750289"/>
            <a:ext cx="5555672" cy="1938992"/>
          </a:xfrm>
          <a:prstGeom prst="rect">
            <a:avLst/>
          </a:prstGeom>
          <a:noFill/>
        </p:spPr>
        <p:txBody>
          <a:bodyPr wrap="square">
            <a:spAutoFit/>
          </a:bodyPr>
          <a:lstStyle/>
          <a:p>
            <a:r>
              <a:rPr lang="en-US" sz="2400" b="1" i="0" u="none" strike="noStrike" baseline="0" dirty="0">
                <a:solidFill>
                  <a:srgbClr val="FF0000"/>
                </a:solidFill>
                <a:latin typeface="Times New Roman" panose="02020603050405020304" pitchFamily="18" charset="0"/>
              </a:rPr>
              <a:t>Turbidity-light intensity relationship</a:t>
            </a:r>
            <a:endParaRPr lang="en-US" sz="2400" b="0" i="0" u="none" strike="noStrike" baseline="0" dirty="0">
              <a:solidFill>
                <a:srgbClr val="FF0000"/>
              </a:solidFill>
              <a:latin typeface="Times New Roman" panose="02020603050405020304" pitchFamily="18" charset="0"/>
            </a:endParaRPr>
          </a:p>
          <a:p>
            <a:r>
              <a:rPr lang="en-US" sz="2400" b="1" i="0" u="none" strike="noStrike" baseline="0" dirty="0">
                <a:solidFill>
                  <a:srgbClr val="000000"/>
                </a:solidFill>
                <a:latin typeface="Times New Roman" panose="02020603050405020304" pitchFamily="18" charset="0"/>
              </a:rPr>
              <a:t>I</a:t>
            </a:r>
            <a:r>
              <a:rPr lang="en-US" sz="2400" b="1" i="0" u="none" strike="noStrike" baseline="-25000" dirty="0">
                <a:solidFill>
                  <a:srgbClr val="000000"/>
                </a:solidFill>
                <a:latin typeface="Times New Roman" panose="02020603050405020304" pitchFamily="18" charset="0"/>
              </a:rPr>
              <a:t>0</a:t>
            </a:r>
            <a:r>
              <a:rPr lang="en-US" sz="2400" b="0" i="0" u="none" strike="noStrike" baseline="-25000" dirty="0">
                <a:solidFill>
                  <a:srgbClr val="000000"/>
                </a:solidFill>
                <a:latin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rPr>
              <a:t>= intensity of incident light</a:t>
            </a:r>
          </a:p>
          <a:p>
            <a:r>
              <a:rPr lang="en-US" sz="2400" b="1" i="0" u="none" strike="noStrike" baseline="0" dirty="0">
                <a:solidFill>
                  <a:srgbClr val="000000"/>
                </a:solidFill>
                <a:latin typeface="Times New Roman" panose="02020603050405020304" pitchFamily="18" charset="0"/>
              </a:rPr>
              <a:t>I</a:t>
            </a:r>
            <a:r>
              <a:rPr lang="en-US" sz="2400" b="0" i="0" u="none" strike="noStrike" baseline="0" dirty="0">
                <a:solidFill>
                  <a:srgbClr val="000000"/>
                </a:solidFill>
                <a:latin typeface="Times New Roman" panose="02020603050405020304" pitchFamily="18" charset="0"/>
              </a:rPr>
              <a:t> = intensity of transmitted light </a:t>
            </a:r>
          </a:p>
          <a:p>
            <a:r>
              <a:rPr lang="en-US" sz="2400" b="1" i="0" u="none" strike="noStrike" baseline="0" dirty="0">
                <a:solidFill>
                  <a:srgbClr val="000000"/>
                </a:solidFill>
                <a:latin typeface="Times New Roman" panose="02020603050405020304" pitchFamily="18" charset="0"/>
              </a:rPr>
              <a:t>L</a:t>
            </a:r>
            <a:r>
              <a:rPr lang="en-US" sz="2400" b="0" i="0" u="none" strike="noStrike" baseline="0" dirty="0">
                <a:solidFill>
                  <a:srgbClr val="000000"/>
                </a:solidFill>
                <a:latin typeface="Times New Roman" panose="02020603050405020304" pitchFamily="18" charset="0"/>
              </a:rPr>
              <a:t> = length of sample (1 cm)</a:t>
            </a:r>
          </a:p>
          <a:p>
            <a:r>
              <a:rPr lang="en-US" sz="2400" b="1" i="0" u="none" strike="noStrike" baseline="0" dirty="0">
                <a:solidFill>
                  <a:srgbClr val="000000"/>
                </a:solidFill>
                <a:latin typeface="Times New Roman" panose="02020603050405020304" pitchFamily="18" charset="0"/>
              </a:rPr>
              <a:t>Ʈ</a:t>
            </a:r>
            <a:r>
              <a:rPr lang="en-US" sz="2400" b="0" i="0" u="none" strike="noStrike" baseline="0" dirty="0">
                <a:solidFill>
                  <a:srgbClr val="000000"/>
                </a:solidFill>
                <a:latin typeface="Times New Roman" panose="02020603050405020304" pitchFamily="18" charset="0"/>
              </a:rPr>
              <a:t> = turbidity</a:t>
            </a:r>
            <a:endParaRPr lang="ar-IQ" sz="2400" dirty="0"/>
          </a:p>
        </p:txBody>
      </p:sp>
      <p:pic>
        <p:nvPicPr>
          <p:cNvPr id="9" name="Picture 8">
            <a:extLst>
              <a:ext uri="{FF2B5EF4-FFF2-40B4-BE49-F238E27FC236}">
                <a16:creationId xmlns:a16="http://schemas.microsoft.com/office/drawing/2014/main" id="{EE21B187-2C2A-4F4D-90D5-8B739E439541}"/>
              </a:ext>
            </a:extLst>
          </p:cNvPr>
          <p:cNvPicPr>
            <a:picLocks noChangeAspect="1"/>
          </p:cNvPicPr>
          <p:nvPr/>
        </p:nvPicPr>
        <p:blipFill>
          <a:blip r:embed="rId3"/>
          <a:stretch>
            <a:fillRect/>
          </a:stretch>
        </p:blipFill>
        <p:spPr>
          <a:xfrm>
            <a:off x="7018362" y="4750289"/>
            <a:ext cx="4326592" cy="1388782"/>
          </a:xfrm>
          <a:prstGeom prst="rect">
            <a:avLst/>
          </a:prstGeom>
        </p:spPr>
      </p:pic>
    </p:spTree>
    <p:extLst>
      <p:ext uri="{BB962C8B-B14F-4D97-AF65-F5344CB8AC3E}">
        <p14:creationId xmlns:p14="http://schemas.microsoft.com/office/powerpoint/2010/main" val="3008445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1E8EF3-6C4D-4808-BED3-7B704DAF6B75}"/>
              </a:ext>
            </a:extLst>
          </p:cNvPr>
          <p:cNvSpPr txBox="1"/>
          <p:nvPr/>
        </p:nvSpPr>
        <p:spPr>
          <a:xfrm>
            <a:off x="471055" y="348734"/>
            <a:ext cx="6096000"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rPr>
              <a:t>Molecular weight–turbidity relationship:</a:t>
            </a:r>
            <a:endParaRPr lang="ar-IQ" sz="2400" b="1" dirty="0">
              <a:solidFill>
                <a:srgbClr val="FF0000"/>
              </a:solidFill>
              <a:latin typeface="Times New Roman" panose="02020603050405020304" pitchFamily="18" charset="0"/>
            </a:endParaRPr>
          </a:p>
        </p:txBody>
      </p:sp>
      <p:pic>
        <p:nvPicPr>
          <p:cNvPr id="9" name="Picture 8">
            <a:extLst>
              <a:ext uri="{FF2B5EF4-FFF2-40B4-BE49-F238E27FC236}">
                <a16:creationId xmlns:a16="http://schemas.microsoft.com/office/drawing/2014/main" id="{BF59F599-9121-45D6-8047-0B4906DAFFE5}"/>
              </a:ext>
            </a:extLst>
          </p:cNvPr>
          <p:cNvPicPr>
            <a:picLocks noChangeAspect="1"/>
          </p:cNvPicPr>
          <p:nvPr/>
        </p:nvPicPr>
        <p:blipFill>
          <a:blip r:embed="rId2"/>
          <a:stretch>
            <a:fillRect/>
          </a:stretch>
        </p:blipFill>
        <p:spPr>
          <a:xfrm>
            <a:off x="1591077" y="2419401"/>
            <a:ext cx="3440317" cy="1548143"/>
          </a:xfrm>
          <a:prstGeom prst="rect">
            <a:avLst/>
          </a:prstGeom>
        </p:spPr>
      </p:pic>
      <p:sp>
        <p:nvSpPr>
          <p:cNvPr id="11" name="TextBox 10">
            <a:extLst>
              <a:ext uri="{FF2B5EF4-FFF2-40B4-BE49-F238E27FC236}">
                <a16:creationId xmlns:a16="http://schemas.microsoft.com/office/drawing/2014/main" id="{C4FE445B-26F0-4583-B650-0CD56342E705}"/>
              </a:ext>
            </a:extLst>
          </p:cNvPr>
          <p:cNvSpPr txBox="1"/>
          <p:nvPr/>
        </p:nvSpPr>
        <p:spPr>
          <a:xfrm>
            <a:off x="457201" y="4607050"/>
            <a:ext cx="7148945" cy="1938992"/>
          </a:xfrm>
          <a:prstGeom prst="rect">
            <a:avLst/>
          </a:prstGeom>
          <a:noFill/>
        </p:spPr>
        <p:txBody>
          <a:bodyPr wrap="square">
            <a:spAutoFit/>
          </a:bodyPr>
          <a:lstStyle/>
          <a:p>
            <a:r>
              <a:rPr lang="en-US" sz="2400" b="1" i="0" u="none" strike="noStrike" baseline="0" dirty="0">
                <a:solidFill>
                  <a:srgbClr val="000000"/>
                </a:solidFill>
                <a:latin typeface="Times New Roman" panose="02020603050405020304" pitchFamily="18" charset="0"/>
              </a:rPr>
              <a:t>C</a:t>
            </a:r>
            <a:r>
              <a:rPr lang="en-US" sz="2400" b="0" i="0" u="none" strike="noStrike" baseline="0" dirty="0">
                <a:solidFill>
                  <a:srgbClr val="000000"/>
                </a:solidFill>
                <a:latin typeface="Times New Roman" panose="02020603050405020304" pitchFamily="18" charset="0"/>
              </a:rPr>
              <a:t> = concentration of solute (g/cm</a:t>
            </a:r>
            <a:r>
              <a:rPr lang="en-US" sz="1600" b="0" i="0" u="none" strike="noStrike" baseline="0" dirty="0">
                <a:solidFill>
                  <a:srgbClr val="000000"/>
                </a:solidFill>
                <a:latin typeface="Times New Roman" panose="02020603050405020304" pitchFamily="18" charset="0"/>
              </a:rPr>
              <a:t>3</a:t>
            </a:r>
            <a:r>
              <a:rPr lang="en-US" sz="2400" b="0" i="0" u="none" strike="noStrike" baseline="0" dirty="0">
                <a:solidFill>
                  <a:srgbClr val="000000"/>
                </a:solidFill>
                <a:latin typeface="Times New Roman" panose="02020603050405020304" pitchFamily="18" charset="0"/>
              </a:rPr>
              <a:t>)</a:t>
            </a:r>
          </a:p>
          <a:p>
            <a:r>
              <a:rPr lang="en-US" sz="2400" b="1" i="0" u="none" strike="noStrike" baseline="0" dirty="0">
                <a:solidFill>
                  <a:srgbClr val="000000"/>
                </a:solidFill>
                <a:highlight>
                  <a:srgbClr val="FFFF00"/>
                </a:highlight>
                <a:latin typeface="Times New Roman" panose="02020603050405020304" pitchFamily="18" charset="0"/>
              </a:rPr>
              <a:t>M = </a:t>
            </a:r>
            <a:r>
              <a:rPr lang="en-US" sz="2400" i="0" u="none" strike="noStrike" baseline="0" dirty="0">
                <a:solidFill>
                  <a:srgbClr val="000000"/>
                </a:solidFill>
                <a:highlight>
                  <a:srgbClr val="FFFF00"/>
                </a:highlight>
                <a:latin typeface="Times New Roman" panose="02020603050405020304" pitchFamily="18" charset="0"/>
              </a:rPr>
              <a:t>average molecular weight of colloid</a:t>
            </a:r>
          </a:p>
          <a:p>
            <a:r>
              <a:rPr lang="en-US" sz="2400" b="1" i="0" u="none" strike="noStrike" baseline="0" dirty="0">
                <a:solidFill>
                  <a:srgbClr val="000000"/>
                </a:solidFill>
                <a:latin typeface="Times New Roman" panose="02020603050405020304" pitchFamily="18" charset="0"/>
              </a:rPr>
              <a:t>B</a:t>
            </a:r>
            <a:r>
              <a:rPr lang="en-US" sz="2400" b="0" i="0" u="none" strike="noStrike" baseline="0" dirty="0">
                <a:solidFill>
                  <a:srgbClr val="000000"/>
                </a:solidFill>
                <a:latin typeface="Times New Roman" panose="02020603050405020304" pitchFamily="18" charset="0"/>
              </a:rPr>
              <a:t> = interaction constant of solvent-solute system</a:t>
            </a:r>
          </a:p>
          <a:p>
            <a:r>
              <a:rPr lang="en-US" sz="2400" b="1" i="0" u="none" strike="noStrike" baseline="0" dirty="0">
                <a:solidFill>
                  <a:srgbClr val="000000"/>
                </a:solidFill>
                <a:latin typeface="Times New Roman" panose="02020603050405020304" pitchFamily="18" charset="0"/>
              </a:rPr>
              <a:t>H</a:t>
            </a:r>
            <a:r>
              <a:rPr lang="en-US" sz="2400" b="0" i="0" u="none" strike="noStrike" baseline="0" dirty="0">
                <a:solidFill>
                  <a:srgbClr val="000000"/>
                </a:solidFill>
                <a:latin typeface="Times New Roman" panose="02020603050405020304" pitchFamily="18" charset="0"/>
              </a:rPr>
              <a:t> = optical constant depending on refractive index (changes with concentration &amp; wavelength of light used)</a:t>
            </a:r>
            <a:endParaRPr lang="ar-IQ" sz="2400" dirty="0"/>
          </a:p>
        </p:txBody>
      </p:sp>
      <p:sp>
        <p:nvSpPr>
          <p:cNvPr id="13" name="TextBox 12">
            <a:extLst>
              <a:ext uri="{FF2B5EF4-FFF2-40B4-BE49-F238E27FC236}">
                <a16:creationId xmlns:a16="http://schemas.microsoft.com/office/drawing/2014/main" id="{41761D32-02BD-4A3A-8BC1-C536BA59DD8B}"/>
              </a:ext>
            </a:extLst>
          </p:cNvPr>
          <p:cNvSpPr txBox="1"/>
          <p:nvPr/>
        </p:nvSpPr>
        <p:spPr>
          <a:xfrm>
            <a:off x="1349720" y="988240"/>
            <a:ext cx="6096000" cy="923330"/>
          </a:xfrm>
          <a:prstGeom prst="rect">
            <a:avLst/>
          </a:prstGeom>
          <a:noFill/>
        </p:spPr>
        <p:txBody>
          <a:bodyPr wrap="square" rtlCol="1">
            <a:spAutoFit/>
          </a:bodyPr>
          <a:lstStyle/>
          <a:p>
            <a:r>
              <a:rPr lang="en-US" sz="5400" dirty="0"/>
              <a:t>y = ax + b </a:t>
            </a:r>
            <a:r>
              <a:rPr lang="en-US" sz="2400" dirty="0"/>
              <a:t>(straight line equation)</a:t>
            </a:r>
            <a:endParaRPr lang="ar-IQ" sz="5400" dirty="0"/>
          </a:p>
        </p:txBody>
      </p:sp>
      <p:pic>
        <p:nvPicPr>
          <p:cNvPr id="14" name="Picture 13">
            <a:extLst>
              <a:ext uri="{FF2B5EF4-FFF2-40B4-BE49-F238E27FC236}">
                <a16:creationId xmlns:a16="http://schemas.microsoft.com/office/drawing/2014/main" id="{F020078D-8F0D-4849-AE8B-A1774FA3CAED}"/>
              </a:ext>
            </a:extLst>
          </p:cNvPr>
          <p:cNvPicPr>
            <a:picLocks noChangeAspect="1"/>
          </p:cNvPicPr>
          <p:nvPr/>
        </p:nvPicPr>
        <p:blipFill>
          <a:blip r:embed="rId3"/>
          <a:stretch>
            <a:fillRect/>
          </a:stretch>
        </p:blipFill>
        <p:spPr>
          <a:xfrm>
            <a:off x="7160608" y="1879216"/>
            <a:ext cx="4903115" cy="3829005"/>
          </a:xfrm>
          <a:prstGeom prst="rect">
            <a:avLst/>
          </a:prstGeom>
        </p:spPr>
      </p:pic>
    </p:spTree>
    <p:extLst>
      <p:ext uri="{BB962C8B-B14F-4D97-AF65-F5344CB8AC3E}">
        <p14:creationId xmlns:p14="http://schemas.microsoft.com/office/powerpoint/2010/main" val="3744367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1316-F4D0-42E3-808C-F67CDEDD80F2}"/>
              </a:ext>
            </a:extLst>
          </p:cNvPr>
          <p:cNvSpPr>
            <a:spLocks noGrp="1"/>
          </p:cNvSpPr>
          <p:nvPr>
            <p:ph type="title"/>
          </p:nvPr>
        </p:nvSpPr>
        <p:spPr>
          <a:xfrm>
            <a:off x="838200" y="365126"/>
            <a:ext cx="10515600" cy="826366"/>
          </a:xfrm>
        </p:spPr>
        <p:txBody>
          <a:bodyPr/>
          <a:lstStyle/>
          <a:p>
            <a:r>
              <a:rPr lang="en-US" b="1" dirty="0">
                <a:solidFill>
                  <a:srgbClr val="FF0000"/>
                </a:solidFill>
              </a:rPr>
              <a:t>Electrophoresis</a:t>
            </a:r>
            <a:endParaRPr lang="ar-IQ" b="1" dirty="0">
              <a:solidFill>
                <a:srgbClr val="FF0000"/>
              </a:solidFill>
            </a:endParaRPr>
          </a:p>
        </p:txBody>
      </p:sp>
      <p:sp>
        <p:nvSpPr>
          <p:cNvPr id="3" name="Content Placeholder 2">
            <a:extLst>
              <a:ext uri="{FF2B5EF4-FFF2-40B4-BE49-F238E27FC236}">
                <a16:creationId xmlns:a16="http://schemas.microsoft.com/office/drawing/2014/main" id="{4530BA96-13CB-49C9-A410-E5CACA5EFD43}"/>
              </a:ext>
            </a:extLst>
          </p:cNvPr>
          <p:cNvSpPr>
            <a:spLocks noGrp="1"/>
          </p:cNvSpPr>
          <p:nvPr>
            <p:ph idx="1"/>
          </p:nvPr>
        </p:nvSpPr>
        <p:spPr>
          <a:xfrm>
            <a:off x="838200" y="1253330"/>
            <a:ext cx="10515600" cy="3103925"/>
          </a:xfrm>
        </p:spPr>
        <p:txBody>
          <a:bodyPr/>
          <a:lstStyle/>
          <a:p>
            <a:r>
              <a:rPr lang="en-GB" dirty="0"/>
              <a:t>If an electric potential is applied to a colloid, the charged colloidal particles move toward the oppositely charged electrode; this migration is called</a:t>
            </a:r>
            <a:r>
              <a:rPr lang="en-GB" u="sng" dirty="0"/>
              <a:t> electrophoresis</a:t>
            </a:r>
            <a:r>
              <a:rPr lang="en-GB" dirty="0"/>
              <a:t>.</a:t>
            </a:r>
          </a:p>
          <a:p>
            <a:r>
              <a:rPr lang="en-US" b="1" dirty="0"/>
              <a:t>Electrophoresis</a:t>
            </a:r>
            <a:r>
              <a:rPr lang="en-US" dirty="0"/>
              <a:t>  movement of a charged particle plus attached ions relative to a stationary liquid under the influence of an applied electric field  </a:t>
            </a:r>
          </a:p>
          <a:p>
            <a:r>
              <a:rPr lang="en-US" dirty="0"/>
              <a:t>Used in measurement of zeta potential</a:t>
            </a:r>
          </a:p>
        </p:txBody>
      </p:sp>
      <p:pic>
        <p:nvPicPr>
          <p:cNvPr id="4" name="Picture 3">
            <a:extLst>
              <a:ext uri="{FF2B5EF4-FFF2-40B4-BE49-F238E27FC236}">
                <a16:creationId xmlns:a16="http://schemas.microsoft.com/office/drawing/2014/main" id="{A36883A1-53A0-43F6-B688-311AB9597D5B}"/>
              </a:ext>
            </a:extLst>
          </p:cNvPr>
          <p:cNvPicPr>
            <a:picLocks noChangeAspect="1"/>
          </p:cNvPicPr>
          <p:nvPr/>
        </p:nvPicPr>
        <p:blipFill>
          <a:blip r:embed="rId2"/>
          <a:stretch>
            <a:fillRect/>
          </a:stretch>
        </p:blipFill>
        <p:spPr>
          <a:xfrm>
            <a:off x="7426036" y="4357255"/>
            <a:ext cx="4572000" cy="2286000"/>
          </a:xfrm>
          <a:prstGeom prst="rect">
            <a:avLst/>
          </a:prstGeom>
        </p:spPr>
      </p:pic>
      <p:sp>
        <p:nvSpPr>
          <p:cNvPr id="8" name="TextBox 7">
            <a:extLst>
              <a:ext uri="{FF2B5EF4-FFF2-40B4-BE49-F238E27FC236}">
                <a16:creationId xmlns:a16="http://schemas.microsoft.com/office/drawing/2014/main" id="{3CD9A294-65BF-4A22-ADF1-5802A89308EC}"/>
              </a:ext>
            </a:extLst>
          </p:cNvPr>
          <p:cNvSpPr txBox="1"/>
          <p:nvPr/>
        </p:nvSpPr>
        <p:spPr>
          <a:xfrm>
            <a:off x="422563" y="4715425"/>
            <a:ext cx="7211291" cy="1938992"/>
          </a:xfrm>
          <a:prstGeom prst="rect">
            <a:avLst/>
          </a:prstGeom>
          <a:noFill/>
        </p:spPr>
        <p:txBody>
          <a:bodyPr wrap="square">
            <a:spAutoFit/>
          </a:bodyPr>
          <a:lstStyle/>
          <a:p>
            <a:r>
              <a:rPr lang="en-US" sz="2400" b="1" i="0" u="none" strike="noStrike" baseline="0" dirty="0">
                <a:solidFill>
                  <a:srgbClr val="000000"/>
                </a:solidFill>
                <a:latin typeface="Calibri" panose="020F0502020204030204" pitchFamily="34" charset="0"/>
              </a:rPr>
              <a:t>Sign: </a:t>
            </a:r>
            <a:r>
              <a:rPr lang="en-US" sz="2400" b="0" i="0" u="none" strike="noStrike" baseline="0" dirty="0">
                <a:solidFill>
                  <a:srgbClr val="000000"/>
                </a:solidFill>
                <a:latin typeface="Calibri" panose="020F0502020204030204" pitchFamily="34" charset="0"/>
              </a:rPr>
              <a:t>Particles move towards anode – colloid (-) charged. Particles move towards cathode – colloid (+) charged.</a:t>
            </a:r>
          </a:p>
          <a:p>
            <a:endParaRPr lang="en-US" sz="2400" dirty="0">
              <a:solidFill>
                <a:srgbClr val="000000"/>
              </a:solidFill>
              <a:latin typeface="Calibri" panose="020F0502020204030204" pitchFamily="34" charset="0"/>
            </a:endParaRPr>
          </a:p>
          <a:p>
            <a:r>
              <a:rPr lang="en-US" sz="2400" b="1" i="0" u="none" strike="noStrike" baseline="0" dirty="0">
                <a:solidFill>
                  <a:srgbClr val="000000"/>
                </a:solidFill>
                <a:highlight>
                  <a:srgbClr val="FFFF00"/>
                </a:highlight>
                <a:latin typeface="Calibri" panose="020F0502020204030204" pitchFamily="34" charset="0"/>
              </a:rPr>
              <a:t>Magnitude: </a:t>
            </a:r>
            <a:r>
              <a:rPr lang="en-US" sz="2400" b="0" i="0" u="none" strike="noStrike" baseline="0" dirty="0">
                <a:solidFill>
                  <a:srgbClr val="000000"/>
                </a:solidFill>
                <a:highlight>
                  <a:srgbClr val="FFFF00"/>
                </a:highlight>
                <a:latin typeface="Calibri" panose="020F0502020204030204" pitchFamily="34" charset="0"/>
              </a:rPr>
              <a:t>Rate of migration depends on </a:t>
            </a:r>
            <a:r>
              <a:rPr lang="en-US" sz="2400" b="0" i="0" u="none" strike="noStrike" baseline="0" dirty="0">
                <a:solidFill>
                  <a:srgbClr val="FF0000"/>
                </a:solidFill>
                <a:highlight>
                  <a:srgbClr val="FFFF00"/>
                </a:highlight>
                <a:latin typeface="Calibri" panose="020F0502020204030204" pitchFamily="34" charset="0"/>
              </a:rPr>
              <a:t>charge</a:t>
            </a:r>
            <a:r>
              <a:rPr lang="en-US" sz="2400" b="0" i="0" u="none" strike="noStrike" baseline="0" dirty="0">
                <a:solidFill>
                  <a:srgbClr val="000000"/>
                </a:solidFill>
                <a:highlight>
                  <a:srgbClr val="FFFF00"/>
                </a:highlight>
                <a:latin typeface="Calibri" panose="020F0502020204030204" pitchFamily="34" charset="0"/>
              </a:rPr>
              <a:t> of particle &amp; </a:t>
            </a:r>
            <a:r>
              <a:rPr lang="en-US" sz="2400" b="0" i="0" u="none" strike="noStrike" baseline="0" dirty="0">
                <a:solidFill>
                  <a:srgbClr val="FF0000"/>
                </a:solidFill>
                <a:highlight>
                  <a:srgbClr val="FFFF00"/>
                </a:highlight>
                <a:latin typeface="Calibri" panose="020F0502020204030204" pitchFamily="34" charset="0"/>
              </a:rPr>
              <a:t>potential gradient </a:t>
            </a:r>
            <a:r>
              <a:rPr lang="en-US" sz="2400" b="0" i="0" u="none" strike="noStrike" baseline="0" dirty="0">
                <a:solidFill>
                  <a:srgbClr val="000000"/>
                </a:solidFill>
                <a:highlight>
                  <a:srgbClr val="FFFF00"/>
                </a:highlight>
                <a:latin typeface="Calibri" panose="020F0502020204030204" pitchFamily="34" charset="0"/>
              </a:rPr>
              <a:t>applied.</a:t>
            </a:r>
            <a:endParaRPr lang="ar-IQ" sz="1600" dirty="0">
              <a:highlight>
                <a:srgbClr val="FFFF00"/>
              </a:highlight>
            </a:endParaRPr>
          </a:p>
        </p:txBody>
      </p:sp>
    </p:spTree>
    <p:extLst>
      <p:ext uri="{BB962C8B-B14F-4D97-AF65-F5344CB8AC3E}">
        <p14:creationId xmlns:p14="http://schemas.microsoft.com/office/powerpoint/2010/main" val="4033949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78F1-C7E5-4AE4-A0C3-E5E4D99F0A91}"/>
              </a:ext>
            </a:extLst>
          </p:cNvPr>
          <p:cNvSpPr>
            <a:spLocks noGrp="1"/>
          </p:cNvSpPr>
          <p:nvPr>
            <p:ph type="title"/>
          </p:nvPr>
        </p:nvSpPr>
        <p:spPr>
          <a:xfrm>
            <a:off x="838200" y="365125"/>
            <a:ext cx="10515600" cy="964911"/>
          </a:xfrm>
        </p:spPr>
        <p:txBody>
          <a:bodyPr/>
          <a:lstStyle/>
          <a:p>
            <a:r>
              <a:rPr lang="en-US" sz="4800" dirty="0">
                <a:solidFill>
                  <a:srgbClr val="FF0000"/>
                </a:solidFill>
                <a:latin typeface="Andalus" panose="02020603050405020304" pitchFamily="18" charset="-78"/>
                <a:ea typeface="+mn-ea"/>
                <a:cs typeface="Andalus" panose="02020603050405020304" pitchFamily="18" charset="-78"/>
              </a:rPr>
              <a:t>Physical stability of colloidal systems</a:t>
            </a:r>
            <a:endParaRPr lang="ar-IQ" sz="4800" dirty="0">
              <a:solidFill>
                <a:srgbClr val="FF0000"/>
              </a:solidFill>
              <a:latin typeface="Andalus" panose="02020603050405020304" pitchFamily="18" charset="-78"/>
              <a:ea typeface="+mn-ea"/>
              <a:cs typeface="Andalus" panose="02020603050405020304" pitchFamily="18" charset="-78"/>
            </a:endParaRPr>
          </a:p>
        </p:txBody>
      </p:sp>
      <p:sp>
        <p:nvSpPr>
          <p:cNvPr id="3" name="Content Placeholder 2">
            <a:extLst>
              <a:ext uri="{FF2B5EF4-FFF2-40B4-BE49-F238E27FC236}">
                <a16:creationId xmlns:a16="http://schemas.microsoft.com/office/drawing/2014/main" id="{7AE9EC8A-4487-4F05-B384-8D34C7F24ED8}"/>
              </a:ext>
            </a:extLst>
          </p:cNvPr>
          <p:cNvSpPr>
            <a:spLocks noGrp="1"/>
          </p:cNvSpPr>
          <p:nvPr>
            <p:ph idx="1"/>
          </p:nvPr>
        </p:nvSpPr>
        <p:spPr>
          <a:xfrm>
            <a:off x="838200" y="1506969"/>
            <a:ext cx="10515600" cy="4985905"/>
          </a:xfrm>
        </p:spPr>
        <p:txBody>
          <a:bodyPr>
            <a:normAutofit lnSpcReduction="10000"/>
          </a:bodyPr>
          <a:lstStyle/>
          <a:p>
            <a:r>
              <a:rPr lang="en-US" dirty="0">
                <a:highlight>
                  <a:srgbClr val="00FFFF"/>
                </a:highlight>
              </a:rPr>
              <a:t>What is the difference between flocculation and coagulation?</a:t>
            </a:r>
          </a:p>
          <a:p>
            <a:pPr>
              <a:buFont typeface="Wingdings" panose="05000000000000000000" pitchFamily="2" charset="2"/>
              <a:buChar char="§"/>
            </a:pPr>
            <a:endParaRPr lang="en-US" dirty="0"/>
          </a:p>
          <a:p>
            <a:pPr>
              <a:buFont typeface="Wingdings" panose="05000000000000000000" pitchFamily="2" charset="2"/>
              <a:buChar char="§"/>
            </a:pPr>
            <a:r>
              <a:rPr lang="en-US" dirty="0">
                <a:solidFill>
                  <a:srgbClr val="FF0000"/>
                </a:solidFill>
              </a:rPr>
              <a:t>Flocculation</a:t>
            </a:r>
            <a:r>
              <a:rPr lang="en-US" dirty="0"/>
              <a:t> is large aggregate </a:t>
            </a:r>
            <a:r>
              <a:rPr lang="en-US" dirty="0">
                <a:solidFill>
                  <a:srgbClr val="FF0000"/>
                </a:solidFill>
              </a:rPr>
              <a:t>temporary</a:t>
            </a:r>
            <a:r>
              <a:rPr lang="en-US" dirty="0"/>
              <a:t> contact rebound or remain freely dispersed </a:t>
            </a:r>
            <a:r>
              <a:rPr lang="en-US" dirty="0" err="1"/>
              <a:t>floccs</a:t>
            </a:r>
            <a:r>
              <a:rPr lang="en-US" dirty="0"/>
              <a:t>  have an </a:t>
            </a:r>
            <a:r>
              <a:rPr lang="en-US" dirty="0">
                <a:solidFill>
                  <a:srgbClr val="FF0000"/>
                </a:solidFill>
              </a:rPr>
              <a:t>open structure  </a:t>
            </a:r>
            <a:r>
              <a:rPr lang="en-US" dirty="0"/>
              <a:t>in which the particles remain a small distance apart from each other forming a stable colloidal system. This happened by using </a:t>
            </a:r>
            <a:r>
              <a:rPr lang="en-US" dirty="0">
                <a:solidFill>
                  <a:srgbClr val="FF0000"/>
                </a:solidFill>
              </a:rPr>
              <a:t>flocculating agent</a:t>
            </a:r>
            <a:r>
              <a:rPr lang="en-US" dirty="0"/>
              <a:t>.</a:t>
            </a:r>
          </a:p>
          <a:p>
            <a:pPr>
              <a:buFont typeface="Wingdings" panose="05000000000000000000" pitchFamily="2" charset="2"/>
              <a:buChar char="§"/>
            </a:pPr>
            <a:endParaRPr lang="en-US" dirty="0">
              <a:highlight>
                <a:srgbClr val="00FFFF"/>
              </a:highlight>
            </a:endParaRPr>
          </a:p>
          <a:p>
            <a:pPr>
              <a:buFont typeface="Wingdings" panose="05000000000000000000" pitchFamily="2" charset="2"/>
              <a:buChar char="§"/>
            </a:pPr>
            <a:r>
              <a:rPr lang="en-US" dirty="0">
                <a:solidFill>
                  <a:srgbClr val="FF0000"/>
                </a:solidFill>
              </a:rPr>
              <a:t>Coagulation</a:t>
            </a:r>
            <a:r>
              <a:rPr lang="en-US" dirty="0"/>
              <a:t> particles </a:t>
            </a:r>
            <a:r>
              <a:rPr lang="en-US" dirty="0">
                <a:solidFill>
                  <a:srgbClr val="FF0000"/>
                </a:solidFill>
              </a:rPr>
              <a:t>closely</a:t>
            </a:r>
            <a:r>
              <a:rPr lang="en-US" dirty="0"/>
              <a:t> aggregated,  large aggregates sediment out and are </a:t>
            </a:r>
            <a:r>
              <a:rPr lang="en-US" dirty="0">
                <a:solidFill>
                  <a:srgbClr val="FF0000"/>
                </a:solidFill>
              </a:rPr>
              <a:t>difficult to re-disperse </a:t>
            </a:r>
            <a:r>
              <a:rPr lang="en-US" dirty="0"/>
              <a:t>which will cause  destruction of the colloidal system (precipitation). This mostly happened after neutralization of the surface charge of the particles by using </a:t>
            </a:r>
            <a:r>
              <a:rPr lang="en-US" dirty="0">
                <a:solidFill>
                  <a:srgbClr val="FF0000"/>
                </a:solidFill>
              </a:rPr>
              <a:t>coagulant</a:t>
            </a:r>
            <a:r>
              <a:rPr lang="en-US" dirty="0"/>
              <a:t>.</a:t>
            </a:r>
          </a:p>
          <a:p>
            <a:endParaRPr lang="ar-IQ" dirty="0"/>
          </a:p>
        </p:txBody>
      </p:sp>
    </p:spTree>
    <p:extLst>
      <p:ext uri="{BB962C8B-B14F-4D97-AF65-F5344CB8AC3E}">
        <p14:creationId xmlns:p14="http://schemas.microsoft.com/office/powerpoint/2010/main" val="1162242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3672-6A83-42AD-B694-5E64E7ACC7F9}"/>
              </a:ext>
            </a:extLst>
          </p:cNvPr>
          <p:cNvSpPr>
            <a:spLocks noGrp="1"/>
          </p:cNvSpPr>
          <p:nvPr>
            <p:ph type="title"/>
          </p:nvPr>
        </p:nvSpPr>
        <p:spPr>
          <a:xfrm>
            <a:off x="838200" y="365125"/>
            <a:ext cx="10515600" cy="743239"/>
          </a:xfrm>
        </p:spPr>
        <p:txBody>
          <a:bodyPr>
            <a:normAutofit fontScale="90000"/>
          </a:bodyPr>
          <a:lstStyle/>
          <a:p>
            <a:r>
              <a:rPr lang="en-US" sz="4800" dirty="0">
                <a:solidFill>
                  <a:srgbClr val="FF0000"/>
                </a:solidFill>
                <a:latin typeface="Andalus" panose="02020603050405020304" pitchFamily="18" charset="-78"/>
                <a:ea typeface="+mn-ea"/>
                <a:cs typeface="Andalus" panose="02020603050405020304" pitchFamily="18" charset="-78"/>
              </a:rPr>
              <a:t>Colloidal stability </a:t>
            </a:r>
            <a:endParaRPr lang="ar-IQ" sz="4800" dirty="0">
              <a:solidFill>
                <a:srgbClr val="FF0000"/>
              </a:solidFill>
              <a:latin typeface="Andalus" panose="02020603050405020304" pitchFamily="18" charset="-78"/>
              <a:ea typeface="+mn-ea"/>
              <a:cs typeface="Andalus" panose="02020603050405020304" pitchFamily="18" charset="-78"/>
            </a:endParaRPr>
          </a:p>
        </p:txBody>
      </p:sp>
      <p:sp>
        <p:nvSpPr>
          <p:cNvPr id="3" name="Content Placeholder 2">
            <a:extLst>
              <a:ext uri="{FF2B5EF4-FFF2-40B4-BE49-F238E27FC236}">
                <a16:creationId xmlns:a16="http://schemas.microsoft.com/office/drawing/2014/main" id="{D45ED071-5C48-4354-9575-961DCEEC1CA1}"/>
              </a:ext>
            </a:extLst>
          </p:cNvPr>
          <p:cNvSpPr>
            <a:spLocks noGrp="1"/>
          </p:cNvSpPr>
          <p:nvPr>
            <p:ph idx="1"/>
          </p:nvPr>
        </p:nvSpPr>
        <p:spPr>
          <a:xfrm>
            <a:off x="838200" y="1253331"/>
            <a:ext cx="10515600" cy="3180124"/>
          </a:xfrm>
        </p:spPr>
        <p:txBody>
          <a:bodyPr>
            <a:normAutofit/>
          </a:bodyPr>
          <a:lstStyle/>
          <a:p>
            <a:r>
              <a:rPr lang="en-US" sz="3200" b="0" i="0" u="none" strike="noStrike" baseline="0" dirty="0">
                <a:solidFill>
                  <a:srgbClr val="000000"/>
                </a:solidFill>
                <a:latin typeface="Calibri" panose="020F0502020204030204" pitchFamily="34" charset="0"/>
              </a:rPr>
              <a:t>Good </a:t>
            </a:r>
            <a:r>
              <a:rPr lang="en-US" sz="3200" dirty="0">
                <a:solidFill>
                  <a:srgbClr val="000000"/>
                </a:solidFill>
                <a:latin typeface="Calibri" panose="020F0502020204030204" pitchFamily="34" charset="0"/>
              </a:rPr>
              <a:t>colloidal</a:t>
            </a:r>
            <a:r>
              <a:rPr lang="en-US" sz="3200" b="0" i="0" u="none" strike="noStrike" baseline="0" dirty="0">
                <a:solidFill>
                  <a:srgbClr val="000000"/>
                </a:solidFill>
                <a:latin typeface="Calibri" panose="020F0502020204030204" pitchFamily="34" charset="0"/>
              </a:rPr>
              <a:t> dispersions should not change until usage. Colloidal dispersion stable (Brownian motion), unstable (Precipitate).</a:t>
            </a:r>
          </a:p>
          <a:p>
            <a:r>
              <a:rPr lang="en-US" sz="3200" dirty="0">
                <a:solidFill>
                  <a:srgbClr val="000000"/>
                </a:solidFill>
                <a:latin typeface="Calibri" panose="020F0502020204030204" pitchFamily="34" charset="0"/>
              </a:rPr>
              <a:t>Stability reasons:</a:t>
            </a:r>
          </a:p>
          <a:p>
            <a:pPr marL="0" indent="0">
              <a:buNone/>
            </a:pPr>
            <a:r>
              <a:rPr lang="en-US" sz="3200" dirty="0">
                <a:solidFill>
                  <a:srgbClr val="000000"/>
                </a:solidFill>
                <a:latin typeface="Calibri" panose="020F0502020204030204" pitchFamily="34" charset="0"/>
              </a:rPr>
              <a:t>1. Lyophilic – surface charge and solvation.</a:t>
            </a:r>
          </a:p>
          <a:p>
            <a:pPr marL="0" indent="0">
              <a:buNone/>
            </a:pPr>
            <a:r>
              <a:rPr lang="en-US" sz="3200" dirty="0">
                <a:solidFill>
                  <a:srgbClr val="000000"/>
                </a:solidFill>
                <a:latin typeface="Calibri" panose="020F0502020204030204" pitchFamily="34" charset="0"/>
              </a:rPr>
              <a:t>2. Lyophobic – surface charge.</a:t>
            </a:r>
            <a:endParaRPr lang="ar-IQ" sz="4400" dirty="0"/>
          </a:p>
        </p:txBody>
      </p:sp>
      <p:pic>
        <p:nvPicPr>
          <p:cNvPr id="6" name="Picture 5">
            <a:extLst>
              <a:ext uri="{FF2B5EF4-FFF2-40B4-BE49-F238E27FC236}">
                <a16:creationId xmlns:a16="http://schemas.microsoft.com/office/drawing/2014/main" id="{C3B7E30F-0127-45BC-8A86-77FFA4AE23ED}"/>
              </a:ext>
            </a:extLst>
          </p:cNvPr>
          <p:cNvPicPr>
            <a:picLocks noChangeAspect="1"/>
          </p:cNvPicPr>
          <p:nvPr/>
        </p:nvPicPr>
        <p:blipFill>
          <a:blip r:embed="rId2"/>
          <a:stretch>
            <a:fillRect/>
          </a:stretch>
        </p:blipFill>
        <p:spPr>
          <a:xfrm>
            <a:off x="6691744" y="3747915"/>
            <a:ext cx="4907107" cy="2926945"/>
          </a:xfrm>
          <a:prstGeom prst="rect">
            <a:avLst/>
          </a:prstGeom>
        </p:spPr>
      </p:pic>
    </p:spTree>
    <p:extLst>
      <p:ext uri="{BB962C8B-B14F-4D97-AF65-F5344CB8AC3E}">
        <p14:creationId xmlns:p14="http://schemas.microsoft.com/office/powerpoint/2010/main" val="113778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B1BB-D807-4DF4-83E8-E9C8492674B3}"/>
              </a:ext>
            </a:extLst>
          </p:cNvPr>
          <p:cNvSpPr>
            <a:spLocks noGrp="1"/>
          </p:cNvSpPr>
          <p:nvPr>
            <p:ph type="title"/>
          </p:nvPr>
        </p:nvSpPr>
        <p:spPr>
          <a:xfrm>
            <a:off x="838200" y="101890"/>
            <a:ext cx="10515600" cy="770948"/>
          </a:xfrm>
        </p:spPr>
        <p:txBody>
          <a:bodyPr/>
          <a:lstStyle/>
          <a:p>
            <a:r>
              <a:rPr lang="en-US" b="1" dirty="0">
                <a:solidFill>
                  <a:srgbClr val="FF0000"/>
                </a:solidFill>
              </a:rPr>
              <a:t>DLVO theory</a:t>
            </a:r>
            <a:endParaRPr lang="ar-IQ" b="1" dirty="0">
              <a:solidFill>
                <a:srgbClr val="FF0000"/>
              </a:solidFill>
            </a:endParaRPr>
          </a:p>
        </p:txBody>
      </p:sp>
      <p:sp>
        <p:nvSpPr>
          <p:cNvPr id="3" name="Content Placeholder 2">
            <a:extLst>
              <a:ext uri="{FF2B5EF4-FFF2-40B4-BE49-F238E27FC236}">
                <a16:creationId xmlns:a16="http://schemas.microsoft.com/office/drawing/2014/main" id="{AAE52503-2892-4E1D-A00E-82983243E19A}"/>
              </a:ext>
            </a:extLst>
          </p:cNvPr>
          <p:cNvSpPr>
            <a:spLocks noGrp="1"/>
          </p:cNvSpPr>
          <p:nvPr>
            <p:ph idx="1"/>
          </p:nvPr>
        </p:nvSpPr>
        <p:spPr>
          <a:xfrm>
            <a:off x="696191" y="1917267"/>
            <a:ext cx="10799618" cy="3023466"/>
          </a:xfrm>
        </p:spPr>
        <p:txBody>
          <a:bodyPr/>
          <a:lstStyle/>
          <a:p>
            <a:r>
              <a:rPr lang="en-US" dirty="0"/>
              <a:t>Theory of </a:t>
            </a:r>
            <a:r>
              <a:rPr lang="en-US" dirty="0" err="1"/>
              <a:t>Derjaguin</a:t>
            </a:r>
            <a:r>
              <a:rPr lang="en-US" dirty="0"/>
              <a:t>, Landau, </a:t>
            </a:r>
            <a:r>
              <a:rPr lang="en-US" dirty="0" err="1"/>
              <a:t>Verway</a:t>
            </a:r>
            <a:r>
              <a:rPr lang="en-US" dirty="0"/>
              <a:t> &amp; </a:t>
            </a:r>
            <a:r>
              <a:rPr lang="en-US" dirty="0" err="1"/>
              <a:t>Overbeek</a:t>
            </a:r>
            <a:r>
              <a:rPr lang="en-US" dirty="0"/>
              <a:t>.</a:t>
            </a:r>
          </a:p>
          <a:p>
            <a:r>
              <a:rPr lang="en-US" b="0" i="0" u="none" strike="noStrike" baseline="0" dirty="0">
                <a:solidFill>
                  <a:srgbClr val="000000"/>
                </a:solidFill>
                <a:latin typeface="Calibri" panose="020F0502020204030204" pitchFamily="34" charset="0"/>
              </a:rPr>
              <a:t>This theory is based on </a:t>
            </a:r>
            <a:r>
              <a:rPr lang="en-US" b="0" i="0" u="none" strike="noStrike" baseline="0" dirty="0">
                <a:solidFill>
                  <a:srgbClr val="FF0000"/>
                </a:solidFill>
                <a:latin typeface="Calibri" panose="020F0502020204030204" pitchFamily="34" charset="0"/>
              </a:rPr>
              <a:t>distance between 2 particles </a:t>
            </a:r>
            <a:r>
              <a:rPr lang="en-US" b="0" i="0" u="none" strike="noStrike" baseline="0" dirty="0">
                <a:solidFill>
                  <a:srgbClr val="000000"/>
                </a:solidFill>
                <a:latin typeface="Calibri" panose="020F0502020204030204" pitchFamily="34" charset="0"/>
              </a:rPr>
              <a:t>and their interactions.</a:t>
            </a:r>
          </a:p>
          <a:p>
            <a:r>
              <a:rPr lang="en-US" b="0" i="0" u="none" strike="noStrike" baseline="0" dirty="0">
                <a:solidFill>
                  <a:srgbClr val="000000"/>
                </a:solidFill>
                <a:latin typeface="Calibri" panose="020F0502020204030204" pitchFamily="34" charset="0"/>
              </a:rPr>
              <a:t>Colloidal particles exhibit Brownian motion causing collisions between particles.</a:t>
            </a:r>
          </a:p>
          <a:p>
            <a:r>
              <a:rPr lang="en-US" b="0" i="0" u="none" strike="noStrike" baseline="0" dirty="0">
                <a:solidFill>
                  <a:srgbClr val="FF0000"/>
                </a:solidFill>
                <a:latin typeface="Calibri" panose="020F0502020204030204" pitchFamily="34" charset="0"/>
              </a:rPr>
              <a:t>Amount of electrolytes control stabilization &amp; precipitation</a:t>
            </a:r>
            <a:r>
              <a:rPr lang="en-US" b="0" i="0" u="none" strike="noStrike" baseline="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411425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9A281C-5491-414D-AB14-DAF9373B9006}"/>
              </a:ext>
            </a:extLst>
          </p:cNvPr>
          <p:cNvPicPr>
            <a:picLocks noChangeAspect="1"/>
          </p:cNvPicPr>
          <p:nvPr/>
        </p:nvPicPr>
        <p:blipFill>
          <a:blip r:embed="rId2"/>
          <a:stretch>
            <a:fillRect/>
          </a:stretch>
        </p:blipFill>
        <p:spPr>
          <a:xfrm>
            <a:off x="221127" y="237426"/>
            <a:ext cx="7897636" cy="6383148"/>
          </a:xfrm>
          <a:prstGeom prst="rect">
            <a:avLst/>
          </a:prstGeom>
        </p:spPr>
      </p:pic>
      <p:sp>
        <p:nvSpPr>
          <p:cNvPr id="5" name="TextBox 4">
            <a:extLst>
              <a:ext uri="{FF2B5EF4-FFF2-40B4-BE49-F238E27FC236}">
                <a16:creationId xmlns:a16="http://schemas.microsoft.com/office/drawing/2014/main" id="{5A43135D-F898-4EE9-B846-C99A3C23A255}"/>
              </a:ext>
            </a:extLst>
          </p:cNvPr>
          <p:cNvSpPr txBox="1"/>
          <p:nvPr/>
        </p:nvSpPr>
        <p:spPr>
          <a:xfrm>
            <a:off x="8118763" y="265879"/>
            <a:ext cx="3852110" cy="6370975"/>
          </a:xfrm>
          <a:prstGeom prst="rect">
            <a:avLst/>
          </a:prstGeom>
          <a:noFill/>
          <a:ln w="28575">
            <a:solidFill>
              <a:srgbClr val="00B0F0"/>
            </a:solidFill>
          </a:ln>
        </p:spPr>
        <p:txBody>
          <a:bodyPr wrap="square">
            <a:spAutoFit/>
          </a:bodyPr>
          <a:lstStyle/>
          <a:p>
            <a:pPr algn="just"/>
            <a:r>
              <a:rPr lang="en-US" sz="2400" dirty="0">
                <a:solidFill>
                  <a:srgbClr val="000000"/>
                </a:solidFill>
                <a:latin typeface="Calibri" panose="020F0502020204030204" pitchFamily="34" charset="0"/>
              </a:rPr>
              <a:t>The </a:t>
            </a:r>
            <a:r>
              <a:rPr lang="en-US" sz="2400" dirty="0">
                <a:solidFill>
                  <a:srgbClr val="FF0000"/>
                </a:solidFill>
                <a:latin typeface="Calibri" panose="020F0502020204030204" pitchFamily="34" charset="0"/>
              </a:rPr>
              <a:t>total potential energy </a:t>
            </a:r>
            <a:r>
              <a:rPr lang="en-US" sz="2400" dirty="0">
                <a:solidFill>
                  <a:srgbClr val="000000"/>
                </a:solidFill>
                <a:latin typeface="Calibri" panose="020F0502020204030204" pitchFamily="34" charset="0"/>
              </a:rPr>
              <a:t>is described as the sum of the attraction potential and the repulsion potential.</a:t>
            </a:r>
          </a:p>
          <a:p>
            <a:pPr algn="just"/>
            <a:r>
              <a:rPr lang="en-US" sz="2400" dirty="0">
                <a:solidFill>
                  <a:srgbClr val="000000"/>
                </a:solidFill>
                <a:latin typeface="Calibri" panose="020F0502020204030204" pitchFamily="34" charset="0"/>
              </a:rPr>
              <a:t>When two particles approach each other, electrostatic repulsion increases and the interference between their electrical double layers increases.</a:t>
            </a:r>
          </a:p>
          <a:p>
            <a:pPr algn="just"/>
            <a:r>
              <a:rPr lang="en-US" sz="2400" dirty="0">
                <a:solidFill>
                  <a:srgbClr val="000000"/>
                </a:solidFill>
                <a:latin typeface="Calibri" panose="020F0502020204030204" pitchFamily="34" charset="0"/>
              </a:rPr>
              <a:t>However, the Van der Waals attraction also increases as they get closer. At each distance, the net potential energy of the smaller value is subtracted from the larger value</a:t>
            </a:r>
            <a:endParaRPr lang="ar-IQ"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847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74C8B-7FB9-4036-80D9-E623EB3ACF75}"/>
              </a:ext>
            </a:extLst>
          </p:cNvPr>
          <p:cNvSpPr>
            <a:spLocks noGrp="1"/>
          </p:cNvSpPr>
          <p:nvPr>
            <p:ph idx="1"/>
          </p:nvPr>
        </p:nvSpPr>
        <p:spPr>
          <a:xfrm>
            <a:off x="359765" y="314793"/>
            <a:ext cx="11452484" cy="6355830"/>
          </a:xfrm>
        </p:spPr>
        <p:txBody>
          <a:bodyPr>
            <a:noAutofit/>
          </a:bodyPr>
          <a:lstStyle/>
          <a:p>
            <a:pPr marL="0" indent="0" algn="just" rtl="0">
              <a:buNone/>
            </a:pPr>
            <a:r>
              <a:rPr lang="en-US" sz="3000" b="1" dirty="0">
                <a:solidFill>
                  <a:srgbClr val="FF0000"/>
                </a:solidFill>
              </a:rPr>
              <a:t>Molecular dispersions </a:t>
            </a:r>
            <a:r>
              <a:rPr lang="en-US" sz="3000" b="1" dirty="0"/>
              <a:t>(less than 1 nm)</a:t>
            </a:r>
          </a:p>
          <a:p>
            <a:pPr marL="0" indent="0" algn="just" rtl="0">
              <a:buNone/>
            </a:pPr>
            <a:r>
              <a:rPr lang="en-US" sz="3000" b="1" dirty="0"/>
              <a:t>Particles invisible in electron microscope and pass through semipermeable membranes and filter paper. </a:t>
            </a:r>
            <a:r>
              <a:rPr lang="en-US" sz="3000" b="1" dirty="0">
                <a:highlight>
                  <a:srgbClr val="FFFF00"/>
                </a:highlight>
              </a:rPr>
              <a:t>Particles do not settle down on standing and undergo rapid diffusion </a:t>
            </a:r>
            <a:r>
              <a:rPr lang="en-US" sz="3000" b="1" dirty="0"/>
              <a:t>E.g. true solution.</a:t>
            </a:r>
          </a:p>
          <a:p>
            <a:pPr marL="0" indent="0" algn="just" rtl="0">
              <a:buNone/>
            </a:pPr>
            <a:r>
              <a:rPr lang="en-US" sz="3000" b="1" dirty="0">
                <a:solidFill>
                  <a:srgbClr val="FF0000"/>
                </a:solidFill>
              </a:rPr>
              <a:t>Colloidal dispersions</a:t>
            </a:r>
            <a:r>
              <a:rPr lang="en-US" sz="3000" b="1" dirty="0"/>
              <a:t> (1 nm - o.5 um)</a:t>
            </a:r>
          </a:p>
          <a:p>
            <a:pPr marL="0" indent="0" algn="just" rtl="0">
              <a:buNone/>
            </a:pPr>
            <a:r>
              <a:rPr lang="en-US" sz="3000" b="1" dirty="0"/>
              <a:t>Particles not resolved by ordinary microscope, can be detected by electron microscope. Pass through filter paper but not pass through semipermeable membrane. Particles made to settle by centrifugation. </a:t>
            </a:r>
            <a:r>
              <a:rPr lang="en-US" sz="3000" b="1" dirty="0">
                <a:highlight>
                  <a:srgbClr val="FFFF00"/>
                </a:highlight>
              </a:rPr>
              <a:t>Diffuse very slowly </a:t>
            </a:r>
            <a:r>
              <a:rPr lang="en-US" sz="3000" b="1" dirty="0"/>
              <a:t>E.g. colloidal silver iodide, natural and synthetic polymers, cheese, butter, jelly, paint, milk, shaving cream.</a:t>
            </a:r>
          </a:p>
          <a:p>
            <a:pPr marL="0" indent="0" algn="just" rtl="0">
              <a:buNone/>
            </a:pPr>
            <a:r>
              <a:rPr lang="en-US" sz="3000" b="1" dirty="0">
                <a:solidFill>
                  <a:srgbClr val="FF0000"/>
                </a:solidFill>
              </a:rPr>
              <a:t>Coarse dispersions</a:t>
            </a:r>
            <a:r>
              <a:rPr lang="en-US" sz="3000" b="1" dirty="0"/>
              <a:t> (&gt; 0.5 um)</a:t>
            </a:r>
          </a:p>
          <a:p>
            <a:pPr marL="0" indent="0" algn="just" rtl="0">
              <a:buNone/>
            </a:pPr>
            <a:r>
              <a:rPr lang="en-US" sz="3000" b="1" dirty="0"/>
              <a:t>Particles are visible under ordinary microscope. Do not pass through filter paper or semipermeable membrane. </a:t>
            </a:r>
            <a:r>
              <a:rPr lang="en-US" sz="3000" b="1" dirty="0">
                <a:highlight>
                  <a:srgbClr val="FFFF00"/>
                </a:highlight>
              </a:rPr>
              <a:t>Particles settle down under gravity do not diffuse</a:t>
            </a:r>
            <a:r>
              <a:rPr lang="en-US" sz="3000" b="1" dirty="0"/>
              <a:t> E.g. emulsions, suspensions, red blood cells.</a:t>
            </a:r>
            <a:endParaRPr lang="ar-IQ" sz="3000" b="1" dirty="0"/>
          </a:p>
        </p:txBody>
      </p:sp>
    </p:spTree>
    <p:extLst>
      <p:ext uri="{BB962C8B-B14F-4D97-AF65-F5344CB8AC3E}">
        <p14:creationId xmlns:p14="http://schemas.microsoft.com/office/powerpoint/2010/main" val="2592456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F84BE-6D93-41C8-A653-5D61B3E9EBF0}"/>
              </a:ext>
            </a:extLst>
          </p:cNvPr>
          <p:cNvSpPr txBox="1"/>
          <p:nvPr/>
        </p:nvSpPr>
        <p:spPr>
          <a:xfrm>
            <a:off x="595745" y="181957"/>
            <a:ext cx="11125200" cy="6664004"/>
          </a:xfrm>
          <a:prstGeom prst="rect">
            <a:avLst/>
          </a:prstGeom>
          <a:noFill/>
        </p:spPr>
        <p:txBody>
          <a:bodyPr wrap="square">
            <a:spAutoFit/>
          </a:bodyPr>
          <a:lstStyle/>
          <a:p>
            <a:pPr>
              <a:lnSpc>
                <a:spcPct val="150000"/>
              </a:lnSpc>
            </a:pPr>
            <a:r>
              <a:rPr lang="en-US" sz="3200" b="1" i="0" u="none" strike="noStrike" baseline="0" dirty="0">
                <a:solidFill>
                  <a:srgbClr val="000000"/>
                </a:solidFill>
                <a:latin typeface="Calibri" panose="020F0502020204030204" pitchFamily="34" charset="0"/>
              </a:rPr>
              <a:t>1.Primary minimum: </a:t>
            </a:r>
            <a:r>
              <a:rPr lang="en-US" sz="3200" b="0" i="0" u="none" strike="noStrike" baseline="0" dirty="0">
                <a:solidFill>
                  <a:srgbClr val="000000"/>
                </a:solidFill>
                <a:latin typeface="Calibri" panose="020F0502020204030204" pitchFamily="34" charset="0"/>
              </a:rPr>
              <a:t>Particles close to each other </a:t>
            </a:r>
            <a:r>
              <a:rPr lang="en-US" sz="3200" b="0" i="0" u="none" strike="noStrike" baseline="0" dirty="0">
                <a:solidFill>
                  <a:srgbClr val="000000"/>
                </a:solidFill>
                <a:latin typeface="Wingdings" panose="05000000000000000000" pitchFamily="2" charset="2"/>
              </a:rPr>
              <a:t> </a:t>
            </a:r>
            <a:r>
              <a:rPr lang="en-US" sz="3200" b="0" i="0" u="none" strike="noStrike" baseline="0" dirty="0">
                <a:solidFill>
                  <a:srgbClr val="000000"/>
                </a:solidFill>
                <a:latin typeface="Calibri" panose="020F0502020204030204" pitchFamily="34" charset="0"/>
              </a:rPr>
              <a:t>atomic orbital’s overlap </a:t>
            </a:r>
            <a:r>
              <a:rPr lang="en-US" sz="3200" b="0" i="0" u="none" strike="noStrike" baseline="0" dirty="0">
                <a:solidFill>
                  <a:srgbClr val="000000"/>
                </a:solidFill>
                <a:latin typeface="Wingdings" panose="05000000000000000000" pitchFamily="2" charset="2"/>
              </a:rPr>
              <a:t> </a:t>
            </a:r>
            <a:r>
              <a:rPr lang="en-US" sz="3200" b="0" i="0" u="none" strike="noStrike" baseline="0" dirty="0">
                <a:solidFill>
                  <a:srgbClr val="000000"/>
                </a:solidFill>
                <a:latin typeface="Calibri" panose="020F0502020204030204" pitchFamily="34" charset="0"/>
              </a:rPr>
              <a:t>Potential Energy  ↑  </a:t>
            </a:r>
            <a:r>
              <a:rPr lang="en-US" sz="3200" b="0" i="0" u="none" strike="noStrike" baseline="0" dirty="0">
                <a:solidFill>
                  <a:srgbClr val="000000"/>
                </a:solidFill>
                <a:latin typeface="Wingdings" panose="05000000000000000000" pitchFamily="2" charset="2"/>
              </a:rPr>
              <a:t> </a:t>
            </a:r>
            <a:r>
              <a:rPr lang="en-US" sz="3200" b="0" i="0" u="none" strike="noStrike" baseline="0" dirty="0">
                <a:solidFill>
                  <a:srgbClr val="000000"/>
                </a:solidFill>
                <a:latin typeface="Calibri" panose="020F0502020204030204" pitchFamily="34" charset="0"/>
              </a:rPr>
              <a:t>precipitate.</a:t>
            </a:r>
          </a:p>
          <a:p>
            <a:pPr>
              <a:lnSpc>
                <a:spcPct val="150000"/>
              </a:lnSpc>
            </a:pPr>
            <a:r>
              <a:rPr lang="en-US" sz="3200" b="1" i="0" u="none" strike="noStrike" baseline="0" dirty="0">
                <a:solidFill>
                  <a:srgbClr val="000000"/>
                </a:solidFill>
                <a:latin typeface="Calibri" panose="020F0502020204030204" pitchFamily="34" charset="0"/>
              </a:rPr>
              <a:t>2. Secondary minimum: </a:t>
            </a:r>
            <a:r>
              <a:rPr lang="en-US" sz="3200" b="0" i="0" u="none" strike="noStrike" baseline="0" dirty="0">
                <a:solidFill>
                  <a:srgbClr val="000000"/>
                </a:solidFill>
                <a:latin typeface="Calibri" panose="020F0502020204030204" pitchFamily="34" charset="0"/>
              </a:rPr>
              <a:t>Particles separated (about 1000-2000 A</a:t>
            </a:r>
            <a:r>
              <a:rPr lang="en-US" sz="2000" b="0" i="0" u="none" strike="noStrike" baseline="30000" dirty="0">
                <a:solidFill>
                  <a:srgbClr val="000000"/>
                </a:solidFill>
                <a:latin typeface="Calibri" panose="020F0502020204030204" pitchFamily="34" charset="0"/>
              </a:rPr>
              <a:t>0</a:t>
            </a:r>
            <a:r>
              <a:rPr lang="en-US" sz="3200" b="0" i="0" u="none" strike="noStrike" baseline="0" dirty="0">
                <a:solidFill>
                  <a:srgbClr val="000000"/>
                </a:solidFill>
                <a:latin typeface="Calibri" panose="020F0502020204030204" pitchFamily="34" charset="0"/>
              </a:rPr>
              <a:t>) </a:t>
            </a:r>
            <a:r>
              <a:rPr lang="en-US" sz="3200" b="0" i="0" u="none" strike="noStrike" baseline="0" dirty="0">
                <a:solidFill>
                  <a:srgbClr val="000000"/>
                </a:solidFill>
                <a:latin typeface="Wingdings" panose="05000000000000000000" pitchFamily="2" charset="2"/>
              </a:rPr>
              <a:t> </a:t>
            </a:r>
            <a:r>
              <a:rPr lang="en-US" sz="3200" b="0" i="0" u="none" strike="noStrike" baseline="0" dirty="0">
                <a:solidFill>
                  <a:srgbClr val="000000"/>
                </a:solidFill>
                <a:latin typeface="Calibri" panose="020F0502020204030204" pitchFamily="34" charset="0"/>
              </a:rPr>
              <a:t>Attractions </a:t>
            </a:r>
            <a:r>
              <a:rPr lang="en-US" sz="3200" b="0" i="0" u="none" strike="noStrike" baseline="0" dirty="0">
                <a:solidFill>
                  <a:srgbClr val="000000"/>
                </a:solidFill>
                <a:latin typeface="Wingdings" panose="05000000000000000000" pitchFamily="2" charset="2"/>
              </a:rPr>
              <a:t> </a:t>
            </a:r>
            <a:r>
              <a:rPr lang="en-US" sz="3200" b="0" i="0" u="none" strike="noStrike" baseline="0" dirty="0">
                <a:solidFill>
                  <a:srgbClr val="000000"/>
                </a:solidFill>
                <a:latin typeface="Calibri" panose="020F0502020204030204" pitchFamily="34" charset="0"/>
              </a:rPr>
              <a:t>Aggregates. </a:t>
            </a:r>
          </a:p>
          <a:p>
            <a:pPr>
              <a:lnSpc>
                <a:spcPct val="150000"/>
              </a:lnSpc>
            </a:pPr>
            <a:r>
              <a:rPr lang="en-US" sz="3200" b="0" i="0" u="none" strike="noStrike" baseline="0" dirty="0">
                <a:solidFill>
                  <a:srgbClr val="000000"/>
                </a:solidFill>
                <a:latin typeface="Calibri" panose="020F0502020204030204" pitchFamily="34" charset="0"/>
              </a:rPr>
              <a:t>Used in controlled flocculation.</a:t>
            </a:r>
          </a:p>
          <a:p>
            <a:pPr>
              <a:lnSpc>
                <a:spcPct val="150000"/>
              </a:lnSpc>
            </a:pPr>
            <a:r>
              <a:rPr lang="en-US" sz="3200" b="1" i="0" u="none" strike="noStrike" baseline="0" dirty="0">
                <a:solidFill>
                  <a:srgbClr val="000000"/>
                </a:solidFill>
                <a:latin typeface="Calibri" panose="020F0502020204030204" pitchFamily="34" charset="0"/>
              </a:rPr>
              <a:t>3. Net energy peak: </a:t>
            </a:r>
            <a:r>
              <a:rPr lang="en-US" sz="3200" b="0" i="0" u="none" strike="noStrike" baseline="0" dirty="0">
                <a:solidFill>
                  <a:srgbClr val="000000"/>
                </a:solidFill>
                <a:latin typeface="Calibri" panose="020F0502020204030204" pitchFamily="34" charset="0"/>
              </a:rPr>
              <a:t>At intermediate distance (more than 3-4 A⁰</a:t>
            </a:r>
            <a:r>
              <a:rPr lang="en-US" sz="2000" baseline="30000" dirty="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to less than 1000 A⁰</a:t>
            </a:r>
            <a:r>
              <a:rPr lang="en-US" sz="3200" b="0" i="0" u="none" strike="noStrike" baseline="0" dirty="0">
                <a:solidFill>
                  <a:srgbClr val="000000"/>
                </a:solidFill>
                <a:latin typeface="Calibri" panose="020F0502020204030204" pitchFamily="34" charset="0"/>
              </a:rPr>
              <a:t>) </a:t>
            </a:r>
            <a:r>
              <a:rPr lang="en-US" sz="3200" b="0" i="0" u="none" strike="noStrike" baseline="0" dirty="0">
                <a:solidFill>
                  <a:srgbClr val="000000"/>
                </a:solidFill>
                <a:latin typeface="Wingdings" panose="05000000000000000000" pitchFamily="2" charset="2"/>
              </a:rPr>
              <a:t> </a:t>
            </a:r>
            <a:r>
              <a:rPr lang="en-US" sz="3200" dirty="0">
                <a:solidFill>
                  <a:srgbClr val="000000"/>
                </a:solidFill>
              </a:rPr>
              <a:t>changing values of </a:t>
            </a:r>
            <a:r>
              <a:rPr lang="en-US" sz="3200" b="0" i="0" u="none" strike="noStrike" baseline="0" dirty="0">
                <a:solidFill>
                  <a:srgbClr val="000000"/>
                </a:solidFill>
                <a:latin typeface="Calibri" panose="020F0502020204030204" pitchFamily="34" charset="0"/>
              </a:rPr>
              <a:t>Attractions and Repulsions </a:t>
            </a:r>
            <a:r>
              <a:rPr lang="en-US" sz="3200" b="0" i="0" u="none" strike="noStrike" baseline="0" dirty="0">
                <a:solidFill>
                  <a:srgbClr val="000000"/>
                </a:solidFill>
                <a:latin typeface="Wingdings" panose="05000000000000000000" pitchFamily="2" charset="2"/>
              </a:rPr>
              <a:t> </a:t>
            </a:r>
            <a:r>
              <a:rPr lang="en-US" sz="3200" b="0" i="0" u="none" strike="noStrike" baseline="0" dirty="0">
                <a:solidFill>
                  <a:srgbClr val="000000"/>
                </a:solidFill>
                <a:latin typeface="Calibri" panose="020F0502020204030204" pitchFamily="34" charset="0"/>
              </a:rPr>
              <a:t>Brownian motion </a:t>
            </a:r>
            <a:r>
              <a:rPr lang="en-US" sz="3200" b="0" i="0" u="none" strike="noStrike" baseline="0" dirty="0">
                <a:solidFill>
                  <a:srgbClr val="000000"/>
                </a:solidFill>
                <a:latin typeface="Wingdings" panose="05000000000000000000" pitchFamily="2" charset="2"/>
              </a:rPr>
              <a:t> </a:t>
            </a:r>
            <a:r>
              <a:rPr lang="en-US" sz="3200" dirty="0">
                <a:solidFill>
                  <a:srgbClr val="000000"/>
                </a:solidFill>
                <a:latin typeface="Calibri" panose="020F0502020204030204" pitchFamily="34" charset="0"/>
              </a:rPr>
              <a:t>stability.</a:t>
            </a:r>
          </a:p>
          <a:p>
            <a:pPr>
              <a:lnSpc>
                <a:spcPct val="150000"/>
              </a:lnSpc>
            </a:pPr>
            <a:r>
              <a:rPr lang="en-US" sz="3200" b="0" i="0" u="none" strike="noStrike" baseline="0" dirty="0">
                <a:solidFill>
                  <a:srgbClr val="000000"/>
                </a:solidFill>
                <a:latin typeface="Calibri" panose="020F0502020204030204" pitchFamily="34" charset="0"/>
              </a:rPr>
              <a:t>Peak height is proportional to Stability.</a:t>
            </a:r>
          </a:p>
        </p:txBody>
      </p:sp>
    </p:spTree>
    <p:extLst>
      <p:ext uri="{BB962C8B-B14F-4D97-AF65-F5344CB8AC3E}">
        <p14:creationId xmlns:p14="http://schemas.microsoft.com/office/powerpoint/2010/main" val="293236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42E7D5-EDE4-4437-A5B0-A43691FD733C}"/>
              </a:ext>
            </a:extLst>
          </p:cNvPr>
          <p:cNvPicPr>
            <a:picLocks noChangeAspect="1"/>
          </p:cNvPicPr>
          <p:nvPr/>
        </p:nvPicPr>
        <p:blipFill rotWithShape="1">
          <a:blip r:embed="rId2"/>
          <a:srcRect r="9479" b="13851"/>
          <a:stretch/>
        </p:blipFill>
        <p:spPr>
          <a:xfrm>
            <a:off x="7303456" y="1480845"/>
            <a:ext cx="4628714" cy="3389898"/>
          </a:xfrm>
          <a:prstGeom prst="rect">
            <a:avLst/>
          </a:prstGeom>
        </p:spPr>
      </p:pic>
      <p:sp>
        <p:nvSpPr>
          <p:cNvPr id="2" name="Title 1">
            <a:extLst>
              <a:ext uri="{FF2B5EF4-FFF2-40B4-BE49-F238E27FC236}">
                <a16:creationId xmlns:a16="http://schemas.microsoft.com/office/drawing/2014/main" id="{965EE299-1566-4AE3-A213-7F8722E86558}"/>
              </a:ext>
            </a:extLst>
          </p:cNvPr>
          <p:cNvSpPr>
            <a:spLocks noGrp="1"/>
          </p:cNvSpPr>
          <p:nvPr>
            <p:ph type="title"/>
          </p:nvPr>
        </p:nvSpPr>
        <p:spPr>
          <a:xfrm>
            <a:off x="838200" y="56786"/>
            <a:ext cx="10515600" cy="1325563"/>
          </a:xfrm>
        </p:spPr>
        <p:txBody>
          <a:bodyPr/>
          <a:lstStyle/>
          <a:p>
            <a:r>
              <a:rPr lang="en-US" b="1" dirty="0">
                <a:solidFill>
                  <a:srgbClr val="FF0000"/>
                </a:solidFill>
                <a:latin typeface="Arial"/>
              </a:rPr>
              <a:t>Colloidal dispersions </a:t>
            </a:r>
            <a:endParaRPr lang="ar-IQ" b="1" dirty="0">
              <a:solidFill>
                <a:srgbClr val="FF0000"/>
              </a:solidFill>
              <a:latin typeface="Arial"/>
            </a:endParaRPr>
          </a:p>
        </p:txBody>
      </p:sp>
      <p:sp>
        <p:nvSpPr>
          <p:cNvPr id="3" name="Content Placeholder 2">
            <a:extLst>
              <a:ext uri="{FF2B5EF4-FFF2-40B4-BE49-F238E27FC236}">
                <a16:creationId xmlns:a16="http://schemas.microsoft.com/office/drawing/2014/main" id="{4EF7780E-59A9-429B-B2E2-8279083F9C0F}"/>
              </a:ext>
            </a:extLst>
          </p:cNvPr>
          <p:cNvSpPr>
            <a:spLocks noGrp="1"/>
          </p:cNvSpPr>
          <p:nvPr>
            <p:ph idx="1"/>
          </p:nvPr>
        </p:nvSpPr>
        <p:spPr>
          <a:xfrm>
            <a:off x="658318" y="1382348"/>
            <a:ext cx="7931046" cy="5183343"/>
          </a:xfrm>
        </p:spPr>
        <p:txBody>
          <a:bodyPr>
            <a:normAutofit/>
          </a:bodyPr>
          <a:lstStyle/>
          <a:p>
            <a:r>
              <a:rPr lang="en-US" dirty="0"/>
              <a:t>Colloid from the Greek word</a:t>
            </a:r>
          </a:p>
          <a:p>
            <a:r>
              <a:rPr lang="en-US" dirty="0" err="1"/>
              <a:t>Kolla</a:t>
            </a:r>
            <a:r>
              <a:rPr lang="en-US" dirty="0"/>
              <a:t> = glue</a:t>
            </a:r>
          </a:p>
          <a:p>
            <a:r>
              <a:rPr lang="en-US" dirty="0"/>
              <a:t>Introduced by Thomas Graham</a:t>
            </a:r>
            <a:endParaRPr lang="en-GB" dirty="0"/>
          </a:p>
          <a:p>
            <a:endParaRPr lang="en-GB" dirty="0"/>
          </a:p>
          <a:p>
            <a:r>
              <a:rPr lang="en-GB" dirty="0"/>
              <a:t>Colloidal system or colloidal dispersion is a heterogeneous system which is made up of </a:t>
            </a:r>
            <a:r>
              <a:rPr lang="en-GB" dirty="0">
                <a:solidFill>
                  <a:srgbClr val="FF0000"/>
                </a:solidFill>
              </a:rPr>
              <a:t>Dispersed phase </a:t>
            </a:r>
            <a:r>
              <a:rPr lang="en-GB" dirty="0"/>
              <a:t>and </a:t>
            </a:r>
            <a:r>
              <a:rPr lang="en-GB" dirty="0">
                <a:solidFill>
                  <a:srgbClr val="FF0000"/>
                </a:solidFill>
              </a:rPr>
              <a:t>Dispersion medium (Continuous phase)</a:t>
            </a:r>
            <a:r>
              <a:rPr lang="en-GB" dirty="0"/>
              <a:t>.</a:t>
            </a:r>
          </a:p>
          <a:p>
            <a:r>
              <a:rPr lang="en-GB" dirty="0"/>
              <a:t>In colloidal dispersion one substance is dispersed as very fine particles in another substance called dispersion medium. </a:t>
            </a:r>
          </a:p>
        </p:txBody>
      </p:sp>
    </p:spTree>
    <p:extLst>
      <p:ext uri="{BB962C8B-B14F-4D97-AF65-F5344CB8AC3E}">
        <p14:creationId xmlns:p14="http://schemas.microsoft.com/office/powerpoint/2010/main" val="190802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34EA-305E-4000-9A40-2C77B263B7FD}"/>
              </a:ext>
            </a:extLst>
          </p:cNvPr>
          <p:cNvSpPr>
            <a:spLocks noGrp="1"/>
          </p:cNvSpPr>
          <p:nvPr>
            <p:ph type="title"/>
          </p:nvPr>
        </p:nvSpPr>
        <p:spPr>
          <a:xfrm>
            <a:off x="838200" y="365125"/>
            <a:ext cx="10515600" cy="879059"/>
          </a:xfrm>
        </p:spPr>
        <p:txBody>
          <a:bodyPr/>
          <a:lstStyle/>
          <a:p>
            <a:r>
              <a:rPr lang="en-US" b="1" dirty="0">
                <a:solidFill>
                  <a:srgbClr val="FF0000"/>
                </a:solidFill>
                <a:latin typeface="Arial"/>
              </a:rPr>
              <a:t>Characteristics of dispersed phase</a:t>
            </a:r>
            <a:endParaRPr lang="ar-IQ" b="1" dirty="0">
              <a:solidFill>
                <a:srgbClr val="FF0000"/>
              </a:solidFill>
              <a:latin typeface="Arial"/>
            </a:endParaRPr>
          </a:p>
        </p:txBody>
      </p:sp>
      <p:sp>
        <p:nvSpPr>
          <p:cNvPr id="3" name="Content Placeholder 2">
            <a:extLst>
              <a:ext uri="{FF2B5EF4-FFF2-40B4-BE49-F238E27FC236}">
                <a16:creationId xmlns:a16="http://schemas.microsoft.com/office/drawing/2014/main" id="{23F89A50-4F37-4F69-A686-E4ADD2E8F214}"/>
              </a:ext>
            </a:extLst>
          </p:cNvPr>
          <p:cNvSpPr>
            <a:spLocks noGrp="1"/>
          </p:cNvSpPr>
          <p:nvPr>
            <p:ph idx="1"/>
          </p:nvPr>
        </p:nvSpPr>
        <p:spPr>
          <a:xfrm>
            <a:off x="838199" y="1244184"/>
            <a:ext cx="10989039" cy="5248691"/>
          </a:xfrm>
        </p:spPr>
        <p:txBody>
          <a:bodyPr>
            <a:normAutofit lnSpcReduction="10000"/>
          </a:bodyPr>
          <a:lstStyle/>
          <a:p>
            <a:pPr marL="514350" indent="-514350">
              <a:buFont typeface="+mj-lt"/>
              <a:buAutoNum type="arabicParenR"/>
            </a:pPr>
            <a:r>
              <a:rPr lang="en-US" sz="4000" dirty="0">
                <a:solidFill>
                  <a:srgbClr val="FF0000"/>
                </a:solidFill>
                <a:latin typeface="Andalus" panose="02020603050405020304" pitchFamily="18" charset="-78"/>
                <a:cs typeface="Andalus" panose="02020603050405020304" pitchFamily="18" charset="-78"/>
              </a:rPr>
              <a:t>Particle size and surface area </a:t>
            </a:r>
          </a:p>
          <a:p>
            <a:pPr marL="0" indent="0" algn="just">
              <a:lnSpc>
                <a:spcPct val="150000"/>
              </a:lnSpc>
              <a:buNone/>
            </a:pPr>
            <a:r>
              <a:rPr lang="en-US" sz="3000" dirty="0"/>
              <a:t>Particles in the colloidal size range possess a surface area that is enormous compared with the surface area of an equal volume of larger particles. Thus, a cube having a 1-cm edge and a volume of 1 cm3 has a total surface area of 6 cm2. If the same cube is subdivided into smaller cubes each having an edge of 100 </a:t>
            </a:r>
            <a:r>
              <a:rPr lang="en-US" sz="3000" dirty="0" err="1"/>
              <a:t>μm</a:t>
            </a:r>
            <a:r>
              <a:rPr lang="en-US" sz="3000" dirty="0"/>
              <a:t>, the total volume remains the same, but the total surface area increases to 600,000 cm2. This represents a 105-fold increase in surface area.</a:t>
            </a:r>
            <a:endParaRPr lang="ar-IQ" sz="3000" dirty="0"/>
          </a:p>
        </p:txBody>
      </p:sp>
    </p:spTree>
    <p:extLst>
      <p:ext uri="{BB962C8B-B14F-4D97-AF65-F5344CB8AC3E}">
        <p14:creationId xmlns:p14="http://schemas.microsoft.com/office/powerpoint/2010/main" val="79433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1B5D5-AFE1-4741-AD64-DC08FC030826}"/>
              </a:ext>
            </a:extLst>
          </p:cNvPr>
          <p:cNvSpPr>
            <a:spLocks noGrp="1"/>
          </p:cNvSpPr>
          <p:nvPr>
            <p:ph idx="1"/>
          </p:nvPr>
        </p:nvSpPr>
        <p:spPr>
          <a:xfrm>
            <a:off x="1252024" y="749561"/>
            <a:ext cx="10016197" cy="4961922"/>
          </a:xfrm>
        </p:spPr>
        <p:txBody>
          <a:bodyPr>
            <a:normAutofit/>
          </a:bodyPr>
          <a:lstStyle/>
          <a:p>
            <a:pPr marL="0" indent="0" algn="just">
              <a:lnSpc>
                <a:spcPct val="150000"/>
              </a:lnSpc>
              <a:buNone/>
            </a:pPr>
            <a:r>
              <a:rPr lang="en-US" sz="4800" dirty="0">
                <a:solidFill>
                  <a:srgbClr val="FF0000"/>
                </a:solidFill>
                <a:highlight>
                  <a:srgbClr val="FFFF00"/>
                </a:highlight>
              </a:rPr>
              <a:t>Specific surface area </a:t>
            </a:r>
            <a:r>
              <a:rPr lang="en-US" sz="3600" dirty="0">
                <a:highlight>
                  <a:srgbClr val="FFFF00"/>
                </a:highlight>
              </a:rPr>
              <a:t>is defined as the surface area per unit </a:t>
            </a:r>
            <a:r>
              <a:rPr lang="en-US" sz="3600" dirty="0">
                <a:solidFill>
                  <a:srgbClr val="FF0000"/>
                </a:solidFill>
                <a:highlight>
                  <a:srgbClr val="FFFF00"/>
                </a:highlight>
              </a:rPr>
              <a:t>weight</a:t>
            </a:r>
            <a:r>
              <a:rPr lang="en-US" sz="3600" dirty="0">
                <a:highlight>
                  <a:srgbClr val="FFFF00"/>
                </a:highlight>
              </a:rPr>
              <a:t> or </a:t>
            </a:r>
            <a:r>
              <a:rPr lang="en-US" sz="3600" dirty="0">
                <a:solidFill>
                  <a:srgbClr val="FF0000"/>
                </a:solidFill>
                <a:highlight>
                  <a:srgbClr val="FFFF00"/>
                </a:highlight>
              </a:rPr>
              <a:t>volume</a:t>
            </a:r>
            <a:r>
              <a:rPr lang="en-US" sz="3600" dirty="0">
                <a:highlight>
                  <a:srgbClr val="FFFF00"/>
                </a:highlight>
              </a:rPr>
              <a:t> of material.</a:t>
            </a:r>
          </a:p>
          <a:p>
            <a:pPr marL="0" indent="0" algn="just">
              <a:lnSpc>
                <a:spcPct val="150000"/>
              </a:lnSpc>
              <a:buNone/>
            </a:pPr>
            <a:r>
              <a:rPr lang="en-US" sz="3600" dirty="0"/>
              <a:t>In the example just given, the first sample had a specific surface of 6 cm2/cm3, whereas the second sample had a specific surface of 600,000 cm2/cm3.</a:t>
            </a:r>
            <a:endParaRPr lang="ar-IQ" sz="3600" dirty="0"/>
          </a:p>
        </p:txBody>
      </p:sp>
    </p:spTree>
    <p:extLst>
      <p:ext uri="{BB962C8B-B14F-4D97-AF65-F5344CB8AC3E}">
        <p14:creationId xmlns:p14="http://schemas.microsoft.com/office/powerpoint/2010/main" val="21323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661259-FD79-426F-9C6B-2FA8BC4C67E5}"/>
                  </a:ext>
                </a:extLst>
              </p:cNvPr>
              <p:cNvSpPr txBox="1"/>
              <p:nvPr/>
            </p:nvSpPr>
            <p:spPr>
              <a:xfrm>
                <a:off x="1888761" y="2212256"/>
                <a:ext cx="6175947" cy="2433487"/>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Sphere   A</a:t>
                </a:r>
                <a:r>
                  <a:rPr kumimoji="0" lang="en-US" sz="2400" b="0" i="0" u="none" strike="noStrike" kern="1200" cap="none" spc="0" normalizeH="0" baseline="0" noProof="0" dirty="0">
                    <a:ln>
                      <a:noFill/>
                    </a:ln>
                    <a:solidFill>
                      <a:prstClr val="black"/>
                    </a:solidFill>
                    <a:effectLst/>
                    <a:uLnTx/>
                    <a:uFillTx/>
                    <a:latin typeface="Calibri"/>
                    <a:ea typeface="+mn-ea"/>
                    <a:cs typeface="+mn-cs"/>
                  </a:rPr>
                  <a:t>sp</a:t>
                </a:r>
                <a:r>
                  <a:rPr kumimoji="0" lang="en-US" sz="3200" b="0" i="0" u="none" strike="noStrike" kern="1200" cap="none" spc="0" normalizeH="0" baseline="0" noProof="0" dirty="0">
                    <a:ln>
                      <a:noFill/>
                    </a:ln>
                    <a:solidFill>
                      <a:prstClr val="black"/>
                    </a:solidFill>
                    <a:effectLst/>
                    <a:uLnTx/>
                    <a:uFillTx/>
                    <a:latin typeface="Calibri"/>
                    <a:ea typeface="+mn-ea"/>
                    <a:cs typeface="+mn-cs"/>
                  </a:rPr>
                  <a:t>  =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a:ea typeface="+mn-ea"/>
                            <a:cs typeface="+mn-cs"/>
                          </a:rPr>
                          <m:t>𝐴</m:t>
                        </m:r>
                      </m:num>
                      <m:den>
                        <m:r>
                          <a:rPr kumimoji="0" lang="en-US" sz="3200" b="0" i="1" u="none" strike="noStrike" kern="1200" cap="none" spc="0" normalizeH="0" baseline="0" noProof="0" smtClean="0">
                            <a:ln>
                              <a:noFill/>
                            </a:ln>
                            <a:solidFill>
                              <a:prstClr val="black"/>
                            </a:solidFill>
                            <a:effectLst/>
                            <a:uLnTx/>
                            <a:uFillTx/>
                            <a:latin typeface="Cambria Math"/>
                            <a:ea typeface="+mn-ea"/>
                            <a:cs typeface="+mn-cs"/>
                          </a:rPr>
                          <m:t>𝑉</m:t>
                        </m:r>
                      </m:den>
                    </m:f>
                    <m:r>
                      <a:rPr kumimoji="0" lang="en-US" sz="3200" b="0" i="1" u="none" strike="noStrike" kern="1200" cap="none" spc="0" normalizeH="0" baseline="0" noProof="0" smtClean="0">
                        <a:ln>
                          <a:noFill/>
                        </a:ln>
                        <a:solidFill>
                          <a:prstClr val="black"/>
                        </a:solidFill>
                        <a:effectLst/>
                        <a:uLnTx/>
                        <a:uFillTx/>
                        <a:latin typeface="Cambria Math"/>
                        <a:ea typeface="+mn-ea"/>
                        <a:cs typeface="+mn-cs"/>
                      </a:rPr>
                      <m:t>=</m:t>
                    </m:r>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sty m:val="p"/>
                          </m:rPr>
                          <a:rPr kumimoji="0" lang="el-GR" sz="3200" b="0" i="1" u="none" strike="noStrike" kern="1200" cap="none" spc="0" normalizeH="0" baseline="0" noProof="0" smtClean="0">
                            <a:ln>
                              <a:noFill/>
                            </a:ln>
                            <a:solidFill>
                              <a:prstClr val="black"/>
                            </a:solidFill>
                            <a:effectLst/>
                            <a:uLnTx/>
                            <a:uFillTx/>
                            <a:latin typeface="Cambria Math"/>
                            <a:ea typeface="+mn-ea"/>
                            <a:cs typeface="+mn-cs"/>
                          </a:rPr>
                          <m:t>π</m:t>
                        </m:r>
                        <m:sSup>
                          <m:sSup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a:ea typeface="+mn-ea"/>
                                <a:cs typeface="+mn-cs"/>
                              </a:rPr>
                              <m:t>𝐷</m:t>
                            </m:r>
                          </m:e>
                          <m:sup>
                            <m:r>
                              <a:rPr kumimoji="0" lang="en-US" sz="3200" b="0" i="1" u="none" strike="noStrike" kern="1200" cap="none" spc="0" normalizeH="0" baseline="0" noProof="0" smtClean="0">
                                <a:ln>
                                  <a:noFill/>
                                </a:ln>
                                <a:solidFill>
                                  <a:prstClr val="black"/>
                                </a:solidFill>
                                <a:effectLst/>
                                <a:uLnTx/>
                                <a:uFillTx/>
                                <a:latin typeface="Cambria Math"/>
                                <a:ea typeface="+mn-ea"/>
                                <a:cs typeface="+mn-cs"/>
                              </a:rPr>
                              <m:t>2</m:t>
                            </m:r>
                          </m:sup>
                        </m:sSup>
                      </m:num>
                      <m:den>
                        <m:r>
                          <m:rPr>
                            <m:sty m:val="p"/>
                          </m:rPr>
                          <a:rPr kumimoji="0" lang="el-GR" sz="3200" b="0" i="1" u="none" strike="noStrike" kern="1200" cap="none" spc="0" normalizeH="0" baseline="0" noProof="0" smtClean="0">
                            <a:ln>
                              <a:noFill/>
                            </a:ln>
                            <a:solidFill>
                              <a:prstClr val="black"/>
                            </a:solidFill>
                            <a:effectLst/>
                            <a:uLnTx/>
                            <a:uFillTx/>
                            <a:latin typeface="Cambria Math"/>
                            <a:ea typeface="+mn-ea"/>
                            <a:cs typeface="+mn-cs"/>
                          </a:rPr>
                          <m:t>π</m:t>
                        </m:r>
                        <m:sSup>
                          <m:sSup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a:ea typeface="+mn-ea"/>
                                <a:cs typeface="+mn-cs"/>
                              </a:rPr>
                              <m:t>𝐷</m:t>
                            </m:r>
                          </m:e>
                          <m:sup>
                            <m:r>
                              <a:rPr kumimoji="0" lang="en-US" sz="3200" b="0" i="1" u="none" strike="noStrike" kern="1200" cap="none" spc="0" normalizeH="0" baseline="0" noProof="0" smtClean="0">
                                <a:ln>
                                  <a:noFill/>
                                </a:ln>
                                <a:solidFill>
                                  <a:prstClr val="black"/>
                                </a:solidFill>
                                <a:effectLst/>
                                <a:uLnTx/>
                                <a:uFillTx/>
                                <a:latin typeface="Cambria Math"/>
                                <a:ea typeface="+mn-ea"/>
                                <a:cs typeface="+mn-cs"/>
                              </a:rPr>
                              <m:t>3</m:t>
                            </m:r>
                          </m:sup>
                        </m:sSup>
                        <m:r>
                          <a:rPr kumimoji="0" lang="en-US" sz="32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3200" b="0" i="1" u="none" strike="noStrike" kern="1200" cap="none" spc="0" normalizeH="0" baseline="0" noProof="0" smtClean="0">
                            <a:ln>
                              <a:noFill/>
                            </a:ln>
                            <a:solidFill>
                              <a:prstClr val="black"/>
                            </a:solidFill>
                            <a:effectLst/>
                            <a:uLnTx/>
                            <a:uFillTx/>
                            <a:latin typeface="Cambria Math"/>
                            <a:ea typeface="+mn-ea"/>
                            <a:cs typeface="+mn-cs"/>
                          </a:rPr>
                          <m:t>6</m:t>
                        </m:r>
                      </m:den>
                    </m:f>
                    <m:r>
                      <a:rPr kumimoji="0" lang="en-US" sz="3200" b="0" i="1" u="none" strike="noStrike" kern="1200" cap="none" spc="0" normalizeH="0" baseline="0" noProof="0" smtClean="0">
                        <a:ln>
                          <a:noFill/>
                        </a:ln>
                        <a:solidFill>
                          <a:prstClr val="black"/>
                        </a:solidFill>
                        <a:effectLst/>
                        <a:uLnTx/>
                        <a:uFillTx/>
                        <a:latin typeface="Cambria Math"/>
                        <a:ea typeface="+mn-ea"/>
                        <a:cs typeface="+mn-cs"/>
                      </a:rPr>
                      <m:t>=</m:t>
                    </m:r>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a:ea typeface="+mn-ea"/>
                            <a:cs typeface="+mn-cs"/>
                          </a:rPr>
                          <m:t>6</m:t>
                        </m:r>
                      </m:num>
                      <m:den>
                        <m:r>
                          <a:rPr kumimoji="0" lang="en-US" sz="3200" b="0" i="1" u="none" strike="noStrike" kern="1200" cap="none" spc="0" normalizeH="0" baseline="0" noProof="0" smtClean="0">
                            <a:ln>
                              <a:noFill/>
                            </a:ln>
                            <a:solidFill>
                              <a:prstClr val="black"/>
                            </a:solidFill>
                            <a:effectLst/>
                            <a:uLnTx/>
                            <a:uFillTx/>
                            <a:latin typeface="Cambria Math"/>
                            <a:ea typeface="+mn-ea"/>
                            <a:cs typeface="+mn-cs"/>
                          </a:rPr>
                          <m:t>𝐷</m:t>
                        </m:r>
                      </m:den>
                    </m:f>
                  </m:oMath>
                </a14:m>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Cube       A</a:t>
                </a:r>
                <a:r>
                  <a:rPr kumimoji="0" lang="en-US" sz="2400" b="0" i="0" u="none" strike="noStrike" kern="1200" cap="none" spc="0" normalizeH="0" baseline="0" noProof="0" dirty="0">
                    <a:ln>
                      <a:noFill/>
                    </a:ln>
                    <a:solidFill>
                      <a:prstClr val="black"/>
                    </a:solidFill>
                    <a:effectLst/>
                    <a:uLnTx/>
                    <a:uFillTx/>
                    <a:latin typeface="Calibri"/>
                    <a:ea typeface="+mn-ea"/>
                    <a:cs typeface="+mn-cs"/>
                  </a:rPr>
                  <a:t>sp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a:ea typeface="+mn-ea"/>
                            <a:cs typeface="+mn-cs"/>
                          </a:rPr>
                          <m:t>𝐴</m:t>
                        </m:r>
                      </m:num>
                      <m:den>
                        <m:r>
                          <a:rPr kumimoji="0" lang="en-US" sz="3200" b="0" i="1" u="none" strike="noStrike" kern="1200" cap="none" spc="0" normalizeH="0" baseline="0" noProof="0" smtClean="0">
                            <a:ln>
                              <a:noFill/>
                            </a:ln>
                            <a:solidFill>
                              <a:prstClr val="black"/>
                            </a:solidFill>
                            <a:effectLst/>
                            <a:uLnTx/>
                            <a:uFillTx/>
                            <a:latin typeface="Cambria Math"/>
                            <a:ea typeface="+mn-ea"/>
                            <a:cs typeface="+mn-cs"/>
                          </a:rPr>
                          <m:t>𝑉</m:t>
                        </m:r>
                      </m:den>
                    </m:f>
                    <m:r>
                      <a:rPr kumimoji="0" lang="en-US" sz="3200" b="0" i="1" u="none" strike="noStrike" kern="1200" cap="none" spc="0" normalizeH="0" baseline="0" noProof="0" smtClean="0">
                        <a:ln>
                          <a:noFill/>
                        </a:ln>
                        <a:solidFill>
                          <a:prstClr val="black"/>
                        </a:solidFill>
                        <a:effectLst/>
                        <a:uLnTx/>
                        <a:uFillTx/>
                        <a:latin typeface="Cambria Math"/>
                        <a:ea typeface="+mn-ea"/>
                        <a:cs typeface="+mn-cs"/>
                      </a:rPr>
                      <m:t>=</m:t>
                    </m:r>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a:ea typeface="+mn-ea"/>
                            <a:cs typeface="+mn-cs"/>
                          </a:rPr>
                          <m:t>6</m:t>
                        </m:r>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a:ea typeface="+mn-ea"/>
                                <a:cs typeface="+mn-cs"/>
                              </a:rPr>
                              <m:t>𝐿</m:t>
                            </m:r>
                          </m:e>
                          <m:sup>
                            <m:r>
                              <a:rPr kumimoji="0" lang="en-US" sz="3200" b="0" i="1" u="none" strike="noStrike" kern="1200" cap="none" spc="0" normalizeH="0" baseline="0" noProof="0" smtClean="0">
                                <a:ln>
                                  <a:noFill/>
                                </a:ln>
                                <a:solidFill>
                                  <a:prstClr val="black"/>
                                </a:solidFill>
                                <a:effectLst/>
                                <a:uLnTx/>
                                <a:uFillTx/>
                                <a:latin typeface="Cambria Math"/>
                                <a:ea typeface="+mn-ea"/>
                                <a:cs typeface="+mn-cs"/>
                              </a:rPr>
                              <m:t>2</m:t>
                            </m:r>
                          </m:sup>
                        </m:sSup>
                      </m:num>
                      <m:den>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a:ea typeface="+mn-ea"/>
                                <a:cs typeface="+mn-cs"/>
                              </a:rPr>
                              <m:t>𝐿</m:t>
                            </m:r>
                          </m:e>
                          <m:sup>
                            <m:r>
                              <a:rPr kumimoji="0" lang="en-US" sz="3200" b="0" i="1" u="none" strike="noStrike" kern="1200" cap="none" spc="0" normalizeH="0" baseline="0" noProof="0" smtClean="0">
                                <a:ln>
                                  <a:noFill/>
                                </a:ln>
                                <a:solidFill>
                                  <a:prstClr val="black"/>
                                </a:solidFill>
                                <a:effectLst/>
                                <a:uLnTx/>
                                <a:uFillTx/>
                                <a:latin typeface="Cambria Math"/>
                                <a:ea typeface="+mn-ea"/>
                                <a:cs typeface="+mn-cs"/>
                              </a:rPr>
                              <m:t>3</m:t>
                            </m:r>
                          </m:sup>
                        </m:sSup>
                      </m:den>
                    </m:f>
                    <m:r>
                      <a:rPr kumimoji="0" lang="en-US" sz="3200" b="0" i="1" u="none" strike="noStrike" kern="1200" cap="none" spc="0" normalizeH="0" baseline="0" noProof="0" smtClean="0">
                        <a:ln>
                          <a:noFill/>
                        </a:ln>
                        <a:solidFill>
                          <a:prstClr val="black"/>
                        </a:solidFill>
                        <a:effectLst/>
                        <a:uLnTx/>
                        <a:uFillTx/>
                        <a:latin typeface="Cambria Math"/>
                        <a:ea typeface="+mn-ea"/>
                        <a:cs typeface="+mn-cs"/>
                      </a:rPr>
                      <m:t>=</m:t>
                    </m:r>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a:ea typeface="+mn-ea"/>
                            <a:cs typeface="+mn-cs"/>
                          </a:rPr>
                          <m:t>6</m:t>
                        </m:r>
                      </m:num>
                      <m:den>
                        <m:r>
                          <a:rPr kumimoji="0" lang="en-US" sz="3200" b="0" i="1" u="none" strike="noStrike" kern="1200" cap="none" spc="0" normalizeH="0" baseline="0" noProof="0" smtClean="0">
                            <a:ln>
                              <a:noFill/>
                            </a:ln>
                            <a:solidFill>
                              <a:prstClr val="black"/>
                            </a:solidFill>
                            <a:effectLst/>
                            <a:uLnTx/>
                            <a:uFillTx/>
                            <a:latin typeface="Cambria Math"/>
                            <a:ea typeface="+mn-ea"/>
                            <a:cs typeface="+mn-cs"/>
                          </a:rPr>
                          <m:t>𝐿</m:t>
                        </m:r>
                      </m:den>
                    </m:f>
                  </m:oMath>
                </a14:m>
                <a:r>
                  <a:rPr kumimoji="0" lang="en-US" sz="32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5" name="TextBox 4">
                <a:extLst>
                  <a:ext uri="{FF2B5EF4-FFF2-40B4-BE49-F238E27FC236}">
                    <a16:creationId xmlns:a16="http://schemas.microsoft.com/office/drawing/2014/main" id="{38661259-FD79-426F-9C6B-2FA8BC4C67E5}"/>
                  </a:ext>
                </a:extLst>
              </p:cNvPr>
              <p:cNvSpPr txBox="1">
                <a:spLocks noRot="1" noChangeAspect="1" noMove="1" noResize="1" noEditPoints="1" noAdjustHandles="1" noChangeArrowheads="1" noChangeShapeType="1" noTextEdit="1"/>
              </p:cNvSpPr>
              <p:nvPr/>
            </p:nvSpPr>
            <p:spPr>
              <a:xfrm>
                <a:off x="1888761" y="2212256"/>
                <a:ext cx="6175947" cy="2433487"/>
              </a:xfrm>
              <a:prstGeom prst="rect">
                <a:avLst/>
              </a:prstGeom>
              <a:blipFill>
                <a:blip r:embed="rId2"/>
                <a:stretch>
                  <a:fillRect l="-2270" b="-3258"/>
                </a:stretch>
              </a:blipFill>
            </p:spPr>
            <p:txBody>
              <a:bodyPr/>
              <a:lstStyle/>
              <a:p>
                <a:r>
                  <a:rPr lang="ar-IQ">
                    <a:noFill/>
                  </a:rPr>
                  <a:t> </a:t>
                </a:r>
              </a:p>
            </p:txBody>
          </p:sp>
        </mc:Fallback>
      </mc:AlternateContent>
      <p:pic>
        <p:nvPicPr>
          <p:cNvPr id="6" name="Picture 5">
            <a:extLst>
              <a:ext uri="{FF2B5EF4-FFF2-40B4-BE49-F238E27FC236}">
                <a16:creationId xmlns:a16="http://schemas.microsoft.com/office/drawing/2014/main" id="{9C71674D-DA44-4045-AB7A-E34AEAC8209B}"/>
              </a:ext>
            </a:extLst>
          </p:cNvPr>
          <p:cNvPicPr>
            <a:picLocks noChangeAspect="1"/>
          </p:cNvPicPr>
          <p:nvPr/>
        </p:nvPicPr>
        <p:blipFill>
          <a:blip r:embed="rId3"/>
          <a:stretch>
            <a:fillRect/>
          </a:stretch>
        </p:blipFill>
        <p:spPr>
          <a:xfrm>
            <a:off x="9024078" y="1549915"/>
            <a:ext cx="2674235" cy="3758170"/>
          </a:xfrm>
          <a:prstGeom prst="rect">
            <a:avLst/>
          </a:prstGeom>
        </p:spPr>
      </p:pic>
    </p:spTree>
    <p:extLst>
      <p:ext uri="{BB962C8B-B14F-4D97-AF65-F5344CB8AC3E}">
        <p14:creationId xmlns:p14="http://schemas.microsoft.com/office/powerpoint/2010/main" val="373772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867430-4555-4770-B109-91A30FDFFB4F}"/>
              </a:ext>
            </a:extLst>
          </p:cNvPr>
          <p:cNvSpPr txBox="1"/>
          <p:nvPr/>
        </p:nvSpPr>
        <p:spPr>
          <a:xfrm>
            <a:off x="734291" y="182571"/>
            <a:ext cx="10681854" cy="1569660"/>
          </a:xfrm>
          <a:prstGeom prst="rect">
            <a:avLst/>
          </a:prstGeom>
          <a:noFill/>
        </p:spPr>
        <p:txBody>
          <a:bodyPr wrap="square">
            <a:spAutoFit/>
          </a:bodyPr>
          <a:lstStyle/>
          <a:p>
            <a:pPr algn="just"/>
            <a:r>
              <a:rPr lang="en-US" sz="3200" dirty="0">
                <a:highlight>
                  <a:srgbClr val="FFFF00"/>
                </a:highlight>
              </a:rPr>
              <a:t>Calculate the specific surface area in </a:t>
            </a:r>
            <a:r>
              <a:rPr lang="en-US" sz="3200" dirty="0">
                <a:solidFill>
                  <a:srgbClr val="FF0000"/>
                </a:solidFill>
                <a:highlight>
                  <a:srgbClr val="FFFF00"/>
                </a:highlight>
              </a:rPr>
              <a:t>m²/g</a:t>
            </a:r>
            <a:r>
              <a:rPr lang="en-US" sz="3200" dirty="0">
                <a:highlight>
                  <a:srgbClr val="FFFF00"/>
                </a:highlight>
              </a:rPr>
              <a:t> of serum albumin in aqueous solution given that each molecule is a compact sphere of density </a:t>
            </a:r>
            <a:r>
              <a:rPr lang="en-US" sz="3200" dirty="0">
                <a:solidFill>
                  <a:srgbClr val="FF0000"/>
                </a:solidFill>
                <a:highlight>
                  <a:srgbClr val="FFFF00"/>
                </a:highlight>
              </a:rPr>
              <a:t>d=1.34g/cm³ </a:t>
            </a:r>
            <a:r>
              <a:rPr lang="en-US" sz="3200" dirty="0">
                <a:highlight>
                  <a:srgbClr val="FFFF00"/>
                </a:highlight>
              </a:rPr>
              <a:t>and  of diameter </a:t>
            </a:r>
            <a:r>
              <a:rPr lang="en-US" sz="3200" dirty="0">
                <a:solidFill>
                  <a:srgbClr val="FF0000"/>
                </a:solidFill>
                <a:highlight>
                  <a:srgbClr val="FFFF00"/>
                </a:highlight>
              </a:rPr>
              <a:t>D=18Å=18x10¯⁸</a:t>
            </a:r>
            <a:endParaRPr lang="ar-IQ" sz="3200" dirty="0">
              <a:solidFill>
                <a:srgbClr val="FF0000"/>
              </a:solidFill>
              <a:highlight>
                <a:srgbClr val="FFFF00"/>
              </a:highlight>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791B37B2-2875-48B0-90C5-9B43A9F4D021}"/>
                  </a:ext>
                </a:extLst>
              </p:cNvPr>
              <p:cNvSpPr txBox="1">
                <a:spLocks/>
              </p:cNvSpPr>
              <p:nvPr/>
            </p:nvSpPr>
            <p:spPr>
              <a:xfrm>
                <a:off x="1714500" y="2369126"/>
                <a:ext cx="8763000" cy="38213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a:t>
                </a:r>
                <a:r>
                  <a:rPr lang="en-US" sz="2400" dirty="0"/>
                  <a:t>sp</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a:rPr>
                          <m:t>𝐴</m:t>
                        </m:r>
                      </m:num>
                      <m:den>
                        <m:r>
                          <a:rPr lang="en-US" i="1">
                            <a:latin typeface="Cambria Math"/>
                          </a:rPr>
                          <m:t>𝑉</m:t>
                        </m:r>
                      </m:den>
                    </m:f>
                    <m:r>
                      <a:rPr lang="en-US" i="1">
                        <a:latin typeface="Cambria Math"/>
                      </a:rPr>
                      <m:t>=</m:t>
                    </m:r>
                    <m:f>
                      <m:fPr>
                        <m:ctrlPr>
                          <a:rPr lang="en-US" i="1">
                            <a:latin typeface="Cambria Math" panose="02040503050406030204" pitchFamily="18" charset="0"/>
                          </a:rPr>
                        </m:ctrlPr>
                      </m:fPr>
                      <m:num>
                        <m:r>
                          <a:rPr lang="en-US" i="1">
                            <a:latin typeface="Cambria Math"/>
                          </a:rPr>
                          <m:t>6</m:t>
                        </m:r>
                      </m:num>
                      <m:den>
                        <m:r>
                          <a:rPr lang="en-US" i="1">
                            <a:latin typeface="Cambria Math"/>
                          </a:rPr>
                          <m:t>𝐷</m:t>
                        </m:r>
                      </m:den>
                    </m:f>
                    <m:r>
                      <a:rPr lang="en-US" i="1" smtClean="0">
                        <a:latin typeface="Cambria Math"/>
                      </a:rPr>
                      <m:t>=</m:t>
                    </m:r>
                    <m:f>
                      <m:fPr>
                        <m:ctrlPr>
                          <a:rPr lang="en-US" i="1" smtClean="0">
                            <a:latin typeface="Cambria Math" panose="02040503050406030204" pitchFamily="18" charset="0"/>
                          </a:rPr>
                        </m:ctrlPr>
                      </m:fPr>
                      <m:num>
                        <m:r>
                          <a:rPr lang="en-US" i="1" smtClean="0">
                            <a:latin typeface="Cambria Math"/>
                          </a:rPr>
                          <m:t>6</m:t>
                        </m:r>
                      </m:num>
                      <m:den>
                        <m:r>
                          <a:rPr lang="en-US" i="1" smtClean="0">
                            <a:latin typeface="Cambria Math"/>
                          </a:rPr>
                          <m:t>18</m:t>
                        </m:r>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en-US" i="1" smtClean="0">
                                <a:latin typeface="Cambria Math"/>
                                <a:ea typeface="Cambria Math"/>
                              </a:rPr>
                              <m:t>10</m:t>
                            </m:r>
                          </m:e>
                          <m:sup>
                            <m:r>
                              <a:rPr lang="en-US" i="1" smtClean="0">
                                <a:latin typeface="Cambria Math"/>
                                <a:ea typeface="Cambria Math"/>
                              </a:rPr>
                              <m:t>−</m:t>
                            </m:r>
                            <m:r>
                              <a:rPr lang="en-US" i="1" smtClean="0">
                                <a:latin typeface="Cambria Math"/>
                                <a:ea typeface="Cambria Math"/>
                              </a:rPr>
                              <m:t>8</m:t>
                            </m:r>
                          </m:sup>
                        </m:sSup>
                        <m:r>
                          <a:rPr lang="en-US" i="1" smtClean="0">
                            <a:latin typeface="Cambria Math"/>
                            <a:ea typeface="Cambria Math"/>
                          </a:rPr>
                          <m:t>𝑐𝑚</m:t>
                        </m:r>
                      </m:den>
                    </m:f>
                  </m:oMath>
                </a14:m>
                <a:r>
                  <a:rPr lang="en-US" dirty="0"/>
                  <a:t>=3.33x10⁷ cm²/cm³</a:t>
                </a:r>
              </a:p>
              <a:p>
                <a:endParaRPr lang="en-US" dirty="0"/>
              </a:p>
              <a:p>
                <a:r>
                  <a:rPr lang="en-US" dirty="0">
                    <a:highlight>
                      <a:srgbClr val="FFFF00"/>
                    </a:highlight>
                  </a:rPr>
                  <a:t>M=VD (mass=</a:t>
                </a:r>
                <a:r>
                  <a:rPr lang="en-US" dirty="0" err="1">
                    <a:highlight>
                      <a:srgbClr val="FFFF00"/>
                    </a:highlight>
                  </a:rPr>
                  <a:t>volumeXdensity</a:t>
                </a:r>
                <a:r>
                  <a:rPr lang="en-US" dirty="0">
                    <a:highlight>
                      <a:srgbClr val="FFFF00"/>
                    </a:highlight>
                  </a:rPr>
                  <a:t>)</a:t>
                </a:r>
              </a:p>
              <a:p>
                <a:endParaRPr lang="en-US" dirty="0">
                  <a:highlight>
                    <a:srgbClr val="FFFF00"/>
                  </a:highlight>
                </a:endParaRPr>
              </a:p>
              <a:p>
                <a:pPr marL="0" indent="0">
                  <a:buFont typeface="Arial" panose="020B0604020202020204" pitchFamily="34" charset="0"/>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a:rPr>
                          <m:t>𝐴</m:t>
                        </m:r>
                        <m:r>
                          <a:rPr lang="en-US" i="1" smtClean="0">
                            <a:latin typeface="Cambria Math" panose="02040503050406030204" pitchFamily="18" charset="0"/>
                          </a:rPr>
                          <m:t>𝑠𝑝</m:t>
                        </m:r>
                      </m:num>
                      <m:den>
                        <m:r>
                          <a:rPr lang="en-US" i="1" smtClean="0">
                            <a:latin typeface="Cambria Math"/>
                          </a:rPr>
                          <m:t>𝑀</m:t>
                        </m:r>
                      </m:den>
                    </m:f>
                    <m:r>
                      <a:rPr lang="en-US" smtClean="0">
                        <a:latin typeface="Cambria Math"/>
                      </a:rPr>
                      <m:t>=</m:t>
                    </m:r>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i="1" smtClean="0">
                                <a:latin typeface="Cambria Math"/>
                              </a:rPr>
                              <m:t>𝐴</m:t>
                            </m:r>
                          </m:num>
                          <m:den>
                            <m:r>
                              <a:rPr lang="en-US" i="1" smtClean="0">
                                <a:latin typeface="Cambria Math"/>
                              </a:rPr>
                              <m:t>𝑉</m:t>
                            </m:r>
                          </m:den>
                        </m:f>
                      </m:e>
                    </m:d>
                    <m:f>
                      <m:fPr>
                        <m:ctrlPr>
                          <a:rPr lang="en-US" i="1" smtClean="0">
                            <a:latin typeface="Cambria Math" panose="02040503050406030204" pitchFamily="18" charset="0"/>
                          </a:rPr>
                        </m:ctrlPr>
                      </m:fPr>
                      <m:num>
                        <m:r>
                          <a:rPr lang="en-US" i="1" smtClean="0">
                            <a:latin typeface="Cambria Math"/>
                          </a:rPr>
                          <m:t>1</m:t>
                        </m:r>
                      </m:num>
                      <m:den>
                        <m:r>
                          <a:rPr lang="en-US" i="1" smtClean="0">
                            <a:latin typeface="Cambria Math"/>
                          </a:rPr>
                          <m:t>𝑑</m:t>
                        </m:r>
                      </m:den>
                    </m:f>
                    <m:r>
                      <a:rPr lang="en-US" i="1" smtClean="0">
                        <a:latin typeface="Cambria Math"/>
                      </a:rPr>
                      <m:t>=</m:t>
                    </m:r>
                    <m:f>
                      <m:fPr>
                        <m:ctrlPr>
                          <a:rPr lang="en-US" i="1" smtClean="0">
                            <a:latin typeface="Cambria Math" panose="02040503050406030204" pitchFamily="18" charset="0"/>
                          </a:rPr>
                        </m:ctrlPr>
                      </m:fPr>
                      <m:num>
                        <m:r>
                          <a:rPr lang="en-US" i="1" smtClean="0">
                            <a:latin typeface="Cambria Math"/>
                          </a:rPr>
                          <m:t>3</m:t>
                        </m:r>
                        <m:r>
                          <a:rPr lang="en-US" i="1" smtClean="0">
                            <a:latin typeface="Cambria Math"/>
                          </a:rPr>
                          <m:t>.</m:t>
                        </m:r>
                        <m:r>
                          <a:rPr lang="en-US" i="1" smtClean="0">
                            <a:latin typeface="Cambria Math"/>
                          </a:rPr>
                          <m:t>33</m:t>
                        </m:r>
                        <m:r>
                          <a:rPr lang="en-US" i="1" smtClean="0">
                            <a:latin typeface="Cambria Math"/>
                            <a:ea typeface="Cambria Math"/>
                          </a:rPr>
                          <m:t>×</m:t>
                        </m:r>
                        <m:sSup>
                          <m:sSupPr>
                            <m:ctrlPr>
                              <a:rPr lang="en-US" i="1" smtClean="0">
                                <a:latin typeface="Cambria Math" panose="02040503050406030204" pitchFamily="18" charset="0"/>
                              </a:rPr>
                            </m:ctrlPr>
                          </m:sSupPr>
                          <m:e>
                            <m:r>
                              <a:rPr lang="en-US" i="1" smtClean="0">
                                <a:latin typeface="Cambria Math"/>
                              </a:rPr>
                              <m:t>10</m:t>
                            </m:r>
                          </m:e>
                          <m:sup>
                            <m:r>
                              <a:rPr lang="en-US" i="1" smtClean="0">
                                <a:latin typeface="Cambria Math"/>
                              </a:rPr>
                              <m:t>7</m:t>
                            </m:r>
                          </m:sup>
                        </m:sSup>
                        <m:sSup>
                          <m:sSupPr>
                            <m:ctrlPr>
                              <a:rPr lang="en-US" i="1" smtClean="0">
                                <a:latin typeface="Cambria Math" panose="02040503050406030204" pitchFamily="18" charset="0"/>
                              </a:rPr>
                            </m:ctrlPr>
                          </m:sSupPr>
                          <m:e>
                            <m:r>
                              <a:rPr lang="en-US" i="1" smtClean="0">
                                <a:latin typeface="Cambria Math"/>
                              </a:rPr>
                              <m:t>𝑐𝑚</m:t>
                            </m:r>
                          </m:e>
                          <m:sup>
                            <m:r>
                              <a:rPr lang="en-US" i="1" smtClean="0">
                                <a:latin typeface="Cambria Math"/>
                              </a:rPr>
                              <m:t>2</m:t>
                            </m:r>
                          </m:sup>
                        </m:sSup>
                      </m:num>
                      <m:den>
                        <m:sSup>
                          <m:sSupPr>
                            <m:ctrlPr>
                              <a:rPr lang="en-US" i="1" smtClean="0">
                                <a:latin typeface="Cambria Math" panose="02040503050406030204" pitchFamily="18" charset="0"/>
                              </a:rPr>
                            </m:ctrlPr>
                          </m:sSupPr>
                          <m:e>
                            <m:r>
                              <a:rPr lang="en-US" i="1" smtClean="0">
                                <a:latin typeface="Cambria Math"/>
                              </a:rPr>
                              <m:t>𝑐𝑚</m:t>
                            </m:r>
                          </m:e>
                          <m:sup>
                            <m:r>
                              <a:rPr lang="en-US" i="1" smtClean="0">
                                <a:latin typeface="Cambria Math"/>
                              </a:rPr>
                              <m:t>3</m:t>
                            </m:r>
                          </m:sup>
                        </m:sSup>
                      </m:den>
                    </m:f>
                    <m:r>
                      <a:rPr lang="en-US" i="1" smtClean="0">
                        <a:latin typeface="Cambria Math"/>
                        <a:ea typeface="Cambria Math"/>
                      </a:rPr>
                      <m:t>×</m:t>
                    </m:r>
                    <m:f>
                      <m:fPr>
                        <m:ctrlPr>
                          <a:rPr lang="en-US" i="1" smtClean="0">
                            <a:latin typeface="Cambria Math" panose="02040503050406030204" pitchFamily="18" charset="0"/>
                            <a:ea typeface="Cambria Math"/>
                          </a:rPr>
                        </m:ctrlPr>
                      </m:fPr>
                      <m:num>
                        <m:sSup>
                          <m:sSupPr>
                            <m:ctrlPr>
                              <a:rPr lang="en-US" i="1" smtClean="0">
                                <a:latin typeface="Cambria Math" panose="02040503050406030204" pitchFamily="18" charset="0"/>
                                <a:ea typeface="Cambria Math"/>
                              </a:rPr>
                            </m:ctrlPr>
                          </m:sSupPr>
                          <m:e>
                            <m:r>
                              <a:rPr lang="en-US" i="1" smtClean="0">
                                <a:latin typeface="Cambria Math"/>
                                <a:ea typeface="Cambria Math"/>
                              </a:rPr>
                              <m:t>𝑐𝑚</m:t>
                            </m:r>
                          </m:e>
                          <m:sup>
                            <m:r>
                              <a:rPr lang="en-US" i="1" smtClean="0">
                                <a:latin typeface="Cambria Math"/>
                                <a:ea typeface="Cambria Math"/>
                              </a:rPr>
                              <m:t>3</m:t>
                            </m:r>
                          </m:sup>
                        </m:sSup>
                      </m:num>
                      <m:den>
                        <m:r>
                          <a:rPr lang="en-US" i="1" smtClean="0">
                            <a:latin typeface="Cambria Math"/>
                            <a:ea typeface="Cambria Math"/>
                          </a:rPr>
                          <m:t>1</m:t>
                        </m:r>
                        <m:r>
                          <a:rPr lang="en-US" i="1" smtClean="0">
                            <a:latin typeface="Cambria Math"/>
                            <a:ea typeface="Cambria Math"/>
                          </a:rPr>
                          <m:t>.</m:t>
                        </m:r>
                        <m:r>
                          <a:rPr lang="en-US" i="1" smtClean="0">
                            <a:latin typeface="Cambria Math"/>
                            <a:ea typeface="Cambria Math"/>
                          </a:rPr>
                          <m:t>34</m:t>
                        </m:r>
                        <m:r>
                          <a:rPr lang="en-US" i="1" smtClean="0">
                            <a:latin typeface="Cambria Math"/>
                            <a:ea typeface="Cambria Math"/>
                          </a:rPr>
                          <m:t>𝑔</m:t>
                        </m:r>
                      </m:den>
                    </m:f>
                    <m:r>
                      <a:rPr lang="en-US" i="1" smtClean="0">
                        <a:latin typeface="Cambria Math"/>
                        <a:ea typeface="Cambria Math"/>
                      </a:rPr>
                      <m:t>=</m:t>
                    </m:r>
                    <m:f>
                      <m:fPr>
                        <m:ctrlPr>
                          <a:rPr lang="en-US" i="1" smtClean="0">
                            <a:latin typeface="Cambria Math" panose="02040503050406030204" pitchFamily="18" charset="0"/>
                            <a:ea typeface="Cambria Math"/>
                          </a:rPr>
                        </m:ctrlPr>
                      </m:fPr>
                      <m:num>
                        <m:r>
                          <a:rPr lang="en-US" i="1" smtClean="0">
                            <a:latin typeface="Cambria Math"/>
                            <a:ea typeface="Cambria Math"/>
                          </a:rPr>
                          <m:t>2</m:t>
                        </m:r>
                        <m:r>
                          <a:rPr lang="en-US" i="1" smtClean="0">
                            <a:latin typeface="Cambria Math"/>
                            <a:ea typeface="Cambria Math"/>
                          </a:rPr>
                          <m:t>.</m:t>
                        </m:r>
                        <m:r>
                          <a:rPr lang="en-US" i="1" smtClean="0">
                            <a:latin typeface="Cambria Math"/>
                            <a:ea typeface="Cambria Math"/>
                          </a:rPr>
                          <m:t>49</m:t>
                        </m:r>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en-US" i="1" smtClean="0">
                                <a:latin typeface="Cambria Math"/>
                                <a:ea typeface="Cambria Math"/>
                              </a:rPr>
                              <m:t>10</m:t>
                            </m:r>
                          </m:e>
                          <m:sup>
                            <m:r>
                              <a:rPr lang="en-US" i="1" smtClean="0">
                                <a:latin typeface="Cambria Math"/>
                                <a:ea typeface="Cambria Math"/>
                              </a:rPr>
                              <m:t>7</m:t>
                            </m:r>
                          </m:sup>
                        </m:sSup>
                        <m:sSup>
                          <m:sSupPr>
                            <m:ctrlPr>
                              <a:rPr lang="en-US" i="1" smtClean="0">
                                <a:latin typeface="Cambria Math" panose="02040503050406030204" pitchFamily="18" charset="0"/>
                                <a:ea typeface="Cambria Math"/>
                              </a:rPr>
                            </m:ctrlPr>
                          </m:sSupPr>
                          <m:e>
                            <m:r>
                              <a:rPr lang="en-US" i="1" smtClean="0">
                                <a:latin typeface="Cambria Math"/>
                                <a:ea typeface="Cambria Math"/>
                              </a:rPr>
                              <m:t>𝑐𝑚</m:t>
                            </m:r>
                          </m:e>
                          <m:sup>
                            <m:r>
                              <a:rPr lang="en-US" i="1" smtClean="0">
                                <a:latin typeface="Cambria Math"/>
                                <a:ea typeface="Cambria Math"/>
                              </a:rPr>
                              <m:t>2</m:t>
                            </m:r>
                          </m:sup>
                        </m:sSup>
                      </m:num>
                      <m:den>
                        <m:r>
                          <a:rPr lang="en-US" i="1" smtClean="0">
                            <a:latin typeface="Cambria Math"/>
                            <a:ea typeface="Cambria Math"/>
                          </a:rPr>
                          <m:t>𝑔</m:t>
                        </m:r>
                      </m:den>
                    </m:f>
                  </m:oMath>
                </a14:m>
                <a:r>
                  <a:rPr lang="en-US" dirty="0"/>
                  <a:t>  </a:t>
                </a:r>
                <a14:m>
                  <m:oMath xmlns:m="http://schemas.openxmlformats.org/officeDocument/2006/math">
                    <m:f>
                      <m:fPr>
                        <m:ctrlPr>
                          <a:rPr lang="en-US" i="1">
                            <a:latin typeface="Cambria Math" panose="02040503050406030204" pitchFamily="18" charset="0"/>
                            <a:ea typeface="Cambria Math"/>
                          </a:rPr>
                        </m:ctrlPr>
                      </m:fPr>
                      <m:num>
                        <m:r>
                          <a:rPr lang="en-US" i="1">
                            <a:latin typeface="Cambria Math"/>
                            <a:ea typeface="Cambria Math"/>
                          </a:rPr>
                          <m:t>2</m:t>
                        </m:r>
                        <m:r>
                          <a:rPr lang="en-US" i="1">
                            <a:latin typeface="Cambria Math"/>
                            <a:ea typeface="Cambria Math"/>
                          </a:rPr>
                          <m:t>.</m:t>
                        </m:r>
                        <m:r>
                          <a:rPr lang="en-US" i="1">
                            <a:latin typeface="Cambria Math"/>
                            <a:ea typeface="Cambria Math"/>
                          </a:rPr>
                          <m:t>49</m:t>
                        </m:r>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10</m:t>
                            </m:r>
                          </m:e>
                          <m:sup>
                            <m:r>
                              <a:rPr lang="en-US" i="1">
                                <a:latin typeface="Cambria Math"/>
                                <a:ea typeface="Cambria Math"/>
                              </a:rPr>
                              <m:t>7</m:t>
                            </m:r>
                          </m:sup>
                        </m:sSup>
                        <m:sSup>
                          <m:sSupPr>
                            <m:ctrlPr>
                              <a:rPr lang="en-US" i="1">
                                <a:latin typeface="Cambria Math" panose="02040503050406030204" pitchFamily="18" charset="0"/>
                                <a:ea typeface="Cambria Math"/>
                              </a:rPr>
                            </m:ctrlPr>
                          </m:sSupPr>
                          <m:e>
                            <m:r>
                              <a:rPr lang="en-US" i="1">
                                <a:latin typeface="Cambria Math"/>
                                <a:ea typeface="Cambria Math"/>
                              </a:rPr>
                              <m:t>𝑐𝑚</m:t>
                            </m:r>
                          </m:e>
                          <m:sup>
                            <m:r>
                              <a:rPr lang="en-US" i="1">
                                <a:latin typeface="Cambria Math"/>
                                <a:ea typeface="Cambria Math"/>
                              </a:rPr>
                              <m:t>2</m:t>
                            </m:r>
                          </m:sup>
                        </m:sSup>
                      </m:num>
                      <m:den>
                        <m:r>
                          <a:rPr lang="en-US" i="1">
                            <a:latin typeface="Cambria Math"/>
                            <a:ea typeface="Cambria Math"/>
                          </a:rPr>
                          <m:t>𝑔</m:t>
                        </m:r>
                      </m:den>
                    </m:f>
                    <m:r>
                      <a:rPr lang="en-US" i="1" smtClean="0">
                        <a:latin typeface="Cambria Math"/>
                        <a:ea typeface="Cambria Math"/>
                      </a:rPr>
                      <m:t>×</m:t>
                    </m:r>
                    <m:f>
                      <m:fPr>
                        <m:ctrlPr>
                          <a:rPr lang="en-US" i="1" smtClean="0">
                            <a:latin typeface="Cambria Math" panose="02040503050406030204" pitchFamily="18" charset="0"/>
                            <a:ea typeface="Cambria Math"/>
                          </a:rPr>
                        </m:ctrlPr>
                      </m:fPr>
                      <m:num>
                        <m:sSup>
                          <m:sSupPr>
                            <m:ctrlPr>
                              <a:rPr lang="en-US" i="1" smtClean="0">
                                <a:latin typeface="Cambria Math" panose="02040503050406030204" pitchFamily="18" charset="0"/>
                                <a:ea typeface="Cambria Math"/>
                              </a:rPr>
                            </m:ctrlPr>
                          </m:sSupPr>
                          <m:e>
                            <m:r>
                              <a:rPr lang="en-US" i="1" smtClean="0">
                                <a:latin typeface="Cambria Math"/>
                                <a:ea typeface="Cambria Math"/>
                              </a:rPr>
                              <m:t>𝑚</m:t>
                            </m:r>
                          </m:e>
                          <m:sup>
                            <m:r>
                              <a:rPr lang="en-US" i="1" smtClean="0">
                                <a:latin typeface="Cambria Math"/>
                                <a:ea typeface="Cambria Math"/>
                              </a:rPr>
                              <m:t>2</m:t>
                            </m:r>
                          </m:sup>
                        </m:sSup>
                      </m:num>
                      <m:den>
                        <m:sSup>
                          <m:sSupPr>
                            <m:ctrlPr>
                              <a:rPr lang="en-US" i="1" smtClean="0">
                                <a:latin typeface="Cambria Math" panose="02040503050406030204" pitchFamily="18" charset="0"/>
                                <a:ea typeface="Cambria Math"/>
                              </a:rPr>
                            </m:ctrlPr>
                          </m:sSupPr>
                          <m:e>
                            <m:r>
                              <a:rPr lang="en-US" i="1" smtClean="0">
                                <a:latin typeface="Cambria Math"/>
                                <a:ea typeface="Cambria Math"/>
                              </a:rPr>
                              <m:t>10</m:t>
                            </m:r>
                          </m:e>
                          <m:sup>
                            <m:r>
                              <a:rPr lang="en-US" i="1" smtClean="0">
                                <a:latin typeface="Cambria Math"/>
                                <a:ea typeface="Cambria Math"/>
                              </a:rPr>
                              <m:t>4</m:t>
                            </m:r>
                          </m:sup>
                        </m:sSup>
                        <m:sSup>
                          <m:sSupPr>
                            <m:ctrlPr>
                              <a:rPr lang="en-US" i="1" smtClean="0">
                                <a:latin typeface="Cambria Math" panose="02040503050406030204" pitchFamily="18" charset="0"/>
                                <a:ea typeface="Cambria Math"/>
                              </a:rPr>
                            </m:ctrlPr>
                          </m:sSupPr>
                          <m:e>
                            <m:r>
                              <a:rPr lang="en-US" i="1" smtClean="0">
                                <a:latin typeface="Cambria Math"/>
                                <a:ea typeface="Cambria Math"/>
                              </a:rPr>
                              <m:t>𝑐𝑚</m:t>
                            </m:r>
                          </m:e>
                          <m:sup>
                            <m:r>
                              <a:rPr lang="en-US" i="1" smtClean="0">
                                <a:latin typeface="Cambria Math"/>
                                <a:ea typeface="Cambria Math"/>
                              </a:rPr>
                              <m:t>2</m:t>
                            </m:r>
                          </m:sup>
                        </m:sSup>
                      </m:den>
                    </m:f>
                    <m:r>
                      <a:rPr lang="en-US" i="1" smtClean="0">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2</m:t>
                        </m:r>
                        <m:r>
                          <a:rPr lang="en-US" i="1">
                            <a:latin typeface="Cambria Math"/>
                            <a:ea typeface="Cambria Math"/>
                          </a:rPr>
                          <m:t>.</m:t>
                        </m:r>
                        <m:r>
                          <a:rPr lang="en-US" i="1">
                            <a:latin typeface="Cambria Math"/>
                            <a:ea typeface="Cambria Math"/>
                          </a:rPr>
                          <m:t>49</m:t>
                        </m:r>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10</m:t>
                            </m:r>
                          </m:e>
                          <m:sup>
                            <m:r>
                              <a:rPr lang="en-US" i="1" smtClean="0">
                                <a:latin typeface="Cambria Math"/>
                                <a:ea typeface="Cambria Math"/>
                              </a:rPr>
                              <m:t>3</m:t>
                            </m:r>
                          </m:sup>
                        </m:sSup>
                        <m:sSup>
                          <m:sSupPr>
                            <m:ctrlPr>
                              <a:rPr lang="en-US" i="1">
                                <a:latin typeface="Cambria Math" panose="02040503050406030204" pitchFamily="18" charset="0"/>
                                <a:ea typeface="Cambria Math"/>
                              </a:rPr>
                            </m:ctrlPr>
                          </m:sSupPr>
                          <m:e>
                            <m:r>
                              <a:rPr lang="en-US" i="1">
                                <a:latin typeface="Cambria Math"/>
                                <a:ea typeface="Cambria Math"/>
                              </a:rPr>
                              <m:t>𝑚</m:t>
                            </m:r>
                          </m:e>
                          <m:sup>
                            <m:r>
                              <a:rPr lang="en-US" i="1">
                                <a:latin typeface="Cambria Math"/>
                                <a:ea typeface="Cambria Math"/>
                              </a:rPr>
                              <m:t>2</m:t>
                            </m:r>
                          </m:sup>
                        </m:sSup>
                      </m:num>
                      <m:den>
                        <m:r>
                          <a:rPr lang="en-US" i="1">
                            <a:latin typeface="Cambria Math"/>
                            <a:ea typeface="Cambria Math"/>
                          </a:rPr>
                          <m:t>𝑔</m:t>
                        </m:r>
                      </m:den>
                    </m:f>
                    <m:r>
                      <a:rPr lang="en-US" i="1" smtClean="0">
                        <a:latin typeface="Cambria Math"/>
                        <a:ea typeface="Cambria Math"/>
                      </a:rPr>
                      <m:t>≈     </m:t>
                    </m:r>
                    <m:r>
                      <a:rPr lang="en-US" i="1" smtClean="0">
                        <a:latin typeface="Cambria Math"/>
                        <a:ea typeface="Cambria Math"/>
                      </a:rPr>
                      <m:t>2500</m:t>
                    </m:r>
                    <m:sSup>
                      <m:sSupPr>
                        <m:ctrlPr>
                          <a:rPr lang="en-US" i="1" smtClean="0">
                            <a:latin typeface="Cambria Math" panose="02040503050406030204" pitchFamily="18" charset="0"/>
                            <a:ea typeface="Cambria Math"/>
                          </a:rPr>
                        </m:ctrlPr>
                      </m:sSupPr>
                      <m:e>
                        <m:r>
                          <a:rPr lang="en-US" i="1" smtClean="0">
                            <a:latin typeface="Cambria Math"/>
                            <a:ea typeface="Cambria Math"/>
                          </a:rPr>
                          <m:t>𝑚</m:t>
                        </m:r>
                      </m:e>
                      <m:sup>
                        <m:r>
                          <a:rPr lang="en-US" i="1" smtClean="0">
                            <a:latin typeface="Cambria Math"/>
                            <a:ea typeface="Cambria Math"/>
                          </a:rPr>
                          <m:t>2</m:t>
                        </m:r>
                      </m:sup>
                    </m:sSup>
                    <m:r>
                      <a:rPr lang="en-US" i="1" smtClean="0">
                        <a:latin typeface="Cambria Math"/>
                        <a:ea typeface="Cambria Math"/>
                      </a:rPr>
                      <m:t>/</m:t>
                    </m:r>
                    <m:r>
                      <a:rPr lang="en-US" i="1" smtClean="0">
                        <a:latin typeface="Cambria Math"/>
                        <a:ea typeface="Cambria Math"/>
                      </a:rPr>
                      <m:t>𝑔</m:t>
                    </m:r>
                  </m:oMath>
                </a14:m>
                <a:endParaRPr lang="en-US" dirty="0"/>
              </a:p>
            </p:txBody>
          </p:sp>
        </mc:Choice>
        <mc:Fallback xmlns="">
          <p:sp>
            <p:nvSpPr>
              <p:cNvPr id="5" name="Content Placeholder 2">
                <a:extLst>
                  <a:ext uri="{FF2B5EF4-FFF2-40B4-BE49-F238E27FC236}">
                    <a16:creationId xmlns:a16="http://schemas.microsoft.com/office/drawing/2014/main" id="{791B37B2-2875-48B0-90C5-9B43A9F4D021}"/>
                  </a:ext>
                </a:extLst>
              </p:cNvPr>
              <p:cNvSpPr txBox="1">
                <a:spLocks noRot="1" noChangeAspect="1" noMove="1" noResize="1" noEditPoints="1" noAdjustHandles="1" noChangeArrowheads="1" noChangeShapeType="1" noTextEdit="1"/>
              </p:cNvSpPr>
              <p:nvPr/>
            </p:nvSpPr>
            <p:spPr>
              <a:xfrm>
                <a:off x="1714500" y="2369126"/>
                <a:ext cx="8763000" cy="3821393"/>
              </a:xfrm>
              <a:prstGeom prst="rect">
                <a:avLst/>
              </a:prstGeom>
              <a:blipFill>
                <a:blip r:embed="rId2"/>
                <a:stretch>
                  <a:fillRect l="-1252" t="-319"/>
                </a:stretch>
              </a:blipFill>
            </p:spPr>
            <p:txBody>
              <a:bodyPr/>
              <a:lstStyle/>
              <a:p>
                <a:r>
                  <a:rPr lang="ar-IQ">
                    <a:noFill/>
                  </a:rPr>
                  <a:t> </a:t>
                </a:r>
              </a:p>
            </p:txBody>
          </p:sp>
        </mc:Fallback>
      </mc:AlternateContent>
    </p:spTree>
    <p:extLst>
      <p:ext uri="{BB962C8B-B14F-4D97-AF65-F5344CB8AC3E}">
        <p14:creationId xmlns:p14="http://schemas.microsoft.com/office/powerpoint/2010/main" val="767329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2544</TotalTime>
  <Words>2804</Words>
  <Application>Microsoft Office PowerPoint</Application>
  <PresentationFormat>Widescreen</PresentationFormat>
  <Paragraphs>187</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Algerian</vt:lpstr>
      <vt:lpstr>Andalus</vt:lpstr>
      <vt:lpstr>Arial</vt:lpstr>
      <vt:lpstr>Arial Rounded MT Bold</vt:lpstr>
      <vt:lpstr>Calibri</vt:lpstr>
      <vt:lpstr>Calibri Light</vt:lpstr>
      <vt:lpstr>Cambria Math</vt:lpstr>
      <vt:lpstr>Tahoma</vt:lpstr>
      <vt:lpstr>Times New Roman</vt:lpstr>
      <vt:lpstr>Wingdings</vt:lpstr>
      <vt:lpstr>Office Theme</vt:lpstr>
      <vt:lpstr>lec 7 Pharmaceutical Technology colloidal dispersions </vt:lpstr>
      <vt:lpstr>Dispersed systems </vt:lpstr>
      <vt:lpstr>Types of dispersed systems</vt:lpstr>
      <vt:lpstr>PowerPoint Presentation</vt:lpstr>
      <vt:lpstr>Colloidal dispersions </vt:lpstr>
      <vt:lpstr>Characteristics of dispersed phase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Shape of colloidal systems</vt:lpstr>
      <vt:lpstr>3- Types of colloids according to the nature of interaction between dispersed phase and dispersion medium divided to:</vt:lpstr>
      <vt:lpstr>Lyophilic colloids</vt:lpstr>
      <vt:lpstr>PowerPoint Presentation</vt:lpstr>
      <vt:lpstr>Lyophobic colloids</vt:lpstr>
      <vt:lpstr>Coagulation or Precipitation</vt:lpstr>
      <vt:lpstr>PowerPoint Presentation</vt:lpstr>
      <vt:lpstr>PowerPoint Presentation</vt:lpstr>
      <vt:lpstr>Properties of colloids</vt:lpstr>
      <vt:lpstr>1- kinetic properties</vt:lpstr>
      <vt:lpstr>Diffusion </vt:lpstr>
      <vt:lpstr>3) Osmosis </vt:lpstr>
      <vt:lpstr>4) Sedimentation </vt:lpstr>
      <vt:lpstr>5) Viscosity </vt:lpstr>
      <vt:lpstr>2. Optical properties</vt:lpstr>
      <vt:lpstr>PowerPoint Presentation</vt:lpstr>
      <vt:lpstr>PowerPoint Presentation</vt:lpstr>
      <vt:lpstr>PowerPoint Presentation</vt:lpstr>
      <vt:lpstr>PowerPoint Presentation</vt:lpstr>
      <vt:lpstr>PowerPoint Presentation</vt:lpstr>
      <vt:lpstr>Electrophoresis</vt:lpstr>
      <vt:lpstr>Physical stability of colloidal systems</vt:lpstr>
      <vt:lpstr>Colloidal stability </vt:lpstr>
      <vt:lpstr>DLVO theory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1 Pharmaceutical Technology solutions</dc:title>
  <dc:creator>ameer</dc:creator>
  <cp:lastModifiedBy>ameer</cp:lastModifiedBy>
  <cp:revision>18</cp:revision>
  <dcterms:created xsi:type="dcterms:W3CDTF">2021-10-16T07:04:10Z</dcterms:created>
  <dcterms:modified xsi:type="dcterms:W3CDTF">2022-01-05T07:07:13Z</dcterms:modified>
</cp:coreProperties>
</file>