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Mass Transfer 3rd Stage  Dr. eng. Alaa D. Jawad Al-Bayati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C552E-50D2-4FD0-ACA4-ABF0F5F9949A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D9213-B79C-4CCE-B00C-6BF60124C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4903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Mass Transfer 3rd Stage  Dr. eng. Alaa D. Jawad Al-Bayati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E46E5-81BA-46E0-BE87-1513AB47C02D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2DD2F-13F5-4B24-864C-93B2EF00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0167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Mass Transfer 3rd Stage  Dr. eng. Alaa D. Jawad Al-Bayati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62DD2F-13F5-4B24-864C-93B2EF00D3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7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2F6413B-A91E-473B-A7F1-5950A0E9BCE8}" type="datetime1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Al-Mustaqbal University   Chemical Engineering and petroleum Industries  3rd satge Assist. Proff. Dr. Eng . Alaa al-Bayati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8C8FBEA-7561-4BB4-A14A-708F1DD9A4C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171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C38B-1C45-4EC3-AEEB-8F1C60A19978}" type="datetime1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Al-Mustaqbal University   Chemical Engineering and petroleum Industries  3rd satge Assist. Proff. Dr. Eng . Alaa al-Bayati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FBEA-7561-4BB4-A14A-708F1DD9A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7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552F-24E9-45E7-9952-032AC0C4661C}" type="datetime1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Al-Mustaqbal University   Chemical Engineering and petroleum Industries  3rd satge Assist. Proff. Dr. Eng . Alaa al-Bayati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FBEA-7561-4BB4-A14A-708F1DD9A4C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104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5F7-CE2D-4827-B4B4-E1CEC37ACDD7}" type="datetime1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Al-Mustaqbal University   Chemical Engineering and petroleum Industries  3rd satge Assist. Proff. Dr. Eng . Alaa al-Bayati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FBEA-7561-4BB4-A14A-708F1DD9A4C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626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7376-FF97-4A6A-9378-CAC72E9CA33A}" type="datetime1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Al-Mustaqbal University   Chemical Engineering and petroleum Industries  3rd satge Assist. Proff. Dr. Eng . Alaa al-Bayati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FBEA-7561-4BB4-A14A-708F1DD9A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36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AFDC-9753-4BB5-A0DE-2785A6744835}" type="datetime1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Al-Mustaqbal University   Chemical Engineering and petroleum Industries  3rd satge Assist. Proff. Dr. Eng . Alaa al-Bayati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FBEA-7561-4BB4-A14A-708F1DD9A4C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153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225F-E85F-4890-B85C-A38CDA328EDA}" type="datetime1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Al-Mustaqbal University   Chemical Engineering and petroleum Industries  3rd satge Assist. Proff. Dr. Eng . Alaa al-Bayati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FBEA-7561-4BB4-A14A-708F1DD9A4C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377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1983-B4F6-4D50-A05F-B9F2664F36F3}" type="datetime1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Al-Mustaqbal University   Chemical Engineering and petroleum Industries  3rd satge Assist. Proff. Dr. Eng . Alaa al-Bayati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FBEA-7561-4BB4-A14A-708F1DD9A4C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409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AF548-98A3-46EF-8E85-BF7D34783EC2}" type="datetime1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Al-Mustaqbal University   Chemical Engineering and petroleum Industries  3rd satge Assist. Proff. Dr. Eng . Alaa al-Bayati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FBEA-7561-4BB4-A14A-708F1DD9A4C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08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3B3B-1293-439E-9442-7EE46BE4EF8E}" type="datetime1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Al-Mustaqbal University   Chemical Engineering and petroleum Industries  3rd satge Assist. Proff. Dr. Eng . Alaa al-Bayati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FBEA-7561-4BB4-A14A-708F1DD9A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71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D3E3-5B91-41CD-9682-08377B8C523F}" type="datetime1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Al-Mustaqbal University   Chemical Engineering and petroleum Industries  3rd satge Assist. Proff. Dr. Eng . Alaa al-Bayati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FBEA-7561-4BB4-A14A-708F1DD9A4C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12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6BD9-B2E5-4569-8FCD-5D3F10B6ACAA}" type="datetime1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Al-Mustaqbal University   Chemical Engineering and petroleum Industries  3rd satge Assist. Proff. Dr. Eng . Alaa al-Bayati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FBEA-7561-4BB4-A14A-708F1DD9A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01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A8D4-99CD-48DE-BD39-BA61EE093F90}" type="datetime1">
              <a:rPr lang="en-US" smtClean="0"/>
              <a:t>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Al-Mustaqbal University   Chemical Engineering and petroleum Industries  3rd satge Assist. Proff. Dr. Eng . Alaa al-Bayati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FBEA-7561-4BB4-A14A-708F1DD9A4C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51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9728-4655-4A17-AF51-860553CEA7DA}" type="datetime1">
              <a:rPr lang="en-US" smtClean="0"/>
              <a:t>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Al-Mustaqbal University   Chemical Engineering and petroleum Industries  3rd satge Assist. Proff. Dr. Eng . Alaa al-Bayati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FBEA-7561-4BB4-A14A-708F1DD9A4C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002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6DAC-610E-4261-8F85-C24EB7A2BD79}" type="datetime1">
              <a:rPr lang="en-US" smtClean="0"/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Al-Mustaqbal University   Chemical Engineering and petroleum Industries  3rd satge Assist. Proff. Dr. Eng . Alaa al-Bayati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FBEA-7561-4BB4-A14A-708F1DD9A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9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7875-C470-4950-9024-267DDC270C6C}" type="datetime1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Al-Mustaqbal University   Chemical Engineering and petroleum Industries  3rd satge Assist. Proff. Dr. Eng . Alaa al-Bayati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FBEA-7561-4BB4-A14A-708F1DD9A4C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64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DF67-8E3B-4924-B0F3-03271EE9BC19}" type="datetime1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Al-Mustaqbal University   Chemical Engineering and petroleum Industries  3rd satge Assist. Proff. Dr. Eng . Alaa al-Bayati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FBEA-7561-4BB4-A14A-708F1DD9A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1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286A13-E8FC-4018-BD44-5E7E7507BC7D}" type="datetime1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Al-Mustaqbal University   Chemical Engineering and petroleum Industries  3rd satge Assist. Proff. Dr. Eng . Alaa al-Bayati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C8FBEA-7561-4BB4-A14A-708F1DD9A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1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Diffusion – Lecture 2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Assist. </a:t>
            </a:r>
            <a:r>
              <a:rPr lang="en-US" dirty="0" err="1" smtClean="0"/>
              <a:t>Proff</a:t>
            </a:r>
            <a:r>
              <a:rPr lang="en-US" dirty="0" smtClean="0"/>
              <a:t>. Dr. </a:t>
            </a:r>
            <a:r>
              <a:rPr lang="en-US" dirty="0" err="1" smtClean="0"/>
              <a:t>eng.</a:t>
            </a:r>
            <a:r>
              <a:rPr lang="en-US" dirty="0" smtClean="0"/>
              <a:t> </a:t>
            </a:r>
            <a:r>
              <a:rPr lang="en-US" dirty="0" err="1" smtClean="0"/>
              <a:t>Alaa</a:t>
            </a:r>
            <a:r>
              <a:rPr lang="en-US" dirty="0" smtClean="0"/>
              <a:t> D. </a:t>
            </a:r>
            <a:r>
              <a:rPr lang="en-US" dirty="0" err="1" smtClean="0"/>
              <a:t>Jawad</a:t>
            </a:r>
            <a:r>
              <a:rPr lang="en-US" dirty="0" smtClean="0"/>
              <a:t> AL-</a:t>
            </a:r>
            <a:r>
              <a:rPr lang="en-US" dirty="0" err="1" smtClean="0"/>
              <a:t>Bayati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6408471" cy="279400"/>
          </a:xfrm>
        </p:spPr>
        <p:txBody>
          <a:bodyPr/>
          <a:lstStyle/>
          <a:p>
            <a:r>
              <a:rPr lang="en-US" dirty="0" smtClean="0"/>
              <a:t>Al-</a:t>
            </a:r>
            <a:r>
              <a:rPr lang="en-US" dirty="0" err="1" smtClean="0"/>
              <a:t>Mustaqbal</a:t>
            </a:r>
            <a:r>
              <a:rPr lang="en-US" dirty="0" smtClean="0"/>
              <a:t> University   Chemical Engineering and petroleum Industries  3rd </a:t>
            </a:r>
            <a:r>
              <a:rPr lang="en-US" dirty="0" err="1" smtClean="0"/>
              <a:t>satge</a:t>
            </a:r>
            <a:r>
              <a:rPr lang="en-US" dirty="0" smtClean="0"/>
              <a:t> Assist. </a:t>
            </a:r>
            <a:r>
              <a:rPr lang="en-US" dirty="0" err="1" smtClean="0"/>
              <a:t>Proff</a:t>
            </a:r>
            <a:r>
              <a:rPr lang="en-US" dirty="0" smtClean="0"/>
              <a:t>. Dr. </a:t>
            </a:r>
            <a:r>
              <a:rPr lang="en-US" dirty="0" err="1" smtClean="0"/>
              <a:t>Eng</a:t>
            </a:r>
            <a:r>
              <a:rPr lang="en-US" dirty="0" smtClean="0"/>
              <a:t> . </a:t>
            </a:r>
            <a:r>
              <a:rPr lang="en-US" dirty="0" err="1" smtClean="0"/>
              <a:t>Alaa</a:t>
            </a:r>
            <a:r>
              <a:rPr lang="en-US" dirty="0" smtClean="0"/>
              <a:t> al-</a:t>
            </a:r>
            <a:r>
              <a:rPr lang="en-US" dirty="0" err="1" smtClean="0"/>
              <a:t>Bayati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FBEA-7561-4BB4-A14A-708F1DD9A4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4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989" y="577817"/>
            <a:ext cx="10581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Equation 10.30 is known as Stefan's Law(3) . Thus the bulk flow enhances the mass transfer rate by a factor Cr/Cg, known as the drift factor. The fluxes of the components are given in Table 10.1.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370" y="1199477"/>
            <a:ext cx="5199344" cy="500168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Al-Mustaqbal University   Chemical Engineering and petroleum Industries  3rd satge Assist. Proff. Dr. Eng . Alaa al-Bayati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FBEA-7561-4BB4-A14A-708F1DD9A4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6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342" y="807432"/>
            <a:ext cx="8663125" cy="458636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Al-Mustaqbal University   Chemical Engineering and petroleum Industries  3rd satge Assist. Proff. Dr. Eng . Alaa al-Bayati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FBEA-7561-4BB4-A14A-708F1DD9A4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127" y="756864"/>
            <a:ext cx="5877745" cy="53442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Al-Mustaqbal University   Chemical Engineering and petroleum Industries  3rd satge Assist. Proff. Dr. Eng . Alaa al-Bayati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FBEA-7561-4BB4-A14A-708F1DD9A4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36" y="682028"/>
            <a:ext cx="10115326" cy="2209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899" y="2891122"/>
            <a:ext cx="8072403" cy="249180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Al-Mustaqbal University   Chemical Engineering and petroleum Industries  3rd satge Assist. Proff. Dr. Eng . Alaa al-Bayati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FBEA-7561-4BB4-A14A-708F1DD9A4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8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810" y="870581"/>
            <a:ext cx="9612703" cy="341990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Al-Mustaqbal University   Chemical Engineering and petroleum Industries  3rd satge Assist. Proff. Dr. Eng . Alaa al-Bayati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FBEA-7561-4BB4-A14A-708F1DD9A4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Al-Mustaqbal University   Chemical Engineering and petroleum Industries  3rd satge Assist. Proff. Dr. Eng . Alaa al-Bayati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FBEA-7561-4BB4-A14A-708F1DD9A4CB}" type="slidenum">
              <a:rPr lang="en-US" smtClean="0"/>
              <a:t>15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733" y="2165230"/>
            <a:ext cx="9046534" cy="336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18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DIFFUSION IN BINARY GAS MIXTURES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 of binary </a:t>
            </a:r>
            <a:r>
              <a:rPr lang="en-US" dirty="0" smtClean="0"/>
              <a:t>mixtures: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754" y="2961973"/>
            <a:ext cx="6215023" cy="321849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Al-Mustaqbal University   Chemical Engineering and petroleum Industries  3rd satge Assist. Proff. Dr. Eng . Alaa al-Bayati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FBEA-7561-4BB4-A14A-708F1DD9A4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9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495" y="680145"/>
            <a:ext cx="7410090" cy="529827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Al-Mustaqbal University   Chemical Engineering and petroleum Industries  3rd satge Assist. Proff. Dr. Eng . Alaa al-Bayati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FBEA-7561-4BB4-A14A-708F1DD9A4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2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008" y="923026"/>
            <a:ext cx="9076041" cy="452253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Al-Mustaqbal University   Chemical Engineering and petroleum Industries  3rd satge Assist. Proff. Dr. Eng . Alaa al-Bayati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FBEA-7561-4BB4-A14A-708F1DD9A4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9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8327" y="699542"/>
            <a:ext cx="3439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Equimolecular counter diffusion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0187" y="1068874"/>
            <a:ext cx="101762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When the mass transfer rates of the two components are equal and opposite the process is said to be one of equimolecular counter diffusion. Such a process occurs in the case of the box with a movable partition, referred to in Section 10.1. It occurs also in a distillation column when the molar latent heats of the two components are the same. At any point in the column a falling stream of liquid is brought into contact with a rising stream of </a:t>
            </a:r>
            <a:r>
              <a:rPr lang="en-US" dirty="0" err="1" smtClean="0"/>
              <a:t>vapour</a:t>
            </a:r>
            <a:r>
              <a:rPr lang="en-US" dirty="0" smtClean="0"/>
              <a:t> with which it is not in equilibrium. The less volatile component is transferred from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50186" y="2546202"/>
            <a:ext cx="100727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vapour</a:t>
            </a:r>
            <a:r>
              <a:rPr lang="en-US" dirty="0" smtClean="0"/>
              <a:t> to the liquid and the more volatile component is transferred in the opposite direction. If the molar latent heats of the components are equal, the condensation of a given amount of less volatile component releases exactly the amount of latent heat required to </a:t>
            </a:r>
            <a:r>
              <a:rPr lang="en-US" dirty="0" err="1" smtClean="0"/>
              <a:t>volatilise</a:t>
            </a:r>
            <a:r>
              <a:rPr lang="en-US" dirty="0" smtClean="0"/>
              <a:t> the same molar quantity of the more volatile component. Thus at the interface, and consequently throughout the liquid and </a:t>
            </a:r>
            <a:r>
              <a:rPr lang="en-US" dirty="0" err="1" smtClean="0"/>
              <a:t>vapour</a:t>
            </a:r>
            <a:r>
              <a:rPr lang="en-US" dirty="0" smtClean="0"/>
              <a:t> phases, equimolecular </a:t>
            </a:r>
            <a:r>
              <a:rPr lang="en-US" dirty="0" err="1" smtClean="0"/>
              <a:t>counterdiffusion</a:t>
            </a:r>
            <a:r>
              <a:rPr lang="en-US" dirty="0" smtClean="0"/>
              <a:t> is taking place. Under these conditions, the differential forms of equation for NA (10.4, 10.18 and 10.19) may be simply integrated, for constant temperature and pressure, to give respectively: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Al-Mustaqbal University   Chemical Engineering and petroleum Industries  3rd satge Assist. Proff. Dr. Eng . Alaa al-Bayati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FBEA-7561-4BB4-A14A-708F1DD9A4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8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417" y="933101"/>
            <a:ext cx="5849166" cy="499179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Al-Mustaqbal University   Chemical Engineering and petroleum Industries  3rd satge Assist. Proff. Dr. Eng . Alaa al-Bayati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FBEA-7561-4BB4-A14A-708F1DD9A4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7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Mass transfer through a stationary second component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several important processes, one component in a gaseous mixture will be transported relative to a fixed plane, such as a liquid interface, for example, and the other will undergo no net movement. In gas absorption a soluble gas A is transferred to the liquid surface where it dissolves, whereas the insoluble gas B undergoes no net movement with respect to the interface. Similarly, in evaporation from a free surface, the </a:t>
            </a:r>
            <a:r>
              <a:rPr lang="en-US" dirty="0" err="1"/>
              <a:t>vapour</a:t>
            </a:r>
            <a:r>
              <a:rPr lang="en-US" dirty="0"/>
              <a:t> moves away from the surface but the air has no net movement. The mass transfer process therefore differs from that described in Section 10.2.2.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Al-Mustaqbal University   Chemical Engineering and petroleum Industries  3rd satge Assist. Proff. Dr. Eng . Alaa al-Bayati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FBEA-7561-4BB4-A14A-708F1DD9A4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6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concept of a stationary component may be envisaged by considering the effect of moving the box, discussed in Section 10.1, in the opposite direction to that in which B is diffusing, at a velocity equal to its diffusion velocity, so that to the external observer B appears to be stationary. The total velocity at which A is transferred will then be increased to its diffusion velocity plus the velocity of the box. For the absorption of a soluble gas A from a mixture with an insoluble gas B, the respective diffusion rates are given by: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Al-Mustaqbal University   Chemical Engineering and petroleum Industries  3rd satge Assist. Proff. Dr. Eng . Alaa al-Bayati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FBEA-7561-4BB4-A14A-708F1DD9A4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9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049" y="692477"/>
            <a:ext cx="5598596" cy="549926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Al-Mustaqbal University   Chemical Engineering and petroleum Industries  3rd satge Assist. Proff. Dr. Eng . Alaa al-Bayati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FBEA-7561-4BB4-A14A-708F1DD9A4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</TotalTime>
  <Words>815</Words>
  <Application>Microsoft Office PowerPoint</Application>
  <PresentationFormat>Widescreen</PresentationFormat>
  <Paragraphs>43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Garamond</vt:lpstr>
      <vt:lpstr>Organic</vt:lpstr>
      <vt:lpstr>Diffusion – Lecture 2</vt:lpstr>
      <vt:lpstr>DIFFUSION IN BINARY GAS MIXTURES</vt:lpstr>
      <vt:lpstr>PowerPoint Presentation</vt:lpstr>
      <vt:lpstr>PowerPoint Presentation</vt:lpstr>
      <vt:lpstr>PowerPoint Presentation</vt:lpstr>
      <vt:lpstr>PowerPoint Presentation</vt:lpstr>
      <vt:lpstr>Mass transfer through a stationary second component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 Transfer Fundementals – Lecture 1</dc:title>
  <dc:creator>Microsoft account</dc:creator>
  <cp:lastModifiedBy>Microsoft account</cp:lastModifiedBy>
  <cp:revision>21</cp:revision>
  <dcterms:created xsi:type="dcterms:W3CDTF">2021-10-31T19:34:14Z</dcterms:created>
  <dcterms:modified xsi:type="dcterms:W3CDTF">2022-01-08T18:05:52Z</dcterms:modified>
</cp:coreProperties>
</file>