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>
        <p:scale>
          <a:sx n="76" d="100"/>
          <a:sy n="76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58393-D2D3-4F9C-947B-39C9A86B258B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75E52-82CA-4FB4-9E49-5D1053D42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2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14C6D0-7AA4-46BF-A59D-7E5891B93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60C0B-9D99-409D-BED1-D45FAA8FA760}" type="slidenum">
              <a:rPr lang="en-GB"/>
              <a:pPr/>
              <a:t>10</a:t>
            </a:fld>
            <a:endParaRPr lang="en-GB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Levels of 1,25 OHD do not decrease until defy is severe</a:t>
            </a:r>
          </a:p>
          <a:p>
            <a:pPr eaLnBrk="1" hangingPunct="1"/>
            <a:r>
              <a:rPr lang="en-GB"/>
              <a:t>D2 - ergocalciferol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43E1-752B-4157-BF56-EB706414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44614F-2605-4E41-A88C-F62F347B36A8}" type="datetimeFigureOut">
              <a:rPr lang="en-US" smtClean="0"/>
              <a:pPr/>
              <a:t>1/7/22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  <a:latin typeface="Algerian" pitchFamily="82" charset="0"/>
              </a:rPr>
              <a:t>   Calcium metabolism and its regulation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/>
              <a:t>Lec 9 and 10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dirty="0"/>
              <a:t>Vitamin D</a:t>
            </a:r>
            <a:r>
              <a:rPr lang="en-GB" sz="4000" dirty="0"/>
              <a:t>3</a:t>
            </a: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927" y="1870364"/>
            <a:ext cx="9144000" cy="4953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GB" sz="1800" b="1" dirty="0">
                <a:latin typeface="+mj-lt"/>
              </a:rPr>
              <a:t>Dietary cholesterol is converted into 7-dehydrocholesterol and transported to skin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UV sunlight (290-320nm) penetrates the skin to break provitamine ( 7</a:t>
            </a:r>
            <a:r>
              <a:rPr lang="en-GB" sz="1800" b="1" dirty="0"/>
              <a:t>-dehydrocholesterol ) to previtamine and it is then converted to Cholecalciferol by the process of isomerisation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In the liver, </a:t>
            </a:r>
            <a:r>
              <a:rPr lang="en-GB" sz="1800" b="1" dirty="0" err="1">
                <a:latin typeface="+mj-lt"/>
              </a:rPr>
              <a:t>cholecalciferol</a:t>
            </a:r>
            <a:r>
              <a:rPr lang="en-GB" sz="1800" b="1" dirty="0">
                <a:latin typeface="+mj-lt"/>
              </a:rPr>
              <a:t> undergoes  25-hydroxylation  to yield 25(OH) </a:t>
            </a:r>
            <a:r>
              <a:rPr lang="en-GB" sz="1800" b="1" dirty="0" err="1">
                <a:latin typeface="+mj-lt"/>
              </a:rPr>
              <a:t>Vit</a:t>
            </a:r>
            <a:r>
              <a:rPr lang="en-GB" sz="1800" b="1" dirty="0">
                <a:latin typeface="+mj-lt"/>
              </a:rPr>
              <a:t>-D ( </a:t>
            </a:r>
            <a:r>
              <a:rPr lang="en-GB" sz="1800" b="1" dirty="0" err="1">
                <a:latin typeface="+mj-lt"/>
              </a:rPr>
              <a:t>calcidiol</a:t>
            </a:r>
            <a:r>
              <a:rPr lang="en-GB" sz="1800" b="1" dirty="0">
                <a:latin typeface="+mj-lt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In the kidney , </a:t>
            </a:r>
            <a:r>
              <a:rPr lang="en-GB" sz="1800" b="1" dirty="0" err="1">
                <a:latin typeface="+mj-lt"/>
              </a:rPr>
              <a:t>calcidiol</a:t>
            </a:r>
            <a:r>
              <a:rPr lang="en-GB" sz="1800" b="1" dirty="0">
                <a:latin typeface="+mj-lt"/>
              </a:rPr>
              <a:t> undergoes further 1</a:t>
            </a:r>
            <a:r>
              <a:rPr lang="el-GR" sz="1800" b="1" dirty="0">
                <a:latin typeface="+mj-lt"/>
              </a:rPr>
              <a:t>α</a:t>
            </a:r>
            <a:r>
              <a:rPr lang="en-US" sz="1800" b="1" dirty="0">
                <a:latin typeface="+mj-lt"/>
              </a:rPr>
              <a:t>-hydroxylation to produce 1,25 –</a:t>
            </a:r>
            <a:r>
              <a:rPr lang="en-US" sz="1800" b="1" dirty="0" err="1">
                <a:latin typeface="+mj-lt"/>
              </a:rPr>
              <a:t>dihydroxy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Vit</a:t>
            </a:r>
            <a:r>
              <a:rPr lang="en-US" sz="1800" b="1" dirty="0">
                <a:latin typeface="+mj-lt"/>
              </a:rPr>
              <a:t>-D  (Calcitriol). </a:t>
            </a:r>
            <a:r>
              <a:rPr lang="en-US" sz="1800" b="1" dirty="0">
                <a:cs typeface="Arial" pitchFamily="34" charset="0"/>
              </a:rPr>
              <a:t>Its production in the kidney is catalyzed by </a:t>
            </a:r>
            <a:r>
              <a:rPr lang="en-GB" sz="1800" b="1" dirty="0">
                <a:latin typeface="+mj-lt"/>
              </a:rPr>
              <a:t>1</a:t>
            </a:r>
            <a:r>
              <a:rPr lang="el-GR" sz="1800" b="1" dirty="0">
                <a:latin typeface="+mj-lt"/>
              </a:rPr>
              <a:t>α </a:t>
            </a:r>
            <a:r>
              <a:rPr lang="en-US" sz="1800" b="1" dirty="0">
                <a:latin typeface="+mj-lt"/>
                <a:cs typeface="Arial" pitchFamily="34" charset="0"/>
              </a:rPr>
              <a:t>-</a:t>
            </a:r>
            <a:r>
              <a:rPr lang="en-US" sz="1800" b="1" dirty="0" err="1">
                <a:latin typeface="+mj-lt"/>
                <a:cs typeface="Arial" pitchFamily="34" charset="0"/>
              </a:rPr>
              <a:t>hydroxylase</a:t>
            </a:r>
            <a:r>
              <a:rPr lang="en-US" sz="1800" b="1" dirty="0">
                <a:latin typeface="+mj-lt"/>
                <a:cs typeface="Arial" pitchFamily="34" charset="0"/>
              </a:rPr>
              <a:t> </a:t>
            </a:r>
            <a:r>
              <a:rPr lang="en-US" sz="1800" b="1" dirty="0"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GB" sz="18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l-GR" sz="1800" b="1" dirty="0">
                <a:solidFill>
                  <a:srgbClr val="FF0000"/>
                </a:solidFill>
                <a:latin typeface="+mj-lt"/>
              </a:rPr>
              <a:t>α 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US" sz="1800" b="1" dirty="0" err="1">
                <a:solidFill>
                  <a:srgbClr val="FF0000"/>
                </a:solidFill>
                <a:cs typeface="Arial" pitchFamily="34" charset="0"/>
              </a:rPr>
              <a:t>hydroxylase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 activity is increased by :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Decreased serum Ca2+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Increased PTH level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Decreased serum phosphate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1800" b="1" dirty="0">
                <a:solidFill>
                  <a:srgbClr val="FF0000"/>
                </a:solidFill>
              </a:rPr>
              <a:t>Action of 1,25-dihydroxycholecalcififerol(Calcitriol)</a:t>
            </a:r>
          </a:p>
          <a:p>
            <a:pPr algn="just"/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sz="1800" b="1" dirty="0">
                <a:cs typeface="Arial" pitchFamily="34" charset="0"/>
              </a:rPr>
              <a:t>Increases intestinal Ca2+ absorption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Increases intestinal phosphate absorption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 renal reabsorption of Ca2+ and phosphate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Increases osteoclast activity</a:t>
            </a:r>
            <a:endParaRPr lang="ar-SA" sz="1800" b="1" dirty="0"/>
          </a:p>
          <a:p>
            <a:pPr algn="just">
              <a:buNone/>
              <a:defRPr/>
            </a:pPr>
            <a:endParaRPr lang="en-US" sz="1800" b="1" dirty="0">
              <a:latin typeface="+mj-lt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en-GB" sz="1800" b="1" dirty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sz="1800" b="1" dirty="0"/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1600"/>
            <a:ext cx="9067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Vitamin D3 and Calcium Control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Vitamin D3 (Cholecalciferol)</a:t>
            </a:r>
          </a:p>
          <a:p>
            <a:pPr lvl="1" algn="just"/>
            <a:r>
              <a:rPr lang="en-US" b="1" dirty="0"/>
              <a:t>Converted to precursor in liver</a:t>
            </a:r>
          </a:p>
          <a:p>
            <a:pPr lvl="2" algn="just"/>
            <a:r>
              <a:rPr lang="en-US" b="1" dirty="0"/>
              <a:t>Initially stored</a:t>
            </a:r>
          </a:p>
          <a:p>
            <a:pPr lvl="2" algn="just"/>
            <a:r>
              <a:rPr lang="en-US" b="1" dirty="0"/>
              <a:t>Converted to 25-Hydroxycholecalciferol</a:t>
            </a:r>
          </a:p>
          <a:p>
            <a:pPr lvl="2" algn="just"/>
            <a:r>
              <a:rPr lang="en-US" b="1" dirty="0"/>
              <a:t>Feedback control limits concentration</a:t>
            </a:r>
          </a:p>
          <a:p>
            <a:pPr lvl="1" algn="just"/>
            <a:r>
              <a:rPr lang="en-US" b="1" dirty="0"/>
              <a:t>Converted to active form in kidney </a:t>
            </a:r>
          </a:p>
          <a:p>
            <a:pPr lvl="2" algn="just"/>
            <a:r>
              <a:rPr lang="en-US" b="1" dirty="0"/>
              <a:t>1,25-Dihydroxycholecalciferol</a:t>
            </a:r>
          </a:p>
          <a:p>
            <a:pPr lvl="2" algn="just"/>
            <a:r>
              <a:rPr lang="en-US" b="1" dirty="0"/>
              <a:t>Under the feedback control of parathyroid hormone (PTH)</a:t>
            </a:r>
          </a:p>
          <a:p>
            <a:pPr algn="just"/>
            <a:r>
              <a:rPr lang="en-US" sz="2400" b="1" dirty="0">
                <a:cs typeface="Times New Roman" pitchFamily="18" charset="0"/>
              </a:rPr>
              <a:t>The main action of 1,25-(OH)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-D is to </a:t>
            </a:r>
            <a:r>
              <a:rPr lang="en-US" sz="2400" b="1" u="sng" dirty="0">
                <a:cs typeface="Times New Roman" pitchFamily="18" charset="0"/>
              </a:rPr>
              <a:t>stimulate absorption of Ca</a:t>
            </a:r>
            <a:r>
              <a:rPr lang="en-US" sz="2400" b="1" u="sng" baseline="30000" dirty="0">
                <a:cs typeface="Times New Roman" pitchFamily="18" charset="0"/>
              </a:rPr>
              <a:t>2+</a:t>
            </a:r>
            <a:r>
              <a:rPr lang="en-US" sz="2400" b="1" u="sng" dirty="0">
                <a:cs typeface="Times New Roman" pitchFamily="18" charset="0"/>
              </a:rPr>
              <a:t> from the intestine</a:t>
            </a:r>
            <a:r>
              <a:rPr lang="en-US" sz="2400" b="1" dirty="0">
                <a:cs typeface="Times New Roman" pitchFamily="18" charset="0"/>
              </a:rPr>
              <a:t>.  </a:t>
            </a:r>
          </a:p>
          <a:p>
            <a:pPr algn="just"/>
            <a:r>
              <a:rPr lang="en-US" sz="2400" b="1" dirty="0">
                <a:cs typeface="Times New Roman" pitchFamily="18" charset="0"/>
              </a:rPr>
              <a:t>1,25-(OH)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-D induces the production of calcium binding proteins which sequester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, buffer high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concentrations that arise during initial absorption and allow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to be absorbed against a high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gradient</a:t>
            </a:r>
            <a:r>
              <a:rPr lang="en-US" sz="2400" b="1" dirty="0"/>
              <a:t> </a:t>
            </a:r>
          </a:p>
          <a:p>
            <a:pPr algn="just">
              <a:buNone/>
              <a:defRPr/>
            </a:pPr>
            <a:endParaRPr lang="ar-SA" dirty="0"/>
          </a:p>
          <a:p>
            <a:pPr lvl="2" algn="just"/>
            <a:endParaRPr lang="en-US" dirty="0"/>
          </a:p>
          <a:p>
            <a:pPr lvl="1" algn="just"/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Distribution </a:t>
            </a:r>
          </a:p>
        </p:txBody>
      </p:sp>
      <p:pic>
        <p:nvPicPr>
          <p:cNvPr id="4" name="Picture 2" descr="A:\Total%20Body%20Calcium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305800" cy="5334000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7"/>
            <a:ext cx="9164638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467600" cy="685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Different Forms of Calcium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6764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400" b="1" dirty="0"/>
              <a:t>M</a:t>
            </a:r>
            <a:r>
              <a:rPr lang="en-US" sz="2400" b="1" dirty="0">
                <a:latin typeface="+mn-lt"/>
                <a:cs typeface="+mn-cs"/>
              </a:rPr>
              <a:t>ost of the calcium in the body exists as the mineral   hydroxyapatite, Ca</a:t>
            </a:r>
            <a:r>
              <a:rPr lang="en-US" sz="2400" b="1" baseline="-25000" dirty="0">
                <a:latin typeface="+mn-lt"/>
                <a:cs typeface="+mn-cs"/>
              </a:rPr>
              <a:t>10</a:t>
            </a:r>
            <a:r>
              <a:rPr lang="en-US" sz="2400" b="1" dirty="0">
                <a:latin typeface="+mn-lt"/>
                <a:cs typeface="+mn-cs"/>
              </a:rPr>
              <a:t>(PO</a:t>
            </a:r>
            <a:r>
              <a:rPr lang="en-US" sz="2400" b="1" baseline="-25000" dirty="0">
                <a:latin typeface="+mn-lt"/>
                <a:cs typeface="+mn-cs"/>
              </a:rPr>
              <a:t>4</a:t>
            </a:r>
            <a:r>
              <a:rPr lang="en-US" sz="2400" b="1" dirty="0">
                <a:latin typeface="+mn-lt"/>
                <a:cs typeface="+mn-cs"/>
              </a:rPr>
              <a:t>)</a:t>
            </a:r>
            <a:r>
              <a:rPr lang="en-US" sz="2400" b="1" baseline="-25000" dirty="0">
                <a:latin typeface="+mn-lt"/>
                <a:cs typeface="+mn-cs"/>
              </a:rPr>
              <a:t>6</a:t>
            </a:r>
            <a:r>
              <a:rPr lang="en-US" sz="2400" b="1" dirty="0">
                <a:latin typeface="+mn-lt"/>
                <a:cs typeface="+mn-cs"/>
              </a:rPr>
              <a:t>(OH)</a:t>
            </a:r>
            <a:r>
              <a:rPr lang="en-US" sz="2400" b="1" baseline="-25000" dirty="0">
                <a:latin typeface="+mn-lt"/>
                <a:cs typeface="+mn-cs"/>
              </a:rPr>
              <a:t>2</a:t>
            </a:r>
            <a:r>
              <a:rPr lang="en-US" sz="2400" b="1" dirty="0">
                <a:latin typeface="+mn-lt"/>
                <a:cs typeface="+mn-cs"/>
              </a:rPr>
              <a:t>.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7030A0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Calcium in the plasma:	</a:t>
            </a:r>
            <a:r>
              <a:rPr lang="en-US" sz="2400" b="1" dirty="0">
                <a:latin typeface="+mn-lt"/>
                <a:cs typeface="+mn-cs"/>
              </a:rPr>
              <a:t>	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dirty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45% in ionized form (the physiologically active form)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+mn-lt"/>
                <a:cs typeface="+mn-cs"/>
              </a:rPr>
              <a:t>	45% bound to proteins (predominantly albumin)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+mn-lt"/>
                <a:cs typeface="+mn-cs"/>
              </a:rPr>
              <a:t>	10% complexed with anions (citrate, sulfate, phosphate)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b="1" dirty="0"/>
              <a:t> Both total calcium and ionized calcium measurements are available in many laboratories</a:t>
            </a:r>
            <a:endParaRPr lang="en-US" sz="24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7"/>
            <a:ext cx="9164638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6675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Body requirements </a:t>
            </a:r>
            <a:endParaRPr lang="ar-SA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4187825"/>
          </a:xfrm>
        </p:spPr>
        <p:txBody>
          <a:bodyPr rtlCol="1">
            <a:normAutofit lnSpcReduction="1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Age (in years)        Calcium Requirement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1 – 3                                500mg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4 - 8                                 800mg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9 - 18                               1300mg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19 - 50                             1000mg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51+                                   1500mg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/>
              <a:t>*</a:t>
            </a:r>
            <a:r>
              <a:rPr lang="en-US" b="1" dirty="0"/>
              <a:t>Pregnant and lactating women are recommended a daily calcium intake of 1000mg.</a:t>
            </a:r>
            <a:endParaRPr lang="ar-SA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Calcium is found in milk and dairy products,</a:t>
            </a:r>
          </a:p>
          <a:p>
            <a:r>
              <a:rPr lang="en-US" dirty="0"/>
              <a:t> Green leafy vegetables, </a:t>
            </a:r>
          </a:p>
          <a:p>
            <a:r>
              <a:rPr lang="en-US" dirty="0"/>
              <a:t>seafood, </a:t>
            </a:r>
          </a:p>
          <a:p>
            <a:r>
              <a:rPr lang="en-US" dirty="0"/>
              <a:t>almonds, </a:t>
            </a:r>
          </a:p>
          <a:p>
            <a:r>
              <a:rPr lang="en-US" dirty="0"/>
              <a:t>blackstrap molasses, </a:t>
            </a:r>
          </a:p>
          <a:p>
            <a:r>
              <a:rPr lang="en-US" dirty="0"/>
              <a:t>broccoli, </a:t>
            </a:r>
          </a:p>
          <a:p>
            <a:r>
              <a:rPr lang="en-US" dirty="0"/>
              <a:t>enriched soy and rice milk products, figs,</a:t>
            </a:r>
          </a:p>
          <a:p>
            <a:r>
              <a:rPr lang="en-US" dirty="0"/>
              <a:t> soybeans and tofu.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وان 1"/>
          <p:cNvSpPr>
            <a:spLocks noGrp="1"/>
          </p:cNvSpPr>
          <p:nvPr>
            <p:ph type="title"/>
          </p:nvPr>
        </p:nvSpPr>
        <p:spPr>
          <a:xfrm>
            <a:off x="6927" y="1524000"/>
            <a:ext cx="9144000" cy="5524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Absorption of Ca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0483" name="عنصر نائب للمحتوى 2"/>
          <p:cNvSpPr>
            <a:spLocks noGrp="1"/>
          </p:cNvSpPr>
          <p:nvPr>
            <p:ph idx="1"/>
          </p:nvPr>
        </p:nvSpPr>
        <p:spPr>
          <a:xfrm>
            <a:off x="20782" y="2060575"/>
            <a:ext cx="8991600" cy="47974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b="1" dirty="0">
                <a:cs typeface="Times New Roman" pitchFamily="18" charset="0"/>
              </a:rPr>
              <a:t>Absorption is taking place from the  first and second part of duodenum against concentration gradients</a:t>
            </a:r>
          </a:p>
          <a:p>
            <a:pPr algn="just"/>
            <a:r>
              <a:rPr lang="en-US" sz="2000" b="1" dirty="0">
                <a:cs typeface="Times New Roman" pitchFamily="18" charset="0"/>
              </a:rPr>
              <a:t>Absorption required a carrier protein , helped by Ca-dependent ATPase</a:t>
            </a:r>
          </a:p>
          <a:p>
            <a:pPr algn="just"/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Increased absorption-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</a:t>
            </a:r>
            <a:r>
              <a:rPr lang="en-US" sz="2000" b="1" dirty="0" err="1">
                <a:cs typeface="Times New Roman" pitchFamily="18" charset="0"/>
              </a:rPr>
              <a:t>calcitriol</a:t>
            </a:r>
            <a:r>
              <a:rPr lang="en-US" sz="2000" b="1" dirty="0">
                <a:cs typeface="Times New Roman" pitchFamily="18" charset="0"/>
              </a:rPr>
              <a:t> , active form of </a:t>
            </a:r>
            <a:r>
              <a:rPr lang="en-US" sz="2000" b="1" dirty="0" err="1">
                <a:cs typeface="Times New Roman" pitchFamily="18" charset="0"/>
              </a:rPr>
              <a:t>Vit</a:t>
            </a:r>
            <a:r>
              <a:rPr lang="en-US" sz="2000" b="1" dirty="0">
                <a:cs typeface="Times New Roman" pitchFamily="18" charset="0"/>
              </a:rPr>
              <a:t>-D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 PTH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 acidic pH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 - Lys and </a:t>
            </a:r>
            <a:r>
              <a:rPr lang="en-US" sz="2000" b="1" dirty="0" err="1">
                <a:cs typeface="Times New Roman" pitchFamily="18" charset="0"/>
              </a:rPr>
              <a:t>Arg</a:t>
            </a:r>
            <a:endParaRPr lang="en-US" sz="2000" b="1" dirty="0">
              <a:cs typeface="Times New Roman" pitchFamily="18" charset="0"/>
            </a:endParaRPr>
          </a:p>
          <a:p>
            <a:pPr algn="just" rtl="0" eaLnBrk="1" hangingPunct="1">
              <a:buNone/>
            </a:pPr>
            <a:endParaRPr lang="en-US" sz="2000" b="1" dirty="0"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Inhibiting absorption -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</a:t>
            </a:r>
            <a:r>
              <a:rPr lang="en-US" b="1" dirty="0" err="1">
                <a:cs typeface="Times New Roman" pitchFamily="18" charset="0"/>
              </a:rPr>
              <a:t>phytic</a:t>
            </a:r>
            <a:r>
              <a:rPr lang="en-US" b="1" dirty="0">
                <a:cs typeface="Times New Roman" pitchFamily="18" charset="0"/>
              </a:rPr>
              <a:t> acid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oxalates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phosphate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 - Mg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 - caffeine</a:t>
            </a:r>
          </a:p>
          <a:p>
            <a:pPr algn="just" rtl="0" eaLnBrk="1" hangingPunct="1"/>
            <a:endParaRPr lang="en-US" b="1" dirty="0">
              <a:cs typeface="Times New Roman" pitchFamily="18" charset="0"/>
            </a:endParaRPr>
          </a:p>
          <a:p>
            <a:pPr algn="l" rtl="0" eaLnBrk="1" hangingPunct="1"/>
            <a:endParaRPr lang="ar-S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Biological functions of Calcium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17173"/>
            <a:ext cx="8991600" cy="45339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Bone  and teeth mineralization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Regulate  neuromuscular excitability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Blood coagulation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Secretory processes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Membrane integrity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Plasma membrane transport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Enzyme reactions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Release of hormones and neurotransmitters </a:t>
            </a:r>
          </a:p>
          <a:p>
            <a:r>
              <a:rPr lang="en-US" sz="2400" b="1" dirty="0"/>
              <a:t>Intracellular second messenger</a:t>
            </a:r>
          </a:p>
          <a:p>
            <a:pPr eaLnBrk="1" hangingPunct="1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4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Guyton_Fig79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5DFE1"/>
              </a:clrFrom>
              <a:clrTo>
                <a:srgbClr val="E5DFE1">
                  <a:alpha val="0"/>
                </a:srgbClr>
              </a:clrTo>
            </a:clrChange>
            <a:lum contrast="6000"/>
          </a:blip>
          <a:srcRect r="3912"/>
          <a:stretch>
            <a:fillRect/>
          </a:stretch>
        </p:blipFill>
        <p:spPr bwMode="auto">
          <a:xfrm>
            <a:off x="0" y="1828800"/>
            <a:ext cx="8915399" cy="48323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7709" y="1219200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Calcium turnover</a:t>
            </a:r>
            <a:endParaRPr lang="en-US" sz="4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dirty="0"/>
              <a:t>Hormone regulation </a:t>
            </a:r>
            <a:r>
              <a:rPr lang="ru-RU" sz="2700" b="1" dirty="0"/>
              <a:t>of calciummetabolism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2333624"/>
            <a:ext cx="3124200" cy="4524375"/>
          </a:xfrm>
          <a:solidFill>
            <a:srgbClr val="FFFF66"/>
          </a:solidFill>
          <a:ln>
            <a:solidFill>
              <a:schemeClr val="bg2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sz="2000" b="1" dirty="0"/>
              <a:t>Parathyroid hormone</a:t>
            </a:r>
            <a:r>
              <a:rPr lang="uk-UA" sz="2000" b="1" dirty="0"/>
              <a:t> (</a:t>
            </a:r>
            <a:r>
              <a:rPr lang="en-US" sz="2000" b="1" dirty="0"/>
              <a:t>PTH</a:t>
            </a:r>
            <a:r>
              <a:rPr lang="uk-UA" sz="2000" b="1" dirty="0"/>
              <a:t>)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1400" b="1" dirty="0"/>
              <a:t>Organ-target</a:t>
            </a:r>
            <a:r>
              <a:rPr lang="uk-UA" sz="1400" b="1" dirty="0"/>
              <a:t>: </a:t>
            </a:r>
            <a:r>
              <a:rPr lang="en-US" sz="1400" b="1" dirty="0"/>
              <a:t>bones</a:t>
            </a:r>
            <a:r>
              <a:rPr lang="uk-UA" sz="1400" b="1" dirty="0"/>
              <a:t>, </a:t>
            </a:r>
            <a:r>
              <a:rPr lang="en-US" sz="1400" b="1" dirty="0"/>
              <a:t>kidneys</a:t>
            </a:r>
            <a:r>
              <a:rPr lang="uk-UA" sz="1400" b="1" dirty="0"/>
              <a:t> </a:t>
            </a:r>
          </a:p>
          <a:p>
            <a:pPr marL="533400" indent="-533400">
              <a:buFontTx/>
              <a:buNone/>
            </a:pPr>
            <a:endParaRPr lang="uk-UA" sz="1400" b="1" dirty="0"/>
          </a:p>
          <a:p>
            <a:pPr marL="533400" indent="-533400">
              <a:buFontTx/>
              <a:buNone/>
            </a:pPr>
            <a:r>
              <a:rPr lang="en-US" sz="1400" b="1" dirty="0"/>
              <a:t>Function of PTH</a:t>
            </a:r>
            <a:r>
              <a:rPr lang="uk-UA" sz="1400" b="1" dirty="0"/>
              <a:t> </a:t>
            </a:r>
            <a:r>
              <a:rPr lang="en-US" sz="1400" b="1" dirty="0"/>
              <a:t>-</a:t>
            </a:r>
            <a:r>
              <a:rPr lang="uk-UA" sz="1400" b="1" dirty="0"/>
              <a:t> </a:t>
            </a:r>
            <a:r>
              <a:rPr lang="en-US" sz="1400" b="1" dirty="0"/>
              <a:t>increase of Ca concentration in plasma</a:t>
            </a:r>
            <a:r>
              <a:rPr lang="uk-UA" sz="1400" b="1" dirty="0"/>
              <a:t> </a:t>
            </a:r>
          </a:p>
          <a:p>
            <a:pPr marL="533400" indent="-533400">
              <a:buFontTx/>
              <a:buNone/>
            </a:pPr>
            <a:endParaRPr lang="uk-UA" sz="1400" b="1" dirty="0"/>
          </a:p>
          <a:p>
            <a:pPr marL="533400" indent="-533400">
              <a:buFontTx/>
              <a:buNone/>
            </a:pPr>
            <a:r>
              <a:rPr lang="en-US" sz="1400" b="1" dirty="0"/>
              <a:t>Mechanisms</a:t>
            </a:r>
            <a:r>
              <a:rPr lang="uk-UA" sz="1400" b="1" dirty="0"/>
              <a:t>: </a:t>
            </a:r>
          </a:p>
          <a:p>
            <a:pPr marL="533400" indent="-533400">
              <a:buFontTx/>
              <a:buNone/>
            </a:pPr>
            <a:r>
              <a:rPr lang="uk-UA" sz="1400" b="1" dirty="0"/>
              <a:t>1. </a:t>
            </a:r>
            <a:r>
              <a:rPr lang="en-US" sz="1400" b="1" dirty="0"/>
              <a:t>Releasing of </a:t>
            </a:r>
            <a:r>
              <a:rPr lang="uk-UA" sz="1400" b="1" dirty="0"/>
              <a:t>Са </a:t>
            </a:r>
            <a:r>
              <a:rPr lang="en-US" sz="1400" b="1" dirty="0"/>
              <a:t>by bones</a:t>
            </a:r>
            <a:r>
              <a:rPr lang="uk-UA" sz="1400" b="1" dirty="0"/>
              <a:t> (</a:t>
            </a:r>
            <a:r>
              <a:rPr lang="en-US" sz="1400" b="1" dirty="0"/>
              <a:t>activation of </a:t>
            </a:r>
            <a:r>
              <a:rPr lang="en-US" sz="1400" b="1" dirty="0" err="1"/>
              <a:t>osteoclasts</a:t>
            </a:r>
            <a:r>
              <a:rPr lang="uk-UA" sz="1400" b="1" dirty="0"/>
              <a:t>  – </a:t>
            </a:r>
            <a:r>
              <a:rPr lang="en-US" sz="1400" b="1" dirty="0"/>
              <a:t>resumption of bones</a:t>
            </a:r>
            <a:r>
              <a:rPr lang="uk-UA" sz="1400" b="1" dirty="0"/>
              <a:t>)</a:t>
            </a:r>
          </a:p>
          <a:p>
            <a:pPr marL="533400" indent="-533400">
              <a:buFontTx/>
              <a:buNone/>
            </a:pPr>
            <a:r>
              <a:rPr lang="uk-UA" sz="1400" b="1" dirty="0"/>
              <a:t>2. </a:t>
            </a:r>
            <a:r>
              <a:rPr lang="en-US" sz="1400" b="1" dirty="0"/>
              <a:t>Increase of </a:t>
            </a:r>
            <a:r>
              <a:rPr lang="uk-UA" sz="1400" b="1" dirty="0"/>
              <a:t>Са</a:t>
            </a:r>
            <a:r>
              <a:rPr lang="en-US" sz="1400" b="1" dirty="0"/>
              <a:t> reabsorbing in kidneys</a:t>
            </a:r>
            <a:endParaRPr lang="uk-UA" sz="1400" b="1" dirty="0"/>
          </a:p>
          <a:p>
            <a:pPr marL="533400" indent="-533400">
              <a:buFontTx/>
              <a:buNone/>
            </a:pPr>
            <a:r>
              <a:rPr lang="uk-UA" sz="1400" b="1" dirty="0"/>
              <a:t>3. </a:t>
            </a:r>
            <a:r>
              <a:rPr lang="en-US" sz="1400" b="1" dirty="0"/>
              <a:t>Activation of </a:t>
            </a:r>
            <a:r>
              <a:rPr lang="en-US" sz="1400" b="1" dirty="0" err="1"/>
              <a:t>vit</a:t>
            </a:r>
            <a:r>
              <a:rPr lang="en-US" sz="1400" b="1" dirty="0"/>
              <a:t>. D</a:t>
            </a:r>
            <a:r>
              <a:rPr lang="uk-UA" sz="1400" b="1" dirty="0"/>
              <a:t>з </a:t>
            </a:r>
            <a:r>
              <a:rPr lang="en-US" sz="1400" b="1" dirty="0"/>
              <a:t>synthesis</a:t>
            </a:r>
          </a:p>
          <a:p>
            <a:pPr marL="533400" indent="-533400">
              <a:buFontTx/>
              <a:buNone/>
            </a:pPr>
            <a:r>
              <a:rPr lang="en-US" sz="1400" b="1" dirty="0"/>
              <a:t>and increase of </a:t>
            </a:r>
            <a:r>
              <a:rPr lang="uk-UA" sz="1400" b="1" dirty="0"/>
              <a:t>absorption</a:t>
            </a:r>
            <a:r>
              <a:rPr lang="en-US" sz="1400" b="1" dirty="0"/>
              <a:t> </a:t>
            </a:r>
          </a:p>
          <a:p>
            <a:pPr marL="533400" indent="-533400">
              <a:buFontTx/>
              <a:buNone/>
            </a:pPr>
            <a:r>
              <a:rPr lang="en-US" sz="1400" b="1" dirty="0"/>
              <a:t>           in the intestine </a:t>
            </a:r>
            <a:endParaRPr lang="ru-RU" sz="1400" b="1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276600" y="1752599"/>
            <a:ext cx="2971800" cy="581025"/>
          </a:xfrm>
          <a:solidFill>
            <a:schemeClr val="folHlink"/>
          </a:solidFill>
          <a:ln>
            <a:solidFill>
              <a:schemeClr val="bg2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000" b="1" dirty="0"/>
              <a:t>Vitamin D</a:t>
            </a:r>
            <a:endParaRPr lang="ru-RU" sz="2000" b="1" dirty="0"/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6400800" y="2305916"/>
            <a:ext cx="2743200" cy="4495800"/>
          </a:xfrm>
          <a:prstGeom prst="rect">
            <a:avLst/>
          </a:prstGeom>
          <a:solidFill>
            <a:srgbClr val="CFF8FD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 err="1"/>
              <a:t>Calcitonin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/>
              <a:t>Organ-target -</a:t>
            </a:r>
            <a:r>
              <a:rPr lang="uk-UA" dirty="0"/>
              <a:t> </a:t>
            </a:r>
            <a:r>
              <a:rPr lang="en-US" dirty="0"/>
              <a:t>bones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dirty="0"/>
              <a:t> Function -</a:t>
            </a:r>
            <a:r>
              <a:rPr lang="uk-UA" dirty="0"/>
              <a:t> </a:t>
            </a:r>
            <a:r>
              <a:rPr lang="en-US" dirty="0"/>
              <a:t>decrease of Ca concentration in plasma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600" dirty="0"/>
          </a:p>
        </p:txBody>
      </p:sp>
      <p:pic>
        <p:nvPicPr>
          <p:cNvPr id="1024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33625"/>
            <a:ext cx="3200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10243" grpId="0" build="p" animBg="1"/>
      <p:bldP spid="10244" grpId="0" build="p" animBg="1"/>
      <p:bldP spid="1024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1357</Words>
  <Application>Microsoft Office PowerPoint</Application>
  <PresentationFormat>عرض على الشاشة (4:3)</PresentationFormat>
  <Paragraphs>190</Paragraphs>
  <Slides>11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Flow</vt:lpstr>
      <vt:lpstr>   Calcium metabolism and its regulation </vt:lpstr>
      <vt:lpstr>Distribution </vt:lpstr>
      <vt:lpstr>Different Forms of Calcium</vt:lpstr>
      <vt:lpstr>Body requirements </vt:lpstr>
      <vt:lpstr>source</vt:lpstr>
      <vt:lpstr>Absorption of Ca</vt:lpstr>
      <vt:lpstr> Biological functions of Calcium</vt:lpstr>
      <vt:lpstr>عرض تقديمي في PowerPoint</vt:lpstr>
      <vt:lpstr>Hormone regulation of calciummetabolism</vt:lpstr>
      <vt:lpstr>Vitamin D3</vt:lpstr>
      <vt:lpstr>Vitamin D3 and Calcium Control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Calcium metabolism and its regulation</dc:title>
  <dc:creator>M.A</dc:creator>
  <cp:lastModifiedBy>Rawaa Majid</cp:lastModifiedBy>
  <cp:revision>10</cp:revision>
  <dcterms:created xsi:type="dcterms:W3CDTF">2014-07-21T16:51:09Z</dcterms:created>
  <dcterms:modified xsi:type="dcterms:W3CDTF">2022-01-07T18:03:24Z</dcterms:modified>
</cp:coreProperties>
</file>